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414" r:id="rId4"/>
    <p:sldId id="413" r:id="rId5"/>
    <p:sldId id="286" r:id="rId6"/>
    <p:sldId id="444" r:id="rId7"/>
    <p:sldId id="416" r:id="rId8"/>
    <p:sldId id="415" r:id="rId9"/>
    <p:sldId id="417" r:id="rId10"/>
    <p:sldId id="287" r:id="rId11"/>
    <p:sldId id="288" r:id="rId12"/>
    <p:sldId id="418" r:id="rId13"/>
    <p:sldId id="289" r:id="rId14"/>
    <p:sldId id="419" r:id="rId15"/>
    <p:sldId id="423" r:id="rId16"/>
    <p:sldId id="420" r:id="rId17"/>
    <p:sldId id="445" r:id="rId18"/>
    <p:sldId id="424" r:id="rId19"/>
    <p:sldId id="421" r:id="rId20"/>
    <p:sldId id="479" r:id="rId21"/>
    <p:sldId id="290" r:id="rId22"/>
    <p:sldId id="291" r:id="rId23"/>
    <p:sldId id="292" r:id="rId24"/>
    <p:sldId id="293" r:id="rId25"/>
    <p:sldId id="422" r:id="rId26"/>
    <p:sldId id="429" r:id="rId27"/>
    <p:sldId id="430" r:id="rId28"/>
    <p:sldId id="426" r:id="rId29"/>
    <p:sldId id="427" r:id="rId30"/>
    <p:sldId id="428" r:id="rId31"/>
    <p:sldId id="425" r:id="rId32"/>
    <p:sldId id="431" r:id="rId33"/>
    <p:sldId id="432" r:id="rId34"/>
    <p:sldId id="433" r:id="rId35"/>
    <p:sldId id="434" r:id="rId36"/>
    <p:sldId id="435" r:id="rId37"/>
    <p:sldId id="437" r:id="rId38"/>
    <p:sldId id="438" r:id="rId39"/>
    <p:sldId id="294" r:id="rId40"/>
    <p:sldId id="474" r:id="rId41"/>
    <p:sldId id="475" r:id="rId42"/>
    <p:sldId id="476" r:id="rId43"/>
    <p:sldId id="477" r:id="rId44"/>
    <p:sldId id="480" r:id="rId45"/>
    <p:sldId id="481" r:id="rId46"/>
    <p:sldId id="483" r:id="rId47"/>
    <p:sldId id="484" r:id="rId48"/>
    <p:sldId id="485" r:id="rId49"/>
    <p:sldId id="488" r:id="rId50"/>
    <p:sldId id="489" r:id="rId51"/>
    <p:sldId id="490" r:id="rId52"/>
    <p:sldId id="491" r:id="rId53"/>
    <p:sldId id="486" r:id="rId54"/>
    <p:sldId id="295" r:id="rId55"/>
    <p:sldId id="296" r:id="rId56"/>
    <p:sldId id="446" r:id="rId57"/>
    <p:sldId id="374" r:id="rId58"/>
    <p:sldId id="375" r:id="rId59"/>
    <p:sldId id="297" r:id="rId60"/>
    <p:sldId id="298" r:id="rId61"/>
    <p:sldId id="299" r:id="rId62"/>
    <p:sldId id="376" r:id="rId63"/>
    <p:sldId id="377" r:id="rId64"/>
    <p:sldId id="378" r:id="rId65"/>
    <p:sldId id="379" r:id="rId66"/>
    <p:sldId id="439" r:id="rId67"/>
    <p:sldId id="440" r:id="rId68"/>
    <p:sldId id="441" r:id="rId69"/>
    <p:sldId id="442" r:id="rId70"/>
    <p:sldId id="443" r:id="rId71"/>
    <p:sldId id="447" r:id="rId72"/>
    <p:sldId id="300" r:id="rId73"/>
    <p:sldId id="380" r:id="rId74"/>
    <p:sldId id="301" r:id="rId75"/>
    <p:sldId id="302" r:id="rId76"/>
    <p:sldId id="303" r:id="rId77"/>
    <p:sldId id="304" r:id="rId78"/>
    <p:sldId id="381" r:id="rId79"/>
    <p:sldId id="448" r:id="rId80"/>
    <p:sldId id="449" r:id="rId81"/>
    <p:sldId id="493" r:id="rId82"/>
    <p:sldId id="305" r:id="rId83"/>
    <p:sldId id="306" r:id="rId84"/>
    <p:sldId id="307" r:id="rId85"/>
    <p:sldId id="308" r:id="rId86"/>
    <p:sldId id="382" r:id="rId87"/>
    <p:sldId id="383" r:id="rId88"/>
    <p:sldId id="384" r:id="rId89"/>
    <p:sldId id="385" r:id="rId90"/>
    <p:sldId id="386" r:id="rId91"/>
    <p:sldId id="387" r:id="rId92"/>
    <p:sldId id="309" r:id="rId93"/>
    <p:sldId id="310" r:id="rId94"/>
    <p:sldId id="460" r:id="rId95"/>
    <p:sldId id="494" r:id="rId96"/>
    <p:sldId id="495" r:id="rId97"/>
    <p:sldId id="496" r:id="rId98"/>
    <p:sldId id="396" r:id="rId99"/>
    <p:sldId id="322" r:id="rId100"/>
    <p:sldId id="323" r:id="rId101"/>
    <p:sldId id="324" r:id="rId102"/>
    <p:sldId id="325" r:id="rId103"/>
    <p:sldId id="326" r:id="rId104"/>
    <p:sldId id="397" r:id="rId105"/>
    <p:sldId id="328" r:id="rId106"/>
    <p:sldId id="398" r:id="rId107"/>
    <p:sldId id="399" r:id="rId108"/>
    <p:sldId id="400" r:id="rId109"/>
    <p:sldId id="401" r:id="rId110"/>
    <p:sldId id="402" r:id="rId111"/>
    <p:sldId id="329" r:id="rId112"/>
    <p:sldId id="450" r:id="rId113"/>
    <p:sldId id="463" r:id="rId114"/>
    <p:sldId id="465" r:id="rId115"/>
    <p:sldId id="466" r:id="rId116"/>
    <p:sldId id="467" r:id="rId117"/>
    <p:sldId id="468" r:id="rId118"/>
    <p:sldId id="473" r:id="rId119"/>
    <p:sldId id="462" r:id="rId120"/>
    <p:sldId id="451" r:id="rId121"/>
    <p:sldId id="452" r:id="rId122"/>
    <p:sldId id="470" r:id="rId123"/>
    <p:sldId id="453" r:id="rId124"/>
    <p:sldId id="471" r:id="rId125"/>
    <p:sldId id="472" r:id="rId126"/>
    <p:sldId id="454" r:id="rId127"/>
    <p:sldId id="455" r:id="rId128"/>
    <p:sldId id="457" r:id="rId129"/>
    <p:sldId id="458" r:id="rId130"/>
    <p:sldId id="459" r:id="rId131"/>
    <p:sldId id="330" r:id="rId132"/>
    <p:sldId id="403" r:id="rId133"/>
    <p:sldId id="331" r:id="rId134"/>
    <p:sldId id="404" r:id="rId135"/>
    <p:sldId id="332" r:id="rId136"/>
    <p:sldId id="497" r:id="rId137"/>
    <p:sldId id="500" r:id="rId138"/>
    <p:sldId id="501" r:id="rId139"/>
    <p:sldId id="502" r:id="rId140"/>
    <p:sldId id="503" r:id="rId141"/>
    <p:sldId id="504" r:id="rId142"/>
    <p:sldId id="505" r:id="rId143"/>
    <p:sldId id="506" r:id="rId144"/>
    <p:sldId id="507" r:id="rId145"/>
    <p:sldId id="508" r:id="rId146"/>
    <p:sldId id="509" r:id="rId147"/>
    <p:sldId id="510" r:id="rId148"/>
    <p:sldId id="511" r:id="rId149"/>
    <p:sldId id="512" r:id="rId150"/>
    <p:sldId id="513" r:id="rId151"/>
    <p:sldId id="514" r:id="rId152"/>
    <p:sldId id="515" r:id="rId153"/>
    <p:sldId id="516" r:id="rId154"/>
    <p:sldId id="517" r:id="rId155"/>
    <p:sldId id="518" r:id="rId156"/>
    <p:sldId id="519" r:id="rId157"/>
    <p:sldId id="520" r:id="rId158"/>
    <p:sldId id="499" r:id="rId159"/>
    <p:sldId id="333" r:id="rId160"/>
    <p:sldId id="521" r:id="rId161"/>
    <p:sldId id="522" r:id="rId162"/>
    <p:sldId id="405" r:id="rId163"/>
    <p:sldId id="523" r:id="rId164"/>
    <p:sldId id="406" r:id="rId165"/>
    <p:sldId id="407" r:id="rId166"/>
    <p:sldId id="524" r:id="rId167"/>
    <p:sldId id="408" r:id="rId168"/>
    <p:sldId id="409" r:id="rId169"/>
    <p:sldId id="334" r:id="rId170"/>
    <p:sldId id="410" r:id="rId171"/>
    <p:sldId id="335" r:id="rId172"/>
    <p:sldId id="336" r:id="rId173"/>
    <p:sldId id="337" r:id="rId174"/>
    <p:sldId id="338" r:id="rId175"/>
    <p:sldId id="525" r:id="rId176"/>
    <p:sldId id="339" r:id="rId177"/>
    <p:sldId id="340" r:id="rId178"/>
    <p:sldId id="411" r:id="rId179"/>
    <p:sldId id="341" r:id="rId180"/>
    <p:sldId id="342" r:id="rId181"/>
    <p:sldId id="343" r:id="rId182"/>
    <p:sldId id="344" r:id="rId183"/>
    <p:sldId id="412" r:id="rId184"/>
    <p:sldId id="526" r:id="rId185"/>
    <p:sldId id="527" r:id="rId186"/>
    <p:sldId id="528" r:id="rId187"/>
    <p:sldId id="529" r:id="rId188"/>
    <p:sldId id="346" r:id="rId189"/>
    <p:sldId id="530" r:id="rId190"/>
    <p:sldId id="531" r:id="rId191"/>
    <p:sldId id="311" r:id="rId192"/>
    <p:sldId id="312" r:id="rId193"/>
    <p:sldId id="313" r:id="rId194"/>
    <p:sldId id="388" r:id="rId195"/>
    <p:sldId id="389" r:id="rId196"/>
    <p:sldId id="390" r:id="rId197"/>
    <p:sldId id="391" r:id="rId198"/>
    <p:sldId id="314" r:id="rId199"/>
    <p:sldId id="315" r:id="rId200"/>
    <p:sldId id="392" r:id="rId201"/>
    <p:sldId id="316" r:id="rId202"/>
    <p:sldId id="317" r:id="rId203"/>
    <p:sldId id="318" r:id="rId204"/>
    <p:sldId id="319" r:id="rId205"/>
    <p:sldId id="393" r:id="rId206"/>
    <p:sldId id="320" r:id="rId207"/>
    <p:sldId id="394" r:id="rId208"/>
    <p:sldId id="395" r:id="rId209"/>
    <p:sldId id="321"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0CC4"/>
    <a:srgbClr val="380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1" autoAdjust="0"/>
    <p:restoredTop sz="94694" autoAdjust="0"/>
  </p:normalViewPr>
  <p:slideViewPr>
    <p:cSldViewPr snapToGrid="0">
      <p:cViewPr varScale="1">
        <p:scale>
          <a:sx n="121" d="100"/>
          <a:sy n="121" d="100"/>
        </p:scale>
        <p:origin x="552" y="176"/>
      </p:cViewPr>
      <p:guideLst/>
    </p:cSldViewPr>
  </p:slideViewPr>
  <p:notesTextViewPr>
    <p:cViewPr>
      <p:scale>
        <a:sx n="1" d="1"/>
        <a:sy n="1" d="1"/>
      </p:scale>
      <p:origin x="0" y="0"/>
    </p:cViewPr>
  </p:notesTextViewPr>
  <p:sorterViewPr>
    <p:cViewPr>
      <p:scale>
        <a:sx n="100" d="100"/>
        <a:sy n="100" d="100"/>
      </p:scale>
      <p:origin x="0" y="-938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10/10/24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10/10/24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10/10/24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10/10/24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0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61.png"/><Relationship Id="rId4" Type="http://schemas.openxmlformats.org/officeDocument/2006/relationships/image" Target="../media/image50.png"/></Relationships>
</file>

<file path=ppt/slides/_rels/slide10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00.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782" y="2128202"/>
            <a:ext cx="7087985" cy="2387600"/>
          </a:xfrm>
        </p:spPr>
        <p:txBody>
          <a:bodyPr>
            <a:normAutofit fontScale="90000"/>
          </a:bodyPr>
          <a:lstStyle/>
          <a:p>
            <a:r>
              <a:rPr lang="en-US" sz="4400" dirty="0">
                <a:latin typeface="+mn-lt"/>
              </a:rPr>
              <a:t>Chapter 07.01</a:t>
            </a:r>
            <a:br>
              <a:rPr lang="en-US" sz="4000" dirty="0">
                <a:latin typeface="+mn-lt"/>
              </a:rPr>
            </a:br>
            <a:br>
              <a:rPr lang="en-US" sz="4000" dirty="0">
                <a:latin typeface="+mn-lt"/>
              </a:rPr>
            </a:br>
            <a:r>
              <a:rPr lang="en-US" sz="4000" dirty="0">
                <a:latin typeface="+mn-lt"/>
              </a:rPr>
              <a:t>Greedy Algorithms</a:t>
            </a:r>
            <a:br>
              <a:rPr lang="en-US" sz="4800" dirty="0"/>
            </a:br>
            <a:endParaRPr lang="en-US" sz="4800" dirty="0"/>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570" y="984070"/>
            <a:ext cx="8594035" cy="5509200"/>
          </a:xfrm>
          <a:prstGeom prst="rect">
            <a:avLst/>
          </a:prstGeom>
        </p:spPr>
        <p:txBody>
          <a:bodyPr wrap="square">
            <a:spAutoFit/>
          </a:bodyPr>
          <a:lstStyle/>
          <a:p>
            <a:pP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greedy approach suggests constructing a solution through a sequence of steps, each expanding a partially constructed solution obtained so far, until a complete solution to the problem is reached. </a:t>
            </a:r>
          </a:p>
          <a:p>
            <a:pP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central point of this technique is that on each step, </a:t>
            </a:r>
            <a:r>
              <a:rPr lang="en-US" sz="24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the choice made must be:</a:t>
            </a:r>
          </a:p>
          <a:p>
            <a:pPr marL="342900" marR="0" lvl="0" indent="-342900">
              <a:spcBef>
                <a:spcPts val="0"/>
              </a:spcBef>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Feasible</a:t>
            </a:r>
          </a:p>
          <a:p>
            <a:pPr marL="800100" lvl="1"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has to </a:t>
            </a:r>
            <a:r>
              <a:rPr lang="en-US" sz="24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satisfy the problem’s constraints</a:t>
            </a:r>
          </a:p>
          <a:p>
            <a:pPr marL="342900" marR="0" lvl="0" indent="-342900">
              <a:spcBef>
                <a:spcPts val="0"/>
              </a:spcBef>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Locally optimal</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800100" lvl="1"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has to </a:t>
            </a:r>
            <a:r>
              <a:rPr lang="en-US" sz="24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be the best local choice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among all feasible choices available on that step</a:t>
            </a:r>
          </a:p>
          <a:p>
            <a:pPr marL="342900" marR="0" lvl="0" indent="-342900">
              <a:spcBef>
                <a:spcPts val="0"/>
              </a:spcBef>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Irrevocable</a:t>
            </a:r>
          </a:p>
          <a:p>
            <a:pPr marL="800100" lvl="1"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once made, it </a:t>
            </a:r>
            <a:r>
              <a:rPr lang="en-US" sz="24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cannot be changed on subsequent steps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algorithm.</a:t>
            </a:r>
          </a:p>
        </p:txBody>
      </p:sp>
      <p:sp>
        <p:nvSpPr>
          <p:cNvPr id="3" name="Title 1"/>
          <p:cNvSpPr txBox="1">
            <a:spLocks/>
          </p:cNvSpPr>
          <p:nvPr/>
        </p:nvSpPr>
        <p:spPr>
          <a:xfrm>
            <a:off x="1273628" y="295458"/>
            <a:ext cx="7548155" cy="6886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icrosoft YaHei" panose="020B0503020204020204" pitchFamily="34" charset="-122"/>
                <a:cs typeface="Times New Roman" panose="02020603050405020304" pitchFamily="18" charset="0"/>
              </a:rPr>
              <a:t>The central point of the greedy approach </a:t>
            </a:r>
          </a:p>
          <a:p>
            <a:endParaRPr lang="en-US" sz="3200" dirty="0">
              <a:latin typeface="+mn-lt"/>
            </a:endParaRPr>
          </a:p>
        </p:txBody>
      </p:sp>
      <p:pic>
        <p:nvPicPr>
          <p:cNvPr id="4" name="Picture 3" descr="Image result for smiley face images">
            <a:extLst>
              <a:ext uri="{FF2B5EF4-FFF2-40B4-BE49-F238E27FC236}">
                <a16:creationId xmlns:a16="http://schemas.microsoft.com/office/drawing/2014/main" id="{C4A73E28-6601-4541-9263-6568DADED8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711" y="3216275"/>
            <a:ext cx="586105" cy="425450"/>
          </a:xfrm>
          <a:prstGeom prst="rect">
            <a:avLst/>
          </a:prstGeom>
          <a:noFill/>
        </p:spPr>
      </p:pic>
    </p:spTree>
    <p:extLst>
      <p:ext uri="{BB962C8B-B14F-4D97-AF65-F5344CB8AC3E}">
        <p14:creationId xmlns:p14="http://schemas.microsoft.com/office/powerpoint/2010/main" val="14491552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02" y="1310661"/>
            <a:ext cx="8839200" cy="4555093"/>
          </a:xfrm>
          <a:prstGeom prst="rect">
            <a:avLst/>
          </a:prstGeom>
        </p:spPr>
        <p:txBody>
          <a:bodyPr wrap="square">
            <a:spAutoFit/>
          </a:bodyPr>
          <a:lstStyle/>
          <a:p>
            <a:pP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There are several well-known algorithms for finding shortest paths,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Floyd’s algorithm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the more general </a:t>
            </a:r>
            <a:r>
              <a:rPr lang="en-US" sz="24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all-pairs</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4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shortest-paths</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problem.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Dijkstra’s algorithm</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the best-known algorithm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the single-source shortest-paths problem.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algorithm is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applicable to undirected and directed graphs </a:t>
            </a:r>
            <a:r>
              <a:rPr lang="en-US" sz="24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with nonnegative weights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only. </a:t>
            </a:r>
            <a:endParaRPr lang="en-US" sz="24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1600" lvl="2" indent="-4572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limitation has not impaired the </a:t>
            </a:r>
            <a:r>
              <a:rPr lang="en-US" sz="24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popularity</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of Dijkstra’s algorithm, </a:t>
            </a:r>
            <a:r>
              <a:rPr lang="en-US" sz="24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this condition is satisfied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most applications</a:t>
            </a:r>
            <a:r>
              <a:rPr lang="en-US" sz="24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4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9B8A1AD3-019B-43A2-A122-DD15D52E5E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387" y="3003550"/>
            <a:ext cx="586105" cy="425450"/>
          </a:xfrm>
          <a:prstGeom prst="rect">
            <a:avLst/>
          </a:prstGeom>
          <a:noFill/>
        </p:spPr>
      </p:pic>
    </p:spTree>
    <p:extLst>
      <p:ext uri="{BB962C8B-B14F-4D97-AF65-F5344CB8AC3E}">
        <p14:creationId xmlns:p14="http://schemas.microsoft.com/office/powerpoint/2010/main" val="35842591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3537" y="1687598"/>
            <a:ext cx="8325767" cy="4247317"/>
          </a:xfrm>
          <a:prstGeom prst="rect">
            <a:avLst/>
          </a:prstGeom>
        </p:spPr>
        <p:txBody>
          <a:bodyPr wrap="square">
            <a:spAutoFit/>
          </a:bodyPr>
          <a:lstStyle/>
          <a:p>
            <a:pP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Dijkstra’s algorithm finds the shortest paths to a graph’s vertices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in order of their distance</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from a given source.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First, it finds the shortest path from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the source to a vertex nearest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to it, then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to a second nearest</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and so on.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Before its </a:t>
            </a:r>
            <a:r>
              <a:rPr lang="en-US" sz="2400" dirty="0" err="1">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400" baseline="30000" dirty="0" err="1">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iteration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commences, the algorithm has already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identified the shortest paths to i-1 other vertices nearest to the source</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edges of the shortest paths leading to these vertices from the source form a subtree </a:t>
            </a:r>
            <a:r>
              <a:rPr lang="en-US" sz="24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a:t>
            </a:r>
            <a:r>
              <a:rPr lang="en-US" sz="24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of the given graph (Figure 9.10).  </a:t>
            </a:r>
            <a:endParaRPr lang="en-US" sz="24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
        <p:nvSpPr>
          <p:cNvPr id="4" name="TextBox 3">
            <a:extLst>
              <a:ext uri="{FF2B5EF4-FFF2-40B4-BE49-F238E27FC236}">
                <a16:creationId xmlns:a16="http://schemas.microsoft.com/office/drawing/2014/main" id="{BD811DAC-1304-450A-9B79-576A9DD63358}"/>
              </a:ext>
            </a:extLst>
          </p:cNvPr>
          <p:cNvSpPr txBox="1"/>
          <p:nvPr/>
        </p:nvSpPr>
        <p:spPr>
          <a:xfrm>
            <a:off x="10542494" y="1995662"/>
            <a:ext cx="1275037"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Given a graph with n vertices, at the end of i-1</a:t>
            </a:r>
            <a:r>
              <a:rPr lang="en-US" baseline="30000" dirty="0"/>
              <a:t>th</a:t>
            </a:r>
            <a:r>
              <a:rPr lang="en-US" dirty="0"/>
              <a:t> iteration, there forms  a subtree </a:t>
            </a:r>
            <a:r>
              <a:rPr lang="en-US"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a:t>
            </a:r>
            <a:r>
              <a:rPr lang="en-US"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including the source V</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0</a:t>
            </a:r>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dirty="0"/>
          </a:p>
        </p:txBody>
      </p:sp>
      <p:cxnSp>
        <p:nvCxnSpPr>
          <p:cNvPr id="6" name="Straight Arrow Connector 5">
            <a:extLst>
              <a:ext uri="{FF2B5EF4-FFF2-40B4-BE49-F238E27FC236}">
                <a16:creationId xmlns:a16="http://schemas.microsoft.com/office/drawing/2014/main" id="{746B9D2B-D0EA-44D1-B437-75E37772AEFB}"/>
              </a:ext>
            </a:extLst>
          </p:cNvPr>
          <p:cNvCxnSpPr>
            <a:stCxn id="4" idx="1"/>
          </p:cNvCxnSpPr>
          <p:nvPr/>
        </p:nvCxnSpPr>
        <p:spPr>
          <a:xfrm flipH="1">
            <a:off x="10276114" y="3703822"/>
            <a:ext cx="266380" cy="40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3336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3338792" y="229798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 name="Oval 2"/>
          <p:cNvSpPr>
            <a:spLocks noChangeArrowheads="1"/>
          </p:cNvSpPr>
          <p:nvPr/>
        </p:nvSpPr>
        <p:spPr bwMode="auto">
          <a:xfrm>
            <a:off x="2510752" y="40391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 name="Oval 3"/>
          <p:cNvSpPr>
            <a:spLocks noChangeArrowheads="1"/>
          </p:cNvSpPr>
          <p:nvPr/>
        </p:nvSpPr>
        <p:spPr bwMode="auto">
          <a:xfrm>
            <a:off x="1987512" y="446714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 name="Oval 4"/>
          <p:cNvSpPr>
            <a:spLocks noChangeArrowheads="1"/>
          </p:cNvSpPr>
          <p:nvPr/>
        </p:nvSpPr>
        <p:spPr bwMode="auto">
          <a:xfrm>
            <a:off x="3053042" y="360037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6" name="Oval 5"/>
          <p:cNvSpPr>
            <a:spLocks noChangeArrowheads="1"/>
          </p:cNvSpPr>
          <p:nvPr/>
        </p:nvSpPr>
        <p:spPr bwMode="auto">
          <a:xfrm>
            <a:off x="3062567" y="450524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3900767" y="32104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3853142" y="378134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9" name="Oval 8"/>
          <p:cNvSpPr>
            <a:spLocks noChangeArrowheads="1"/>
          </p:cNvSpPr>
          <p:nvPr/>
        </p:nvSpPr>
        <p:spPr bwMode="auto">
          <a:xfrm>
            <a:off x="4815167" y="30771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0" name="Oval 9"/>
          <p:cNvSpPr>
            <a:spLocks noChangeArrowheads="1"/>
          </p:cNvSpPr>
          <p:nvPr/>
        </p:nvSpPr>
        <p:spPr bwMode="auto">
          <a:xfrm>
            <a:off x="5034242" y="40105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Oval 10"/>
          <p:cNvSpPr>
            <a:spLocks noChangeArrowheads="1"/>
          </p:cNvSpPr>
          <p:nvPr/>
        </p:nvSpPr>
        <p:spPr bwMode="auto">
          <a:xfrm>
            <a:off x="5720042" y="26770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2" name="AutoShape 502"/>
          <p:cNvCxnSpPr>
            <a:cxnSpLocks noChangeShapeType="1"/>
          </p:cNvCxnSpPr>
          <p:nvPr/>
        </p:nvCxnSpPr>
        <p:spPr bwMode="auto">
          <a:xfrm flipV="1">
            <a:off x="4035387" y="3167303"/>
            <a:ext cx="781685" cy="1016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503"/>
          <p:cNvCxnSpPr>
            <a:cxnSpLocks noChangeShapeType="1"/>
          </p:cNvCxnSpPr>
          <p:nvPr/>
        </p:nvCxnSpPr>
        <p:spPr bwMode="auto">
          <a:xfrm>
            <a:off x="3465157" y="2374823"/>
            <a:ext cx="2303145" cy="3048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504"/>
          <p:cNvCxnSpPr>
            <a:cxnSpLocks noChangeShapeType="1"/>
          </p:cNvCxnSpPr>
          <p:nvPr/>
        </p:nvCxnSpPr>
        <p:spPr bwMode="auto">
          <a:xfrm flipV="1">
            <a:off x="4948517" y="2745663"/>
            <a:ext cx="771525" cy="36068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505"/>
          <p:cNvCxnSpPr>
            <a:cxnSpLocks noChangeShapeType="1"/>
          </p:cNvCxnSpPr>
          <p:nvPr/>
        </p:nvCxnSpPr>
        <p:spPr bwMode="auto">
          <a:xfrm>
            <a:off x="3449917" y="2415463"/>
            <a:ext cx="1397000" cy="66548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506"/>
          <p:cNvCxnSpPr>
            <a:cxnSpLocks noChangeShapeType="1"/>
          </p:cNvCxnSpPr>
          <p:nvPr/>
        </p:nvCxnSpPr>
        <p:spPr bwMode="auto">
          <a:xfrm flipH="1">
            <a:off x="3185757" y="4107103"/>
            <a:ext cx="1847850" cy="42672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508"/>
          <p:cNvCxnSpPr>
            <a:cxnSpLocks noChangeShapeType="1"/>
          </p:cNvCxnSpPr>
          <p:nvPr/>
        </p:nvCxnSpPr>
        <p:spPr bwMode="auto">
          <a:xfrm flipV="1">
            <a:off x="3976967" y="3162858"/>
            <a:ext cx="838200" cy="67564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509"/>
          <p:cNvCxnSpPr>
            <a:cxnSpLocks noChangeShapeType="1"/>
          </p:cNvCxnSpPr>
          <p:nvPr/>
        </p:nvCxnSpPr>
        <p:spPr bwMode="auto">
          <a:xfrm flipH="1">
            <a:off x="3186392" y="3305733"/>
            <a:ext cx="714375" cy="342265"/>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510"/>
          <p:cNvCxnSpPr>
            <a:cxnSpLocks noChangeShapeType="1"/>
          </p:cNvCxnSpPr>
          <p:nvPr/>
        </p:nvCxnSpPr>
        <p:spPr bwMode="auto">
          <a:xfrm>
            <a:off x="3186392" y="3647998"/>
            <a:ext cx="666750" cy="19050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20" name="AutoShape 511"/>
          <p:cNvCxnSpPr>
            <a:cxnSpLocks noChangeShapeType="1"/>
          </p:cNvCxnSpPr>
          <p:nvPr/>
        </p:nvCxnSpPr>
        <p:spPr bwMode="auto">
          <a:xfrm flipH="1">
            <a:off x="2638387" y="3715943"/>
            <a:ext cx="422910" cy="35052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21" name="AutoShape 512"/>
          <p:cNvCxnSpPr>
            <a:cxnSpLocks noChangeShapeType="1"/>
          </p:cNvCxnSpPr>
          <p:nvPr/>
        </p:nvCxnSpPr>
        <p:spPr bwMode="auto">
          <a:xfrm flipH="1">
            <a:off x="2576792" y="2431338"/>
            <a:ext cx="819150" cy="160782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513"/>
          <p:cNvCxnSpPr>
            <a:cxnSpLocks noChangeShapeType="1"/>
            <a:stCxn id="3" idx="3"/>
          </p:cNvCxnSpPr>
          <p:nvPr/>
        </p:nvCxnSpPr>
        <p:spPr bwMode="auto">
          <a:xfrm flipH="1">
            <a:off x="2105622" y="4152979"/>
            <a:ext cx="424659" cy="352269"/>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23" name="AutoShape 514"/>
          <p:cNvCxnSpPr>
            <a:cxnSpLocks noChangeShapeType="1"/>
          </p:cNvCxnSpPr>
          <p:nvPr/>
        </p:nvCxnSpPr>
        <p:spPr bwMode="auto">
          <a:xfrm>
            <a:off x="2637117" y="4142028"/>
            <a:ext cx="426720" cy="39116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24" name="AutoShape 518"/>
          <p:cNvCxnSpPr>
            <a:cxnSpLocks noChangeShapeType="1"/>
          </p:cNvCxnSpPr>
          <p:nvPr/>
        </p:nvCxnSpPr>
        <p:spPr bwMode="auto">
          <a:xfrm flipH="1">
            <a:off x="5110442" y="2810433"/>
            <a:ext cx="657225" cy="12287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4920343" y="803458"/>
            <a:ext cx="61730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2" name="Rectangle 31"/>
          <p:cNvSpPr/>
          <p:nvPr/>
        </p:nvSpPr>
        <p:spPr>
          <a:xfrm>
            <a:off x="2185059" y="3655896"/>
            <a:ext cx="420308" cy="430887"/>
          </a:xfrm>
          <a:prstGeom prst="rect">
            <a:avLst/>
          </a:prstGeom>
        </p:spPr>
        <p:txBody>
          <a:bodyPr wrap="none">
            <a:spAutoFit/>
          </a:bodyPr>
          <a:lstStyle/>
          <a:p>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v</a:t>
            </a:r>
            <a:r>
              <a:rPr lang="en-US" altLang="zh-CN" sz="2200" baseline="-30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0</a:t>
            </a:r>
            <a:endParaRPr lang="en-US" sz="2200" dirty="0"/>
          </a:p>
        </p:txBody>
      </p:sp>
      <p:sp>
        <p:nvSpPr>
          <p:cNvPr id="33" name="Rectangle 32"/>
          <p:cNvSpPr/>
          <p:nvPr/>
        </p:nvSpPr>
        <p:spPr>
          <a:xfrm>
            <a:off x="3690523" y="2874846"/>
            <a:ext cx="537327" cy="430887"/>
          </a:xfrm>
          <a:prstGeom prst="rect">
            <a:avLst/>
          </a:prstGeom>
        </p:spPr>
        <p:txBody>
          <a:bodyPr wrap="none">
            <a:spAutoFit/>
          </a:bodyPr>
          <a:lstStyle/>
          <a:p>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v* </a:t>
            </a:r>
            <a:endParaRPr lang="en-US" sz="2200" dirty="0">
              <a:latin typeface="Times New Roman" panose="02020603050405020304" pitchFamily="18" charset="0"/>
              <a:cs typeface="Times New Roman" panose="02020603050405020304" pitchFamily="18" charset="0"/>
            </a:endParaRPr>
          </a:p>
        </p:txBody>
      </p:sp>
      <p:sp>
        <p:nvSpPr>
          <p:cNvPr id="34" name="Rectangle 33"/>
          <p:cNvSpPr/>
          <p:nvPr/>
        </p:nvSpPr>
        <p:spPr>
          <a:xfrm>
            <a:off x="4839873" y="3098365"/>
            <a:ext cx="537327" cy="430887"/>
          </a:xfrm>
          <a:prstGeom prst="rect">
            <a:avLst/>
          </a:prstGeom>
        </p:spPr>
        <p:txBody>
          <a:bodyPr wrap="none">
            <a:spAutoFit/>
          </a:bodyPr>
          <a:lstStyle/>
          <a:p>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u* </a:t>
            </a:r>
            <a:endParaRPr lang="en-US" sz="2200" dirty="0">
              <a:latin typeface="Times New Roman" panose="02020603050405020304" pitchFamily="18" charset="0"/>
              <a:cs typeface="Times New Roman" panose="02020603050405020304" pitchFamily="18" charset="0"/>
            </a:endParaRPr>
          </a:p>
        </p:txBody>
      </p:sp>
      <p:sp>
        <p:nvSpPr>
          <p:cNvPr id="36" name="Rectangle 35"/>
          <p:cNvSpPr/>
          <p:nvPr/>
        </p:nvSpPr>
        <p:spPr>
          <a:xfrm>
            <a:off x="6778791" y="3221264"/>
            <a:ext cx="4963086" cy="280076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9.10   Idea of Dijkstra’s algorithm.  The subtree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6</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of the shortest paths already found is shown in bold (at the end of 5</a:t>
            </a:r>
            <a:r>
              <a:rPr lang="en-US" sz="2200" baseline="30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iteration). The next nearest to the source  v</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0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vertex, u* , is selected by comparing the lengths of the subtree’s paths increased by the distances to vertices adjacent to the subtree’s vertices.</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1" name="Picture 30"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
        <p:nvSpPr>
          <p:cNvPr id="26" name="Rectangle 25">
            <a:extLst>
              <a:ext uri="{FF2B5EF4-FFF2-40B4-BE49-F238E27FC236}">
                <a16:creationId xmlns:a16="http://schemas.microsoft.com/office/drawing/2014/main" id="{5769B45E-08EF-4F5D-B66E-53E2AA19F402}"/>
              </a:ext>
            </a:extLst>
          </p:cNvPr>
          <p:cNvSpPr/>
          <p:nvPr/>
        </p:nvSpPr>
        <p:spPr>
          <a:xfrm>
            <a:off x="4049120" y="3645438"/>
            <a:ext cx="377026" cy="369332"/>
          </a:xfrm>
          <a:prstGeom prst="rect">
            <a:avLst/>
          </a:prstGeom>
        </p:spPr>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v</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6</a:t>
            </a:r>
            <a:endParaRPr lang="en-US" dirty="0"/>
          </a:p>
        </p:txBody>
      </p:sp>
      <p:sp>
        <p:nvSpPr>
          <p:cNvPr id="27" name="Rectangle 26">
            <a:extLst>
              <a:ext uri="{FF2B5EF4-FFF2-40B4-BE49-F238E27FC236}">
                <a16:creationId xmlns:a16="http://schemas.microsoft.com/office/drawing/2014/main" id="{02559BDC-9B35-4DE2-BE79-D9335AB26924}"/>
              </a:ext>
            </a:extLst>
          </p:cNvPr>
          <p:cNvSpPr/>
          <p:nvPr/>
        </p:nvSpPr>
        <p:spPr>
          <a:xfrm>
            <a:off x="3150794" y="4621648"/>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1</a:t>
            </a:r>
            <a:endParaRPr lang="en-US" dirty="0"/>
          </a:p>
        </p:txBody>
      </p:sp>
      <p:sp>
        <p:nvSpPr>
          <p:cNvPr id="35" name="Rectangle 34">
            <a:extLst>
              <a:ext uri="{FF2B5EF4-FFF2-40B4-BE49-F238E27FC236}">
                <a16:creationId xmlns:a16="http://schemas.microsoft.com/office/drawing/2014/main" id="{E2E11565-7D0E-4A5A-BB82-A92084357F33}"/>
              </a:ext>
            </a:extLst>
          </p:cNvPr>
          <p:cNvSpPr/>
          <p:nvPr/>
        </p:nvSpPr>
        <p:spPr>
          <a:xfrm>
            <a:off x="4979503" y="4189521"/>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endParaRPr lang="en-US" dirty="0"/>
          </a:p>
        </p:txBody>
      </p:sp>
      <p:sp>
        <p:nvSpPr>
          <p:cNvPr id="37" name="Rectangle 36">
            <a:extLst>
              <a:ext uri="{FF2B5EF4-FFF2-40B4-BE49-F238E27FC236}">
                <a16:creationId xmlns:a16="http://schemas.microsoft.com/office/drawing/2014/main" id="{CE3F7F60-2D50-493D-987A-0EBE20CBC7DB}"/>
              </a:ext>
            </a:extLst>
          </p:cNvPr>
          <p:cNvSpPr/>
          <p:nvPr/>
        </p:nvSpPr>
        <p:spPr>
          <a:xfrm>
            <a:off x="5943940" y="2376531"/>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3</a:t>
            </a:r>
            <a:endParaRPr lang="en-US" dirty="0"/>
          </a:p>
        </p:txBody>
      </p:sp>
      <p:sp>
        <p:nvSpPr>
          <p:cNvPr id="38" name="Rectangle 37">
            <a:extLst>
              <a:ext uri="{FF2B5EF4-FFF2-40B4-BE49-F238E27FC236}">
                <a16:creationId xmlns:a16="http://schemas.microsoft.com/office/drawing/2014/main" id="{1501A1C8-B80A-4B2C-B532-6A2101842252}"/>
              </a:ext>
            </a:extLst>
          </p:cNvPr>
          <p:cNvSpPr/>
          <p:nvPr/>
        </p:nvSpPr>
        <p:spPr>
          <a:xfrm>
            <a:off x="3284053" y="1850054"/>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4</a:t>
            </a:r>
            <a:endParaRPr lang="en-US" dirty="0"/>
          </a:p>
        </p:txBody>
      </p:sp>
      <p:sp>
        <p:nvSpPr>
          <p:cNvPr id="42" name="TextBox 41">
            <a:extLst>
              <a:ext uri="{FF2B5EF4-FFF2-40B4-BE49-F238E27FC236}">
                <a16:creationId xmlns:a16="http://schemas.microsoft.com/office/drawing/2014/main" id="{AB626BBD-61EB-49DE-A5AF-EBA2FC47E34B}"/>
              </a:ext>
            </a:extLst>
          </p:cNvPr>
          <p:cNvSpPr txBox="1"/>
          <p:nvPr/>
        </p:nvSpPr>
        <p:spPr>
          <a:xfrm>
            <a:off x="4766716" y="1399692"/>
            <a:ext cx="5538651" cy="400110"/>
          </a:xfrm>
          <a:prstGeom prst="rect">
            <a:avLst/>
          </a:prstGeom>
          <a:noFill/>
        </p:spPr>
        <p:txBody>
          <a:bodyPr wrap="square" rtlCol="0">
            <a:spAutoFit/>
          </a:bodyPr>
          <a:lstStyle/>
          <a:p>
            <a:r>
              <a:rPr lang="en-US" sz="2000" dirty="0"/>
              <a:t>min { u*(v*, D</a:t>
            </a:r>
            <a:r>
              <a:rPr lang="en-US" sz="2000" baseline="-25000" dirty="0"/>
              <a:t>3</a:t>
            </a:r>
            <a:r>
              <a:rPr lang="en-US" sz="2000" dirty="0"/>
              <a:t>+</a:t>
            </a:r>
            <a:r>
              <a:rPr lang="en-US" sz="2000" dirty="0">
                <a:solidFill>
                  <a:srgbClr val="0000FF"/>
                </a:solidFill>
              </a:rPr>
              <a:t>d</a:t>
            </a:r>
            <a:r>
              <a:rPr lang="en-US" sz="2000" baseline="-25000" dirty="0">
                <a:solidFill>
                  <a:srgbClr val="0000FF"/>
                </a:solidFill>
              </a:rPr>
              <a:t>3</a:t>
            </a:r>
            <a:r>
              <a:rPr lang="en-US" sz="2000" dirty="0"/>
              <a:t>), u*( v</a:t>
            </a:r>
            <a:r>
              <a:rPr lang="en-US" sz="2000" baseline="-25000" dirty="0"/>
              <a:t>6</a:t>
            </a:r>
            <a:r>
              <a:rPr lang="en-US" sz="2000" dirty="0"/>
              <a:t>  </a:t>
            </a:r>
            <a:r>
              <a:rPr lang="en-US" sz="2000" i="1" dirty="0"/>
              <a:t>D</a:t>
            </a:r>
            <a:r>
              <a:rPr lang="en-US" sz="2000" i="1" baseline="-25000" dirty="0"/>
              <a:t>6</a:t>
            </a:r>
            <a:r>
              <a:rPr lang="en-US" sz="2000" dirty="0"/>
              <a:t>+</a:t>
            </a:r>
            <a:r>
              <a:rPr lang="en-US" sz="2000" dirty="0">
                <a:solidFill>
                  <a:srgbClr val="0000FF"/>
                </a:solidFill>
              </a:rPr>
              <a:t>d</a:t>
            </a:r>
            <a:r>
              <a:rPr lang="en-US" sz="2000" baseline="-25000" dirty="0">
                <a:solidFill>
                  <a:srgbClr val="0000FF"/>
                </a:solidFill>
              </a:rPr>
              <a:t>6</a:t>
            </a:r>
            <a:r>
              <a:rPr lang="en-US" sz="2000" dirty="0"/>
              <a:t>), u</a:t>
            </a:r>
            <a:r>
              <a:rPr lang="en-US" sz="2000" baseline="-25000" dirty="0"/>
              <a:t>4</a:t>
            </a:r>
            <a:r>
              <a:rPr lang="en-US" sz="2000" dirty="0"/>
              <a:t>( v</a:t>
            </a:r>
            <a:r>
              <a:rPr lang="en-US" sz="2000" baseline="-25000" dirty="0"/>
              <a:t>0</a:t>
            </a:r>
            <a:r>
              <a:rPr lang="en-US" sz="2000" dirty="0"/>
              <a:t> </a:t>
            </a:r>
            <a:r>
              <a:rPr lang="en-US" sz="2000" dirty="0">
                <a:solidFill>
                  <a:srgbClr val="FF0000"/>
                </a:solidFill>
              </a:rPr>
              <a:t>d</a:t>
            </a:r>
            <a:r>
              <a:rPr lang="en-US" sz="2000" baseline="-25000" dirty="0">
                <a:solidFill>
                  <a:srgbClr val="FF0000"/>
                </a:solidFill>
              </a:rPr>
              <a:t>2</a:t>
            </a:r>
            <a:r>
              <a:rPr lang="en-US" sz="2000" dirty="0"/>
              <a:t> ) }</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DC9D9643-2F24-4117-966C-6A87EAEF886E}"/>
                  </a:ext>
                </a:extLst>
              </p:cNvPr>
              <p:cNvSpPr/>
              <p:nvPr/>
            </p:nvSpPr>
            <p:spPr>
              <a:xfrm>
                <a:off x="4757057" y="657834"/>
                <a:ext cx="6658224" cy="707886"/>
              </a:xfrm>
              <a:prstGeom prst="rect">
                <a:avLst/>
              </a:prstGeom>
            </p:spPr>
            <p:txBody>
              <a:bodyPr wrap="square">
                <a:spAutoFit/>
              </a:bodyPr>
              <a:lstStyle/>
              <a:p>
                <a:r>
                  <a:rPr lang="en-US" sz="2000" dirty="0"/>
                  <a:t>fringe vertices has {u</a:t>
                </a:r>
                <a:r>
                  <a:rPr lang="en-US" sz="2000" baseline="-25000" dirty="0"/>
                  <a:t>2</a:t>
                </a:r>
                <a:r>
                  <a:rPr lang="en-US" sz="2000" dirty="0"/>
                  <a:t>, u</a:t>
                </a:r>
                <a:r>
                  <a:rPr lang="en-US" sz="2000" baseline="-25000" dirty="0"/>
                  <a:t>4</a:t>
                </a:r>
                <a:r>
                  <a:rPr lang="en-US" sz="2000" dirty="0"/>
                  <a:t>, u* }, and  unseen has {</a:t>
                </a:r>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sz="20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3</a:t>
                </a:r>
                <a:r>
                  <a:rPr lang="en-US" sz="2000" dirty="0"/>
                  <a:t>}</a:t>
                </a:r>
              </a:p>
              <a:p>
                <a:r>
                  <a:rPr lang="en-US" sz="2000" strike="sngStrike" dirty="0"/>
                  <a:t>min</a:t>
                </a:r>
                <a:r>
                  <a:rPr lang="en-US" sz="2000" dirty="0"/>
                  <a:t>{ (u</a:t>
                </a:r>
                <a:r>
                  <a:rPr lang="en-US" sz="2000" baseline="-25000" dirty="0"/>
                  <a:t>2</a:t>
                </a:r>
                <a:r>
                  <a:rPr lang="en-US" sz="2000" dirty="0"/>
                  <a:t>  d</a:t>
                </a:r>
                <a:r>
                  <a:rPr lang="en-US" sz="2000" baseline="-25000" dirty="0"/>
                  <a:t>1</a:t>
                </a:r>
                <a:r>
                  <a:rPr lang="en-US" sz="2000" dirty="0"/>
                  <a:t>  u</a:t>
                </a:r>
                <a:r>
                  <a:rPr lang="en-US" sz="2000" baseline="-25000" dirty="0"/>
                  <a:t>1</a:t>
                </a:r>
                <a:r>
                  <a:rPr lang="en-US" sz="2000" dirty="0"/>
                  <a:t> ), (u</a:t>
                </a:r>
                <a:r>
                  <a:rPr lang="en-US" sz="2000" baseline="-25000" dirty="0"/>
                  <a:t>4</a:t>
                </a:r>
                <a:r>
                  <a:rPr lang="en-US" sz="2000" dirty="0"/>
                  <a:t>  </a:t>
                </a:r>
                <a:r>
                  <a:rPr lang="en-US" sz="2000" dirty="0">
                    <a:solidFill>
                      <a:srgbClr val="FF0000"/>
                    </a:solidFill>
                  </a:rPr>
                  <a:t>d</a:t>
                </a:r>
                <a:r>
                  <a:rPr lang="en-US" sz="2000" baseline="-25000" dirty="0">
                    <a:solidFill>
                      <a:srgbClr val="FF0000"/>
                    </a:solidFill>
                  </a:rPr>
                  <a:t>2</a:t>
                </a:r>
                <a:r>
                  <a:rPr lang="en-US" sz="2000" dirty="0"/>
                  <a:t>  v</a:t>
                </a:r>
                <a:r>
                  <a:rPr lang="en-US" sz="2000" baseline="-25000" dirty="0"/>
                  <a:t>0</a:t>
                </a:r>
                <a:r>
                  <a:rPr lang="en-US" sz="2000" dirty="0"/>
                  <a:t> ), (u* </a:t>
                </a:r>
                <a:r>
                  <a:rPr lang="en-US" sz="2000" dirty="0">
                    <a:solidFill>
                      <a:srgbClr val="0000FF"/>
                    </a:solidFill>
                  </a:rPr>
                  <a:t>d</a:t>
                </a:r>
                <a:r>
                  <a:rPr lang="en-US" sz="2000" baseline="-25000" dirty="0">
                    <a:solidFill>
                      <a:srgbClr val="0000FF"/>
                    </a:solidFill>
                  </a:rPr>
                  <a:t>3</a:t>
                </a:r>
                <a:r>
                  <a:rPr lang="en-US" sz="2000" dirty="0"/>
                  <a:t>  v*), (u* </a:t>
                </a:r>
                <a:r>
                  <a:rPr lang="en-US" sz="2000" dirty="0">
                    <a:solidFill>
                      <a:srgbClr val="0000FF"/>
                    </a:solidFill>
                  </a:rPr>
                  <a:t>d</a:t>
                </a:r>
                <a:r>
                  <a:rPr lang="en-US" sz="2000" baseline="-25000" dirty="0">
                    <a:solidFill>
                      <a:srgbClr val="0000FF"/>
                    </a:solidFill>
                  </a:rPr>
                  <a:t>6</a:t>
                </a:r>
                <a:r>
                  <a:rPr lang="en-US" sz="2000" dirty="0"/>
                  <a:t>  v</a:t>
                </a:r>
                <a:r>
                  <a:rPr lang="en-US" sz="2000" baseline="-25000" dirty="0"/>
                  <a:t>6</a:t>
                </a:r>
                <a:r>
                  <a:rPr lang="en-US" sz="2000" dirty="0"/>
                  <a:t> ), </a:t>
                </a:r>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𝛼</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 </a:t>
                </a:r>
                <a:endParaRPr lang="en-US" sz="2000" dirty="0"/>
              </a:p>
            </p:txBody>
          </p:sp>
        </mc:Choice>
        <mc:Fallback xmlns="">
          <p:sp>
            <p:nvSpPr>
              <p:cNvPr id="43" name="Rectangle 42">
                <a:extLst>
                  <a:ext uri="{FF2B5EF4-FFF2-40B4-BE49-F238E27FC236}">
                    <a16:creationId xmlns:a16="http://schemas.microsoft.com/office/drawing/2014/main" id="{DC9D9643-2F24-4117-966C-6A87EAEF886E}"/>
                  </a:ext>
                </a:extLst>
              </p:cNvPr>
              <p:cNvSpPr>
                <a:spLocks noRot="1" noChangeAspect="1" noMove="1" noResize="1" noEditPoints="1" noAdjustHandles="1" noChangeArrowheads="1" noChangeShapeType="1" noTextEdit="1"/>
              </p:cNvSpPr>
              <p:nvPr/>
            </p:nvSpPr>
            <p:spPr>
              <a:xfrm>
                <a:off x="4757057" y="657834"/>
                <a:ext cx="6658224" cy="707886"/>
              </a:xfrm>
              <a:prstGeom prst="rect">
                <a:avLst/>
              </a:prstGeom>
              <a:blipFill>
                <a:blip r:embed="rId3"/>
                <a:stretch>
                  <a:fillRect l="-915" t="-6034" r="-1189" b="-14655"/>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BCF8657A-069B-4AF3-AEAB-FD0448BEE57B}"/>
              </a:ext>
            </a:extLst>
          </p:cNvPr>
          <p:cNvSpPr txBox="1"/>
          <p:nvPr/>
        </p:nvSpPr>
        <p:spPr>
          <a:xfrm>
            <a:off x="3953029" y="4323907"/>
            <a:ext cx="401224" cy="369332"/>
          </a:xfrm>
          <a:prstGeom prst="rect">
            <a:avLst/>
          </a:prstGeom>
          <a:noFill/>
        </p:spPr>
        <p:txBody>
          <a:bodyPr wrap="square">
            <a:spAutoFit/>
          </a:bodyPr>
          <a:lstStyle/>
          <a:p>
            <a:r>
              <a:rPr lang="en-US" sz="1800" dirty="0"/>
              <a:t>d</a:t>
            </a:r>
            <a:r>
              <a:rPr lang="en-US" sz="1800" baseline="-25000" dirty="0"/>
              <a:t>1</a:t>
            </a:r>
            <a:r>
              <a:rPr lang="en-US" sz="1800" dirty="0"/>
              <a:t> </a:t>
            </a:r>
            <a:endParaRPr lang="en-US" dirty="0"/>
          </a:p>
        </p:txBody>
      </p:sp>
      <p:sp>
        <p:nvSpPr>
          <p:cNvPr id="40" name="TextBox 39">
            <a:extLst>
              <a:ext uri="{FF2B5EF4-FFF2-40B4-BE49-F238E27FC236}">
                <a16:creationId xmlns:a16="http://schemas.microsoft.com/office/drawing/2014/main" id="{A2C939FB-F5E5-4AEF-A6A1-5E1109971BFD}"/>
              </a:ext>
            </a:extLst>
          </p:cNvPr>
          <p:cNvSpPr txBox="1"/>
          <p:nvPr/>
        </p:nvSpPr>
        <p:spPr>
          <a:xfrm>
            <a:off x="2637117" y="2861663"/>
            <a:ext cx="401224" cy="369332"/>
          </a:xfrm>
          <a:prstGeom prst="rect">
            <a:avLst/>
          </a:prstGeom>
          <a:noFill/>
        </p:spPr>
        <p:txBody>
          <a:bodyPr wrap="square">
            <a:spAutoFit/>
          </a:bodyPr>
          <a:lstStyle/>
          <a:p>
            <a:r>
              <a:rPr lang="en-US" sz="1800" dirty="0"/>
              <a:t>d</a:t>
            </a:r>
            <a:r>
              <a:rPr lang="en-US" baseline="-25000" dirty="0"/>
              <a:t>2</a:t>
            </a:r>
            <a:r>
              <a:rPr lang="en-US" sz="1800" dirty="0"/>
              <a:t> </a:t>
            </a:r>
            <a:endParaRPr lang="en-US" dirty="0"/>
          </a:p>
        </p:txBody>
      </p:sp>
      <p:sp>
        <p:nvSpPr>
          <p:cNvPr id="41" name="TextBox 40">
            <a:extLst>
              <a:ext uri="{FF2B5EF4-FFF2-40B4-BE49-F238E27FC236}">
                <a16:creationId xmlns:a16="http://schemas.microsoft.com/office/drawing/2014/main" id="{AF0D6A8F-0EE8-4A66-A1C7-AF78D0D69D5F}"/>
              </a:ext>
            </a:extLst>
          </p:cNvPr>
          <p:cNvSpPr txBox="1"/>
          <p:nvPr/>
        </p:nvSpPr>
        <p:spPr>
          <a:xfrm>
            <a:off x="4135882" y="2889505"/>
            <a:ext cx="401224" cy="369332"/>
          </a:xfrm>
          <a:prstGeom prst="rect">
            <a:avLst/>
          </a:prstGeom>
          <a:noFill/>
        </p:spPr>
        <p:txBody>
          <a:bodyPr wrap="square">
            <a:spAutoFit/>
          </a:bodyPr>
          <a:lstStyle/>
          <a:p>
            <a:r>
              <a:rPr lang="en-US" sz="1800" dirty="0"/>
              <a:t>d</a:t>
            </a:r>
            <a:r>
              <a:rPr lang="en-US" sz="1800" baseline="-25000" dirty="0"/>
              <a:t>3</a:t>
            </a:r>
            <a:r>
              <a:rPr lang="en-US" sz="1800" dirty="0"/>
              <a:t> </a:t>
            </a:r>
            <a:endParaRPr lang="en-US" dirty="0"/>
          </a:p>
        </p:txBody>
      </p:sp>
      <p:sp>
        <p:nvSpPr>
          <p:cNvPr id="44" name="TextBox 43">
            <a:extLst>
              <a:ext uri="{FF2B5EF4-FFF2-40B4-BE49-F238E27FC236}">
                <a16:creationId xmlns:a16="http://schemas.microsoft.com/office/drawing/2014/main" id="{65F5B956-CD17-439C-ABAB-D0AAC2679822}"/>
              </a:ext>
            </a:extLst>
          </p:cNvPr>
          <p:cNvSpPr txBox="1"/>
          <p:nvPr/>
        </p:nvSpPr>
        <p:spPr>
          <a:xfrm>
            <a:off x="4328970" y="3391577"/>
            <a:ext cx="401224" cy="369332"/>
          </a:xfrm>
          <a:prstGeom prst="rect">
            <a:avLst/>
          </a:prstGeom>
          <a:noFill/>
        </p:spPr>
        <p:txBody>
          <a:bodyPr wrap="square">
            <a:spAutoFit/>
          </a:bodyPr>
          <a:lstStyle/>
          <a:p>
            <a:r>
              <a:rPr lang="en-US" sz="1800" dirty="0"/>
              <a:t>d</a:t>
            </a:r>
            <a:r>
              <a:rPr lang="en-US" sz="1800" baseline="-25000" dirty="0"/>
              <a:t>6</a:t>
            </a:r>
            <a:r>
              <a:rPr lang="en-US" sz="1800" dirty="0"/>
              <a:t> </a:t>
            </a:r>
            <a:endParaRPr lang="en-US"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383D0F-AA89-4E91-8793-A5F181E524B2}"/>
                  </a:ext>
                </a:extLst>
              </p:cNvPr>
              <p:cNvSpPr txBox="1"/>
              <p:nvPr/>
            </p:nvSpPr>
            <p:spPr>
              <a:xfrm>
                <a:off x="4292689" y="2072593"/>
                <a:ext cx="401089" cy="369332"/>
              </a:xfrm>
              <a:prstGeom prst="rect">
                <a:avLst/>
              </a:prstGeom>
              <a:noFill/>
            </p:spPr>
            <p:txBody>
              <a:bodyPr wrap="square">
                <a:spAutoFit/>
              </a:bodyPr>
              <a:lstStyle/>
              <a:p>
                <a14:m>
                  <m:oMath xmlns:m="http://schemas.openxmlformats.org/officeDocument/2006/math">
                    <m:r>
                      <a:rPr lang="en-US" sz="1800" b="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𝑑</m:t>
                    </m:r>
                    <m:r>
                      <a:rPr lang="en-US" sz="1800" b="0" i="0" baseline="-25000"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4</m:t>
                    </m:r>
                  </m:oMath>
                </a14:m>
                <a:r>
                  <a:rPr lang="en-US" sz="18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dirty="0"/>
              </a:p>
            </p:txBody>
          </p:sp>
        </mc:Choice>
        <mc:Fallback xmlns="">
          <p:sp>
            <p:nvSpPr>
              <p:cNvPr id="45" name="TextBox 44">
                <a:extLst>
                  <a:ext uri="{FF2B5EF4-FFF2-40B4-BE49-F238E27FC236}">
                    <a16:creationId xmlns:a16="http://schemas.microsoft.com/office/drawing/2014/main" id="{25383D0F-AA89-4E91-8793-A5F181E524B2}"/>
                  </a:ext>
                </a:extLst>
              </p:cNvPr>
              <p:cNvSpPr txBox="1">
                <a:spLocks noRot="1" noChangeAspect="1" noMove="1" noResize="1" noEditPoints="1" noAdjustHandles="1" noChangeArrowheads="1" noChangeShapeType="1" noTextEdit="1"/>
              </p:cNvSpPr>
              <p:nvPr/>
            </p:nvSpPr>
            <p:spPr>
              <a:xfrm>
                <a:off x="4292689" y="2072593"/>
                <a:ext cx="40108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85782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93906" y="1129621"/>
                <a:ext cx="8422684" cy="5139869"/>
              </a:xfrm>
              <a:prstGeom prst="rect">
                <a:avLst/>
              </a:prstGeom>
            </p:spPr>
            <p:txBody>
              <a:bodyPr wrap="square">
                <a:spAutoFit/>
              </a:bodyPr>
              <a:lstStyle/>
              <a:p>
                <a:pPr marL="461963" marR="0" lvl="0" indent="-461963">
                  <a:spcBef>
                    <a:spcPts val="600"/>
                  </a:spcBef>
                  <a:spcAft>
                    <a:spcPts val="600"/>
                  </a:spcAft>
                  <a:buFont typeface="Arial" panose="020B0604020202020204" pitchFamily="34" charset="0"/>
                  <a:buChar char="•"/>
                </a:pPr>
                <a:r>
                  <a:rPr lang="en-US" sz="24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next vertex nearest to the source</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can be found among the vertices adjacent to the vertices of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since all the edge weights are nonnegative, </a:t>
                </a:r>
              </a:p>
              <a:p>
                <a:pPr marL="461963" marR="0" lvl="0" indent="-461963">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set of vertices V – V</a:t>
                </a:r>
                <a:r>
                  <a:rPr lang="en-US" sz="24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adjacent to the vertices V</a:t>
                </a:r>
                <a:r>
                  <a:rPr lang="en-US" sz="24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can be referred to as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“fringe vertices”  V – V</a:t>
                </a:r>
                <a:r>
                  <a:rPr lang="en-US" sz="24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pPr marL="919163" lvl="1"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fringe vertices are the candidates from which Dijkstra’s algorithm selects the next vertex nearest to the source, such as </a:t>
                </a:r>
                <a:r>
                  <a:rPr lang="en-US" sz="2400" dirty="0"/>
                  <a:t>u*(v*, D</a:t>
                </a:r>
                <a:r>
                  <a:rPr lang="en-US" sz="2400" baseline="-25000" dirty="0"/>
                  <a:t>3</a:t>
                </a:r>
                <a:r>
                  <a:rPr lang="en-US" sz="2400" dirty="0"/>
                  <a:t>+</a:t>
                </a:r>
                <a:r>
                  <a:rPr lang="en-US" sz="2400" dirty="0">
                    <a:solidFill>
                      <a:srgbClr val="0000FF"/>
                    </a:solidFill>
                  </a:rPr>
                  <a:t>d</a:t>
                </a:r>
                <a:r>
                  <a:rPr lang="en-US" sz="2400" baseline="-25000" dirty="0">
                    <a:solidFill>
                      <a:srgbClr val="0000FF"/>
                    </a:solidFill>
                  </a:rPr>
                  <a:t>3</a:t>
                </a:r>
                <a:r>
                  <a:rPr lang="en-US" sz="2400" dirty="0"/>
                  <a:t>). </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lvl="1" indent="-4572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 the other vertices can also be treated as fringe (unseen) vertices connected to tree vertices by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edges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infinity large weights, such as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𝛼</m:t>
                    </m:r>
                  </m:oMath>
                </a14:m>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r>
                      <a:rPr lang="en-US" sz="2400" i="1">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93906" y="1129621"/>
                <a:ext cx="8422684" cy="5139869"/>
              </a:xfrm>
              <a:prstGeom prst="rect">
                <a:avLst/>
              </a:prstGeom>
              <a:blipFill>
                <a:blip r:embed="rId2"/>
                <a:stretch>
                  <a:fillRect l="-1013" t="-949" r="-1809" b="-1779"/>
                </a:stretch>
              </a:blipFill>
            </p:spPr>
            <p:txBody>
              <a:bodyPr/>
              <a:lstStyle/>
              <a:p>
                <a:r>
                  <a:rPr lang="en-US">
                    <a:noFill/>
                  </a:rPr>
                  <a:t> </a:t>
                </a:r>
              </a:p>
            </p:txBody>
          </p:sp>
        </mc:Fallback>
      </mc:AlternateContent>
    </p:spTree>
    <p:extLst>
      <p:ext uri="{BB962C8B-B14F-4D97-AF65-F5344CB8AC3E}">
        <p14:creationId xmlns:p14="http://schemas.microsoft.com/office/powerpoint/2010/main" val="13539968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70776" y="422534"/>
                <a:ext cx="9132345" cy="5616922"/>
              </a:xfrm>
              <a:prstGeom prst="rect">
                <a:avLst/>
              </a:prstGeom>
            </p:spPr>
            <p:txBody>
              <a:bodyPr wrap="square">
                <a:spAutoFit/>
              </a:bodyPr>
              <a:lstStyle/>
              <a:p>
                <a:pPr marL="342900" marR="0" lvl="0" indent="-342900">
                  <a:lnSpc>
                    <a:spcPct val="150000"/>
                  </a:lnSpc>
                  <a:spcBef>
                    <a:spcPts val="0"/>
                  </a:spcBef>
                  <a:spcAft>
                    <a:spcPts val="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To identify the </a:t>
                </a:r>
                <a:r>
                  <a:rPr lang="en-US" sz="24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4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nearest vertex, the algorithm proceeds:</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54075" marR="0" lvl="1" indent="-396875">
                  <a:spcBef>
                    <a:spcPts val="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for every fringe vertex u, compute the sum of </a:t>
                </a:r>
                <a:endParaRPr lang="en-US" sz="24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the distance to the </a:t>
                </a:r>
                <a:r>
                  <a:rPr lang="en-US" sz="24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nearest</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tree vertex v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(given by the weight of the edge (v, u)),</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833563" lvl="3" indent="-461963">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e.g.,</a:t>
                </a:r>
                <a:r>
                  <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400" dirty="0">
                    <a:latin typeface="Times New Roman" panose="02020603050405020304" pitchFamily="18" charset="0"/>
                    <a:cs typeface="Times New Roman" panose="02020603050405020304" pitchFamily="18" charset="0"/>
                  </a:rPr>
                  <a:t>min{ (u</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u</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(u</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d</a:t>
                </a:r>
                <a:r>
                  <a:rPr lang="en-US" sz="2400" baseline="-25000"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v</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(u* </a:t>
                </a:r>
                <a:r>
                  <a:rPr lang="en-US" sz="2400" dirty="0">
                    <a:solidFill>
                      <a:srgbClr val="0000FF"/>
                    </a:solidFill>
                    <a:latin typeface="Times New Roman" panose="02020603050405020304" pitchFamily="18" charset="0"/>
                    <a:cs typeface="Times New Roman" panose="02020603050405020304" pitchFamily="18" charset="0"/>
                  </a:rPr>
                  <a:t>d</a:t>
                </a:r>
                <a:r>
                  <a:rPr lang="en-US" sz="2400" baseline="-25000" dirty="0">
                    <a:solidFill>
                      <a:srgbClr val="0000FF"/>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v*), (u* </a:t>
                </a:r>
                <a:r>
                  <a:rPr lang="en-US" sz="2400" dirty="0">
                    <a:solidFill>
                      <a:srgbClr val="0000FF"/>
                    </a:solidFill>
                    <a:latin typeface="Times New Roman" panose="02020603050405020304" pitchFamily="18" charset="0"/>
                    <a:cs typeface="Times New Roman" panose="02020603050405020304" pitchFamily="18" charset="0"/>
                  </a:rPr>
                  <a:t>d</a:t>
                </a:r>
                <a:r>
                  <a:rPr lang="en-US" sz="2400" baseline="-25000" dirty="0">
                    <a:solidFill>
                      <a:srgbClr val="0000FF"/>
                    </a:solidFill>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v</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𝛼</m:t>
                    </m:r>
                  </m:oMath>
                </a14:m>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400" i="1">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and the length  </a:t>
                </a:r>
                <a:r>
                  <a:rPr lang="en-US" sz="2400" dirty="0" err="1">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D</a:t>
                </a:r>
                <a:r>
                  <a:rPr lang="en-US" sz="2400" baseline="-25000" dirty="0" err="1">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v</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of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the shortest path from the source to v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(previously determined by the algorithm) </a:t>
                </a:r>
              </a:p>
              <a:p>
                <a:pPr marL="1833563" lvl="3" indent="-461963">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e.g., </a:t>
                </a:r>
                <a:r>
                  <a:rPr lang="en-US" sz="2400" dirty="0">
                    <a:latin typeface="Times New Roman" panose="02020603050405020304" pitchFamily="18" charset="0"/>
                    <a:cs typeface="Times New Roman" panose="02020603050405020304" pitchFamily="18" charset="0"/>
                  </a:rPr>
                  <a:t>min { u*(v*, D</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d</a:t>
                </a:r>
                <a:r>
                  <a:rPr lang="en-US" sz="2400" baseline="-25000" dirty="0">
                    <a:solidFill>
                      <a:srgbClr val="0000FF"/>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u*( v</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a:t>
                </a:r>
                <a:r>
                  <a:rPr lang="en-US" sz="2400" i="1"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d</a:t>
                </a:r>
                <a:r>
                  <a:rPr lang="en-US" sz="2400" baseline="-25000" dirty="0">
                    <a:solidFill>
                      <a:srgbClr val="0000FF"/>
                    </a:solidFill>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lvl="1" indent="-4572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selects the vertex with the </a:t>
                </a:r>
                <a:r>
                  <a:rPr lang="en-US" sz="24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smallest</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such sum</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fact that it suffices to compare the lengths of such special paths is the central insight of Dijkstra’s algorithm.</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3070776" y="422534"/>
                <a:ext cx="9132345" cy="5616922"/>
              </a:xfrm>
              <a:prstGeom prst="rect">
                <a:avLst/>
              </a:prstGeom>
              <a:blipFill>
                <a:blip r:embed="rId2"/>
                <a:stretch>
                  <a:fillRect l="-935" b="-1518"/>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131" y="5176469"/>
            <a:ext cx="586105" cy="425450"/>
          </a:xfrm>
          <a:prstGeom prst="rect">
            <a:avLst/>
          </a:prstGeom>
          <a:noFill/>
        </p:spPr>
      </p:pic>
      <p:sp>
        <p:nvSpPr>
          <p:cNvPr id="39" name="Oval 38">
            <a:extLst>
              <a:ext uri="{FF2B5EF4-FFF2-40B4-BE49-F238E27FC236}">
                <a16:creationId xmlns:a16="http://schemas.microsoft.com/office/drawing/2014/main" id="{A27C5714-9DAE-45F6-AAC5-CA67A42AC0AD}"/>
              </a:ext>
            </a:extLst>
          </p:cNvPr>
          <p:cNvSpPr>
            <a:spLocks noChangeArrowheads="1"/>
          </p:cNvSpPr>
          <p:nvPr/>
        </p:nvSpPr>
        <p:spPr bwMode="auto">
          <a:xfrm>
            <a:off x="1775465" y="229798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a:extLst>
              <a:ext uri="{FF2B5EF4-FFF2-40B4-BE49-F238E27FC236}">
                <a16:creationId xmlns:a16="http://schemas.microsoft.com/office/drawing/2014/main" id="{0F8BA3E4-7BE0-4CDE-BD9B-6FE1C3030436}"/>
              </a:ext>
            </a:extLst>
          </p:cNvPr>
          <p:cNvSpPr>
            <a:spLocks noChangeArrowheads="1"/>
          </p:cNvSpPr>
          <p:nvPr/>
        </p:nvSpPr>
        <p:spPr bwMode="auto">
          <a:xfrm>
            <a:off x="947425" y="40391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a:extLst>
              <a:ext uri="{FF2B5EF4-FFF2-40B4-BE49-F238E27FC236}">
                <a16:creationId xmlns:a16="http://schemas.microsoft.com/office/drawing/2014/main" id="{52A5E2F8-64D8-4D32-948C-4E798851E2C1}"/>
              </a:ext>
            </a:extLst>
          </p:cNvPr>
          <p:cNvSpPr>
            <a:spLocks noChangeArrowheads="1"/>
          </p:cNvSpPr>
          <p:nvPr/>
        </p:nvSpPr>
        <p:spPr bwMode="auto">
          <a:xfrm>
            <a:off x="424185" y="446714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Oval 41">
            <a:extLst>
              <a:ext uri="{FF2B5EF4-FFF2-40B4-BE49-F238E27FC236}">
                <a16:creationId xmlns:a16="http://schemas.microsoft.com/office/drawing/2014/main" id="{12497910-452F-4CA1-A76F-08C0646436C1}"/>
              </a:ext>
            </a:extLst>
          </p:cNvPr>
          <p:cNvSpPr>
            <a:spLocks noChangeArrowheads="1"/>
          </p:cNvSpPr>
          <p:nvPr/>
        </p:nvSpPr>
        <p:spPr bwMode="auto">
          <a:xfrm>
            <a:off x="1489715" y="360037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Oval 42">
            <a:extLst>
              <a:ext uri="{FF2B5EF4-FFF2-40B4-BE49-F238E27FC236}">
                <a16:creationId xmlns:a16="http://schemas.microsoft.com/office/drawing/2014/main" id="{B4043DE3-3AE0-41FB-8426-AB5580102ED3}"/>
              </a:ext>
            </a:extLst>
          </p:cNvPr>
          <p:cNvSpPr>
            <a:spLocks noChangeArrowheads="1"/>
          </p:cNvSpPr>
          <p:nvPr/>
        </p:nvSpPr>
        <p:spPr bwMode="auto">
          <a:xfrm>
            <a:off x="1499240" y="450524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Oval 43">
            <a:extLst>
              <a:ext uri="{FF2B5EF4-FFF2-40B4-BE49-F238E27FC236}">
                <a16:creationId xmlns:a16="http://schemas.microsoft.com/office/drawing/2014/main" id="{73E572AB-0B44-4692-BED7-9B2DAD78BC0E}"/>
              </a:ext>
            </a:extLst>
          </p:cNvPr>
          <p:cNvSpPr>
            <a:spLocks noChangeArrowheads="1"/>
          </p:cNvSpPr>
          <p:nvPr/>
        </p:nvSpPr>
        <p:spPr bwMode="auto">
          <a:xfrm>
            <a:off x="2337440" y="32104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Oval 44">
            <a:extLst>
              <a:ext uri="{FF2B5EF4-FFF2-40B4-BE49-F238E27FC236}">
                <a16:creationId xmlns:a16="http://schemas.microsoft.com/office/drawing/2014/main" id="{00687148-477C-4F07-8543-8AC083254BFB}"/>
              </a:ext>
            </a:extLst>
          </p:cNvPr>
          <p:cNvSpPr>
            <a:spLocks noChangeArrowheads="1"/>
          </p:cNvSpPr>
          <p:nvPr/>
        </p:nvSpPr>
        <p:spPr bwMode="auto">
          <a:xfrm>
            <a:off x="2289815" y="378134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Oval 45">
            <a:extLst>
              <a:ext uri="{FF2B5EF4-FFF2-40B4-BE49-F238E27FC236}">
                <a16:creationId xmlns:a16="http://schemas.microsoft.com/office/drawing/2014/main" id="{98114ECC-BF46-46FE-98E7-8FA340EE33AD}"/>
              </a:ext>
            </a:extLst>
          </p:cNvPr>
          <p:cNvSpPr>
            <a:spLocks noChangeArrowheads="1"/>
          </p:cNvSpPr>
          <p:nvPr/>
        </p:nvSpPr>
        <p:spPr bwMode="auto">
          <a:xfrm>
            <a:off x="3251840" y="30771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7" name="Oval 46">
            <a:extLst>
              <a:ext uri="{FF2B5EF4-FFF2-40B4-BE49-F238E27FC236}">
                <a16:creationId xmlns:a16="http://schemas.microsoft.com/office/drawing/2014/main" id="{F14222E2-1313-4ADF-A418-A3E55A67B12C}"/>
              </a:ext>
            </a:extLst>
          </p:cNvPr>
          <p:cNvSpPr>
            <a:spLocks noChangeArrowheads="1"/>
          </p:cNvSpPr>
          <p:nvPr/>
        </p:nvSpPr>
        <p:spPr bwMode="auto">
          <a:xfrm>
            <a:off x="3470915" y="40105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8" name="Oval 47">
            <a:extLst>
              <a:ext uri="{FF2B5EF4-FFF2-40B4-BE49-F238E27FC236}">
                <a16:creationId xmlns:a16="http://schemas.microsoft.com/office/drawing/2014/main" id="{6A3DDE2D-3AA3-4B77-B983-48818B3CBEC3}"/>
              </a:ext>
            </a:extLst>
          </p:cNvPr>
          <p:cNvSpPr>
            <a:spLocks noChangeArrowheads="1"/>
          </p:cNvSpPr>
          <p:nvPr/>
        </p:nvSpPr>
        <p:spPr bwMode="auto">
          <a:xfrm>
            <a:off x="4156715" y="26770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49" name="AutoShape 502">
            <a:extLst>
              <a:ext uri="{FF2B5EF4-FFF2-40B4-BE49-F238E27FC236}">
                <a16:creationId xmlns:a16="http://schemas.microsoft.com/office/drawing/2014/main" id="{BEC8A41E-7BD5-4A07-8722-C04BDCAC8BA5}"/>
              </a:ext>
            </a:extLst>
          </p:cNvPr>
          <p:cNvCxnSpPr>
            <a:cxnSpLocks noChangeShapeType="1"/>
          </p:cNvCxnSpPr>
          <p:nvPr/>
        </p:nvCxnSpPr>
        <p:spPr bwMode="auto">
          <a:xfrm flipV="1">
            <a:off x="2472060" y="3167303"/>
            <a:ext cx="781685" cy="1016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503">
            <a:extLst>
              <a:ext uri="{FF2B5EF4-FFF2-40B4-BE49-F238E27FC236}">
                <a16:creationId xmlns:a16="http://schemas.microsoft.com/office/drawing/2014/main" id="{7BBD9645-DE24-4233-8F22-1DF29718AABA}"/>
              </a:ext>
            </a:extLst>
          </p:cNvPr>
          <p:cNvCxnSpPr>
            <a:cxnSpLocks noChangeShapeType="1"/>
          </p:cNvCxnSpPr>
          <p:nvPr/>
        </p:nvCxnSpPr>
        <p:spPr bwMode="auto">
          <a:xfrm>
            <a:off x="1901830" y="2374823"/>
            <a:ext cx="2303145" cy="3048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504">
            <a:extLst>
              <a:ext uri="{FF2B5EF4-FFF2-40B4-BE49-F238E27FC236}">
                <a16:creationId xmlns:a16="http://schemas.microsoft.com/office/drawing/2014/main" id="{4CFDBA22-CE6D-42D9-9A48-C0E4CAB95D65}"/>
              </a:ext>
            </a:extLst>
          </p:cNvPr>
          <p:cNvCxnSpPr>
            <a:cxnSpLocks noChangeShapeType="1"/>
          </p:cNvCxnSpPr>
          <p:nvPr/>
        </p:nvCxnSpPr>
        <p:spPr bwMode="auto">
          <a:xfrm flipV="1">
            <a:off x="3385190" y="2745663"/>
            <a:ext cx="771525" cy="36068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505">
            <a:extLst>
              <a:ext uri="{FF2B5EF4-FFF2-40B4-BE49-F238E27FC236}">
                <a16:creationId xmlns:a16="http://schemas.microsoft.com/office/drawing/2014/main" id="{B77F94FC-A59E-44EC-BBB7-9A4525C0AD42}"/>
              </a:ext>
            </a:extLst>
          </p:cNvPr>
          <p:cNvCxnSpPr>
            <a:cxnSpLocks noChangeShapeType="1"/>
          </p:cNvCxnSpPr>
          <p:nvPr/>
        </p:nvCxnSpPr>
        <p:spPr bwMode="auto">
          <a:xfrm>
            <a:off x="1886590" y="2415463"/>
            <a:ext cx="1397000" cy="66548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506">
            <a:extLst>
              <a:ext uri="{FF2B5EF4-FFF2-40B4-BE49-F238E27FC236}">
                <a16:creationId xmlns:a16="http://schemas.microsoft.com/office/drawing/2014/main" id="{65A8382F-1C44-4DED-8C09-7659F4CD31EA}"/>
              </a:ext>
            </a:extLst>
          </p:cNvPr>
          <p:cNvCxnSpPr>
            <a:cxnSpLocks noChangeShapeType="1"/>
          </p:cNvCxnSpPr>
          <p:nvPr/>
        </p:nvCxnSpPr>
        <p:spPr bwMode="auto">
          <a:xfrm flipH="1">
            <a:off x="1622430" y="4107103"/>
            <a:ext cx="1847850" cy="42672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4" name="AutoShape 508">
            <a:extLst>
              <a:ext uri="{FF2B5EF4-FFF2-40B4-BE49-F238E27FC236}">
                <a16:creationId xmlns:a16="http://schemas.microsoft.com/office/drawing/2014/main" id="{1336A15C-B1F3-48A3-9183-CBA76BACB790}"/>
              </a:ext>
            </a:extLst>
          </p:cNvPr>
          <p:cNvCxnSpPr>
            <a:cxnSpLocks noChangeShapeType="1"/>
          </p:cNvCxnSpPr>
          <p:nvPr/>
        </p:nvCxnSpPr>
        <p:spPr bwMode="auto">
          <a:xfrm flipV="1">
            <a:off x="2413640" y="3162858"/>
            <a:ext cx="838200" cy="675640"/>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5" name="AutoShape 509">
            <a:extLst>
              <a:ext uri="{FF2B5EF4-FFF2-40B4-BE49-F238E27FC236}">
                <a16:creationId xmlns:a16="http://schemas.microsoft.com/office/drawing/2014/main" id="{9D76AAA1-65D0-47A8-A7CD-9523C31013E6}"/>
              </a:ext>
            </a:extLst>
          </p:cNvPr>
          <p:cNvCxnSpPr>
            <a:cxnSpLocks noChangeShapeType="1"/>
          </p:cNvCxnSpPr>
          <p:nvPr/>
        </p:nvCxnSpPr>
        <p:spPr bwMode="auto">
          <a:xfrm flipH="1">
            <a:off x="1623065" y="3305733"/>
            <a:ext cx="714375" cy="342265"/>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56" name="AutoShape 510">
            <a:extLst>
              <a:ext uri="{FF2B5EF4-FFF2-40B4-BE49-F238E27FC236}">
                <a16:creationId xmlns:a16="http://schemas.microsoft.com/office/drawing/2014/main" id="{4024D3DB-4FFC-4C06-ABF7-77F7E1C00D2D}"/>
              </a:ext>
            </a:extLst>
          </p:cNvPr>
          <p:cNvCxnSpPr>
            <a:cxnSpLocks noChangeShapeType="1"/>
          </p:cNvCxnSpPr>
          <p:nvPr/>
        </p:nvCxnSpPr>
        <p:spPr bwMode="auto">
          <a:xfrm>
            <a:off x="1623065" y="3647998"/>
            <a:ext cx="666750" cy="19050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57" name="AutoShape 511">
            <a:extLst>
              <a:ext uri="{FF2B5EF4-FFF2-40B4-BE49-F238E27FC236}">
                <a16:creationId xmlns:a16="http://schemas.microsoft.com/office/drawing/2014/main" id="{0D114906-2F1A-4DA5-A22D-3512CA74A116}"/>
              </a:ext>
            </a:extLst>
          </p:cNvPr>
          <p:cNvCxnSpPr>
            <a:cxnSpLocks noChangeShapeType="1"/>
          </p:cNvCxnSpPr>
          <p:nvPr/>
        </p:nvCxnSpPr>
        <p:spPr bwMode="auto">
          <a:xfrm flipH="1">
            <a:off x="1075060" y="3715943"/>
            <a:ext cx="422910" cy="35052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58" name="AutoShape 512">
            <a:extLst>
              <a:ext uri="{FF2B5EF4-FFF2-40B4-BE49-F238E27FC236}">
                <a16:creationId xmlns:a16="http://schemas.microsoft.com/office/drawing/2014/main" id="{8E65DA0E-0154-4014-984C-4C94E5CC1612}"/>
              </a:ext>
            </a:extLst>
          </p:cNvPr>
          <p:cNvCxnSpPr>
            <a:cxnSpLocks noChangeShapeType="1"/>
          </p:cNvCxnSpPr>
          <p:nvPr/>
        </p:nvCxnSpPr>
        <p:spPr bwMode="auto">
          <a:xfrm flipH="1">
            <a:off x="1013465" y="2431338"/>
            <a:ext cx="819150" cy="160782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513">
            <a:extLst>
              <a:ext uri="{FF2B5EF4-FFF2-40B4-BE49-F238E27FC236}">
                <a16:creationId xmlns:a16="http://schemas.microsoft.com/office/drawing/2014/main" id="{EA95081D-9B94-45AF-8B6A-A32BF34B06EA}"/>
              </a:ext>
            </a:extLst>
          </p:cNvPr>
          <p:cNvCxnSpPr>
            <a:cxnSpLocks noChangeShapeType="1"/>
            <a:stCxn id="40" idx="3"/>
          </p:cNvCxnSpPr>
          <p:nvPr/>
        </p:nvCxnSpPr>
        <p:spPr bwMode="auto">
          <a:xfrm flipH="1">
            <a:off x="542295" y="4152979"/>
            <a:ext cx="424659" cy="352269"/>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60" name="AutoShape 514">
            <a:extLst>
              <a:ext uri="{FF2B5EF4-FFF2-40B4-BE49-F238E27FC236}">
                <a16:creationId xmlns:a16="http://schemas.microsoft.com/office/drawing/2014/main" id="{679325B7-F8A1-4C82-A972-AEC8EF6A939F}"/>
              </a:ext>
            </a:extLst>
          </p:cNvPr>
          <p:cNvCxnSpPr>
            <a:cxnSpLocks noChangeShapeType="1"/>
          </p:cNvCxnSpPr>
          <p:nvPr/>
        </p:nvCxnSpPr>
        <p:spPr bwMode="auto">
          <a:xfrm>
            <a:off x="1073790" y="4142028"/>
            <a:ext cx="426720" cy="39116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61" name="AutoShape 518">
            <a:extLst>
              <a:ext uri="{FF2B5EF4-FFF2-40B4-BE49-F238E27FC236}">
                <a16:creationId xmlns:a16="http://schemas.microsoft.com/office/drawing/2014/main" id="{A0DC90DB-97E6-471B-8196-AAE5F5D960BC}"/>
              </a:ext>
            </a:extLst>
          </p:cNvPr>
          <p:cNvCxnSpPr>
            <a:cxnSpLocks noChangeShapeType="1"/>
          </p:cNvCxnSpPr>
          <p:nvPr/>
        </p:nvCxnSpPr>
        <p:spPr bwMode="auto">
          <a:xfrm flipH="1">
            <a:off x="3547115" y="2810433"/>
            <a:ext cx="657225" cy="12287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2" name="Rectangle 61">
            <a:extLst>
              <a:ext uri="{FF2B5EF4-FFF2-40B4-BE49-F238E27FC236}">
                <a16:creationId xmlns:a16="http://schemas.microsoft.com/office/drawing/2014/main" id="{CB0F2235-ED70-43F0-8C95-FA531E9A1588}"/>
              </a:ext>
            </a:extLst>
          </p:cNvPr>
          <p:cNvSpPr/>
          <p:nvPr/>
        </p:nvSpPr>
        <p:spPr>
          <a:xfrm>
            <a:off x="621732" y="3655896"/>
            <a:ext cx="420308" cy="430887"/>
          </a:xfrm>
          <a:prstGeom prst="rect">
            <a:avLst/>
          </a:prstGeom>
        </p:spPr>
        <p:txBody>
          <a:bodyPr wrap="none">
            <a:spAutoFit/>
          </a:bodyPr>
          <a:lstStyle/>
          <a:p>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v</a:t>
            </a:r>
            <a:r>
              <a:rPr lang="en-US" altLang="zh-CN" sz="2200" baseline="-30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0</a:t>
            </a:r>
            <a:endParaRPr lang="en-US" sz="2200" dirty="0"/>
          </a:p>
        </p:txBody>
      </p:sp>
      <p:sp>
        <p:nvSpPr>
          <p:cNvPr id="63" name="Rectangle 62">
            <a:extLst>
              <a:ext uri="{FF2B5EF4-FFF2-40B4-BE49-F238E27FC236}">
                <a16:creationId xmlns:a16="http://schemas.microsoft.com/office/drawing/2014/main" id="{DD4A0337-CC07-4A45-9DF2-BFFC745FD9C9}"/>
              </a:ext>
            </a:extLst>
          </p:cNvPr>
          <p:cNvSpPr/>
          <p:nvPr/>
        </p:nvSpPr>
        <p:spPr>
          <a:xfrm>
            <a:off x="2127196" y="2874846"/>
            <a:ext cx="537327" cy="430887"/>
          </a:xfrm>
          <a:prstGeom prst="rect">
            <a:avLst/>
          </a:prstGeom>
        </p:spPr>
        <p:txBody>
          <a:bodyPr wrap="none">
            <a:spAutoFit/>
          </a:bodyPr>
          <a:lstStyle/>
          <a:p>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v* </a:t>
            </a:r>
            <a:endParaRPr lang="en-US" sz="2200" dirty="0">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A7B8B44F-7C8E-40C5-8CCB-D5022EFB2633}"/>
              </a:ext>
            </a:extLst>
          </p:cNvPr>
          <p:cNvSpPr/>
          <p:nvPr/>
        </p:nvSpPr>
        <p:spPr>
          <a:xfrm>
            <a:off x="3276546" y="3098365"/>
            <a:ext cx="537327" cy="430887"/>
          </a:xfrm>
          <a:prstGeom prst="rect">
            <a:avLst/>
          </a:prstGeom>
        </p:spPr>
        <p:txBody>
          <a:bodyPr wrap="none">
            <a:spAutoFit/>
          </a:bodyPr>
          <a:lstStyle/>
          <a:p>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u* </a:t>
            </a:r>
            <a:endParaRPr lang="en-US" sz="22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CBC8EDE2-7167-46AC-8B42-D7720ABC353F}"/>
              </a:ext>
            </a:extLst>
          </p:cNvPr>
          <p:cNvSpPr/>
          <p:nvPr/>
        </p:nvSpPr>
        <p:spPr>
          <a:xfrm>
            <a:off x="2485793" y="3645438"/>
            <a:ext cx="377026" cy="369332"/>
          </a:xfrm>
          <a:prstGeom prst="rect">
            <a:avLst/>
          </a:prstGeom>
        </p:spPr>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v</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6</a:t>
            </a:r>
            <a:endParaRPr lang="en-US" dirty="0"/>
          </a:p>
        </p:txBody>
      </p:sp>
      <p:sp>
        <p:nvSpPr>
          <p:cNvPr id="66" name="Rectangle 65">
            <a:extLst>
              <a:ext uri="{FF2B5EF4-FFF2-40B4-BE49-F238E27FC236}">
                <a16:creationId xmlns:a16="http://schemas.microsoft.com/office/drawing/2014/main" id="{946FF6C8-77F5-4EAF-894F-B807DE99B728}"/>
              </a:ext>
            </a:extLst>
          </p:cNvPr>
          <p:cNvSpPr/>
          <p:nvPr/>
        </p:nvSpPr>
        <p:spPr>
          <a:xfrm>
            <a:off x="1587467" y="4621648"/>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1</a:t>
            </a:r>
            <a:endParaRPr lang="en-US" dirty="0"/>
          </a:p>
        </p:txBody>
      </p:sp>
      <p:sp>
        <p:nvSpPr>
          <p:cNvPr id="67" name="Rectangle 66">
            <a:extLst>
              <a:ext uri="{FF2B5EF4-FFF2-40B4-BE49-F238E27FC236}">
                <a16:creationId xmlns:a16="http://schemas.microsoft.com/office/drawing/2014/main" id="{E159141E-F619-4A57-A288-E840529B44D4}"/>
              </a:ext>
            </a:extLst>
          </p:cNvPr>
          <p:cNvSpPr/>
          <p:nvPr/>
        </p:nvSpPr>
        <p:spPr>
          <a:xfrm>
            <a:off x="3416176" y="4189521"/>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endParaRPr lang="en-US" dirty="0"/>
          </a:p>
        </p:txBody>
      </p:sp>
      <p:sp>
        <p:nvSpPr>
          <p:cNvPr id="68" name="Rectangle 67">
            <a:extLst>
              <a:ext uri="{FF2B5EF4-FFF2-40B4-BE49-F238E27FC236}">
                <a16:creationId xmlns:a16="http://schemas.microsoft.com/office/drawing/2014/main" id="{D23964B0-17BB-497C-B004-05FB3FD6BC17}"/>
              </a:ext>
            </a:extLst>
          </p:cNvPr>
          <p:cNvSpPr/>
          <p:nvPr/>
        </p:nvSpPr>
        <p:spPr>
          <a:xfrm>
            <a:off x="3968626" y="2269334"/>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3</a:t>
            </a:r>
            <a:endParaRPr lang="en-US" dirty="0"/>
          </a:p>
        </p:txBody>
      </p:sp>
      <p:sp>
        <p:nvSpPr>
          <p:cNvPr id="69" name="Rectangle 68">
            <a:extLst>
              <a:ext uri="{FF2B5EF4-FFF2-40B4-BE49-F238E27FC236}">
                <a16:creationId xmlns:a16="http://schemas.microsoft.com/office/drawing/2014/main" id="{56B30A1D-4FA8-4DA0-BAAD-0CB7BF15AF67}"/>
              </a:ext>
            </a:extLst>
          </p:cNvPr>
          <p:cNvSpPr/>
          <p:nvPr/>
        </p:nvSpPr>
        <p:spPr>
          <a:xfrm>
            <a:off x="1720726" y="1850054"/>
            <a:ext cx="376177"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4</a:t>
            </a:r>
            <a:endParaRPr lang="en-US" dirty="0"/>
          </a:p>
        </p:txBody>
      </p:sp>
      <p:sp>
        <p:nvSpPr>
          <p:cNvPr id="70" name="TextBox 69">
            <a:extLst>
              <a:ext uri="{FF2B5EF4-FFF2-40B4-BE49-F238E27FC236}">
                <a16:creationId xmlns:a16="http://schemas.microsoft.com/office/drawing/2014/main" id="{48AC6F7E-9ACD-4B49-9847-2D21AC8A53DA}"/>
              </a:ext>
            </a:extLst>
          </p:cNvPr>
          <p:cNvSpPr txBox="1"/>
          <p:nvPr/>
        </p:nvSpPr>
        <p:spPr>
          <a:xfrm>
            <a:off x="2389702" y="4323907"/>
            <a:ext cx="401224" cy="369332"/>
          </a:xfrm>
          <a:prstGeom prst="rect">
            <a:avLst/>
          </a:prstGeom>
          <a:noFill/>
        </p:spPr>
        <p:txBody>
          <a:bodyPr wrap="square">
            <a:spAutoFit/>
          </a:bodyPr>
          <a:lstStyle/>
          <a:p>
            <a:r>
              <a:rPr lang="en-US" sz="1800" dirty="0"/>
              <a:t>d</a:t>
            </a:r>
            <a:r>
              <a:rPr lang="en-US" sz="1800" baseline="-25000" dirty="0"/>
              <a:t>1</a:t>
            </a:r>
            <a:r>
              <a:rPr lang="en-US" sz="1800" dirty="0"/>
              <a:t> </a:t>
            </a:r>
            <a:endParaRPr lang="en-US" dirty="0"/>
          </a:p>
        </p:txBody>
      </p:sp>
      <p:sp>
        <p:nvSpPr>
          <p:cNvPr id="71" name="TextBox 70">
            <a:extLst>
              <a:ext uri="{FF2B5EF4-FFF2-40B4-BE49-F238E27FC236}">
                <a16:creationId xmlns:a16="http://schemas.microsoft.com/office/drawing/2014/main" id="{85F0B127-F977-443C-978B-50816D6B16F9}"/>
              </a:ext>
            </a:extLst>
          </p:cNvPr>
          <p:cNvSpPr txBox="1"/>
          <p:nvPr/>
        </p:nvSpPr>
        <p:spPr>
          <a:xfrm>
            <a:off x="1073790" y="2861663"/>
            <a:ext cx="401224" cy="369332"/>
          </a:xfrm>
          <a:prstGeom prst="rect">
            <a:avLst/>
          </a:prstGeom>
          <a:noFill/>
        </p:spPr>
        <p:txBody>
          <a:bodyPr wrap="square">
            <a:spAutoFit/>
          </a:bodyPr>
          <a:lstStyle/>
          <a:p>
            <a:r>
              <a:rPr lang="en-US" sz="1800" dirty="0"/>
              <a:t>d</a:t>
            </a:r>
            <a:r>
              <a:rPr lang="en-US" baseline="-25000" dirty="0"/>
              <a:t>2</a:t>
            </a:r>
            <a:r>
              <a:rPr lang="en-US" sz="1800" dirty="0"/>
              <a:t> </a:t>
            </a:r>
            <a:endParaRPr lang="en-US" dirty="0"/>
          </a:p>
        </p:txBody>
      </p:sp>
      <p:sp>
        <p:nvSpPr>
          <p:cNvPr id="72" name="TextBox 71">
            <a:extLst>
              <a:ext uri="{FF2B5EF4-FFF2-40B4-BE49-F238E27FC236}">
                <a16:creationId xmlns:a16="http://schemas.microsoft.com/office/drawing/2014/main" id="{0A64CB83-EE4A-4CB2-B6DD-3F7273073EC0}"/>
              </a:ext>
            </a:extLst>
          </p:cNvPr>
          <p:cNvSpPr txBox="1"/>
          <p:nvPr/>
        </p:nvSpPr>
        <p:spPr>
          <a:xfrm>
            <a:off x="2572555" y="2889505"/>
            <a:ext cx="401224" cy="369332"/>
          </a:xfrm>
          <a:prstGeom prst="rect">
            <a:avLst/>
          </a:prstGeom>
          <a:noFill/>
        </p:spPr>
        <p:txBody>
          <a:bodyPr wrap="square">
            <a:spAutoFit/>
          </a:bodyPr>
          <a:lstStyle/>
          <a:p>
            <a:r>
              <a:rPr lang="en-US" sz="1800" dirty="0"/>
              <a:t>d</a:t>
            </a:r>
            <a:r>
              <a:rPr lang="en-US" sz="1800" baseline="-25000" dirty="0"/>
              <a:t>3</a:t>
            </a:r>
            <a:r>
              <a:rPr lang="en-US" sz="1800" dirty="0"/>
              <a:t> </a:t>
            </a:r>
            <a:endParaRPr lang="en-US" dirty="0"/>
          </a:p>
        </p:txBody>
      </p:sp>
      <p:sp>
        <p:nvSpPr>
          <p:cNvPr id="73" name="TextBox 72">
            <a:extLst>
              <a:ext uri="{FF2B5EF4-FFF2-40B4-BE49-F238E27FC236}">
                <a16:creationId xmlns:a16="http://schemas.microsoft.com/office/drawing/2014/main" id="{73A9B224-F075-405E-8300-E04D603911F9}"/>
              </a:ext>
            </a:extLst>
          </p:cNvPr>
          <p:cNvSpPr txBox="1"/>
          <p:nvPr/>
        </p:nvSpPr>
        <p:spPr>
          <a:xfrm>
            <a:off x="2765643" y="3391577"/>
            <a:ext cx="401224" cy="369332"/>
          </a:xfrm>
          <a:prstGeom prst="rect">
            <a:avLst/>
          </a:prstGeom>
          <a:noFill/>
        </p:spPr>
        <p:txBody>
          <a:bodyPr wrap="square">
            <a:spAutoFit/>
          </a:bodyPr>
          <a:lstStyle/>
          <a:p>
            <a:r>
              <a:rPr lang="en-US" sz="1800" dirty="0"/>
              <a:t>d</a:t>
            </a:r>
            <a:r>
              <a:rPr lang="en-US" sz="1800" baseline="-25000" dirty="0"/>
              <a:t>6</a:t>
            </a:r>
            <a:r>
              <a:rPr lang="en-US" sz="1800" dirty="0"/>
              <a:t> </a:t>
            </a:r>
            <a:endParaRPr lang="en-US" dirty="0"/>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C91D500-E37E-477B-87E7-10C141E262D8}"/>
                  </a:ext>
                </a:extLst>
              </p:cNvPr>
              <p:cNvSpPr txBox="1"/>
              <p:nvPr/>
            </p:nvSpPr>
            <p:spPr>
              <a:xfrm>
                <a:off x="2722646" y="2081755"/>
                <a:ext cx="521807" cy="369332"/>
              </a:xfrm>
              <a:prstGeom prst="rect">
                <a:avLst/>
              </a:prstGeom>
              <a:noFill/>
            </p:spPr>
            <p:txBody>
              <a:bodyPr wrap="square">
                <a:spAutoFit/>
              </a:bodyPr>
              <a:lstStyle/>
              <a:p>
                <a14:m>
                  <m:oMath xmlns:m="http://schemas.openxmlformats.org/officeDocument/2006/math">
                    <m:r>
                      <a:rPr lang="en-US" sz="1800" b="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𝑑</m:t>
                    </m:r>
                    <m:r>
                      <a:rPr lang="en-US" sz="1800" b="0" i="0" baseline="-25000"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4</m:t>
                    </m:r>
                  </m:oMath>
                </a14:m>
                <a:r>
                  <a:rPr lang="en-US" sz="18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dirty="0"/>
              </a:p>
            </p:txBody>
          </p:sp>
        </mc:Choice>
        <mc:Fallback xmlns="">
          <p:sp>
            <p:nvSpPr>
              <p:cNvPr id="75" name="TextBox 74">
                <a:extLst>
                  <a:ext uri="{FF2B5EF4-FFF2-40B4-BE49-F238E27FC236}">
                    <a16:creationId xmlns:a16="http://schemas.microsoft.com/office/drawing/2014/main" id="{DC91D500-E37E-477B-87E7-10C141E262D8}"/>
                  </a:ext>
                </a:extLst>
              </p:cNvPr>
              <p:cNvSpPr txBox="1">
                <a:spLocks noRot="1" noChangeAspect="1" noMove="1" noResize="1" noEditPoints="1" noAdjustHandles="1" noChangeArrowheads="1" noChangeShapeType="1" noTextEdit="1"/>
              </p:cNvSpPr>
              <p:nvPr/>
            </p:nvSpPr>
            <p:spPr>
              <a:xfrm>
                <a:off x="2722646" y="2081755"/>
                <a:ext cx="52180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2920B1A-A230-4924-A7C1-1A15E995DED6}"/>
                  </a:ext>
                </a:extLst>
              </p:cNvPr>
              <p:cNvSpPr txBox="1"/>
              <p:nvPr/>
            </p:nvSpPr>
            <p:spPr>
              <a:xfrm>
                <a:off x="3359584" y="2627527"/>
                <a:ext cx="486971" cy="369332"/>
              </a:xfrm>
              <a:prstGeom prst="rect">
                <a:avLst/>
              </a:prstGeom>
              <a:noFill/>
            </p:spPr>
            <p:txBody>
              <a:bodyPr wrap="square">
                <a:spAutoFit/>
              </a:bodyPr>
              <a:lstStyle/>
              <a:p>
                <a14:m>
                  <m:oMath xmlns:m="http://schemas.openxmlformats.org/officeDocument/2006/math">
                    <m:r>
                      <a:rPr lang="en-US" sz="1800" b="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𝑑</m:t>
                    </m:r>
                    <m:r>
                      <a:rPr lang="en-US" sz="1800" b="0" i="0" baseline="-25000"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5</m:t>
                    </m:r>
                  </m:oMath>
                </a14:m>
                <a:r>
                  <a:rPr lang="en-US" sz="18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dirty="0"/>
              </a:p>
            </p:txBody>
          </p:sp>
        </mc:Choice>
        <mc:Fallback xmlns="">
          <p:sp>
            <p:nvSpPr>
              <p:cNvPr id="77" name="TextBox 76">
                <a:extLst>
                  <a:ext uri="{FF2B5EF4-FFF2-40B4-BE49-F238E27FC236}">
                    <a16:creationId xmlns:a16="http://schemas.microsoft.com/office/drawing/2014/main" id="{62920B1A-A230-4924-A7C1-1A15E995DED6}"/>
                  </a:ext>
                </a:extLst>
              </p:cNvPr>
              <p:cNvSpPr txBox="1">
                <a:spLocks noRot="1" noChangeAspect="1" noMove="1" noResize="1" noEditPoints="1" noAdjustHandles="1" noChangeArrowheads="1" noChangeShapeType="1" noTextEdit="1"/>
              </p:cNvSpPr>
              <p:nvPr/>
            </p:nvSpPr>
            <p:spPr>
              <a:xfrm>
                <a:off x="3359584" y="2627527"/>
                <a:ext cx="48697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0638CCF-40B6-4334-907B-7E0E4D599583}"/>
                  </a:ext>
                </a:extLst>
              </p:cNvPr>
              <p:cNvSpPr txBox="1"/>
              <p:nvPr/>
            </p:nvSpPr>
            <p:spPr>
              <a:xfrm>
                <a:off x="2625213" y="2514007"/>
                <a:ext cx="521807" cy="369332"/>
              </a:xfrm>
              <a:prstGeom prst="rect">
                <a:avLst/>
              </a:prstGeom>
              <a:noFill/>
            </p:spPr>
            <p:txBody>
              <a:bodyPr wrap="square">
                <a:spAutoFit/>
              </a:bodyPr>
              <a:lstStyle/>
              <a:p>
                <a14:m>
                  <m:oMath xmlns:m="http://schemas.openxmlformats.org/officeDocument/2006/math">
                    <m:r>
                      <a:rPr lang="en-US" sz="1800" b="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𝑑</m:t>
                    </m:r>
                    <m:r>
                      <a:rPr lang="en-US" sz="1800" b="0" i="0" baseline="-25000"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7</m:t>
                    </m:r>
                  </m:oMath>
                </a14:m>
                <a:r>
                  <a:rPr lang="en-US" sz="18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dirty="0"/>
              </a:p>
            </p:txBody>
          </p:sp>
        </mc:Choice>
        <mc:Fallback xmlns="">
          <p:sp>
            <p:nvSpPr>
              <p:cNvPr id="78" name="TextBox 77">
                <a:extLst>
                  <a:ext uri="{FF2B5EF4-FFF2-40B4-BE49-F238E27FC236}">
                    <a16:creationId xmlns:a16="http://schemas.microsoft.com/office/drawing/2014/main" id="{F0638CCF-40B6-4334-907B-7E0E4D599583}"/>
                  </a:ext>
                </a:extLst>
              </p:cNvPr>
              <p:cNvSpPr txBox="1">
                <a:spLocks noRot="1" noChangeAspect="1" noMove="1" noResize="1" noEditPoints="1" noAdjustHandles="1" noChangeArrowheads="1" noChangeShapeType="1" noTextEdit="1"/>
              </p:cNvSpPr>
              <p:nvPr/>
            </p:nvSpPr>
            <p:spPr>
              <a:xfrm>
                <a:off x="2625213" y="2514007"/>
                <a:ext cx="521807"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62157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6611" y="1760945"/>
            <a:ext cx="8496233" cy="2985433"/>
          </a:xfrm>
          <a:prstGeom prst="rect">
            <a:avLst/>
          </a:prstGeom>
        </p:spPr>
        <p:txBody>
          <a:bodyPr wrap="square">
            <a:spAutoFit/>
          </a:bodyPr>
          <a:lstStyle/>
          <a:p>
            <a:pPr marL="461963" marR="0" lvl="0"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After having identified a vertex u* to be added to the tree, we need to perform two operations:</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Move u* from the fringe to the set of tree vertices.</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each remaining fringe vertex u that is connected to u* by an edge of weight w(u*, u) such that </a:t>
            </a:r>
            <a:r>
              <a:rPr lang="en-US" sz="24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d</a:t>
            </a:r>
            <a:r>
              <a:rPr lang="en-US" sz="2400" baseline="-250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sz="24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 + w(u*, u) &lt; d</a:t>
            </a:r>
            <a:r>
              <a:rPr lang="en-US" sz="2400" baseline="-250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update the labels of u by u* and  d</a:t>
            </a:r>
            <a:r>
              <a:rPr lang="en-US" sz="24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w(u*, u), respectively.</a:t>
            </a:r>
            <a:endParaRPr lang="en-US" sz="24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8C2DE8BE-8C76-46C6-84A2-A2E091EA87C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
        <p:nvSpPr>
          <p:cNvPr id="4" name="Oval 3">
            <a:extLst>
              <a:ext uri="{FF2B5EF4-FFF2-40B4-BE49-F238E27FC236}">
                <a16:creationId xmlns:a16="http://schemas.microsoft.com/office/drawing/2014/main" id="{CE22698B-20BB-4283-A576-052694E7ABF0}"/>
              </a:ext>
            </a:extLst>
          </p:cNvPr>
          <p:cNvSpPr/>
          <p:nvPr/>
        </p:nvSpPr>
        <p:spPr>
          <a:xfrm>
            <a:off x="2425338" y="5393116"/>
            <a:ext cx="174171" cy="1741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357FCC9-F4E9-4E50-9187-348541C37526}"/>
              </a:ext>
            </a:extLst>
          </p:cNvPr>
          <p:cNvSpPr/>
          <p:nvPr/>
        </p:nvSpPr>
        <p:spPr>
          <a:xfrm>
            <a:off x="5081451" y="5442857"/>
            <a:ext cx="174171" cy="1741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74A5586-4374-490A-9765-ADA83C0DE538}"/>
              </a:ext>
            </a:extLst>
          </p:cNvPr>
          <p:cNvSpPr/>
          <p:nvPr/>
        </p:nvSpPr>
        <p:spPr>
          <a:xfrm>
            <a:off x="6566261" y="5471300"/>
            <a:ext cx="174171" cy="174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7999024-FA02-4B84-BFD4-B8DCE80E7161}"/>
              </a:ext>
            </a:extLst>
          </p:cNvPr>
          <p:cNvCxnSpPr>
            <a:cxnSpLocks/>
          </p:cNvCxnSpPr>
          <p:nvPr/>
        </p:nvCxnSpPr>
        <p:spPr>
          <a:xfrm>
            <a:off x="2599509" y="5471300"/>
            <a:ext cx="535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E61DF30-A116-45C9-9C11-42622D34C73C}"/>
              </a:ext>
            </a:extLst>
          </p:cNvPr>
          <p:cNvSpPr txBox="1"/>
          <p:nvPr/>
        </p:nvSpPr>
        <p:spPr>
          <a:xfrm>
            <a:off x="5829911" y="5851480"/>
            <a:ext cx="600892" cy="369332"/>
          </a:xfrm>
          <a:prstGeom prst="rect">
            <a:avLst/>
          </a:prstGeom>
          <a:noFill/>
        </p:spPr>
        <p:txBody>
          <a:bodyPr wrap="square" rtlCol="0">
            <a:spAutoFit/>
          </a:bodyPr>
          <a:lstStyle/>
          <a:p>
            <a:r>
              <a:rPr lang="en-US" dirty="0"/>
              <a:t>. . .</a:t>
            </a:r>
          </a:p>
        </p:txBody>
      </p:sp>
      <p:cxnSp>
        <p:nvCxnSpPr>
          <p:cNvPr id="13" name="Straight Arrow Connector 12">
            <a:extLst>
              <a:ext uri="{FF2B5EF4-FFF2-40B4-BE49-F238E27FC236}">
                <a16:creationId xmlns:a16="http://schemas.microsoft.com/office/drawing/2014/main" id="{A52822CB-D07F-4686-B6A1-4230ECE33FA6}"/>
              </a:ext>
            </a:extLst>
          </p:cNvPr>
          <p:cNvCxnSpPr>
            <a:stCxn id="5" idx="6"/>
            <a:endCxn id="6" idx="2"/>
          </p:cNvCxnSpPr>
          <p:nvPr/>
        </p:nvCxnSpPr>
        <p:spPr>
          <a:xfrm>
            <a:off x="5255622" y="5529943"/>
            <a:ext cx="1310639" cy="28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E28B032-A7D6-46A8-A99C-54FF7BDBE6E4}"/>
              </a:ext>
            </a:extLst>
          </p:cNvPr>
          <p:cNvSpPr/>
          <p:nvPr/>
        </p:nvSpPr>
        <p:spPr>
          <a:xfrm>
            <a:off x="5337632" y="5110870"/>
            <a:ext cx="1024639" cy="369332"/>
          </a:xfrm>
          <a:prstGeom prst="rect">
            <a:avLst/>
          </a:prstGeom>
        </p:spPr>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w(u*, u) </a:t>
            </a:r>
            <a:endParaRPr lang="en-US" dirty="0"/>
          </a:p>
        </p:txBody>
      </p:sp>
      <p:sp>
        <p:nvSpPr>
          <p:cNvPr id="15" name="Rectangle 14">
            <a:extLst>
              <a:ext uri="{FF2B5EF4-FFF2-40B4-BE49-F238E27FC236}">
                <a16:creationId xmlns:a16="http://schemas.microsoft.com/office/drawing/2014/main" id="{48D64620-02C1-4635-9044-A7A417FCE9B0}"/>
              </a:ext>
            </a:extLst>
          </p:cNvPr>
          <p:cNvSpPr/>
          <p:nvPr/>
        </p:nvSpPr>
        <p:spPr>
          <a:xfrm>
            <a:off x="4864426" y="4969553"/>
            <a:ext cx="473206" cy="369332"/>
          </a:xfrm>
          <a:prstGeom prst="rect">
            <a:avLst/>
          </a:prstGeom>
        </p:spPr>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 </a:t>
            </a:r>
            <a:endParaRPr lang="en-US" dirty="0"/>
          </a:p>
        </p:txBody>
      </p:sp>
      <p:sp>
        <p:nvSpPr>
          <p:cNvPr id="16" name="Rectangle 15">
            <a:extLst>
              <a:ext uri="{FF2B5EF4-FFF2-40B4-BE49-F238E27FC236}">
                <a16:creationId xmlns:a16="http://schemas.microsoft.com/office/drawing/2014/main" id="{D32644FF-B66C-4525-AC50-946CA58B1206}"/>
              </a:ext>
            </a:extLst>
          </p:cNvPr>
          <p:cNvSpPr/>
          <p:nvPr/>
        </p:nvSpPr>
        <p:spPr>
          <a:xfrm>
            <a:off x="6452053" y="5001655"/>
            <a:ext cx="298086"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endParaRPr lang="en-US" dirty="0"/>
          </a:p>
        </p:txBody>
      </p:sp>
      <p:sp>
        <p:nvSpPr>
          <p:cNvPr id="17" name="Rectangle 16">
            <a:extLst>
              <a:ext uri="{FF2B5EF4-FFF2-40B4-BE49-F238E27FC236}">
                <a16:creationId xmlns:a16="http://schemas.microsoft.com/office/drawing/2014/main" id="{7F4533AB-7BE4-4515-B95B-048B96FD8C1E}"/>
              </a:ext>
            </a:extLst>
          </p:cNvPr>
          <p:cNvSpPr/>
          <p:nvPr/>
        </p:nvSpPr>
        <p:spPr>
          <a:xfrm>
            <a:off x="3698449" y="5327802"/>
            <a:ext cx="511679" cy="369332"/>
          </a:xfrm>
          <a:prstGeom prst="rect">
            <a:avLst/>
          </a:prstGeom>
        </p:spPr>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dirty="0"/>
          </a:p>
        </p:txBody>
      </p:sp>
      <p:cxnSp>
        <p:nvCxnSpPr>
          <p:cNvPr id="19" name="Straight Arrow Connector 18">
            <a:extLst>
              <a:ext uri="{FF2B5EF4-FFF2-40B4-BE49-F238E27FC236}">
                <a16:creationId xmlns:a16="http://schemas.microsoft.com/office/drawing/2014/main" id="{806D5865-EF39-4319-A096-C0AA67E29CC8}"/>
              </a:ext>
            </a:extLst>
          </p:cNvPr>
          <p:cNvCxnSpPr/>
          <p:nvPr/>
        </p:nvCxnSpPr>
        <p:spPr>
          <a:xfrm flipH="1">
            <a:off x="2553789" y="5480202"/>
            <a:ext cx="8447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97AE15-158D-48C8-BAA3-960059F15F5E}"/>
              </a:ext>
            </a:extLst>
          </p:cNvPr>
          <p:cNvCxnSpPr>
            <a:stCxn id="17" idx="3"/>
          </p:cNvCxnSpPr>
          <p:nvPr/>
        </p:nvCxnSpPr>
        <p:spPr>
          <a:xfrm>
            <a:off x="4210128" y="5512468"/>
            <a:ext cx="876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63A6C0-17F0-4EB7-B743-20EDBABF46AD}"/>
              </a:ext>
            </a:extLst>
          </p:cNvPr>
          <p:cNvCxnSpPr>
            <a:cxnSpLocks/>
            <a:stCxn id="26" idx="2"/>
            <a:endCxn id="4" idx="6"/>
          </p:cNvCxnSpPr>
          <p:nvPr/>
        </p:nvCxnSpPr>
        <p:spPr>
          <a:xfrm flipH="1" flipV="1">
            <a:off x="2599509" y="5480202"/>
            <a:ext cx="2651037" cy="64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6683742-6AE5-450D-A51F-9FC35605DE72}"/>
              </a:ext>
            </a:extLst>
          </p:cNvPr>
          <p:cNvSpPr/>
          <p:nvPr/>
        </p:nvSpPr>
        <p:spPr>
          <a:xfrm>
            <a:off x="5975397" y="5721496"/>
            <a:ext cx="434734" cy="369332"/>
          </a:xfrm>
          <a:prstGeom prst="rect">
            <a:avLst/>
          </a:prstGeom>
        </p:spPr>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d</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endParaRPr lang="en-US" dirty="0"/>
          </a:p>
        </p:txBody>
      </p:sp>
      <p:cxnSp>
        <p:nvCxnSpPr>
          <p:cNvPr id="28" name="Straight Arrow Connector 27">
            <a:extLst>
              <a:ext uri="{FF2B5EF4-FFF2-40B4-BE49-F238E27FC236}">
                <a16:creationId xmlns:a16="http://schemas.microsoft.com/office/drawing/2014/main" id="{AA57D972-10C3-4DCF-8683-407C863E5BB3}"/>
              </a:ext>
            </a:extLst>
          </p:cNvPr>
          <p:cNvCxnSpPr>
            <a:cxnSpLocks/>
            <a:endCxn id="6" idx="4"/>
          </p:cNvCxnSpPr>
          <p:nvPr/>
        </p:nvCxnSpPr>
        <p:spPr>
          <a:xfrm flipV="1">
            <a:off x="6349486" y="5645472"/>
            <a:ext cx="303861" cy="16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2A9C1E8-F2AF-40D4-B1A5-F9694AF819B6}"/>
                  </a:ext>
                </a:extLst>
              </p:cNvPr>
              <p:cNvSpPr/>
              <p:nvPr/>
            </p:nvSpPr>
            <p:spPr>
              <a:xfrm>
                <a:off x="1921434" y="95807"/>
                <a:ext cx="6658224" cy="707886"/>
              </a:xfrm>
              <a:prstGeom prst="rect">
                <a:avLst/>
              </a:prstGeom>
            </p:spPr>
            <p:txBody>
              <a:bodyPr wrap="square">
                <a:spAutoFit/>
              </a:bodyPr>
              <a:lstStyle/>
              <a:p>
                <a:r>
                  <a:rPr lang="en-US" sz="2000" dirty="0"/>
                  <a:t>fringe has {u</a:t>
                </a:r>
                <a:r>
                  <a:rPr lang="en-US" sz="2000" baseline="-25000" dirty="0"/>
                  <a:t>2</a:t>
                </a:r>
                <a:r>
                  <a:rPr lang="en-US" sz="2000" dirty="0"/>
                  <a:t>, u</a:t>
                </a:r>
                <a:r>
                  <a:rPr lang="en-US" sz="2000" baseline="-25000" dirty="0"/>
                  <a:t>4</a:t>
                </a:r>
                <a:r>
                  <a:rPr lang="en-US" sz="2000" dirty="0"/>
                  <a:t>, u* }</a:t>
                </a:r>
              </a:p>
              <a:p>
                <a:r>
                  <a:rPr lang="en-US" sz="2000" dirty="0"/>
                  <a:t>min{ (u</a:t>
                </a:r>
                <a:r>
                  <a:rPr lang="en-US" sz="2000" baseline="-25000" dirty="0"/>
                  <a:t>2</a:t>
                </a:r>
                <a:r>
                  <a:rPr lang="en-US" sz="2000" dirty="0"/>
                  <a:t>  d</a:t>
                </a:r>
                <a:r>
                  <a:rPr lang="en-US" sz="2000" baseline="-25000" dirty="0"/>
                  <a:t>1</a:t>
                </a:r>
                <a:r>
                  <a:rPr lang="en-US" sz="2000" dirty="0"/>
                  <a:t>  u</a:t>
                </a:r>
                <a:r>
                  <a:rPr lang="en-US" sz="2000" baseline="-25000" dirty="0"/>
                  <a:t>1</a:t>
                </a:r>
                <a:r>
                  <a:rPr lang="en-US" sz="2000" dirty="0"/>
                  <a:t> ), (u</a:t>
                </a:r>
                <a:r>
                  <a:rPr lang="en-US" sz="2000" baseline="-25000" dirty="0"/>
                  <a:t>4</a:t>
                </a:r>
                <a:r>
                  <a:rPr lang="en-US" sz="2000" dirty="0"/>
                  <a:t>  </a:t>
                </a:r>
                <a:r>
                  <a:rPr lang="en-US" sz="2000" dirty="0">
                    <a:solidFill>
                      <a:srgbClr val="FF0000"/>
                    </a:solidFill>
                  </a:rPr>
                  <a:t>d</a:t>
                </a:r>
                <a:r>
                  <a:rPr lang="en-US" sz="2000" baseline="-25000" dirty="0">
                    <a:solidFill>
                      <a:srgbClr val="FF0000"/>
                    </a:solidFill>
                  </a:rPr>
                  <a:t>2</a:t>
                </a:r>
                <a:r>
                  <a:rPr lang="en-US" sz="2000" dirty="0"/>
                  <a:t>  v</a:t>
                </a:r>
                <a:r>
                  <a:rPr lang="en-US" sz="2000" baseline="-25000" dirty="0"/>
                  <a:t>0</a:t>
                </a:r>
                <a:r>
                  <a:rPr lang="en-US" sz="2000" dirty="0"/>
                  <a:t> ), (u* </a:t>
                </a:r>
                <a:r>
                  <a:rPr lang="en-US" sz="2000" dirty="0">
                    <a:solidFill>
                      <a:srgbClr val="0000FF"/>
                    </a:solidFill>
                  </a:rPr>
                  <a:t>d</a:t>
                </a:r>
                <a:r>
                  <a:rPr lang="en-US" sz="2000" baseline="-25000" dirty="0">
                    <a:solidFill>
                      <a:srgbClr val="0000FF"/>
                    </a:solidFill>
                  </a:rPr>
                  <a:t>3</a:t>
                </a:r>
                <a:r>
                  <a:rPr lang="en-US" sz="2000" dirty="0"/>
                  <a:t>  v*), (u* </a:t>
                </a:r>
                <a:r>
                  <a:rPr lang="en-US" sz="2000" dirty="0">
                    <a:solidFill>
                      <a:srgbClr val="0000FF"/>
                    </a:solidFill>
                  </a:rPr>
                  <a:t>d</a:t>
                </a:r>
                <a:r>
                  <a:rPr lang="en-US" sz="2000" baseline="-25000" dirty="0">
                    <a:solidFill>
                      <a:srgbClr val="0000FF"/>
                    </a:solidFill>
                  </a:rPr>
                  <a:t>6</a:t>
                </a:r>
                <a:r>
                  <a:rPr lang="en-US" sz="2000" dirty="0"/>
                  <a:t>  v</a:t>
                </a:r>
                <a:r>
                  <a:rPr lang="en-US" sz="2000" baseline="-25000" dirty="0"/>
                  <a:t>6</a:t>
                </a:r>
                <a:r>
                  <a:rPr lang="en-US" sz="2000" dirty="0"/>
                  <a:t> ), </a:t>
                </a:r>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𝛼</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 </a:t>
                </a:r>
                <a:endParaRPr lang="en-US" sz="2000" dirty="0"/>
              </a:p>
            </p:txBody>
          </p:sp>
        </mc:Choice>
        <mc:Fallback xmlns="">
          <p:sp>
            <p:nvSpPr>
              <p:cNvPr id="20" name="Rectangle 19">
                <a:extLst>
                  <a:ext uri="{FF2B5EF4-FFF2-40B4-BE49-F238E27FC236}">
                    <a16:creationId xmlns:a16="http://schemas.microsoft.com/office/drawing/2014/main" id="{D2A9C1E8-F2AF-40D4-B1A5-F9694AF819B6}"/>
                  </a:ext>
                </a:extLst>
              </p:cNvPr>
              <p:cNvSpPr>
                <a:spLocks noRot="1" noChangeAspect="1" noMove="1" noResize="1" noEditPoints="1" noAdjustHandles="1" noChangeArrowheads="1" noChangeShapeType="1" noTextEdit="1"/>
              </p:cNvSpPr>
              <p:nvPr/>
            </p:nvSpPr>
            <p:spPr>
              <a:xfrm>
                <a:off x="1921434" y="95807"/>
                <a:ext cx="6658224" cy="707886"/>
              </a:xfrm>
              <a:prstGeom prst="rect">
                <a:avLst/>
              </a:prstGeom>
              <a:blipFill>
                <a:blip r:embed="rId3"/>
                <a:stretch>
                  <a:fillRect l="-916" t="-5172" r="-128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F24D4DD-E857-42B0-86A1-820255F7C5E8}"/>
                  </a:ext>
                </a:extLst>
              </p:cNvPr>
              <p:cNvSpPr/>
              <p:nvPr/>
            </p:nvSpPr>
            <p:spPr>
              <a:xfrm>
                <a:off x="1921434" y="745562"/>
                <a:ext cx="6658224" cy="707886"/>
              </a:xfrm>
              <a:prstGeom prst="rect">
                <a:avLst/>
              </a:prstGeom>
            </p:spPr>
            <p:txBody>
              <a:bodyPr wrap="square">
                <a:spAutoFit/>
              </a:bodyPr>
              <a:lstStyle/>
              <a:p>
                <a:r>
                  <a:rPr lang="en-US" sz="2000" dirty="0"/>
                  <a:t>Once (u* </a:t>
                </a:r>
                <a:r>
                  <a:rPr lang="en-US" sz="2000" dirty="0">
                    <a:solidFill>
                      <a:srgbClr val="0000FF"/>
                    </a:solidFill>
                  </a:rPr>
                  <a:t>d</a:t>
                </a:r>
                <a:r>
                  <a:rPr lang="en-US" sz="2000" baseline="-25000" dirty="0">
                    <a:solidFill>
                      <a:srgbClr val="0000FF"/>
                    </a:solidFill>
                  </a:rPr>
                  <a:t>3</a:t>
                </a:r>
                <a:r>
                  <a:rPr lang="en-US" sz="2000" dirty="0"/>
                  <a:t>  v*) is selected, update the fringe to {u</a:t>
                </a:r>
                <a:r>
                  <a:rPr lang="en-US" sz="2000" baseline="-25000" dirty="0"/>
                  <a:t>2</a:t>
                </a:r>
                <a:r>
                  <a:rPr lang="en-US" sz="2000" dirty="0"/>
                  <a:t>, u</a:t>
                </a:r>
                <a:r>
                  <a:rPr lang="en-US" sz="2000" baseline="-25000" dirty="0"/>
                  <a:t>4</a:t>
                </a:r>
                <a:r>
                  <a:rPr lang="en-US" sz="2000" dirty="0"/>
                  <a:t>, u</a:t>
                </a:r>
                <a:r>
                  <a:rPr lang="en-US" sz="2000" baseline="-25000" dirty="0"/>
                  <a:t>3</a:t>
                </a:r>
                <a:r>
                  <a:rPr lang="en-US" sz="2000" dirty="0"/>
                  <a:t> }</a:t>
                </a:r>
              </a:p>
              <a:p>
                <a:r>
                  <a:rPr lang="en-US" sz="2000" dirty="0"/>
                  <a:t>min{ (u</a:t>
                </a:r>
                <a:r>
                  <a:rPr lang="en-US" sz="2000" baseline="-25000" dirty="0"/>
                  <a:t>2</a:t>
                </a:r>
                <a:r>
                  <a:rPr lang="en-US" sz="2000" dirty="0"/>
                  <a:t>  d</a:t>
                </a:r>
                <a:r>
                  <a:rPr lang="en-US" sz="2000" baseline="-25000" dirty="0"/>
                  <a:t>1</a:t>
                </a:r>
                <a:r>
                  <a:rPr lang="en-US" sz="2000" dirty="0"/>
                  <a:t>  u</a:t>
                </a:r>
                <a:r>
                  <a:rPr lang="en-US" sz="2000" baseline="-25000" dirty="0"/>
                  <a:t>1</a:t>
                </a:r>
                <a:r>
                  <a:rPr lang="en-US" sz="2000" dirty="0"/>
                  <a:t> ), (u</a:t>
                </a:r>
                <a:r>
                  <a:rPr lang="en-US" sz="2000" baseline="-25000" dirty="0"/>
                  <a:t>4</a:t>
                </a:r>
                <a:r>
                  <a:rPr lang="en-US" sz="2000" dirty="0"/>
                  <a:t>  </a:t>
                </a:r>
                <a:r>
                  <a:rPr lang="en-US" sz="2000" dirty="0">
                    <a:solidFill>
                      <a:srgbClr val="FF0000"/>
                    </a:solidFill>
                  </a:rPr>
                  <a:t>d</a:t>
                </a:r>
                <a:r>
                  <a:rPr lang="en-US" sz="2000" baseline="-25000" dirty="0">
                    <a:solidFill>
                      <a:srgbClr val="FF0000"/>
                    </a:solidFill>
                  </a:rPr>
                  <a:t>2</a:t>
                </a:r>
                <a:r>
                  <a:rPr lang="en-US" sz="2000" dirty="0"/>
                  <a:t>  v</a:t>
                </a:r>
                <a:r>
                  <a:rPr lang="en-US" sz="2000" baseline="-25000" dirty="0"/>
                  <a:t>0</a:t>
                </a:r>
                <a:r>
                  <a:rPr lang="en-US" sz="2000" dirty="0"/>
                  <a:t> ), </a:t>
                </a:r>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14:m>
                  <m:oMath xmlns:m="http://schemas.openxmlformats.org/officeDocument/2006/math">
                    <m:r>
                      <m:rPr>
                        <m:nor/>
                      </m:rPr>
                      <a:rPr lang="en-US" sz="2000" dirty="0"/>
                      <m:t>u</m:t>
                    </m:r>
                    <m:r>
                      <m:rPr>
                        <m:nor/>
                      </m:rPr>
                      <a:rPr lang="en-US" sz="2000" b="0" i="0" baseline="-25000" dirty="0" smtClean="0"/>
                      <m:t>3</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𝑑</m:t>
                    </m:r>
                    <m:r>
                      <a:rPr lang="en-US" sz="2000" b="0" i="0" baseline="-25000"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5</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a:t>
                </a:r>
                <a:r>
                  <a:rPr lang="en-US" sz="2000" dirty="0"/>
                  <a:t>u*</a:t>
                </a:r>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r>
                      <m:rPr>
                        <m:nor/>
                      </m:rPr>
                      <a:rPr lang="en-US" sz="2000" dirty="0"/>
                      <m:t>u</m:t>
                    </m:r>
                    <m:r>
                      <m:rPr>
                        <m:nor/>
                      </m:rPr>
                      <a:rPr lang="en-US" sz="2000" b="0" i="0" baseline="-25000" dirty="0" smtClean="0"/>
                      <m:t>4</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𝑑</m:t>
                    </m:r>
                    <m:r>
                      <a:rPr lang="en-US" sz="2000" b="0" i="0" baseline="-25000"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7</m:t>
                    </m:r>
                  </m:oMath>
                </a14:m>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a:t>
                </a:r>
                <a:r>
                  <a:rPr lang="en-US" sz="2000" dirty="0"/>
                  <a:t>u*</a:t>
                </a:r>
                <a:r>
                  <a:rPr lang="en-US" sz="2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a:t>
                </a:r>
                <a:endParaRPr lang="en-US" sz="2000" dirty="0"/>
              </a:p>
            </p:txBody>
          </p:sp>
        </mc:Choice>
        <mc:Fallback xmlns="">
          <p:sp>
            <p:nvSpPr>
              <p:cNvPr id="23" name="Rectangle 22">
                <a:extLst>
                  <a:ext uri="{FF2B5EF4-FFF2-40B4-BE49-F238E27FC236}">
                    <a16:creationId xmlns:a16="http://schemas.microsoft.com/office/drawing/2014/main" id="{FF24D4DD-E857-42B0-86A1-820255F7C5E8}"/>
                  </a:ext>
                </a:extLst>
              </p:cNvPr>
              <p:cNvSpPr>
                <a:spLocks noRot="1" noChangeAspect="1" noMove="1" noResize="1" noEditPoints="1" noAdjustHandles="1" noChangeArrowheads="1" noChangeShapeType="1" noTextEdit="1"/>
              </p:cNvSpPr>
              <p:nvPr/>
            </p:nvSpPr>
            <p:spPr>
              <a:xfrm>
                <a:off x="1921434" y="745562"/>
                <a:ext cx="6658224" cy="707886"/>
              </a:xfrm>
              <a:prstGeom prst="rect">
                <a:avLst/>
              </a:prstGeom>
              <a:blipFill>
                <a:blip r:embed="rId4"/>
                <a:stretch>
                  <a:fillRect l="-916" t="-4310" b="-14655"/>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B90F5EC1-3C3D-4AB8-8F2F-7581FB549A1A}"/>
              </a:ext>
            </a:extLst>
          </p:cNvPr>
          <p:cNvSpPr/>
          <p:nvPr/>
        </p:nvSpPr>
        <p:spPr>
          <a:xfrm>
            <a:off x="5250546" y="6036146"/>
            <a:ext cx="174171" cy="1741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B59A982B-2C68-48E2-988D-D885654DC98A}"/>
              </a:ext>
            </a:extLst>
          </p:cNvPr>
          <p:cNvCxnSpPr>
            <a:cxnSpLocks/>
            <a:stCxn id="26" idx="6"/>
            <a:endCxn id="11" idx="1"/>
          </p:cNvCxnSpPr>
          <p:nvPr/>
        </p:nvCxnSpPr>
        <p:spPr>
          <a:xfrm flipV="1">
            <a:off x="5424717" y="6036146"/>
            <a:ext cx="405194" cy="87086"/>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50AD1EE-27FB-4726-96A2-F657AC245C12}"/>
              </a:ext>
            </a:extLst>
          </p:cNvPr>
          <p:cNvSpPr/>
          <p:nvPr/>
        </p:nvSpPr>
        <p:spPr>
          <a:xfrm>
            <a:off x="5184001" y="5710357"/>
            <a:ext cx="511679" cy="369332"/>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rPr>
              <a:t> </a:t>
            </a:r>
            <a:r>
              <a:rPr lang="en-US" dirty="0" err="1">
                <a:solidFill>
                  <a:srgbClr val="000000"/>
                </a:solidFill>
                <a:latin typeface="Times New Roman" panose="02020603050405020304" pitchFamily="18" charset="0"/>
                <a:ea typeface="Microsoft YaHei" panose="020B0503020204020204" pitchFamily="34" charset="-122"/>
              </a:rPr>
              <a:t>u</a:t>
            </a:r>
            <a:r>
              <a:rPr lang="en-US" baseline="-25000" dirty="0" err="1">
                <a:solidFill>
                  <a:srgbClr val="000000"/>
                </a:solidFill>
                <a:latin typeface="Times New Roman" panose="02020603050405020304" pitchFamily="18" charset="0"/>
                <a:ea typeface="Microsoft YaHei" panose="020B0503020204020204" pitchFamily="34" charset="-122"/>
              </a:rPr>
              <a:t>i</a:t>
            </a:r>
            <a:endParaRPr lang="en-US" dirty="0"/>
          </a:p>
        </p:txBody>
      </p:sp>
      <p:sp>
        <p:nvSpPr>
          <p:cNvPr id="42" name="Rectangle 41">
            <a:extLst>
              <a:ext uri="{FF2B5EF4-FFF2-40B4-BE49-F238E27FC236}">
                <a16:creationId xmlns:a16="http://schemas.microsoft.com/office/drawing/2014/main" id="{1018A0C0-A05B-43BE-9084-2B5ACB6FACCE}"/>
              </a:ext>
            </a:extLst>
          </p:cNvPr>
          <p:cNvSpPr/>
          <p:nvPr/>
        </p:nvSpPr>
        <p:spPr>
          <a:xfrm>
            <a:off x="2302269" y="4994250"/>
            <a:ext cx="420308" cy="369332"/>
          </a:xfrm>
          <a:prstGeom prst="rect">
            <a:avLst/>
          </a:prstGeom>
        </p:spPr>
        <p:txBody>
          <a:bodyPr wrap="none">
            <a:spAutoFit/>
          </a:bodyPr>
          <a:lstStyle/>
          <a:p>
            <a:r>
              <a:rPr lang="en-US" dirty="0"/>
              <a:t>v</a:t>
            </a:r>
            <a:r>
              <a:rPr lang="en-US" baseline="-25000" dirty="0"/>
              <a:t>0</a:t>
            </a:r>
            <a:r>
              <a:rPr lang="en-US" dirty="0"/>
              <a:t> </a:t>
            </a:r>
          </a:p>
        </p:txBody>
      </p:sp>
      <p:sp>
        <p:nvSpPr>
          <p:cNvPr id="43" name="Rectangle 42">
            <a:extLst>
              <a:ext uri="{FF2B5EF4-FFF2-40B4-BE49-F238E27FC236}">
                <a16:creationId xmlns:a16="http://schemas.microsoft.com/office/drawing/2014/main" id="{41BD05AF-0DF8-4B31-829F-28ADB91C4B25}"/>
              </a:ext>
            </a:extLst>
          </p:cNvPr>
          <p:cNvSpPr/>
          <p:nvPr/>
        </p:nvSpPr>
        <p:spPr>
          <a:xfrm>
            <a:off x="6362091" y="5895023"/>
            <a:ext cx="2443464" cy="369332"/>
          </a:xfrm>
          <a:prstGeom prst="rect">
            <a:avLst/>
          </a:prstGeom>
        </p:spPr>
        <p:txBody>
          <a:bodyPr wrap="square">
            <a:spAutoFit/>
          </a:bodyPr>
          <a:lstStyle/>
          <a:p>
            <a:r>
              <a:rPr lang="en-US" dirty="0"/>
              <a:t>(v</a:t>
            </a:r>
            <a:r>
              <a:rPr lang="en-US" baseline="-25000" dirty="0"/>
              <a:t>0 </a:t>
            </a:r>
            <a:r>
              <a:rPr lang="en-US" dirty="0"/>
              <a:t>- </a:t>
            </a:r>
            <a:r>
              <a:rPr lang="en-US" dirty="0">
                <a:solidFill>
                  <a:srgbClr val="000000"/>
                </a:solidFill>
                <a:latin typeface="Times New Roman" panose="02020603050405020304" pitchFamily="18" charset="0"/>
                <a:ea typeface="Microsoft YaHei" panose="020B0503020204020204" pitchFamily="34" charset="-122"/>
              </a:rPr>
              <a:t> </a:t>
            </a:r>
            <a:r>
              <a:rPr lang="en-US" dirty="0" err="1">
                <a:solidFill>
                  <a:srgbClr val="000000"/>
                </a:solidFill>
                <a:latin typeface="Times New Roman" panose="02020603050405020304" pitchFamily="18" charset="0"/>
                <a:ea typeface="Microsoft YaHei" panose="020B0503020204020204" pitchFamily="34" charset="-122"/>
              </a:rPr>
              <a:t>u</a:t>
            </a:r>
            <a:r>
              <a:rPr lang="en-US" baseline="-25000" dirty="0" err="1">
                <a:solidFill>
                  <a:srgbClr val="000000"/>
                </a:solidFill>
                <a:latin typeface="Times New Roman" panose="02020603050405020304" pitchFamily="18" charset="0"/>
                <a:ea typeface="Microsoft YaHei" panose="020B0503020204020204" pitchFamily="34" charset="-122"/>
              </a:rPr>
              <a:t>i</a:t>
            </a:r>
            <a:r>
              <a:rPr lang="en-US" baseline="-25000" dirty="0">
                <a:solidFill>
                  <a:srgbClr val="000000"/>
                </a:solidFill>
                <a:latin typeface="Times New Roman" panose="02020603050405020304" pitchFamily="18" charset="0"/>
                <a:ea typeface="Microsoft YaHei" panose="020B0503020204020204" pitchFamily="34" charset="-122"/>
              </a:rPr>
              <a:t> </a:t>
            </a:r>
            <a:r>
              <a:rPr lang="en-US" dirty="0"/>
              <a:t>- u) of length </a:t>
            </a:r>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dirty="0"/>
              <a:t> .</a:t>
            </a:r>
          </a:p>
        </p:txBody>
      </p:sp>
      <p:sp>
        <p:nvSpPr>
          <p:cNvPr id="44" name="Rectangle 43">
            <a:extLst>
              <a:ext uri="{FF2B5EF4-FFF2-40B4-BE49-F238E27FC236}">
                <a16:creationId xmlns:a16="http://schemas.microsoft.com/office/drawing/2014/main" id="{856F4D65-F61C-4A1F-A8B9-70ECE6D3FF1C}"/>
              </a:ext>
            </a:extLst>
          </p:cNvPr>
          <p:cNvSpPr/>
          <p:nvPr/>
        </p:nvSpPr>
        <p:spPr>
          <a:xfrm>
            <a:off x="6835477" y="5023784"/>
            <a:ext cx="3940838" cy="369332"/>
          </a:xfrm>
          <a:prstGeom prst="rect">
            <a:avLst/>
          </a:prstGeom>
        </p:spPr>
        <p:txBody>
          <a:bodyPr wrap="square">
            <a:spAutoFit/>
          </a:bodyPr>
          <a:lstStyle/>
          <a:p>
            <a:r>
              <a:rPr lang="en-US" dirty="0"/>
              <a:t>(v</a:t>
            </a:r>
            <a:r>
              <a:rPr lang="en-US" baseline="-25000" dirty="0"/>
              <a:t>0 </a:t>
            </a:r>
            <a:r>
              <a:rPr lang="en-US" dirty="0"/>
              <a:t>- </a:t>
            </a:r>
            <a:r>
              <a:rPr lang="en-US" dirty="0">
                <a:solidFill>
                  <a:srgbClr val="000000"/>
                </a:solidFill>
                <a:latin typeface="Times New Roman" panose="02020603050405020304" pitchFamily="18" charset="0"/>
                <a:ea typeface="Microsoft YaHei" panose="020B0503020204020204" pitchFamily="34" charset="-122"/>
              </a:rPr>
              <a:t> u*</a:t>
            </a:r>
            <a:r>
              <a:rPr lang="en-US" baseline="-25000" dirty="0">
                <a:solidFill>
                  <a:srgbClr val="000000"/>
                </a:solidFill>
                <a:latin typeface="Times New Roman" panose="02020603050405020304" pitchFamily="18" charset="0"/>
                <a:ea typeface="Microsoft YaHei" panose="020B0503020204020204" pitchFamily="34" charset="-122"/>
              </a:rPr>
              <a:t> </a:t>
            </a:r>
            <a:r>
              <a:rPr lang="en-US" dirty="0"/>
              <a:t>- u) of length </a:t>
            </a:r>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a:t>
            </a:r>
            <a:r>
              <a:rPr lang="en-US"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a:t>
            </a:r>
            <a:r>
              <a:rPr lang="en-US" dirty="0"/>
              <a:t> + </a:t>
            </a:r>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w(u*, u)</a:t>
            </a:r>
            <a:r>
              <a:rPr lang="en-US" dirty="0"/>
              <a:t>.</a:t>
            </a:r>
          </a:p>
        </p:txBody>
      </p:sp>
    </p:spTree>
    <p:extLst>
      <p:ext uri="{BB962C8B-B14F-4D97-AF65-F5344CB8AC3E}">
        <p14:creationId xmlns:p14="http://schemas.microsoft.com/office/powerpoint/2010/main" val="3851729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7719" y="1512394"/>
            <a:ext cx="8973671" cy="830997"/>
          </a:xfrm>
          <a:prstGeom prst="rect">
            <a:avLst/>
          </a:prstGeom>
        </p:spPr>
        <p:txBody>
          <a:bodyPr wrap="square">
            <a:spAutoFit/>
          </a:bodyPr>
          <a:lstStyle/>
          <a:p>
            <a:r>
              <a:rPr lang="en-US" sz="2400" dirty="0"/>
              <a:t>Figure 9.11 demonstrates the application of Dijkstra’s algorithm to a specific graph.</a:t>
            </a:r>
          </a:p>
        </p:txBody>
      </p:sp>
      <p:sp>
        <p:nvSpPr>
          <p:cNvPr id="3" name="Oval 2"/>
          <p:cNvSpPr>
            <a:spLocks noChangeArrowheads="1"/>
          </p:cNvSpPr>
          <p:nvPr/>
        </p:nvSpPr>
        <p:spPr bwMode="auto">
          <a:xfrm>
            <a:off x="3890683" y="3004746"/>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5656730"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4805083" y="3981899"/>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2859742" y="3981899"/>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765414"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p:cNvCxnSpPr>
            <a:cxnSpLocks noChangeShapeType="1"/>
            <a:endCxn id="4" idx="2"/>
          </p:cNvCxnSpPr>
          <p:nvPr/>
        </p:nvCxnSpPr>
        <p:spPr bwMode="auto">
          <a:xfrm>
            <a:off x="4434448" y="3262873"/>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6" idx="6"/>
          </p:cNvCxnSpPr>
          <p:nvPr/>
        </p:nvCxnSpPr>
        <p:spPr bwMode="auto">
          <a:xfrm>
            <a:off x="3403507" y="4244789"/>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5" idx="6"/>
            <a:endCxn id="7" idx="2"/>
          </p:cNvCxnSpPr>
          <p:nvPr/>
        </p:nvCxnSpPr>
        <p:spPr bwMode="auto">
          <a:xfrm>
            <a:off x="5348848" y="4244789"/>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stCxn id="6" idx="7"/>
          </p:cNvCxnSpPr>
          <p:nvPr/>
        </p:nvCxnSpPr>
        <p:spPr bwMode="auto">
          <a:xfrm flipV="1">
            <a:off x="3323874" y="3458808"/>
            <a:ext cx="641538" cy="60009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4" idx="4"/>
          </p:cNvCxnSpPr>
          <p:nvPr/>
        </p:nvCxnSpPr>
        <p:spPr bwMode="auto">
          <a:xfrm flipV="1">
            <a:off x="5299889" y="3530526"/>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44"/>
          <p:cNvCxnSpPr>
            <a:cxnSpLocks noChangeShapeType="1"/>
            <a:stCxn id="5" idx="1"/>
            <a:endCxn id="3" idx="4"/>
          </p:cNvCxnSpPr>
          <p:nvPr/>
        </p:nvCxnSpPr>
        <p:spPr bwMode="auto">
          <a:xfrm flipH="1" flipV="1">
            <a:off x="4162566" y="3530526"/>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4"/>
          <p:cNvCxnSpPr>
            <a:cxnSpLocks noChangeShapeType="1"/>
            <a:stCxn id="7" idx="1"/>
          </p:cNvCxnSpPr>
          <p:nvPr/>
        </p:nvCxnSpPr>
        <p:spPr bwMode="auto">
          <a:xfrm flipH="1" flipV="1">
            <a:off x="6106998"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4899564" y="286028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3395452" y="3394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341721" y="338211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4441084" y="34435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41" name="Rectangle 40"/>
          <p:cNvSpPr/>
          <p:nvPr/>
        </p:nvSpPr>
        <p:spPr>
          <a:xfrm>
            <a:off x="5402685" y="345950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914578" y="385240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5923825" y="38786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pic>
        <p:nvPicPr>
          <p:cNvPr id="22" name="Picture 21" descr="Image result for smiley face images">
            <a:extLst>
              <a:ext uri="{FF2B5EF4-FFF2-40B4-BE49-F238E27FC236}">
                <a16:creationId xmlns:a16="http://schemas.microsoft.com/office/drawing/2014/main" id="{49ACDD65-56FA-415E-A6CB-0887B49076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8" name="TextBox 7"/>
          <p:cNvSpPr txBox="1"/>
          <p:nvPr/>
        </p:nvSpPr>
        <p:spPr>
          <a:xfrm>
            <a:off x="1892808" y="4928421"/>
            <a:ext cx="786079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vertex a is designated as the source, then have a group of vertices {b, d} which are the adjacent to the vertex a.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 and V -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 {b, d, c, e}, where the fringe has {b, d}. We need to calculate the distance (a, b) and (a, d), etc.</a:t>
            </a:r>
          </a:p>
        </p:txBody>
      </p:sp>
    </p:spTree>
    <p:extLst>
      <p:ext uri="{BB962C8B-B14F-4D97-AF65-F5344CB8AC3E}">
        <p14:creationId xmlns:p14="http://schemas.microsoft.com/office/powerpoint/2010/main" val="6208590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93372" y="1368061"/>
          <a:ext cx="8955741" cy="335280"/>
        </p:xfrm>
        <a:graphic>
          <a:graphicData uri="http://schemas.openxmlformats.org/drawingml/2006/table">
            <a:tbl>
              <a:tblPr firstRow="1" firstCol="1" bandRow="1">
                <a:tableStyleId>{5C22544A-7EE6-4342-B048-85BDC9FD1C3A}</a:tableStyleId>
              </a:tblPr>
              <a:tblGrid>
                <a:gridCol w="1721224">
                  <a:extLst>
                    <a:ext uri="{9D8B030D-6E8A-4147-A177-3AD203B41FA5}">
                      <a16:colId xmlns:a16="http://schemas.microsoft.com/office/drawing/2014/main" val="20000"/>
                    </a:ext>
                  </a:extLst>
                </a:gridCol>
                <a:gridCol w="3766692">
                  <a:extLst>
                    <a:ext uri="{9D8B030D-6E8A-4147-A177-3AD203B41FA5}">
                      <a16:colId xmlns:a16="http://schemas.microsoft.com/office/drawing/2014/main" val="20001"/>
                    </a:ext>
                  </a:extLst>
                </a:gridCol>
                <a:gridCol w="3467825">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393372" y="2098386"/>
            <a:ext cx="4557249"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a(-, 0)		min {</a:t>
            </a:r>
            <a:r>
              <a:rPr lang="en-US" sz="2200" b="1" dirty="0">
                <a:latin typeface="Times New Roman" panose="02020603050405020304" pitchFamily="18" charset="0"/>
                <a:cs typeface="Times New Roman" panose="02020603050405020304" pitchFamily="18" charset="0"/>
              </a:rPr>
              <a:t>b(a, 3)</a:t>
            </a:r>
            <a:r>
              <a:rPr lang="en-US" sz="2200" dirty="0">
                <a:latin typeface="Times New Roman" panose="02020603050405020304" pitchFamily="18" charset="0"/>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d(a, 7) e(-,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 3) 	</a:t>
            </a:r>
          </a:p>
        </p:txBody>
      </p:sp>
      <p:sp>
        <p:nvSpPr>
          <p:cNvPr id="30" name="Oval 29"/>
          <p:cNvSpPr>
            <a:spLocks noChangeArrowheads="1"/>
          </p:cNvSpPr>
          <p:nvPr/>
        </p:nvSpPr>
        <p:spPr bwMode="auto">
          <a:xfrm>
            <a:off x="7135908" y="2298164"/>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1" name="Oval 30"/>
          <p:cNvSpPr>
            <a:spLocks noChangeArrowheads="1"/>
          </p:cNvSpPr>
          <p:nvPr/>
        </p:nvSpPr>
        <p:spPr bwMode="auto">
          <a:xfrm>
            <a:off x="8901955" y="2298164"/>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Oval 31"/>
          <p:cNvSpPr>
            <a:spLocks noChangeArrowheads="1"/>
          </p:cNvSpPr>
          <p:nvPr/>
        </p:nvSpPr>
        <p:spPr bwMode="auto">
          <a:xfrm>
            <a:off x="8050308" y="3275317"/>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Oval 32"/>
          <p:cNvSpPr>
            <a:spLocks noChangeArrowheads="1"/>
          </p:cNvSpPr>
          <p:nvPr/>
        </p:nvSpPr>
        <p:spPr bwMode="auto">
          <a:xfrm>
            <a:off x="6104967" y="3275317"/>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Oval 33"/>
          <p:cNvSpPr>
            <a:spLocks noChangeArrowheads="1"/>
          </p:cNvSpPr>
          <p:nvPr/>
        </p:nvSpPr>
        <p:spPr bwMode="auto">
          <a:xfrm>
            <a:off x="10010639" y="327531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5" name="AutoShape 44"/>
          <p:cNvCxnSpPr>
            <a:cxnSpLocks noChangeShapeType="1"/>
            <a:endCxn id="31" idx="2"/>
          </p:cNvCxnSpPr>
          <p:nvPr/>
        </p:nvCxnSpPr>
        <p:spPr bwMode="auto">
          <a:xfrm>
            <a:off x="7679673" y="2556291"/>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4"/>
          <p:cNvCxnSpPr>
            <a:cxnSpLocks noChangeShapeType="1"/>
            <a:stCxn id="33" idx="6"/>
          </p:cNvCxnSpPr>
          <p:nvPr/>
        </p:nvCxnSpPr>
        <p:spPr bwMode="auto">
          <a:xfrm>
            <a:off x="6648732" y="3538207"/>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44"/>
          <p:cNvCxnSpPr>
            <a:cxnSpLocks noChangeShapeType="1"/>
            <a:stCxn id="32" idx="6"/>
            <a:endCxn id="34" idx="2"/>
          </p:cNvCxnSpPr>
          <p:nvPr/>
        </p:nvCxnSpPr>
        <p:spPr bwMode="auto">
          <a:xfrm>
            <a:off x="8594073" y="3538207"/>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44"/>
          <p:cNvCxnSpPr>
            <a:cxnSpLocks noChangeShapeType="1"/>
            <a:stCxn id="33" idx="7"/>
          </p:cNvCxnSpPr>
          <p:nvPr/>
        </p:nvCxnSpPr>
        <p:spPr bwMode="auto">
          <a:xfrm flipV="1">
            <a:off x="6569099" y="2752226"/>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9" name="AutoShape 44"/>
          <p:cNvCxnSpPr>
            <a:cxnSpLocks noChangeShapeType="1"/>
            <a:endCxn id="31" idx="4"/>
          </p:cNvCxnSpPr>
          <p:nvPr/>
        </p:nvCxnSpPr>
        <p:spPr bwMode="auto">
          <a:xfrm flipV="1">
            <a:off x="8545114" y="2823944"/>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4"/>
          <p:cNvCxnSpPr>
            <a:cxnSpLocks noChangeShapeType="1"/>
            <a:stCxn id="32" idx="1"/>
            <a:endCxn id="30" idx="4"/>
          </p:cNvCxnSpPr>
          <p:nvPr/>
        </p:nvCxnSpPr>
        <p:spPr bwMode="auto">
          <a:xfrm flipH="1" flipV="1">
            <a:off x="7407791" y="2823944"/>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4"/>
          <p:cNvCxnSpPr>
            <a:cxnSpLocks noChangeShapeType="1"/>
            <a:stCxn id="34" idx="1"/>
          </p:cNvCxnSpPr>
          <p:nvPr/>
        </p:nvCxnSpPr>
        <p:spPr bwMode="auto">
          <a:xfrm flipH="1" flipV="1">
            <a:off x="9352223" y="2783604"/>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2" name="Rectangle 41"/>
          <p:cNvSpPr/>
          <p:nvPr/>
        </p:nvSpPr>
        <p:spPr>
          <a:xfrm>
            <a:off x="8144789" y="215370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6640677" y="268809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9586946" y="267553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7686309" y="273699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8647910" y="275292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7" name="Rectangle 46"/>
          <p:cNvSpPr/>
          <p:nvPr/>
        </p:nvSpPr>
        <p:spPr>
          <a:xfrm>
            <a:off x="7159803" y="314581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48" name="Rectangle 47"/>
          <p:cNvSpPr/>
          <p:nvPr/>
        </p:nvSpPr>
        <p:spPr>
          <a:xfrm>
            <a:off x="9169050" y="317210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pic>
        <p:nvPicPr>
          <p:cNvPr id="23" name="Picture 22" descr="Image result for smiley face images">
            <a:extLst>
              <a:ext uri="{FF2B5EF4-FFF2-40B4-BE49-F238E27FC236}">
                <a16:creationId xmlns:a16="http://schemas.microsoft.com/office/drawing/2014/main" id="{8BC7AA3F-AEA4-4CBE-972D-00C680620EC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197" y="3317801"/>
            <a:ext cx="586105" cy="425450"/>
          </a:xfrm>
          <a:prstGeom prst="rect">
            <a:avLst/>
          </a:prstGeom>
          <a:noFill/>
        </p:spPr>
      </p:pic>
      <p:sp>
        <p:nvSpPr>
          <p:cNvPr id="25" name="TextBox 24"/>
          <p:cNvSpPr txBox="1"/>
          <p:nvPr/>
        </p:nvSpPr>
        <p:spPr>
          <a:xfrm>
            <a:off x="1780125" y="4324188"/>
            <a:ext cx="863174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Pick the vertex b instead of (d 7 a), since (a 3 b) has the minimum distance.   </a:t>
            </a:r>
          </a:p>
          <a:p>
            <a:r>
              <a:rPr lang="en-US" sz="2400" dirty="0">
                <a:latin typeface="Times New Roman" panose="02020603050405020304" pitchFamily="18" charset="0"/>
                <a:cs typeface="Times New Roman" panose="02020603050405020304" pitchFamily="18" charset="0"/>
              </a:rPr>
              <a:t>Then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 b} and V -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 {d, c, e}. </a:t>
            </a:r>
          </a:p>
          <a:p>
            <a:r>
              <a:rPr lang="en-US" sz="2400" dirty="0">
                <a:latin typeface="Times New Roman" panose="02020603050405020304" pitchFamily="18" charset="0"/>
                <a:cs typeface="Times New Roman" panose="02020603050405020304" pitchFamily="18" charset="0"/>
              </a:rPr>
              <a:t>Add vertex c to the fringe group of vertices {c, d} adjacent to {a, b}. </a:t>
            </a:r>
          </a:p>
          <a:p>
            <a:r>
              <a:rPr lang="en-US" sz="2400" dirty="0">
                <a:latin typeface="Times New Roman" panose="02020603050405020304" pitchFamily="18" charset="0"/>
                <a:cs typeface="Times New Roman" panose="02020603050405020304" pitchFamily="18" charset="0"/>
              </a:rPr>
              <a:t>Compute the distance (c b a), (d b a) with previous (d a), etc.</a:t>
            </a:r>
          </a:p>
        </p:txBody>
      </p:sp>
    </p:spTree>
    <p:extLst>
      <p:ext uri="{BB962C8B-B14F-4D97-AF65-F5344CB8AC3E}">
        <p14:creationId xmlns:p14="http://schemas.microsoft.com/office/powerpoint/2010/main" val="29672194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412838"/>
          <a:ext cx="8955741" cy="335280"/>
        </p:xfrm>
        <a:graphic>
          <a:graphicData uri="http://schemas.openxmlformats.org/drawingml/2006/table">
            <a:tbl>
              <a:tblPr firstRow="1" firstCol="1" bandRow="1">
                <a:tableStyleId>{5C22544A-7EE6-4342-B048-85BDC9FD1C3A}</a:tableStyleId>
              </a:tblPr>
              <a:tblGrid>
                <a:gridCol w="1721224">
                  <a:extLst>
                    <a:ext uri="{9D8B030D-6E8A-4147-A177-3AD203B41FA5}">
                      <a16:colId xmlns:a16="http://schemas.microsoft.com/office/drawing/2014/main" val="20000"/>
                    </a:ext>
                  </a:extLst>
                </a:gridCol>
                <a:gridCol w="3766692">
                  <a:extLst>
                    <a:ext uri="{9D8B030D-6E8A-4147-A177-3AD203B41FA5}">
                      <a16:colId xmlns:a16="http://schemas.microsoft.com/office/drawing/2014/main" val="20001"/>
                    </a:ext>
                  </a:extLst>
                </a:gridCol>
                <a:gridCol w="3467825">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1510435" y="2957237"/>
                <a:ext cx="4658162" cy="1661993"/>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min {c(b, 3+4), </a:t>
                </a:r>
              </a:p>
              <a:p>
                <a:r>
                  <a:rPr lang="en-US" sz="2200" b="1" dirty="0">
                    <a:latin typeface="Times New Roman" panose="02020603050405020304" pitchFamily="18" charset="0"/>
                    <a:cs typeface="Times New Roman" panose="02020603050405020304" pitchFamily="18" charset="0"/>
                  </a:rPr>
                  <a:t>                          d(b, 3+2)</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 0+7), 		e(-,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r>
                  <a:rPr lang="en-US" sz="2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d(b, 5) 	</a:t>
                </a:r>
              </a:p>
            </p:txBody>
          </p:sp>
        </mc:Choice>
        <mc:Fallback xmlns="">
          <p:sp>
            <p:nvSpPr>
              <p:cNvPr id="3" name="Rectangle 2"/>
              <p:cNvSpPr>
                <a:spLocks noRot="1" noChangeAspect="1" noMove="1" noResize="1" noEditPoints="1" noAdjustHandles="1" noChangeArrowheads="1" noChangeShapeType="1" noTextEdit="1"/>
              </p:cNvSpPr>
              <p:nvPr/>
            </p:nvSpPr>
            <p:spPr>
              <a:xfrm>
                <a:off x="1510435" y="2957237"/>
                <a:ext cx="4658162" cy="1661993"/>
              </a:xfrm>
              <a:prstGeom prst="rect">
                <a:avLst/>
              </a:prstGeom>
              <a:blipFill>
                <a:blip r:embed="rId2"/>
                <a:stretch>
                  <a:fillRect l="-1702" t="-2564" b="-6593"/>
                </a:stretch>
              </a:blipFill>
            </p:spPr>
            <p:txBody>
              <a:bodyPr/>
              <a:lstStyle/>
              <a:p>
                <a:r>
                  <a:rPr lang="en-US">
                    <a:noFill/>
                  </a:rPr>
                  <a:t> </a:t>
                </a:r>
              </a:p>
            </p:txBody>
          </p:sp>
        </mc:Fallback>
      </mc:AlternateContent>
      <p:sp>
        <p:nvSpPr>
          <p:cNvPr id="30" name="Oval 29"/>
          <p:cNvSpPr>
            <a:spLocks noChangeArrowheads="1"/>
          </p:cNvSpPr>
          <p:nvPr/>
        </p:nvSpPr>
        <p:spPr bwMode="auto">
          <a:xfrm>
            <a:off x="7177473" y="2747051"/>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1" name="Oval 30"/>
          <p:cNvSpPr>
            <a:spLocks noChangeArrowheads="1"/>
          </p:cNvSpPr>
          <p:nvPr/>
        </p:nvSpPr>
        <p:spPr bwMode="auto">
          <a:xfrm>
            <a:off x="8943520" y="2747051"/>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Oval 31"/>
          <p:cNvSpPr>
            <a:spLocks noChangeArrowheads="1"/>
          </p:cNvSpPr>
          <p:nvPr/>
        </p:nvSpPr>
        <p:spPr bwMode="auto">
          <a:xfrm>
            <a:off x="8091873" y="3724204"/>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Oval 32"/>
          <p:cNvSpPr>
            <a:spLocks noChangeArrowheads="1"/>
          </p:cNvSpPr>
          <p:nvPr/>
        </p:nvSpPr>
        <p:spPr bwMode="auto">
          <a:xfrm>
            <a:off x="6146532" y="3724204"/>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Oval 33"/>
          <p:cNvSpPr>
            <a:spLocks noChangeArrowheads="1"/>
          </p:cNvSpPr>
          <p:nvPr/>
        </p:nvSpPr>
        <p:spPr bwMode="auto">
          <a:xfrm>
            <a:off x="10052204" y="3724204"/>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5" name="AutoShape 44"/>
          <p:cNvCxnSpPr>
            <a:cxnSpLocks noChangeShapeType="1"/>
            <a:endCxn id="31" idx="2"/>
          </p:cNvCxnSpPr>
          <p:nvPr/>
        </p:nvCxnSpPr>
        <p:spPr bwMode="auto">
          <a:xfrm>
            <a:off x="7721238" y="3005178"/>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4"/>
          <p:cNvCxnSpPr>
            <a:cxnSpLocks noChangeShapeType="1"/>
            <a:stCxn id="33" idx="6"/>
          </p:cNvCxnSpPr>
          <p:nvPr/>
        </p:nvCxnSpPr>
        <p:spPr bwMode="auto">
          <a:xfrm>
            <a:off x="6690297" y="3987094"/>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44"/>
          <p:cNvCxnSpPr>
            <a:cxnSpLocks noChangeShapeType="1"/>
            <a:stCxn id="32" idx="6"/>
            <a:endCxn id="34" idx="2"/>
          </p:cNvCxnSpPr>
          <p:nvPr/>
        </p:nvCxnSpPr>
        <p:spPr bwMode="auto">
          <a:xfrm>
            <a:off x="8635638" y="3987094"/>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44"/>
          <p:cNvCxnSpPr>
            <a:cxnSpLocks noChangeShapeType="1"/>
            <a:stCxn id="33" idx="7"/>
          </p:cNvCxnSpPr>
          <p:nvPr/>
        </p:nvCxnSpPr>
        <p:spPr bwMode="auto">
          <a:xfrm flipV="1">
            <a:off x="6610664" y="3201113"/>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9" name="AutoShape 44"/>
          <p:cNvCxnSpPr>
            <a:cxnSpLocks noChangeShapeType="1"/>
            <a:endCxn id="31" idx="4"/>
          </p:cNvCxnSpPr>
          <p:nvPr/>
        </p:nvCxnSpPr>
        <p:spPr bwMode="auto">
          <a:xfrm flipV="1">
            <a:off x="8586679" y="3272831"/>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4"/>
          <p:cNvCxnSpPr>
            <a:cxnSpLocks noChangeShapeType="1"/>
            <a:stCxn id="32" idx="1"/>
            <a:endCxn id="30" idx="5"/>
          </p:cNvCxnSpPr>
          <p:nvPr/>
        </p:nvCxnSpPr>
        <p:spPr bwMode="auto">
          <a:xfrm flipH="1" flipV="1">
            <a:off x="7641605" y="3195832"/>
            <a:ext cx="529901" cy="605371"/>
          </a:xfrm>
          <a:prstGeom prst="straightConnector1">
            <a:avLst/>
          </a:prstGeom>
          <a:noFill/>
          <a:ln w="57150">
            <a:solidFill>
              <a:srgbClr val="330CC4"/>
            </a:solidFill>
            <a:round/>
            <a:headEnd/>
            <a:tailEnd/>
          </a:ln>
          <a:extLst>
            <a:ext uri="{909E8E84-426E-40DD-AFC4-6F175D3DCCD1}">
              <a14:hiddenFill xmlns:a14="http://schemas.microsoft.com/office/drawing/2010/main">
                <a:noFill/>
              </a14:hiddenFill>
            </a:ext>
          </a:extLst>
        </p:spPr>
      </p:cxnSp>
      <p:cxnSp>
        <p:nvCxnSpPr>
          <p:cNvPr id="41" name="AutoShape 44"/>
          <p:cNvCxnSpPr>
            <a:cxnSpLocks noChangeShapeType="1"/>
            <a:stCxn id="34" idx="1"/>
          </p:cNvCxnSpPr>
          <p:nvPr/>
        </p:nvCxnSpPr>
        <p:spPr bwMode="auto">
          <a:xfrm flipH="1" flipV="1">
            <a:off x="9393788" y="3232491"/>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2" name="Rectangle 41"/>
          <p:cNvSpPr/>
          <p:nvPr/>
        </p:nvSpPr>
        <p:spPr>
          <a:xfrm>
            <a:off x="8186354" y="26025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6682242" y="313697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9628511" y="312442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7812673" y="313499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8689475" y="320181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7" name="Rectangle 46"/>
          <p:cNvSpPr/>
          <p:nvPr/>
        </p:nvSpPr>
        <p:spPr>
          <a:xfrm>
            <a:off x="7201368" y="359470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48" name="Rectangle 47"/>
          <p:cNvSpPr/>
          <p:nvPr/>
        </p:nvSpPr>
        <p:spPr>
          <a:xfrm>
            <a:off x="9210615" y="362099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1524000" y="2073554"/>
            <a:ext cx="6096000" cy="830997"/>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a(-, 0)		min {</a:t>
            </a:r>
            <a:r>
              <a:rPr lang="en-US" sz="2400" b="1" dirty="0">
                <a:latin typeface="Times New Roman" panose="02020603050405020304" pitchFamily="18" charset="0"/>
                <a:cs typeface="Times New Roman" panose="02020603050405020304" pitchFamily="18" charset="0"/>
              </a:rPr>
              <a:t>b(a, 3)</a:t>
            </a:r>
            <a:r>
              <a:rPr lang="en-US" sz="2400" dirty="0">
                <a:latin typeface="Times New Roman" panose="02020603050405020304" pitchFamily="18" charset="0"/>
                <a:cs typeface="Times New Roman" panose="02020603050405020304" pitchFamily="18" charset="0"/>
              </a:rPr>
              <a:t> c(-, </a:t>
            </a:r>
            <a:r>
              <a:rPr lang="zh-C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 7)	             </a:t>
            </a:r>
          </a:p>
          <a:p>
            <a:r>
              <a:rPr lang="en-US" sz="2400" dirty="0">
                <a:latin typeface="Times New Roman" panose="02020603050405020304" pitchFamily="18" charset="0"/>
                <a:cs typeface="Times New Roman" panose="02020603050405020304" pitchFamily="18" charset="0"/>
              </a:rPr>
              <a:t>		         e(-, </a:t>
            </a:r>
            <a:r>
              <a:rPr lang="zh-C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p:txBody>
      </p:sp>
      <p:pic>
        <p:nvPicPr>
          <p:cNvPr id="24" name="Picture 23" descr="Image result for smiley face images">
            <a:extLst>
              <a:ext uri="{FF2B5EF4-FFF2-40B4-BE49-F238E27FC236}">
                <a16:creationId xmlns:a16="http://schemas.microsoft.com/office/drawing/2014/main" id="{067312D8-D374-4CB9-84D7-FD8D902C85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812" y="2865719"/>
            <a:ext cx="586105" cy="425450"/>
          </a:xfrm>
          <a:prstGeom prst="rect">
            <a:avLst/>
          </a:prstGeom>
          <a:noFill/>
        </p:spPr>
      </p:pic>
      <p:sp>
        <p:nvSpPr>
          <p:cNvPr id="28" name="TextBox 27"/>
          <p:cNvSpPr txBox="1"/>
          <p:nvPr/>
        </p:nvSpPr>
        <p:spPr>
          <a:xfrm>
            <a:off x="1524000" y="4789584"/>
            <a:ext cx="91805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Since (d 2 b 3 a) has the minimum distance, pick the vertex d instead of (d 7 a) and (c 4 b 3 a).  </a:t>
            </a:r>
          </a:p>
          <a:p>
            <a:r>
              <a:rPr lang="en-US" sz="2400" dirty="0">
                <a:latin typeface="Times New Roman" panose="02020603050405020304" pitchFamily="18" charset="0"/>
                <a:cs typeface="Times New Roman" panose="02020603050405020304" pitchFamily="18" charset="0"/>
              </a:rPr>
              <a:t>Then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 b, d} and V -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 {c, e}. </a:t>
            </a:r>
          </a:p>
          <a:p>
            <a:r>
              <a:rPr lang="en-US" sz="2400" dirty="0">
                <a:latin typeface="Times New Roman" panose="02020603050405020304" pitchFamily="18" charset="0"/>
                <a:cs typeface="Times New Roman" panose="02020603050405020304" pitchFamily="18" charset="0"/>
              </a:rPr>
              <a:t>Add vertex e to the group of vertices {c, e} adjacent to {a, b, d}. </a:t>
            </a:r>
          </a:p>
          <a:p>
            <a:r>
              <a:rPr lang="en-US" sz="2400" dirty="0">
                <a:latin typeface="Times New Roman" panose="02020603050405020304" pitchFamily="18" charset="0"/>
                <a:cs typeface="Times New Roman" panose="02020603050405020304" pitchFamily="18" charset="0"/>
              </a:rPr>
              <a:t>Compute the distance (c b a), (c, d b a) and (e d b a), etc.</a:t>
            </a:r>
          </a:p>
        </p:txBody>
      </p:sp>
    </p:spTree>
    <p:extLst>
      <p:ext uri="{BB962C8B-B14F-4D97-AF65-F5344CB8AC3E}">
        <p14:creationId xmlns:p14="http://schemas.microsoft.com/office/powerpoint/2010/main" val="16475698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7408" y="646264"/>
          <a:ext cx="10285040" cy="335280"/>
        </p:xfrm>
        <a:graphic>
          <a:graphicData uri="http://schemas.openxmlformats.org/drawingml/2006/table">
            <a:tbl>
              <a:tblPr firstRow="1" firstCol="1" bandRow="1">
                <a:tableStyleId>{5C22544A-7EE6-4342-B048-85BDC9FD1C3A}</a:tableStyleId>
              </a:tblPr>
              <a:tblGrid>
                <a:gridCol w="1976705">
                  <a:extLst>
                    <a:ext uri="{9D8B030D-6E8A-4147-A177-3AD203B41FA5}">
                      <a16:colId xmlns:a16="http://schemas.microsoft.com/office/drawing/2014/main" val="20000"/>
                    </a:ext>
                  </a:extLst>
                </a:gridCol>
                <a:gridCol w="4325781">
                  <a:extLst>
                    <a:ext uri="{9D8B030D-6E8A-4147-A177-3AD203B41FA5}">
                      <a16:colId xmlns:a16="http://schemas.microsoft.com/office/drawing/2014/main" val="20001"/>
                    </a:ext>
                  </a:extLst>
                </a:gridCol>
                <a:gridCol w="3982554">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722756" y="3898567"/>
            <a:ext cx="5775521"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min{c(b, 4), c(d, 5}, e(d, 4)}</a:t>
            </a:r>
          </a:p>
          <a:p>
            <a:r>
              <a:rPr lang="en-US" sz="2200" dirty="0">
                <a:latin typeface="Times New Roman" panose="02020603050405020304" pitchFamily="18" charset="0"/>
                <a:cs typeface="Times New Roman" panose="02020603050405020304" pitchFamily="18" charset="0"/>
              </a:rPr>
              <a:t>d(b, 5)	        min{</a:t>
            </a:r>
            <a:r>
              <a:rPr lang="en-US" sz="2200" b="1" dirty="0">
                <a:latin typeface="Times New Roman" panose="02020603050405020304" pitchFamily="18" charset="0"/>
                <a:cs typeface="Times New Roman" panose="02020603050405020304" pitchFamily="18" charset="0"/>
              </a:rPr>
              <a:t>c(b, 3+</a:t>
            </a:r>
            <a:r>
              <a:rPr lang="en-US" sz="2200" b="1" u="sng" dirty="0">
                <a:latin typeface="Times New Roman" panose="02020603050405020304" pitchFamily="18" charset="0"/>
                <a:cs typeface="Times New Roman" panose="02020603050405020304" pitchFamily="18" charset="0"/>
              </a:rPr>
              <a:t>4</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c(d, 5+5), </a:t>
            </a:r>
            <a:r>
              <a:rPr lang="en-US" sz="2200" dirty="0">
                <a:latin typeface="Times New Roman" panose="02020603050405020304" pitchFamily="18" charset="0"/>
                <a:cs typeface="Times New Roman" panose="02020603050405020304" pitchFamily="18" charset="0"/>
              </a:rPr>
              <a:t>e(d, 5+</a:t>
            </a:r>
            <a:r>
              <a:rPr lang="en-US" sz="2200" u="sng"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a:t>
            </a:r>
          </a:p>
        </p:txBody>
      </p:sp>
      <p:sp>
        <p:nvSpPr>
          <p:cNvPr id="30" name="Oval 29"/>
          <p:cNvSpPr>
            <a:spLocks noChangeArrowheads="1"/>
          </p:cNvSpPr>
          <p:nvPr/>
        </p:nvSpPr>
        <p:spPr bwMode="auto">
          <a:xfrm>
            <a:off x="7709494" y="3004746"/>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1" name="Oval 30"/>
          <p:cNvSpPr>
            <a:spLocks noChangeArrowheads="1"/>
          </p:cNvSpPr>
          <p:nvPr/>
        </p:nvSpPr>
        <p:spPr bwMode="auto">
          <a:xfrm>
            <a:off x="9475541" y="3004746"/>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Oval 31"/>
          <p:cNvSpPr>
            <a:spLocks noChangeArrowheads="1"/>
          </p:cNvSpPr>
          <p:nvPr/>
        </p:nvSpPr>
        <p:spPr bwMode="auto">
          <a:xfrm>
            <a:off x="8623894" y="3981899"/>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Oval 32"/>
          <p:cNvSpPr>
            <a:spLocks noChangeArrowheads="1"/>
          </p:cNvSpPr>
          <p:nvPr/>
        </p:nvSpPr>
        <p:spPr bwMode="auto">
          <a:xfrm>
            <a:off x="6678553" y="3981899"/>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Oval 33"/>
          <p:cNvSpPr>
            <a:spLocks noChangeArrowheads="1"/>
          </p:cNvSpPr>
          <p:nvPr/>
        </p:nvSpPr>
        <p:spPr bwMode="auto">
          <a:xfrm>
            <a:off x="10584225" y="3981899"/>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6" name="AutoShape 44"/>
          <p:cNvCxnSpPr>
            <a:cxnSpLocks noChangeShapeType="1"/>
            <a:stCxn id="33" idx="6"/>
          </p:cNvCxnSpPr>
          <p:nvPr/>
        </p:nvCxnSpPr>
        <p:spPr bwMode="auto">
          <a:xfrm>
            <a:off x="7222318" y="4244789"/>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44"/>
          <p:cNvCxnSpPr>
            <a:cxnSpLocks noChangeShapeType="1"/>
            <a:stCxn id="32" idx="6"/>
            <a:endCxn id="34" idx="2"/>
          </p:cNvCxnSpPr>
          <p:nvPr/>
        </p:nvCxnSpPr>
        <p:spPr bwMode="auto">
          <a:xfrm>
            <a:off x="9167659" y="4244789"/>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44"/>
          <p:cNvCxnSpPr>
            <a:cxnSpLocks noChangeShapeType="1"/>
            <a:stCxn id="33" idx="7"/>
          </p:cNvCxnSpPr>
          <p:nvPr/>
        </p:nvCxnSpPr>
        <p:spPr bwMode="auto">
          <a:xfrm flipV="1">
            <a:off x="7142685" y="3458808"/>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9" name="AutoShape 44"/>
          <p:cNvCxnSpPr>
            <a:cxnSpLocks noChangeShapeType="1"/>
            <a:endCxn id="31" idx="4"/>
          </p:cNvCxnSpPr>
          <p:nvPr/>
        </p:nvCxnSpPr>
        <p:spPr bwMode="auto">
          <a:xfrm flipV="1">
            <a:off x="9118700" y="3530526"/>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4"/>
          <p:cNvCxnSpPr>
            <a:cxnSpLocks noChangeShapeType="1"/>
            <a:stCxn id="32" idx="1"/>
            <a:endCxn id="30" idx="4"/>
          </p:cNvCxnSpPr>
          <p:nvPr/>
        </p:nvCxnSpPr>
        <p:spPr bwMode="auto">
          <a:xfrm flipH="1" flipV="1">
            <a:off x="7981377" y="3530526"/>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41" name="AutoShape 44"/>
          <p:cNvCxnSpPr>
            <a:cxnSpLocks noChangeShapeType="1"/>
            <a:stCxn id="34" idx="1"/>
          </p:cNvCxnSpPr>
          <p:nvPr/>
        </p:nvCxnSpPr>
        <p:spPr bwMode="auto">
          <a:xfrm flipH="1" flipV="1">
            <a:off x="9925809"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2" name="Rectangle 41"/>
          <p:cNvSpPr/>
          <p:nvPr/>
        </p:nvSpPr>
        <p:spPr>
          <a:xfrm>
            <a:off x="8642592" y="291065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7214263" y="3394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10160532" y="338211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8259895" y="34435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9221496" y="345950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7" name="Rectangle 46"/>
          <p:cNvSpPr/>
          <p:nvPr/>
        </p:nvSpPr>
        <p:spPr>
          <a:xfrm>
            <a:off x="7733389" y="385240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48" name="Rectangle 47"/>
          <p:cNvSpPr/>
          <p:nvPr/>
        </p:nvSpPr>
        <p:spPr>
          <a:xfrm>
            <a:off x="9742636" y="38786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696490" y="1310469"/>
            <a:ext cx="5215821"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0)	         min{</a:t>
            </a:r>
            <a:r>
              <a:rPr lang="en-US" sz="2400" b="1" dirty="0">
                <a:latin typeface="Times New Roman" panose="02020603050405020304" pitchFamily="18" charset="0"/>
                <a:cs typeface="Times New Roman" panose="02020603050405020304" pitchFamily="18" charset="0"/>
              </a:rPr>
              <a:t>b(a, 3)</a:t>
            </a:r>
            <a:r>
              <a:rPr lang="en-US" sz="2400" dirty="0">
                <a:latin typeface="Times New Roman" panose="02020603050405020304" pitchFamily="18" charset="0"/>
                <a:cs typeface="Times New Roman" panose="02020603050405020304" pitchFamily="18" charset="0"/>
              </a:rPr>
              <a:t> c(-, </a:t>
            </a:r>
            <a:r>
              <a:rPr lang="zh-C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d(a, 7),</a:t>
            </a:r>
            <a:r>
              <a:rPr lang="en-US" sz="2400" dirty="0">
                <a:latin typeface="Times New Roman" panose="02020603050405020304" pitchFamily="18" charset="0"/>
                <a:cs typeface="Times New Roman" panose="02020603050405020304" pitchFamily="18" charset="0"/>
              </a:rPr>
              <a:t>	                 e(-, </a:t>
            </a:r>
            <a:r>
              <a:rPr lang="zh-C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4" name="Rectangle 23"/>
              <p:cNvSpPr/>
              <p:nvPr/>
            </p:nvSpPr>
            <p:spPr>
              <a:xfrm>
                <a:off x="764771" y="2379010"/>
                <a:ext cx="5923857" cy="1345689"/>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min{c(b, 4), d(a, 7), d(b, 2), 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b(a, 3)	         min {c(b, 3+4), </a:t>
                </a:r>
              </a:p>
              <a:p>
                <a:r>
                  <a:rPr lang="en-US" sz="2200" b="1" dirty="0">
                    <a:latin typeface="Times New Roman" panose="02020603050405020304" pitchFamily="18" charset="0"/>
                    <a:cs typeface="Times New Roman" panose="02020603050405020304" pitchFamily="18" charset="0"/>
                  </a:rPr>
                  <a:t>                                 d(b, 3+</a:t>
                </a:r>
                <a:r>
                  <a:rPr lang="en-US" sz="2200" b="1" u="sng" dirty="0">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d(a, 0+7),</a:t>
                </a:r>
                <a:r>
                  <a:rPr lang="en-US" sz="2200" strike="sngStrike"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e(-, </a:t>
                </a:r>
                <a14:m>
                  <m:oMath xmlns:m="http://schemas.openxmlformats.org/officeDocument/2006/math">
                    <m:r>
                      <a:rPr lang="en-US" sz="2400" i="1" strike="sngStrike">
                        <a:solidFill>
                          <a:srgbClr val="C00000"/>
                        </a:solidFill>
                        <a:latin typeface="Cambria Math" panose="02040503050406030204" pitchFamily="18" charset="0"/>
                        <a:ea typeface="Cambria Math" panose="02040503050406030204" pitchFamily="18" charset="0"/>
                      </a:rPr>
                      <m:t>∞</m:t>
                    </m:r>
                  </m:oMath>
                </a14:m>
                <a:r>
                  <a:rPr lang="en-US" sz="2400" strike="sngStrike" dirty="0">
                    <a:solidFill>
                      <a:srgbClr val="C00000"/>
                    </a:solidFill>
                  </a:rPr>
                  <a:t> </a:t>
                </a:r>
                <a:r>
                  <a:rPr lang="en-US" sz="2200" strike="sngStrike" dirty="0">
                    <a:solidFill>
                      <a:srgbClr val="C00000"/>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r>
                  <a:rPr lang="en-US" sz="2200" strike="sngStrike" dirty="0">
                    <a:solidFill>
                      <a:srgbClr val="C00000"/>
                    </a:solidFill>
                    <a:latin typeface="Times New Roman" panose="02020603050405020304" pitchFamily="18" charset="0"/>
                    <a:cs typeface="Times New Roman" panose="02020603050405020304" pitchFamily="18" charset="0"/>
                  </a:rPr>
                  <a:t> </a:t>
                </a:r>
                <a:endParaRPr lang="en-US" sz="2200" strike="sngStrike"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764771" y="2379010"/>
                <a:ext cx="5923857" cy="1345689"/>
              </a:xfrm>
              <a:prstGeom prst="rect">
                <a:avLst/>
              </a:prstGeom>
              <a:blipFill>
                <a:blip r:embed="rId2"/>
                <a:stretch>
                  <a:fillRect l="-1337" t="-905" r="-1235"/>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F8184E9-F5D8-47DD-A27A-5994E6A734A4}"/>
              </a:ext>
            </a:extLst>
          </p:cNvPr>
          <p:cNvSpPr/>
          <p:nvPr/>
        </p:nvSpPr>
        <p:spPr>
          <a:xfrm>
            <a:off x="758036" y="5027711"/>
            <a:ext cx="5477884"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min{e(d, 4), e(c, 6)}</a:t>
            </a:r>
          </a:p>
          <a:p>
            <a:r>
              <a:rPr lang="en-US" sz="2400" dirty="0">
                <a:latin typeface="Times New Roman" panose="02020603050405020304" pitchFamily="18" charset="0"/>
                <a:cs typeface="Times New Roman" panose="02020603050405020304" pitchFamily="18" charset="0"/>
              </a:rPr>
              <a:t>c(b, 7) 	      min{</a:t>
            </a:r>
            <a:r>
              <a:rPr lang="en-US" sz="2400" b="1" dirty="0">
                <a:latin typeface="Times New Roman" panose="02020603050405020304" pitchFamily="18" charset="0"/>
                <a:cs typeface="Times New Roman" panose="02020603050405020304" pitchFamily="18" charset="0"/>
              </a:rPr>
              <a:t>e(d, 5+4), </a:t>
            </a:r>
            <a:r>
              <a:rPr lang="en-US" sz="2400" strike="sngStrike" dirty="0">
                <a:solidFill>
                  <a:srgbClr val="C00000"/>
                </a:solidFill>
                <a:latin typeface="Times New Roman" panose="02020603050405020304" pitchFamily="18" charset="0"/>
                <a:cs typeface="Times New Roman" panose="02020603050405020304" pitchFamily="18" charset="0"/>
              </a:rPr>
              <a:t>e(c, 7+6)</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p:txBody>
      </p:sp>
      <p:sp>
        <p:nvSpPr>
          <p:cNvPr id="26" name="Oval 25">
            <a:extLst>
              <a:ext uri="{FF2B5EF4-FFF2-40B4-BE49-F238E27FC236}">
                <a16:creationId xmlns:a16="http://schemas.microsoft.com/office/drawing/2014/main" id="{04741FFB-ED6C-4A1E-A4E6-1C0CA49B5862}"/>
              </a:ext>
            </a:extLst>
          </p:cNvPr>
          <p:cNvSpPr>
            <a:spLocks noChangeArrowheads="1"/>
          </p:cNvSpPr>
          <p:nvPr/>
        </p:nvSpPr>
        <p:spPr bwMode="auto">
          <a:xfrm>
            <a:off x="7840905" y="5081744"/>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7" name="Oval 26">
            <a:extLst>
              <a:ext uri="{FF2B5EF4-FFF2-40B4-BE49-F238E27FC236}">
                <a16:creationId xmlns:a16="http://schemas.microsoft.com/office/drawing/2014/main" id="{8AFAD57E-E264-44A5-9D85-B06E52C3E74C}"/>
              </a:ext>
            </a:extLst>
          </p:cNvPr>
          <p:cNvSpPr>
            <a:spLocks noChangeArrowheads="1"/>
          </p:cNvSpPr>
          <p:nvPr/>
        </p:nvSpPr>
        <p:spPr bwMode="auto">
          <a:xfrm>
            <a:off x="9606952" y="5081744"/>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8" name="Oval 27">
            <a:extLst>
              <a:ext uri="{FF2B5EF4-FFF2-40B4-BE49-F238E27FC236}">
                <a16:creationId xmlns:a16="http://schemas.microsoft.com/office/drawing/2014/main" id="{EC0E0EDE-3A61-4348-9ABA-2D9DB976215E}"/>
              </a:ext>
            </a:extLst>
          </p:cNvPr>
          <p:cNvSpPr>
            <a:spLocks noChangeArrowheads="1"/>
          </p:cNvSpPr>
          <p:nvPr/>
        </p:nvSpPr>
        <p:spPr bwMode="auto">
          <a:xfrm>
            <a:off x="8755305" y="6058897"/>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Oval 28">
            <a:extLst>
              <a:ext uri="{FF2B5EF4-FFF2-40B4-BE49-F238E27FC236}">
                <a16:creationId xmlns:a16="http://schemas.microsoft.com/office/drawing/2014/main" id="{D044D4AB-2E9C-4B41-AB75-45B823BF237C}"/>
              </a:ext>
            </a:extLst>
          </p:cNvPr>
          <p:cNvSpPr>
            <a:spLocks noChangeArrowheads="1"/>
          </p:cNvSpPr>
          <p:nvPr/>
        </p:nvSpPr>
        <p:spPr bwMode="auto">
          <a:xfrm>
            <a:off x="6809964" y="6058897"/>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9" name="Oval 48">
            <a:extLst>
              <a:ext uri="{FF2B5EF4-FFF2-40B4-BE49-F238E27FC236}">
                <a16:creationId xmlns:a16="http://schemas.microsoft.com/office/drawing/2014/main" id="{89981E62-DAA5-427E-8509-2F8A1838EB93}"/>
              </a:ext>
            </a:extLst>
          </p:cNvPr>
          <p:cNvSpPr>
            <a:spLocks noChangeArrowheads="1"/>
          </p:cNvSpPr>
          <p:nvPr/>
        </p:nvSpPr>
        <p:spPr bwMode="auto">
          <a:xfrm>
            <a:off x="10715636" y="6058897"/>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50" name="AutoShape 44">
            <a:extLst>
              <a:ext uri="{FF2B5EF4-FFF2-40B4-BE49-F238E27FC236}">
                <a16:creationId xmlns:a16="http://schemas.microsoft.com/office/drawing/2014/main" id="{EB28F1AF-0184-490D-B4D9-8DD7DE23886F}"/>
              </a:ext>
            </a:extLst>
          </p:cNvPr>
          <p:cNvCxnSpPr>
            <a:cxnSpLocks noChangeShapeType="1"/>
            <a:endCxn id="27" idx="2"/>
          </p:cNvCxnSpPr>
          <p:nvPr/>
        </p:nvCxnSpPr>
        <p:spPr bwMode="auto">
          <a:xfrm>
            <a:off x="8384670" y="5339871"/>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51" name="AutoShape 44">
            <a:extLst>
              <a:ext uri="{FF2B5EF4-FFF2-40B4-BE49-F238E27FC236}">
                <a16:creationId xmlns:a16="http://schemas.microsoft.com/office/drawing/2014/main" id="{CCE96CA3-132C-4737-A873-E8B17CAF9DAB}"/>
              </a:ext>
            </a:extLst>
          </p:cNvPr>
          <p:cNvCxnSpPr>
            <a:cxnSpLocks noChangeShapeType="1"/>
            <a:stCxn id="29" idx="6"/>
          </p:cNvCxnSpPr>
          <p:nvPr/>
        </p:nvCxnSpPr>
        <p:spPr bwMode="auto">
          <a:xfrm>
            <a:off x="7353729" y="6321787"/>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44">
            <a:extLst>
              <a:ext uri="{FF2B5EF4-FFF2-40B4-BE49-F238E27FC236}">
                <a16:creationId xmlns:a16="http://schemas.microsoft.com/office/drawing/2014/main" id="{033C3AEC-AB5F-43A2-A71C-7FF528606984}"/>
              </a:ext>
            </a:extLst>
          </p:cNvPr>
          <p:cNvCxnSpPr>
            <a:cxnSpLocks noChangeShapeType="1"/>
            <a:stCxn id="28" idx="6"/>
            <a:endCxn id="49" idx="2"/>
          </p:cNvCxnSpPr>
          <p:nvPr/>
        </p:nvCxnSpPr>
        <p:spPr bwMode="auto">
          <a:xfrm>
            <a:off x="9299070" y="6321787"/>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44">
            <a:extLst>
              <a:ext uri="{FF2B5EF4-FFF2-40B4-BE49-F238E27FC236}">
                <a16:creationId xmlns:a16="http://schemas.microsoft.com/office/drawing/2014/main" id="{BC74E8C7-329A-4C25-B207-9A6D2C7EF98C}"/>
              </a:ext>
            </a:extLst>
          </p:cNvPr>
          <p:cNvCxnSpPr>
            <a:cxnSpLocks noChangeShapeType="1"/>
            <a:stCxn id="29" idx="7"/>
          </p:cNvCxnSpPr>
          <p:nvPr/>
        </p:nvCxnSpPr>
        <p:spPr bwMode="auto">
          <a:xfrm flipV="1">
            <a:off x="7274096" y="5535806"/>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54" name="AutoShape 44">
            <a:extLst>
              <a:ext uri="{FF2B5EF4-FFF2-40B4-BE49-F238E27FC236}">
                <a16:creationId xmlns:a16="http://schemas.microsoft.com/office/drawing/2014/main" id="{98B86432-44E3-4471-A9FA-0C5E337D3CD3}"/>
              </a:ext>
            </a:extLst>
          </p:cNvPr>
          <p:cNvCxnSpPr>
            <a:cxnSpLocks noChangeShapeType="1"/>
            <a:endCxn id="27" idx="4"/>
          </p:cNvCxnSpPr>
          <p:nvPr/>
        </p:nvCxnSpPr>
        <p:spPr bwMode="auto">
          <a:xfrm flipV="1">
            <a:off x="9250111" y="5607524"/>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5" name="AutoShape 44">
            <a:extLst>
              <a:ext uri="{FF2B5EF4-FFF2-40B4-BE49-F238E27FC236}">
                <a16:creationId xmlns:a16="http://schemas.microsoft.com/office/drawing/2014/main" id="{46B66CD8-5074-49E0-A75B-51D23C44B8A1}"/>
              </a:ext>
            </a:extLst>
          </p:cNvPr>
          <p:cNvCxnSpPr>
            <a:cxnSpLocks noChangeShapeType="1"/>
            <a:stCxn id="28" idx="1"/>
            <a:endCxn id="26" idx="4"/>
          </p:cNvCxnSpPr>
          <p:nvPr/>
        </p:nvCxnSpPr>
        <p:spPr bwMode="auto">
          <a:xfrm flipH="1" flipV="1">
            <a:off x="8112788" y="5607524"/>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56" name="AutoShape 44">
            <a:extLst>
              <a:ext uri="{FF2B5EF4-FFF2-40B4-BE49-F238E27FC236}">
                <a16:creationId xmlns:a16="http://schemas.microsoft.com/office/drawing/2014/main" id="{3827302D-A314-4B10-B84B-E1327711B095}"/>
              </a:ext>
            </a:extLst>
          </p:cNvPr>
          <p:cNvCxnSpPr>
            <a:cxnSpLocks noChangeShapeType="1"/>
            <a:stCxn id="49" idx="1"/>
          </p:cNvCxnSpPr>
          <p:nvPr/>
        </p:nvCxnSpPr>
        <p:spPr bwMode="auto">
          <a:xfrm flipH="1" flipV="1">
            <a:off x="10057220" y="5567184"/>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7" name="Rectangle 56">
            <a:extLst>
              <a:ext uri="{FF2B5EF4-FFF2-40B4-BE49-F238E27FC236}">
                <a16:creationId xmlns:a16="http://schemas.microsoft.com/office/drawing/2014/main" id="{14A75A58-F95B-44D8-9952-6169CA9B89E9}"/>
              </a:ext>
            </a:extLst>
          </p:cNvPr>
          <p:cNvSpPr/>
          <p:nvPr/>
        </p:nvSpPr>
        <p:spPr>
          <a:xfrm>
            <a:off x="8765570" y="495095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739EBEE5-D6E3-470F-85C0-7575365C5714}"/>
              </a:ext>
            </a:extLst>
          </p:cNvPr>
          <p:cNvSpPr/>
          <p:nvPr/>
        </p:nvSpPr>
        <p:spPr>
          <a:xfrm>
            <a:off x="7345674" y="547167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17226C47-797F-46E7-A0B5-1C25385CFEDB}"/>
              </a:ext>
            </a:extLst>
          </p:cNvPr>
          <p:cNvSpPr/>
          <p:nvPr/>
        </p:nvSpPr>
        <p:spPr>
          <a:xfrm>
            <a:off x="10291943" y="545911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37B29E1E-38F2-4FA9-A2A9-C52A0BF1EDBC}"/>
              </a:ext>
            </a:extLst>
          </p:cNvPr>
          <p:cNvSpPr/>
          <p:nvPr/>
        </p:nvSpPr>
        <p:spPr>
          <a:xfrm>
            <a:off x="8391306" y="552057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a16="http://schemas.microsoft.com/office/drawing/2014/main" id="{936E6B66-F49E-45F5-9FE0-E1B89EC27CE5}"/>
              </a:ext>
            </a:extLst>
          </p:cNvPr>
          <p:cNvSpPr/>
          <p:nvPr/>
        </p:nvSpPr>
        <p:spPr>
          <a:xfrm>
            <a:off x="9352907" y="553650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2DED637E-8D75-4D96-BC38-5653B651BE03}"/>
              </a:ext>
            </a:extLst>
          </p:cNvPr>
          <p:cNvSpPr/>
          <p:nvPr/>
        </p:nvSpPr>
        <p:spPr>
          <a:xfrm>
            <a:off x="7864800" y="592939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8D4CF3F5-8E19-41BA-8CD8-4E9A4162DDC6}"/>
              </a:ext>
            </a:extLst>
          </p:cNvPr>
          <p:cNvSpPr/>
          <p:nvPr/>
        </p:nvSpPr>
        <p:spPr>
          <a:xfrm>
            <a:off x="9874047" y="595568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cxnSp>
        <p:nvCxnSpPr>
          <p:cNvPr id="64" name="AutoShape 44">
            <a:extLst>
              <a:ext uri="{FF2B5EF4-FFF2-40B4-BE49-F238E27FC236}">
                <a16:creationId xmlns:a16="http://schemas.microsoft.com/office/drawing/2014/main" id="{E2F0930D-DF66-44E2-8E3F-EE5EC6CD5FF4}"/>
              </a:ext>
            </a:extLst>
          </p:cNvPr>
          <p:cNvCxnSpPr>
            <a:cxnSpLocks noChangeShapeType="1"/>
          </p:cNvCxnSpPr>
          <p:nvPr/>
        </p:nvCxnSpPr>
        <p:spPr bwMode="auto">
          <a:xfrm>
            <a:off x="8263334" y="3277752"/>
            <a:ext cx="1222282" cy="476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5" name="Oval 64">
            <a:extLst>
              <a:ext uri="{FF2B5EF4-FFF2-40B4-BE49-F238E27FC236}">
                <a16:creationId xmlns:a16="http://schemas.microsoft.com/office/drawing/2014/main" id="{C4530F90-AF3B-4106-9884-9BADF2A704F8}"/>
              </a:ext>
            </a:extLst>
          </p:cNvPr>
          <p:cNvSpPr>
            <a:spLocks noChangeArrowheads="1"/>
          </p:cNvSpPr>
          <p:nvPr/>
        </p:nvSpPr>
        <p:spPr bwMode="auto">
          <a:xfrm>
            <a:off x="7703952" y="1276084"/>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66" name="Oval 65">
            <a:extLst>
              <a:ext uri="{FF2B5EF4-FFF2-40B4-BE49-F238E27FC236}">
                <a16:creationId xmlns:a16="http://schemas.microsoft.com/office/drawing/2014/main" id="{335A4F7E-B459-4884-8557-7D8CF542FA83}"/>
              </a:ext>
            </a:extLst>
          </p:cNvPr>
          <p:cNvSpPr>
            <a:spLocks noChangeArrowheads="1"/>
          </p:cNvSpPr>
          <p:nvPr/>
        </p:nvSpPr>
        <p:spPr bwMode="auto">
          <a:xfrm>
            <a:off x="9469999" y="1276084"/>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7" name="Oval 66">
            <a:extLst>
              <a:ext uri="{FF2B5EF4-FFF2-40B4-BE49-F238E27FC236}">
                <a16:creationId xmlns:a16="http://schemas.microsoft.com/office/drawing/2014/main" id="{47BE595C-BF14-4746-A7B2-F95898EC1473}"/>
              </a:ext>
            </a:extLst>
          </p:cNvPr>
          <p:cNvSpPr>
            <a:spLocks noChangeArrowheads="1"/>
          </p:cNvSpPr>
          <p:nvPr/>
        </p:nvSpPr>
        <p:spPr bwMode="auto">
          <a:xfrm>
            <a:off x="8618352" y="2253237"/>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8" name="Oval 67">
            <a:extLst>
              <a:ext uri="{FF2B5EF4-FFF2-40B4-BE49-F238E27FC236}">
                <a16:creationId xmlns:a16="http://schemas.microsoft.com/office/drawing/2014/main" id="{ED074CA2-CC4F-4E6A-A4DE-28AA54A4781E}"/>
              </a:ext>
            </a:extLst>
          </p:cNvPr>
          <p:cNvSpPr>
            <a:spLocks noChangeArrowheads="1"/>
          </p:cNvSpPr>
          <p:nvPr/>
        </p:nvSpPr>
        <p:spPr bwMode="auto">
          <a:xfrm>
            <a:off x="6673011" y="2253237"/>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9" name="Oval 68">
            <a:extLst>
              <a:ext uri="{FF2B5EF4-FFF2-40B4-BE49-F238E27FC236}">
                <a16:creationId xmlns:a16="http://schemas.microsoft.com/office/drawing/2014/main" id="{21831C98-8ADC-4AD4-A740-1904B27EB47C}"/>
              </a:ext>
            </a:extLst>
          </p:cNvPr>
          <p:cNvSpPr>
            <a:spLocks noChangeArrowheads="1"/>
          </p:cNvSpPr>
          <p:nvPr/>
        </p:nvSpPr>
        <p:spPr bwMode="auto">
          <a:xfrm>
            <a:off x="10578683" y="225323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70" name="AutoShape 44">
            <a:extLst>
              <a:ext uri="{FF2B5EF4-FFF2-40B4-BE49-F238E27FC236}">
                <a16:creationId xmlns:a16="http://schemas.microsoft.com/office/drawing/2014/main" id="{FF15EBE1-0EBF-4D26-94DA-60FE87EDE072}"/>
              </a:ext>
            </a:extLst>
          </p:cNvPr>
          <p:cNvCxnSpPr>
            <a:cxnSpLocks noChangeShapeType="1"/>
            <a:endCxn id="66" idx="2"/>
          </p:cNvCxnSpPr>
          <p:nvPr/>
        </p:nvCxnSpPr>
        <p:spPr bwMode="auto">
          <a:xfrm>
            <a:off x="8247717" y="1534211"/>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1" name="AutoShape 44">
            <a:extLst>
              <a:ext uri="{FF2B5EF4-FFF2-40B4-BE49-F238E27FC236}">
                <a16:creationId xmlns:a16="http://schemas.microsoft.com/office/drawing/2014/main" id="{CB844B8B-2FC1-4D5F-BCAD-174394693540}"/>
              </a:ext>
            </a:extLst>
          </p:cNvPr>
          <p:cNvCxnSpPr>
            <a:cxnSpLocks noChangeShapeType="1"/>
            <a:stCxn id="68" idx="6"/>
          </p:cNvCxnSpPr>
          <p:nvPr/>
        </p:nvCxnSpPr>
        <p:spPr bwMode="auto">
          <a:xfrm>
            <a:off x="7216776" y="2516127"/>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44">
            <a:extLst>
              <a:ext uri="{FF2B5EF4-FFF2-40B4-BE49-F238E27FC236}">
                <a16:creationId xmlns:a16="http://schemas.microsoft.com/office/drawing/2014/main" id="{C0DB7512-8793-4886-BB53-538032FEB5A6}"/>
              </a:ext>
            </a:extLst>
          </p:cNvPr>
          <p:cNvCxnSpPr>
            <a:cxnSpLocks noChangeShapeType="1"/>
            <a:stCxn id="67" idx="6"/>
            <a:endCxn id="69" idx="2"/>
          </p:cNvCxnSpPr>
          <p:nvPr/>
        </p:nvCxnSpPr>
        <p:spPr bwMode="auto">
          <a:xfrm>
            <a:off x="9162117" y="2516127"/>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3" name="AutoShape 44">
            <a:extLst>
              <a:ext uri="{FF2B5EF4-FFF2-40B4-BE49-F238E27FC236}">
                <a16:creationId xmlns:a16="http://schemas.microsoft.com/office/drawing/2014/main" id="{6F64D38A-3BE0-4BF3-BA48-A4922C789E75}"/>
              </a:ext>
            </a:extLst>
          </p:cNvPr>
          <p:cNvCxnSpPr>
            <a:cxnSpLocks noChangeShapeType="1"/>
            <a:stCxn id="68" idx="7"/>
          </p:cNvCxnSpPr>
          <p:nvPr/>
        </p:nvCxnSpPr>
        <p:spPr bwMode="auto">
          <a:xfrm flipV="1">
            <a:off x="7137143" y="1730146"/>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74" name="AutoShape 44">
            <a:extLst>
              <a:ext uri="{FF2B5EF4-FFF2-40B4-BE49-F238E27FC236}">
                <a16:creationId xmlns:a16="http://schemas.microsoft.com/office/drawing/2014/main" id="{96C286A8-5A60-4872-9F91-3828F136B142}"/>
              </a:ext>
            </a:extLst>
          </p:cNvPr>
          <p:cNvCxnSpPr>
            <a:cxnSpLocks noChangeShapeType="1"/>
            <a:endCxn id="66" idx="4"/>
          </p:cNvCxnSpPr>
          <p:nvPr/>
        </p:nvCxnSpPr>
        <p:spPr bwMode="auto">
          <a:xfrm flipV="1">
            <a:off x="9113158" y="1801864"/>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5" name="AutoShape 44">
            <a:extLst>
              <a:ext uri="{FF2B5EF4-FFF2-40B4-BE49-F238E27FC236}">
                <a16:creationId xmlns:a16="http://schemas.microsoft.com/office/drawing/2014/main" id="{B3D4AA78-17AE-46A6-A6B4-6C0F9426615B}"/>
              </a:ext>
            </a:extLst>
          </p:cNvPr>
          <p:cNvCxnSpPr>
            <a:cxnSpLocks noChangeShapeType="1"/>
            <a:stCxn id="67" idx="1"/>
            <a:endCxn id="65" idx="4"/>
          </p:cNvCxnSpPr>
          <p:nvPr/>
        </p:nvCxnSpPr>
        <p:spPr bwMode="auto">
          <a:xfrm flipH="1" flipV="1">
            <a:off x="7975835" y="1801864"/>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44">
            <a:extLst>
              <a:ext uri="{FF2B5EF4-FFF2-40B4-BE49-F238E27FC236}">
                <a16:creationId xmlns:a16="http://schemas.microsoft.com/office/drawing/2014/main" id="{CC27AD47-8BDC-4D45-8C17-D2AD760DDFD2}"/>
              </a:ext>
            </a:extLst>
          </p:cNvPr>
          <p:cNvCxnSpPr>
            <a:cxnSpLocks noChangeShapeType="1"/>
            <a:stCxn id="69" idx="1"/>
          </p:cNvCxnSpPr>
          <p:nvPr/>
        </p:nvCxnSpPr>
        <p:spPr bwMode="auto">
          <a:xfrm flipH="1" flipV="1">
            <a:off x="9920267" y="1761524"/>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7" name="Rectangle 76">
            <a:extLst>
              <a:ext uri="{FF2B5EF4-FFF2-40B4-BE49-F238E27FC236}">
                <a16:creationId xmlns:a16="http://schemas.microsoft.com/office/drawing/2014/main" id="{FBB53AFB-32D0-44AC-AA62-A6B5DA2CB22A}"/>
              </a:ext>
            </a:extLst>
          </p:cNvPr>
          <p:cNvSpPr/>
          <p:nvPr/>
        </p:nvSpPr>
        <p:spPr>
          <a:xfrm>
            <a:off x="8563333" y="114880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74C63DED-00D5-4BFF-9E8F-F416EF788025}"/>
              </a:ext>
            </a:extLst>
          </p:cNvPr>
          <p:cNvSpPr/>
          <p:nvPr/>
        </p:nvSpPr>
        <p:spPr>
          <a:xfrm>
            <a:off x="7208721" y="166601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4CAC6804-3D88-41E9-87B9-0E5251561DA1}"/>
              </a:ext>
            </a:extLst>
          </p:cNvPr>
          <p:cNvSpPr/>
          <p:nvPr/>
        </p:nvSpPr>
        <p:spPr>
          <a:xfrm>
            <a:off x="10154990" y="165345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80" name="Rectangle 79">
            <a:extLst>
              <a:ext uri="{FF2B5EF4-FFF2-40B4-BE49-F238E27FC236}">
                <a16:creationId xmlns:a16="http://schemas.microsoft.com/office/drawing/2014/main" id="{3B7D4EA9-42BA-47F7-9729-8D6F6F734C7E}"/>
              </a:ext>
            </a:extLst>
          </p:cNvPr>
          <p:cNvSpPr/>
          <p:nvPr/>
        </p:nvSpPr>
        <p:spPr>
          <a:xfrm>
            <a:off x="8254353" y="171491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81" name="Rectangle 80">
            <a:extLst>
              <a:ext uri="{FF2B5EF4-FFF2-40B4-BE49-F238E27FC236}">
                <a16:creationId xmlns:a16="http://schemas.microsoft.com/office/drawing/2014/main" id="{76C22852-0A79-46D5-966A-EBA54C1AE296}"/>
              </a:ext>
            </a:extLst>
          </p:cNvPr>
          <p:cNvSpPr/>
          <p:nvPr/>
        </p:nvSpPr>
        <p:spPr>
          <a:xfrm>
            <a:off x="9215954" y="173084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6917DC12-C405-4328-B945-F2D6DCC4AB49}"/>
              </a:ext>
            </a:extLst>
          </p:cNvPr>
          <p:cNvSpPr/>
          <p:nvPr/>
        </p:nvSpPr>
        <p:spPr>
          <a:xfrm>
            <a:off x="7727847" y="212373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83" name="Rectangle 82">
            <a:extLst>
              <a:ext uri="{FF2B5EF4-FFF2-40B4-BE49-F238E27FC236}">
                <a16:creationId xmlns:a16="http://schemas.microsoft.com/office/drawing/2014/main" id="{CFD1096D-A219-457E-83D3-0FADFF3443DD}"/>
              </a:ext>
            </a:extLst>
          </p:cNvPr>
          <p:cNvSpPr/>
          <p:nvPr/>
        </p:nvSpPr>
        <p:spPr>
          <a:xfrm>
            <a:off x="9737094" y="215002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pic>
        <p:nvPicPr>
          <p:cNvPr id="84" name="Picture 83" descr="Image result for smiley face images">
            <a:extLst>
              <a:ext uri="{FF2B5EF4-FFF2-40B4-BE49-F238E27FC236}">
                <a16:creationId xmlns:a16="http://schemas.microsoft.com/office/drawing/2014/main" id="{12949866-826E-4F7C-8C56-056DDA73CB5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48074">
            <a:off x="663833" y="2140477"/>
            <a:ext cx="475862" cy="292099"/>
          </a:xfrm>
          <a:prstGeom prst="rect">
            <a:avLst/>
          </a:prstGeom>
          <a:noFill/>
        </p:spPr>
      </p:pic>
    </p:spTree>
    <p:extLst>
      <p:ext uri="{BB962C8B-B14F-4D97-AF65-F5344CB8AC3E}">
        <p14:creationId xmlns:p14="http://schemas.microsoft.com/office/powerpoint/2010/main" val="392579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7000" y="1207826"/>
            <a:ext cx="8575844" cy="5293757"/>
          </a:xfrm>
          <a:prstGeom prst="rect">
            <a:avLst/>
          </a:prstGeom>
        </p:spPr>
        <p:txBody>
          <a:bodyPr wrap="square">
            <a:spAutoFit/>
          </a:bodyPr>
          <a:lstStyle/>
          <a:p>
            <a:pPr>
              <a:spcAft>
                <a:spcPts val="120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An example: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problem of placing the maximum number of chips on an 8 x 8 board so that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no two chips are placed on the same squares or adjacent vertically, horizontally, or diagonally squares.</a:t>
            </a:r>
            <a:endPar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endParaRPr>
          </a:p>
          <a:p>
            <a:pPr marL="461963" marR="0" lvl="0" indent="-461963">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greedy strategy,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place each new chip so as to leave as many available squares as possible for next chips. </a:t>
            </a:r>
          </a:p>
          <a:p>
            <a:pPr marL="919163" lvl="1" indent="-461963">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example, starting with the upper left corner of the board, we will be able to place 16 chips as shown in Figure 9.1(a). </a:t>
            </a:r>
          </a:p>
          <a:p>
            <a:pPr marL="919163" lvl="1" indent="-461963">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Why is this solution optimal?  </a:t>
            </a:r>
          </a:p>
          <a:p>
            <a:pPr marL="919163" lvl="1" indent="-461963">
              <a:spcAft>
                <a:spcPts val="1200"/>
              </a:spcAft>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final result obtained via a greedy algorithm is optimal based on the algorithm’s output rather than the way it operates.</a:t>
            </a:r>
          </a:p>
          <a:p>
            <a:pPr marL="919163" lvl="1" indent="-461963">
              <a:buFont typeface="Symbol" panose="05050102010706020507" pitchFamily="18" charset="2"/>
              <a:buChar char=""/>
            </a:pPr>
            <a:endParaRPr lang="en-US"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itle 1"/>
          <p:cNvSpPr txBox="1">
            <a:spLocks/>
          </p:cNvSpPr>
          <p:nvPr/>
        </p:nvSpPr>
        <p:spPr>
          <a:xfrm>
            <a:off x="1177835" y="356417"/>
            <a:ext cx="4395651" cy="7003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Greedy Technique</a:t>
            </a:r>
          </a:p>
        </p:txBody>
      </p:sp>
      <p:pic>
        <p:nvPicPr>
          <p:cNvPr id="4" name="Picture 3" descr="Image result for smiley face images">
            <a:extLst>
              <a:ext uri="{FF2B5EF4-FFF2-40B4-BE49-F238E27FC236}">
                <a16:creationId xmlns:a16="http://schemas.microsoft.com/office/drawing/2014/main" id="{5156196A-15B5-4611-9B3A-D05375E94C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711" y="3216275"/>
            <a:ext cx="586105" cy="425450"/>
          </a:xfrm>
          <a:prstGeom prst="rect">
            <a:avLst/>
          </a:prstGeom>
          <a:noFill/>
        </p:spPr>
      </p:pic>
    </p:spTree>
    <p:extLst>
      <p:ext uri="{BB962C8B-B14F-4D97-AF65-F5344CB8AC3E}">
        <p14:creationId xmlns:p14="http://schemas.microsoft.com/office/powerpoint/2010/main" val="36304897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3513" y="803978"/>
          <a:ext cx="8955741" cy="335280"/>
        </p:xfrm>
        <a:graphic>
          <a:graphicData uri="http://schemas.openxmlformats.org/drawingml/2006/table">
            <a:tbl>
              <a:tblPr firstRow="1" firstCol="1" bandRow="1">
                <a:tableStyleId>{5C22544A-7EE6-4342-B048-85BDC9FD1C3A}</a:tableStyleId>
              </a:tblPr>
              <a:tblGrid>
                <a:gridCol w="1721224">
                  <a:extLst>
                    <a:ext uri="{9D8B030D-6E8A-4147-A177-3AD203B41FA5}">
                      <a16:colId xmlns:a16="http://schemas.microsoft.com/office/drawing/2014/main" val="20000"/>
                    </a:ext>
                  </a:extLst>
                </a:gridCol>
                <a:gridCol w="3766692">
                  <a:extLst>
                    <a:ext uri="{9D8B030D-6E8A-4147-A177-3AD203B41FA5}">
                      <a16:colId xmlns:a16="http://schemas.microsoft.com/office/drawing/2014/main" val="20001"/>
                    </a:ext>
                  </a:extLst>
                </a:gridCol>
                <a:gridCol w="3467825">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1484669" y="1365361"/>
                <a:ext cx="5182783" cy="36009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0)	           min{</a:t>
                </a:r>
                <a:r>
                  <a:rPr lang="en-US" sz="2000" b="1" dirty="0">
                    <a:latin typeface="Times New Roman" panose="02020603050405020304" pitchFamily="18" charset="0"/>
                    <a:cs typeface="Times New Roman" panose="02020603050405020304" pitchFamily="18" charset="0"/>
                  </a:rPr>
                  <a:t>b(a, 3)</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d(a, 7)</a:t>
                </a:r>
                <a:r>
                  <a:rPr lang="en-US" sz="2000" dirty="0">
                    <a:latin typeface="Times New Roman" panose="02020603050405020304" pitchFamily="18" charset="0"/>
                    <a:cs typeface="Times New Roman" panose="02020603050405020304" pitchFamily="18" charset="0"/>
                  </a:rPr>
                  <a:t> 		   	    e(-, </a:t>
                </a:r>
                <a:r>
                  <a:rPr lang="zh-C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b(a, 3)	            min {c(b, 3+4), </a:t>
                </a:r>
                <a:r>
                  <a:rPr lang="en-US" sz="2000" b="1" dirty="0">
                    <a:latin typeface="Times New Roman" panose="02020603050405020304" pitchFamily="18" charset="0"/>
                    <a:cs typeface="Times New Roman" panose="02020603050405020304" pitchFamily="18" charset="0"/>
                  </a:rPr>
                  <a:t>d(b, 3+2)</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 0+7), e(-,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d(b, 5)	        min{</a:t>
                </a:r>
                <a:r>
                  <a:rPr lang="en-US" sz="2000" b="1" dirty="0">
                    <a:latin typeface="Times New Roman" panose="02020603050405020304" pitchFamily="18" charset="0"/>
                    <a:cs typeface="Times New Roman" panose="02020603050405020304" pitchFamily="18" charset="0"/>
                  </a:rPr>
                  <a:t>c(b, 3+4)</a:t>
                </a:r>
                <a:r>
                  <a:rPr lang="en-US" sz="2000" dirty="0">
                    <a:latin typeface="Times New Roman" panose="02020603050405020304" pitchFamily="18" charset="0"/>
                    <a:cs typeface="Times New Roman" panose="02020603050405020304" pitchFamily="18" charset="0"/>
                  </a:rPr>
                  <a:t>, c(d, 5), e(d, 5+4)}</a:t>
                </a:r>
              </a:p>
              <a:p>
                <a:endParaRPr lang="en-US" sz="2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c(b, 7) 	      min{</a:t>
                </a:r>
                <a:r>
                  <a:rPr lang="en-US" sz="2000" b="1" dirty="0">
                    <a:latin typeface="Times New Roman" panose="02020603050405020304" pitchFamily="18" charset="0"/>
                    <a:cs typeface="Times New Roman" panose="02020603050405020304" pitchFamily="18" charset="0"/>
                  </a:rPr>
                  <a:t>e(d, 5+4), </a:t>
                </a:r>
                <a:r>
                  <a:rPr lang="en-US" sz="2000" dirty="0">
                    <a:latin typeface="Times New Roman" panose="02020603050405020304" pitchFamily="18" charset="0"/>
                    <a:cs typeface="Times New Roman" panose="02020603050405020304" pitchFamily="18" charset="0"/>
                  </a:rPr>
                  <a:t>e(c, 7+6)}</a:t>
                </a:r>
                <a:endParaRPr lang="en-US" sz="2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e(d, 9)</a:t>
                </a:r>
              </a:p>
            </p:txBody>
          </p:sp>
        </mc:Choice>
        <mc:Fallback xmlns="">
          <p:sp>
            <p:nvSpPr>
              <p:cNvPr id="3" name="Rectangle 2"/>
              <p:cNvSpPr>
                <a:spLocks noRot="1" noChangeAspect="1" noMove="1" noResize="1" noEditPoints="1" noAdjustHandles="1" noChangeArrowheads="1" noChangeShapeType="1" noTextEdit="1"/>
              </p:cNvSpPr>
              <p:nvPr/>
            </p:nvSpPr>
            <p:spPr>
              <a:xfrm>
                <a:off x="1484669" y="1365361"/>
                <a:ext cx="5182783" cy="3600986"/>
              </a:xfrm>
              <a:prstGeom prst="rect">
                <a:avLst/>
              </a:prstGeom>
              <a:blipFill>
                <a:blip r:embed="rId2"/>
                <a:stretch>
                  <a:fillRect l="-1529" t="-1015" b="-2369"/>
                </a:stretch>
              </a:blipFill>
            </p:spPr>
            <p:txBody>
              <a:bodyPr/>
              <a:lstStyle/>
              <a:p>
                <a:r>
                  <a:rPr lang="en-US">
                    <a:noFill/>
                  </a:rPr>
                  <a:t> </a:t>
                </a:r>
              </a:p>
            </p:txBody>
          </p:sp>
        </mc:Fallback>
      </mc:AlternateContent>
      <p:sp>
        <p:nvSpPr>
          <p:cNvPr id="30" name="Oval 29"/>
          <p:cNvSpPr>
            <a:spLocks noChangeArrowheads="1"/>
          </p:cNvSpPr>
          <p:nvPr/>
        </p:nvSpPr>
        <p:spPr bwMode="auto">
          <a:xfrm>
            <a:off x="7809239" y="282186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1" name="Oval 30"/>
          <p:cNvSpPr>
            <a:spLocks noChangeArrowheads="1"/>
          </p:cNvSpPr>
          <p:nvPr/>
        </p:nvSpPr>
        <p:spPr bwMode="auto">
          <a:xfrm>
            <a:off x="9575286" y="282186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Oval 31"/>
          <p:cNvSpPr>
            <a:spLocks noChangeArrowheads="1"/>
          </p:cNvSpPr>
          <p:nvPr/>
        </p:nvSpPr>
        <p:spPr bwMode="auto">
          <a:xfrm>
            <a:off x="8723639" y="379901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Oval 32"/>
          <p:cNvSpPr>
            <a:spLocks noChangeArrowheads="1"/>
          </p:cNvSpPr>
          <p:nvPr/>
        </p:nvSpPr>
        <p:spPr bwMode="auto">
          <a:xfrm>
            <a:off x="6778298" y="379901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Oval 33"/>
          <p:cNvSpPr>
            <a:spLocks noChangeArrowheads="1"/>
          </p:cNvSpPr>
          <p:nvPr/>
        </p:nvSpPr>
        <p:spPr bwMode="auto">
          <a:xfrm>
            <a:off x="10683970" y="379901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5" name="AutoShape 44"/>
          <p:cNvCxnSpPr>
            <a:cxnSpLocks noChangeShapeType="1"/>
            <a:endCxn id="31" idx="2"/>
          </p:cNvCxnSpPr>
          <p:nvPr/>
        </p:nvCxnSpPr>
        <p:spPr bwMode="auto">
          <a:xfrm>
            <a:off x="8353004" y="3079990"/>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6" name="AutoShape 44"/>
          <p:cNvCxnSpPr>
            <a:cxnSpLocks noChangeShapeType="1"/>
            <a:stCxn id="33" idx="6"/>
          </p:cNvCxnSpPr>
          <p:nvPr/>
        </p:nvCxnSpPr>
        <p:spPr bwMode="auto">
          <a:xfrm>
            <a:off x="7322063" y="4061906"/>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44"/>
          <p:cNvCxnSpPr>
            <a:cxnSpLocks noChangeShapeType="1"/>
            <a:stCxn id="32" idx="6"/>
            <a:endCxn id="34" idx="2"/>
          </p:cNvCxnSpPr>
          <p:nvPr/>
        </p:nvCxnSpPr>
        <p:spPr bwMode="auto">
          <a:xfrm>
            <a:off x="9267404" y="4061906"/>
            <a:ext cx="1416566" cy="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8" name="AutoShape 44"/>
          <p:cNvCxnSpPr>
            <a:cxnSpLocks noChangeShapeType="1"/>
            <a:stCxn id="33" idx="7"/>
          </p:cNvCxnSpPr>
          <p:nvPr/>
        </p:nvCxnSpPr>
        <p:spPr bwMode="auto">
          <a:xfrm flipV="1">
            <a:off x="7242430" y="3275925"/>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9" name="AutoShape 44"/>
          <p:cNvCxnSpPr>
            <a:cxnSpLocks noChangeShapeType="1"/>
            <a:endCxn id="31" idx="4"/>
          </p:cNvCxnSpPr>
          <p:nvPr/>
        </p:nvCxnSpPr>
        <p:spPr bwMode="auto">
          <a:xfrm flipV="1">
            <a:off x="9218445" y="3347643"/>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4"/>
          <p:cNvCxnSpPr>
            <a:cxnSpLocks noChangeShapeType="1"/>
            <a:stCxn id="32" idx="1"/>
            <a:endCxn id="30" idx="4"/>
          </p:cNvCxnSpPr>
          <p:nvPr/>
        </p:nvCxnSpPr>
        <p:spPr bwMode="auto">
          <a:xfrm flipH="1" flipV="1">
            <a:off x="8081122" y="3347643"/>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41" name="AutoShape 44"/>
          <p:cNvCxnSpPr>
            <a:cxnSpLocks noChangeShapeType="1"/>
            <a:stCxn id="34" idx="1"/>
          </p:cNvCxnSpPr>
          <p:nvPr/>
        </p:nvCxnSpPr>
        <p:spPr bwMode="auto">
          <a:xfrm flipH="1" flipV="1">
            <a:off x="10025554" y="3307303"/>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2" name="Rectangle 41"/>
          <p:cNvSpPr/>
          <p:nvPr/>
        </p:nvSpPr>
        <p:spPr>
          <a:xfrm>
            <a:off x="8818120" y="2677399"/>
            <a:ext cx="325730"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7314008" y="321179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10260277" y="319923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8359640" y="326069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9321241" y="327662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7" name="Rectangle 46"/>
          <p:cNvSpPr/>
          <p:nvPr/>
        </p:nvSpPr>
        <p:spPr>
          <a:xfrm>
            <a:off x="7833134" y="366951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48" name="Rectangle 47"/>
          <p:cNvSpPr/>
          <p:nvPr/>
        </p:nvSpPr>
        <p:spPr>
          <a:xfrm>
            <a:off x="9842381" y="369580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1515037" y="5966647"/>
            <a:ext cx="9179859"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9.11     Application of Dijkstra’s algorithm. The next closest vertex is  shown in bold.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4" name="Picture 23" descr="Image result for smiley face images">
            <a:extLst>
              <a:ext uri="{FF2B5EF4-FFF2-40B4-BE49-F238E27FC236}">
                <a16:creationId xmlns:a16="http://schemas.microsoft.com/office/drawing/2014/main" id="{33D0FC6D-6E52-4921-8424-AD849DF4A1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58981">
            <a:off x="909691" y="2272153"/>
            <a:ext cx="513822" cy="335280"/>
          </a:xfrm>
          <a:prstGeom prst="rect">
            <a:avLst/>
          </a:prstGeom>
          <a:noFill/>
        </p:spPr>
      </p:pic>
      <p:sp>
        <p:nvSpPr>
          <p:cNvPr id="26" name="TextBox 25">
            <a:extLst>
              <a:ext uri="{FF2B5EF4-FFF2-40B4-BE49-F238E27FC236}">
                <a16:creationId xmlns:a16="http://schemas.microsoft.com/office/drawing/2014/main" id="{F747BB87-9123-465C-B46F-CCD862217072}"/>
              </a:ext>
            </a:extLst>
          </p:cNvPr>
          <p:cNvSpPr txBox="1"/>
          <p:nvPr/>
        </p:nvSpPr>
        <p:spPr>
          <a:xfrm>
            <a:off x="1481136" y="5511956"/>
            <a:ext cx="8349205" cy="461665"/>
          </a:xfrm>
          <a:prstGeom prst="rect">
            <a:avLst/>
          </a:prstGeom>
          <a:noFill/>
        </p:spPr>
        <p:txBody>
          <a:bodyPr wrap="square" rtlCol="0">
            <a:spAutoFit/>
          </a:bodyPr>
          <a:lstStyle/>
          <a:p>
            <a:r>
              <a:rPr lang="en-US" sz="2400" dirty="0"/>
              <a:t>The process is ended for the fringe vertices = { }.</a:t>
            </a:r>
          </a:p>
        </p:txBody>
      </p:sp>
    </p:spTree>
    <p:extLst>
      <p:ext uri="{BB962C8B-B14F-4D97-AF65-F5344CB8AC3E}">
        <p14:creationId xmlns:p14="http://schemas.microsoft.com/office/powerpoint/2010/main" val="11921438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795" y="2438557"/>
            <a:ext cx="9179859" cy="3816429"/>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shortest paths (identified by following nonnumeric labels backward from a destination vertex in the left column to the source) and their lengths (given by numeric labels of the tree vertices) are follows:</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b :	a – b			of length 3</a:t>
            </a:r>
          </a:p>
          <a:p>
            <a:pPr marL="457200" marR="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d :	a – b – d		of length 5</a:t>
            </a:r>
          </a:p>
          <a:p>
            <a:pPr marL="457200" marR="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c :		a – b – c		of length 7</a:t>
            </a:r>
          </a:p>
          <a:p>
            <a:pPr marL="457200" marR="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e :		a – b – d – e		of length 9</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9.11     Application of Dijkstra’s algorithm. The next closest vertex is  shown in bold.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a:extLst>
              <a:ext uri="{FF2B5EF4-FFF2-40B4-BE49-F238E27FC236}">
                <a16:creationId xmlns:a16="http://schemas.microsoft.com/office/drawing/2014/main" id="{35286C22-DACC-4B80-B5F0-2408470E385C}"/>
              </a:ext>
            </a:extLst>
          </p:cNvPr>
          <p:cNvSpPr>
            <a:spLocks noChangeArrowheads="1"/>
          </p:cNvSpPr>
          <p:nvPr/>
        </p:nvSpPr>
        <p:spPr bwMode="auto">
          <a:xfrm>
            <a:off x="4732337" y="86243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a:extLst>
              <a:ext uri="{FF2B5EF4-FFF2-40B4-BE49-F238E27FC236}">
                <a16:creationId xmlns:a16="http://schemas.microsoft.com/office/drawing/2014/main" id="{566D5903-7A5F-4FCC-BBAA-8E8B9B8C635B}"/>
              </a:ext>
            </a:extLst>
          </p:cNvPr>
          <p:cNvSpPr>
            <a:spLocks noChangeArrowheads="1"/>
          </p:cNvSpPr>
          <p:nvPr/>
        </p:nvSpPr>
        <p:spPr bwMode="auto">
          <a:xfrm>
            <a:off x="6498384" y="86243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19CBF8C0-A4B9-4AFB-A2A3-C64A8DA01C6B}"/>
              </a:ext>
            </a:extLst>
          </p:cNvPr>
          <p:cNvSpPr>
            <a:spLocks noChangeArrowheads="1"/>
          </p:cNvSpPr>
          <p:nvPr/>
        </p:nvSpPr>
        <p:spPr bwMode="auto">
          <a:xfrm>
            <a:off x="5646737" y="183958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0A8AD6BE-5B66-407C-957D-02A236EB35D3}"/>
              </a:ext>
            </a:extLst>
          </p:cNvPr>
          <p:cNvSpPr>
            <a:spLocks noChangeArrowheads="1"/>
          </p:cNvSpPr>
          <p:nvPr/>
        </p:nvSpPr>
        <p:spPr bwMode="auto">
          <a:xfrm>
            <a:off x="3701396" y="183958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5001C203-2035-4207-8524-23E8474B4226}"/>
              </a:ext>
            </a:extLst>
          </p:cNvPr>
          <p:cNvSpPr>
            <a:spLocks noChangeArrowheads="1"/>
          </p:cNvSpPr>
          <p:nvPr/>
        </p:nvSpPr>
        <p:spPr bwMode="auto">
          <a:xfrm>
            <a:off x="7607068" y="183958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AutoShape 44">
            <a:extLst>
              <a:ext uri="{FF2B5EF4-FFF2-40B4-BE49-F238E27FC236}">
                <a16:creationId xmlns:a16="http://schemas.microsoft.com/office/drawing/2014/main" id="{11EDC991-3E0E-4276-94B4-52C6F603B9EC}"/>
              </a:ext>
            </a:extLst>
          </p:cNvPr>
          <p:cNvCxnSpPr>
            <a:cxnSpLocks noChangeShapeType="1"/>
            <a:endCxn id="4" idx="2"/>
          </p:cNvCxnSpPr>
          <p:nvPr/>
        </p:nvCxnSpPr>
        <p:spPr bwMode="auto">
          <a:xfrm>
            <a:off x="5276102" y="1120560"/>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9" name="AutoShape 44">
            <a:extLst>
              <a:ext uri="{FF2B5EF4-FFF2-40B4-BE49-F238E27FC236}">
                <a16:creationId xmlns:a16="http://schemas.microsoft.com/office/drawing/2014/main" id="{B5C285F6-4314-4240-82ED-54D8DBC0FB63}"/>
              </a:ext>
            </a:extLst>
          </p:cNvPr>
          <p:cNvCxnSpPr>
            <a:cxnSpLocks noChangeShapeType="1"/>
            <a:stCxn id="6" idx="6"/>
          </p:cNvCxnSpPr>
          <p:nvPr/>
        </p:nvCxnSpPr>
        <p:spPr bwMode="auto">
          <a:xfrm>
            <a:off x="4245161" y="2102476"/>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6091422F-BCE5-4742-B7DF-9A5B59C74DA4}"/>
              </a:ext>
            </a:extLst>
          </p:cNvPr>
          <p:cNvCxnSpPr>
            <a:cxnSpLocks noChangeShapeType="1"/>
            <a:stCxn id="5" idx="6"/>
            <a:endCxn id="7" idx="2"/>
          </p:cNvCxnSpPr>
          <p:nvPr/>
        </p:nvCxnSpPr>
        <p:spPr bwMode="auto">
          <a:xfrm>
            <a:off x="6190502" y="2102476"/>
            <a:ext cx="1416566" cy="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45D09DBA-9475-49A8-9D6E-E78191A5A2F6}"/>
              </a:ext>
            </a:extLst>
          </p:cNvPr>
          <p:cNvCxnSpPr>
            <a:cxnSpLocks noChangeShapeType="1"/>
            <a:stCxn id="6" idx="7"/>
          </p:cNvCxnSpPr>
          <p:nvPr/>
        </p:nvCxnSpPr>
        <p:spPr bwMode="auto">
          <a:xfrm flipV="1">
            <a:off x="4165528" y="1316495"/>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8C975480-0133-49CC-8C61-3E1BDB3B535C}"/>
              </a:ext>
            </a:extLst>
          </p:cNvPr>
          <p:cNvCxnSpPr>
            <a:cxnSpLocks noChangeShapeType="1"/>
            <a:endCxn id="4" idx="4"/>
          </p:cNvCxnSpPr>
          <p:nvPr/>
        </p:nvCxnSpPr>
        <p:spPr bwMode="auto">
          <a:xfrm flipV="1">
            <a:off x="6141543" y="1388213"/>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CC40F9C4-6748-434A-A875-0F7DF2974DF9}"/>
              </a:ext>
            </a:extLst>
          </p:cNvPr>
          <p:cNvCxnSpPr>
            <a:cxnSpLocks noChangeShapeType="1"/>
            <a:stCxn id="5" idx="1"/>
            <a:endCxn id="3" idx="4"/>
          </p:cNvCxnSpPr>
          <p:nvPr/>
        </p:nvCxnSpPr>
        <p:spPr bwMode="auto">
          <a:xfrm flipH="1" flipV="1">
            <a:off x="5004220" y="1388213"/>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C9BE703E-AFBB-4368-97D1-6D8FA5D4C823}"/>
              </a:ext>
            </a:extLst>
          </p:cNvPr>
          <p:cNvCxnSpPr>
            <a:cxnSpLocks noChangeShapeType="1"/>
            <a:stCxn id="7" idx="1"/>
          </p:cNvCxnSpPr>
          <p:nvPr/>
        </p:nvCxnSpPr>
        <p:spPr bwMode="auto">
          <a:xfrm flipH="1" flipV="1">
            <a:off x="6948652" y="1347873"/>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a:extLst>
              <a:ext uri="{FF2B5EF4-FFF2-40B4-BE49-F238E27FC236}">
                <a16:creationId xmlns:a16="http://schemas.microsoft.com/office/drawing/2014/main" id="{5A061ADE-0E7F-44FE-B152-847E399937B2}"/>
              </a:ext>
            </a:extLst>
          </p:cNvPr>
          <p:cNvSpPr/>
          <p:nvPr/>
        </p:nvSpPr>
        <p:spPr>
          <a:xfrm>
            <a:off x="4237106" y="1252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DF32914-50EE-4DAB-92FC-78123109B513}"/>
              </a:ext>
            </a:extLst>
          </p:cNvPr>
          <p:cNvSpPr/>
          <p:nvPr/>
        </p:nvSpPr>
        <p:spPr>
          <a:xfrm>
            <a:off x="7183375" y="123980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2C71E53-C4E8-4318-B6A5-81116ECE6E24}"/>
              </a:ext>
            </a:extLst>
          </p:cNvPr>
          <p:cNvSpPr/>
          <p:nvPr/>
        </p:nvSpPr>
        <p:spPr>
          <a:xfrm>
            <a:off x="5282738" y="130126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C3CEAE7-E81E-4644-96B8-90CFFA8F7D0C}"/>
              </a:ext>
            </a:extLst>
          </p:cNvPr>
          <p:cNvSpPr/>
          <p:nvPr/>
        </p:nvSpPr>
        <p:spPr>
          <a:xfrm>
            <a:off x="6244339" y="131719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34F9D34-BCDB-420C-82E4-F3E8916ACC6A}"/>
              </a:ext>
            </a:extLst>
          </p:cNvPr>
          <p:cNvSpPr/>
          <p:nvPr/>
        </p:nvSpPr>
        <p:spPr>
          <a:xfrm>
            <a:off x="4756232" y="171008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7</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1ED7EB4-40C6-43E5-8076-6E748A2BC593}"/>
              </a:ext>
            </a:extLst>
          </p:cNvPr>
          <p:cNvSpPr/>
          <p:nvPr/>
        </p:nvSpPr>
        <p:spPr>
          <a:xfrm>
            <a:off x="6765479" y="17363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BF5C208-EB00-4AD4-A666-8E2C08C25B20}"/>
              </a:ext>
            </a:extLst>
          </p:cNvPr>
          <p:cNvSpPr/>
          <p:nvPr/>
        </p:nvSpPr>
        <p:spPr>
          <a:xfrm>
            <a:off x="5897970" y="709262"/>
            <a:ext cx="325730"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pic>
        <p:nvPicPr>
          <p:cNvPr id="22" name="Picture 21" descr="Image result for smiley face images">
            <a:extLst>
              <a:ext uri="{FF2B5EF4-FFF2-40B4-BE49-F238E27FC236}">
                <a16:creationId xmlns:a16="http://schemas.microsoft.com/office/drawing/2014/main" id="{685D4356-F547-4F58-961B-F29BA0A526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7175">
            <a:off x="1138525" y="1658253"/>
            <a:ext cx="467549" cy="338058"/>
          </a:xfrm>
          <a:prstGeom prst="rect">
            <a:avLst/>
          </a:prstGeom>
          <a:noFill/>
        </p:spPr>
      </p:pic>
    </p:spTree>
    <p:extLst>
      <p:ext uri="{BB962C8B-B14F-4D97-AF65-F5344CB8AC3E}">
        <p14:creationId xmlns:p14="http://schemas.microsoft.com/office/powerpoint/2010/main" val="5835919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4F9EC-59D3-4DC6-9D6A-5F32CBEE5707}"/>
              </a:ext>
            </a:extLst>
          </p:cNvPr>
          <p:cNvSpPr txBox="1"/>
          <p:nvPr/>
        </p:nvSpPr>
        <p:spPr>
          <a:xfrm>
            <a:off x="2851266" y="2558143"/>
            <a:ext cx="7365076" cy="2246769"/>
          </a:xfrm>
          <a:prstGeom prst="rect">
            <a:avLst/>
          </a:prstGeom>
          <a:noFill/>
        </p:spPr>
        <p:txBody>
          <a:bodyPr wrap="square" rtlCol="0">
            <a:sp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An example:</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A weighted, directed graph and the steps in Dijkstra’ s algorithm for the given graph.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The vertices in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and the edges in E</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are shaped in yellow and blue color, respectively.</a:t>
            </a:r>
          </a:p>
        </p:txBody>
      </p:sp>
      <p:pic>
        <p:nvPicPr>
          <p:cNvPr id="3" name="Picture 2" descr="Image result for smiley face images">
            <a:extLst>
              <a:ext uri="{FF2B5EF4-FFF2-40B4-BE49-F238E27FC236}">
                <a16:creationId xmlns:a16="http://schemas.microsoft.com/office/drawing/2014/main" id="{2393705E-72E4-4819-B36F-3DE095C460B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91482">
            <a:off x="1660378" y="2043231"/>
            <a:ext cx="471644" cy="306957"/>
          </a:xfrm>
          <a:prstGeom prst="rect">
            <a:avLst/>
          </a:prstGeom>
          <a:noFill/>
        </p:spPr>
      </p:pic>
    </p:spTree>
    <p:extLst>
      <p:ext uri="{BB962C8B-B14F-4D97-AF65-F5344CB8AC3E}">
        <p14:creationId xmlns:p14="http://schemas.microsoft.com/office/powerpoint/2010/main" val="25370421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D90AAF4-F6EA-4EE0-8DFA-B41602599E80}"/>
              </a:ext>
            </a:extLst>
          </p:cNvPr>
          <p:cNvSpPr>
            <a:spLocks noChangeArrowheads="1"/>
          </p:cNvSpPr>
          <p:nvPr/>
        </p:nvSpPr>
        <p:spPr bwMode="auto">
          <a:xfrm>
            <a:off x="9263996" y="2024643"/>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a:extLst>
              <a:ext uri="{FF2B5EF4-FFF2-40B4-BE49-F238E27FC236}">
                <a16:creationId xmlns:a16="http://schemas.microsoft.com/office/drawing/2014/main" id="{EDD2BFD4-CB4C-4B53-B8CB-3E020B5BB207}"/>
              </a:ext>
            </a:extLst>
          </p:cNvPr>
          <p:cNvSpPr>
            <a:spLocks noChangeArrowheads="1"/>
          </p:cNvSpPr>
          <p:nvPr/>
        </p:nvSpPr>
        <p:spPr bwMode="auto">
          <a:xfrm>
            <a:off x="10570282" y="300435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799FA9B8-2219-4700-9C9C-F3784998057B}"/>
              </a:ext>
            </a:extLst>
          </p:cNvPr>
          <p:cNvSpPr>
            <a:spLocks noChangeArrowheads="1"/>
          </p:cNvSpPr>
          <p:nvPr/>
        </p:nvSpPr>
        <p:spPr bwMode="auto">
          <a:xfrm>
            <a:off x="8077453" y="300435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DED44A1E-CC66-4C5B-B90E-7C368BFABEA6}"/>
              </a:ext>
            </a:extLst>
          </p:cNvPr>
          <p:cNvSpPr>
            <a:spLocks noChangeArrowheads="1"/>
          </p:cNvSpPr>
          <p:nvPr/>
        </p:nvSpPr>
        <p:spPr bwMode="auto">
          <a:xfrm>
            <a:off x="8720231" y="412558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FA5D17A7-71A3-492C-B851-4F79E28CF875}"/>
              </a:ext>
            </a:extLst>
          </p:cNvPr>
          <p:cNvSpPr>
            <a:spLocks noChangeArrowheads="1"/>
          </p:cNvSpPr>
          <p:nvPr/>
        </p:nvSpPr>
        <p:spPr bwMode="auto">
          <a:xfrm>
            <a:off x="9950153" y="412558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CB72653-5487-42B8-B18B-34718D2CA423}"/>
              </a:ext>
            </a:extLst>
          </p:cNvPr>
          <p:cNvCxnSpPr>
            <a:stCxn id="2" idx="3"/>
            <a:endCxn id="4" idx="7"/>
          </p:cNvCxnSpPr>
          <p:nvPr/>
        </p:nvCxnSpPr>
        <p:spPr>
          <a:xfrm flipH="1">
            <a:off x="8541585" y="2473424"/>
            <a:ext cx="802044" cy="6079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7AAFE0-C912-45EB-B861-9B426BAC89C8}"/>
              </a:ext>
            </a:extLst>
          </p:cNvPr>
          <p:cNvCxnSpPr>
            <a:cxnSpLocks/>
            <a:endCxn id="3" idx="1"/>
          </p:cNvCxnSpPr>
          <p:nvPr/>
        </p:nvCxnSpPr>
        <p:spPr>
          <a:xfrm>
            <a:off x="9794157" y="2391271"/>
            <a:ext cx="855758" cy="690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975B6A-D85E-4A47-BC48-91B97332CB3F}"/>
              </a:ext>
            </a:extLst>
          </p:cNvPr>
          <p:cNvCxnSpPr>
            <a:cxnSpLocks/>
            <a:endCxn id="5" idx="0"/>
          </p:cNvCxnSpPr>
          <p:nvPr/>
        </p:nvCxnSpPr>
        <p:spPr>
          <a:xfrm flipH="1">
            <a:off x="8992114" y="2511924"/>
            <a:ext cx="451204" cy="1613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FC12F5-A8AB-4E24-9763-BDD76E30F68A}"/>
              </a:ext>
            </a:extLst>
          </p:cNvPr>
          <p:cNvCxnSpPr>
            <a:cxnSpLocks/>
            <a:stCxn id="2" idx="5"/>
            <a:endCxn id="6" idx="0"/>
          </p:cNvCxnSpPr>
          <p:nvPr/>
        </p:nvCxnSpPr>
        <p:spPr>
          <a:xfrm>
            <a:off x="9728128" y="2473424"/>
            <a:ext cx="493908" cy="1652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5FDBF2-738F-48FD-8AD4-5303E6286D0A}"/>
              </a:ext>
            </a:extLst>
          </p:cNvPr>
          <p:cNvCxnSpPr>
            <a:cxnSpLocks/>
          </p:cNvCxnSpPr>
          <p:nvPr/>
        </p:nvCxnSpPr>
        <p:spPr>
          <a:xfrm>
            <a:off x="8444491" y="3498127"/>
            <a:ext cx="355373" cy="7371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4D0EAF-B6DA-42EC-AC3A-3F812835337F}"/>
              </a:ext>
            </a:extLst>
          </p:cNvPr>
          <p:cNvCxnSpPr>
            <a:cxnSpLocks/>
            <a:stCxn id="6" idx="7"/>
            <a:endCxn id="3" idx="4"/>
          </p:cNvCxnSpPr>
          <p:nvPr/>
        </p:nvCxnSpPr>
        <p:spPr>
          <a:xfrm flipV="1">
            <a:off x="10414285" y="3530138"/>
            <a:ext cx="427880" cy="672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00D670-6478-4EC2-97EC-D7D786054BBE}"/>
              </a:ext>
            </a:extLst>
          </p:cNvPr>
          <p:cNvCxnSpPr>
            <a:cxnSpLocks/>
            <a:endCxn id="3" idx="3"/>
          </p:cNvCxnSpPr>
          <p:nvPr/>
        </p:nvCxnSpPr>
        <p:spPr>
          <a:xfrm flipV="1">
            <a:off x="9151379" y="3453139"/>
            <a:ext cx="1498536" cy="7213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6059A5-DA2D-4BAA-B456-5D7F22250924}"/>
              </a:ext>
            </a:extLst>
          </p:cNvPr>
          <p:cNvCxnSpPr>
            <a:cxnSpLocks/>
            <a:endCxn id="5" idx="6"/>
          </p:cNvCxnSpPr>
          <p:nvPr/>
        </p:nvCxnSpPr>
        <p:spPr>
          <a:xfrm flipH="1" flipV="1">
            <a:off x="9263996" y="4388478"/>
            <a:ext cx="675814" cy="5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0CE175E-2193-4A6F-9491-A8E55E0BF739}"/>
              </a:ext>
            </a:extLst>
          </p:cNvPr>
          <p:cNvSpPr txBox="1"/>
          <p:nvPr/>
        </p:nvSpPr>
        <p:spPr>
          <a:xfrm>
            <a:off x="8600487" y="2511924"/>
            <a:ext cx="391626" cy="369332"/>
          </a:xfrm>
          <a:prstGeom prst="rect">
            <a:avLst/>
          </a:prstGeom>
          <a:noFill/>
        </p:spPr>
        <p:txBody>
          <a:bodyPr wrap="square" rtlCol="0">
            <a:spAutoFit/>
          </a:bodyPr>
          <a:lstStyle/>
          <a:p>
            <a:r>
              <a:rPr lang="en-US" dirty="0"/>
              <a:t>1</a:t>
            </a:r>
          </a:p>
        </p:txBody>
      </p:sp>
      <p:sp>
        <p:nvSpPr>
          <p:cNvPr id="32" name="TextBox 31">
            <a:extLst>
              <a:ext uri="{FF2B5EF4-FFF2-40B4-BE49-F238E27FC236}">
                <a16:creationId xmlns:a16="http://schemas.microsoft.com/office/drawing/2014/main" id="{42CBCD60-372F-4BA2-B7E7-2867E3AC7CD2}"/>
              </a:ext>
            </a:extLst>
          </p:cNvPr>
          <p:cNvSpPr txBox="1"/>
          <p:nvPr/>
        </p:nvSpPr>
        <p:spPr>
          <a:xfrm>
            <a:off x="10115220" y="2360899"/>
            <a:ext cx="391626"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E6392353-082E-4E1D-AAF5-43A8AC3B9F85}"/>
              </a:ext>
            </a:extLst>
          </p:cNvPr>
          <p:cNvSpPr txBox="1"/>
          <p:nvPr/>
        </p:nvSpPr>
        <p:spPr>
          <a:xfrm>
            <a:off x="8325043" y="3697126"/>
            <a:ext cx="391626"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3A8F319A-218C-4A3C-B2E9-409549B047AD}"/>
              </a:ext>
            </a:extLst>
          </p:cNvPr>
          <p:cNvSpPr txBox="1"/>
          <p:nvPr/>
        </p:nvSpPr>
        <p:spPr>
          <a:xfrm>
            <a:off x="8981350" y="2965600"/>
            <a:ext cx="391626" cy="369332"/>
          </a:xfrm>
          <a:prstGeom prst="rect">
            <a:avLst/>
          </a:prstGeom>
          <a:noFill/>
        </p:spPr>
        <p:txBody>
          <a:bodyPr wrap="square" rtlCol="0">
            <a:spAutoFit/>
          </a:bodyPr>
          <a:lstStyle/>
          <a:p>
            <a:r>
              <a:rPr lang="en-US" dirty="0"/>
              <a:t>6</a:t>
            </a:r>
          </a:p>
        </p:txBody>
      </p:sp>
      <p:sp>
        <p:nvSpPr>
          <p:cNvPr id="35" name="TextBox 34">
            <a:extLst>
              <a:ext uri="{FF2B5EF4-FFF2-40B4-BE49-F238E27FC236}">
                <a16:creationId xmlns:a16="http://schemas.microsoft.com/office/drawing/2014/main" id="{33CA059A-9DA2-4569-9345-C77BFB277668}"/>
              </a:ext>
            </a:extLst>
          </p:cNvPr>
          <p:cNvSpPr txBox="1"/>
          <p:nvPr/>
        </p:nvSpPr>
        <p:spPr>
          <a:xfrm>
            <a:off x="9870740" y="2859417"/>
            <a:ext cx="391626" cy="369332"/>
          </a:xfrm>
          <a:prstGeom prst="rect">
            <a:avLst/>
          </a:prstGeom>
          <a:noFill/>
        </p:spPr>
        <p:txBody>
          <a:bodyPr wrap="square" rtlCol="0">
            <a:spAutoFit/>
          </a:bodyPr>
          <a:lstStyle/>
          <a:p>
            <a:r>
              <a:rPr lang="en-US" dirty="0"/>
              <a:t>4</a:t>
            </a:r>
          </a:p>
        </p:txBody>
      </p:sp>
      <p:sp>
        <p:nvSpPr>
          <p:cNvPr id="36" name="TextBox 35">
            <a:extLst>
              <a:ext uri="{FF2B5EF4-FFF2-40B4-BE49-F238E27FC236}">
                <a16:creationId xmlns:a16="http://schemas.microsoft.com/office/drawing/2014/main" id="{E9868494-2F22-4B7D-9A11-835DC5D96361}"/>
              </a:ext>
            </a:extLst>
          </p:cNvPr>
          <p:cNvSpPr txBox="1"/>
          <p:nvPr/>
        </p:nvSpPr>
        <p:spPr>
          <a:xfrm>
            <a:off x="9502221" y="3585624"/>
            <a:ext cx="391626"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C18C3833-07BE-476C-A514-C616947E9B36}"/>
              </a:ext>
            </a:extLst>
          </p:cNvPr>
          <p:cNvSpPr txBox="1"/>
          <p:nvPr/>
        </p:nvSpPr>
        <p:spPr>
          <a:xfrm>
            <a:off x="9395057" y="4349978"/>
            <a:ext cx="391626" cy="369332"/>
          </a:xfrm>
          <a:prstGeom prst="rect">
            <a:avLst/>
          </a:prstGeom>
          <a:noFill/>
        </p:spPr>
        <p:txBody>
          <a:bodyPr wrap="square" rtlCol="0">
            <a:spAutoFit/>
          </a:bodyPr>
          <a:lstStyle/>
          <a:p>
            <a:r>
              <a:rPr lang="en-US" dirty="0"/>
              <a:t>5</a:t>
            </a:r>
          </a:p>
        </p:txBody>
      </p:sp>
      <p:sp>
        <p:nvSpPr>
          <p:cNvPr id="38" name="TextBox 37">
            <a:extLst>
              <a:ext uri="{FF2B5EF4-FFF2-40B4-BE49-F238E27FC236}">
                <a16:creationId xmlns:a16="http://schemas.microsoft.com/office/drawing/2014/main" id="{23E39386-38CB-4460-955C-D36587A6C38D}"/>
              </a:ext>
            </a:extLst>
          </p:cNvPr>
          <p:cNvSpPr txBox="1"/>
          <p:nvPr/>
        </p:nvSpPr>
        <p:spPr>
          <a:xfrm>
            <a:off x="10580004" y="3819221"/>
            <a:ext cx="391626" cy="369332"/>
          </a:xfrm>
          <a:prstGeom prst="rect">
            <a:avLst/>
          </a:prstGeom>
          <a:noFill/>
        </p:spPr>
        <p:txBody>
          <a:bodyPr wrap="square" rtlCol="0">
            <a:spAutoFit/>
          </a:bodyPr>
          <a:lstStyle/>
          <a:p>
            <a:r>
              <a:rPr lang="en-US" dirty="0"/>
              <a:t>2</a:t>
            </a:r>
          </a:p>
        </p:txBody>
      </p:sp>
      <p:graphicFrame>
        <p:nvGraphicFramePr>
          <p:cNvPr id="39" name="Table 38">
            <a:extLst>
              <a:ext uri="{FF2B5EF4-FFF2-40B4-BE49-F238E27FC236}">
                <a16:creationId xmlns:a16="http://schemas.microsoft.com/office/drawing/2014/main" id="{9F864BDC-56D2-4F1A-AB2B-2EBCCD7B6AA7}"/>
              </a:ext>
            </a:extLst>
          </p:cNvPr>
          <p:cNvGraphicFramePr>
            <a:graphicFrameLocks noGrp="1"/>
          </p:cNvGraphicFramePr>
          <p:nvPr/>
        </p:nvGraphicFramePr>
        <p:xfrm>
          <a:off x="1551105" y="1048519"/>
          <a:ext cx="9562941" cy="335280"/>
        </p:xfrm>
        <a:graphic>
          <a:graphicData uri="http://schemas.openxmlformats.org/drawingml/2006/table">
            <a:tbl>
              <a:tblPr firstRow="1" firstCol="1" bandRow="1">
                <a:tableStyleId>{5C22544A-7EE6-4342-B048-85BDC9FD1C3A}</a:tableStyleId>
              </a:tblPr>
              <a:tblGrid>
                <a:gridCol w="1837923">
                  <a:extLst>
                    <a:ext uri="{9D8B030D-6E8A-4147-A177-3AD203B41FA5}">
                      <a16:colId xmlns:a16="http://schemas.microsoft.com/office/drawing/2014/main" val="20000"/>
                    </a:ext>
                  </a:extLst>
                </a:gridCol>
                <a:gridCol w="4022074">
                  <a:extLst>
                    <a:ext uri="{9D8B030D-6E8A-4147-A177-3AD203B41FA5}">
                      <a16:colId xmlns:a16="http://schemas.microsoft.com/office/drawing/2014/main" val="20001"/>
                    </a:ext>
                  </a:extLst>
                </a:gridCol>
                <a:gridCol w="3702944">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D915C8D6-5959-4B11-AAEE-B7E24D34293F}"/>
                  </a:ext>
                </a:extLst>
              </p:cNvPr>
              <p:cNvSpPr/>
              <p:nvPr/>
            </p:nvSpPr>
            <p:spPr>
              <a:xfrm>
                <a:off x="1434381" y="1778580"/>
                <a:ext cx="6096000" cy="1200329"/>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a(-, 0)		min {b(a, 7) c(a, </a:t>
                </a:r>
                <a:r>
                  <a:rPr lang="en-US" altLang="zh-CN"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d(a, 6)	             </a:t>
                </a:r>
              </a:p>
              <a:p>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e(a, </a:t>
                </a:r>
                <a:r>
                  <a:rPr lang="en-US" altLang="zh-CN" sz="2400" b="1" dirty="0">
                    <a:solidFill>
                      <a:srgbClr val="0000FF"/>
                    </a:solidFill>
                    <a:latin typeface="Times New Roman" panose="02020603050405020304" pitchFamily="18" charset="0"/>
                    <a:cs typeface="Times New Roman" panose="02020603050405020304" pitchFamily="18" charset="0"/>
                  </a:rPr>
                  <a:t>1</a:t>
                </a:r>
                <a:r>
                  <a:rPr lang="en-US" sz="2400" b="1"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400" i="1" strike="sngStrike" dirty="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𝛼</m:t>
                    </m:r>
                    <m:r>
                      <a:rPr lang="en-US" sz="2400" b="0" i="0" strike="sngStrike" dirty="0"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400" strike="sngStrike"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r>
                      <a:rPr lang="en-US" sz="2400" i="1" strike="sngStrike">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400" strike="sngStrike"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e(a, 1)</a:t>
                </a:r>
                <a:r>
                  <a:rPr lang="en-US" dirty="0">
                    <a:latin typeface="Times New Roman" panose="02020603050405020304" pitchFamily="18" charset="0"/>
                    <a:cs typeface="Times New Roman" panose="02020603050405020304" pitchFamily="18" charset="0"/>
                  </a:rPr>
                  <a:t>	</a:t>
                </a:r>
              </a:p>
            </p:txBody>
          </p:sp>
        </mc:Choice>
        <mc:Fallback xmlns="">
          <p:sp>
            <p:nvSpPr>
              <p:cNvPr id="40" name="Rectangle 39">
                <a:extLst>
                  <a:ext uri="{FF2B5EF4-FFF2-40B4-BE49-F238E27FC236}">
                    <a16:creationId xmlns:a16="http://schemas.microsoft.com/office/drawing/2014/main" id="{D915C8D6-5959-4B11-AAEE-B7E24D34293F}"/>
                  </a:ext>
                </a:extLst>
              </p:cNvPr>
              <p:cNvSpPr>
                <a:spLocks noRot="1" noChangeAspect="1" noMove="1" noResize="1" noEditPoints="1" noAdjustHandles="1" noChangeArrowheads="1" noChangeShapeType="1" noTextEdit="1"/>
              </p:cNvSpPr>
              <p:nvPr/>
            </p:nvSpPr>
            <p:spPr>
              <a:xfrm>
                <a:off x="1434381" y="1778580"/>
                <a:ext cx="6096000" cy="1200329"/>
              </a:xfrm>
              <a:prstGeom prst="rect">
                <a:avLst/>
              </a:prstGeom>
              <a:blipFill>
                <a:blip r:embed="rId2"/>
                <a:stretch>
                  <a:fillRect l="-1500" t="-4061" b="-10660"/>
                </a:stretch>
              </a:blipFill>
            </p:spPr>
            <p:txBody>
              <a:bodyPr/>
              <a:lstStyle/>
              <a:p>
                <a:r>
                  <a:rPr lang="en-US">
                    <a:noFill/>
                  </a:rPr>
                  <a:t> </a:t>
                </a:r>
              </a:p>
            </p:txBody>
          </p:sp>
        </mc:Fallback>
      </mc:AlternateContent>
      <p:sp>
        <p:nvSpPr>
          <p:cNvPr id="42" name="Rectangle 41">
            <a:extLst>
              <a:ext uri="{FF2B5EF4-FFF2-40B4-BE49-F238E27FC236}">
                <a16:creationId xmlns:a16="http://schemas.microsoft.com/office/drawing/2014/main" id="{CD9E4D4E-7765-4BA0-8E51-E2984518B410}"/>
              </a:ext>
            </a:extLst>
          </p:cNvPr>
          <p:cNvSpPr/>
          <p:nvPr/>
        </p:nvSpPr>
        <p:spPr>
          <a:xfrm>
            <a:off x="9786683" y="368321"/>
            <a:ext cx="34977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2649190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D90AAF4-F6EA-4EE0-8DFA-B41602599E80}"/>
              </a:ext>
            </a:extLst>
          </p:cNvPr>
          <p:cNvSpPr>
            <a:spLocks noChangeArrowheads="1"/>
          </p:cNvSpPr>
          <p:nvPr/>
        </p:nvSpPr>
        <p:spPr bwMode="auto">
          <a:xfrm>
            <a:off x="9263996" y="2024643"/>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a:extLst>
              <a:ext uri="{FF2B5EF4-FFF2-40B4-BE49-F238E27FC236}">
                <a16:creationId xmlns:a16="http://schemas.microsoft.com/office/drawing/2014/main" id="{EDD2BFD4-CB4C-4B53-B8CB-3E020B5BB207}"/>
              </a:ext>
            </a:extLst>
          </p:cNvPr>
          <p:cNvSpPr>
            <a:spLocks noChangeArrowheads="1"/>
          </p:cNvSpPr>
          <p:nvPr/>
        </p:nvSpPr>
        <p:spPr bwMode="auto">
          <a:xfrm>
            <a:off x="10570282" y="300435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799FA9B8-2219-4700-9C9C-F3784998057B}"/>
              </a:ext>
            </a:extLst>
          </p:cNvPr>
          <p:cNvSpPr>
            <a:spLocks noChangeArrowheads="1"/>
          </p:cNvSpPr>
          <p:nvPr/>
        </p:nvSpPr>
        <p:spPr bwMode="auto">
          <a:xfrm>
            <a:off x="8077453" y="300435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DED44A1E-CC66-4C5B-B90E-7C368BFABEA6}"/>
              </a:ext>
            </a:extLst>
          </p:cNvPr>
          <p:cNvSpPr>
            <a:spLocks noChangeArrowheads="1"/>
          </p:cNvSpPr>
          <p:nvPr/>
        </p:nvSpPr>
        <p:spPr bwMode="auto">
          <a:xfrm>
            <a:off x="8720231" y="412558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FA5D17A7-71A3-492C-B851-4F79E28CF875}"/>
              </a:ext>
            </a:extLst>
          </p:cNvPr>
          <p:cNvSpPr>
            <a:spLocks noChangeArrowheads="1"/>
          </p:cNvSpPr>
          <p:nvPr/>
        </p:nvSpPr>
        <p:spPr bwMode="auto">
          <a:xfrm>
            <a:off x="9950153" y="412558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CB72653-5487-42B8-B18B-34718D2CA423}"/>
              </a:ext>
            </a:extLst>
          </p:cNvPr>
          <p:cNvCxnSpPr>
            <a:stCxn id="2" idx="3"/>
            <a:endCxn id="4" idx="7"/>
          </p:cNvCxnSpPr>
          <p:nvPr/>
        </p:nvCxnSpPr>
        <p:spPr>
          <a:xfrm flipH="1">
            <a:off x="8541585" y="2473424"/>
            <a:ext cx="802044" cy="6079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7AAFE0-C912-45EB-B861-9B426BAC89C8}"/>
              </a:ext>
            </a:extLst>
          </p:cNvPr>
          <p:cNvCxnSpPr>
            <a:cxnSpLocks/>
            <a:endCxn id="3" idx="1"/>
          </p:cNvCxnSpPr>
          <p:nvPr/>
        </p:nvCxnSpPr>
        <p:spPr>
          <a:xfrm>
            <a:off x="9794157" y="2391271"/>
            <a:ext cx="855758" cy="690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975B6A-D85E-4A47-BC48-91B97332CB3F}"/>
              </a:ext>
            </a:extLst>
          </p:cNvPr>
          <p:cNvCxnSpPr>
            <a:cxnSpLocks/>
            <a:endCxn id="5" idx="0"/>
          </p:cNvCxnSpPr>
          <p:nvPr/>
        </p:nvCxnSpPr>
        <p:spPr>
          <a:xfrm flipH="1">
            <a:off x="8992114" y="2511924"/>
            <a:ext cx="451204" cy="1613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FC12F5-A8AB-4E24-9763-BDD76E30F68A}"/>
              </a:ext>
            </a:extLst>
          </p:cNvPr>
          <p:cNvCxnSpPr>
            <a:cxnSpLocks/>
            <a:stCxn id="2" idx="5"/>
            <a:endCxn id="6" idx="0"/>
          </p:cNvCxnSpPr>
          <p:nvPr/>
        </p:nvCxnSpPr>
        <p:spPr>
          <a:xfrm>
            <a:off x="9728128" y="2473424"/>
            <a:ext cx="493908" cy="1652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5FDBF2-738F-48FD-8AD4-5303E6286D0A}"/>
              </a:ext>
            </a:extLst>
          </p:cNvPr>
          <p:cNvCxnSpPr>
            <a:cxnSpLocks/>
          </p:cNvCxnSpPr>
          <p:nvPr/>
        </p:nvCxnSpPr>
        <p:spPr>
          <a:xfrm>
            <a:off x="8444491" y="3498127"/>
            <a:ext cx="355373" cy="7371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4D0EAF-B6DA-42EC-AC3A-3F812835337F}"/>
              </a:ext>
            </a:extLst>
          </p:cNvPr>
          <p:cNvCxnSpPr>
            <a:cxnSpLocks/>
            <a:stCxn id="6" idx="7"/>
            <a:endCxn id="3" idx="4"/>
          </p:cNvCxnSpPr>
          <p:nvPr/>
        </p:nvCxnSpPr>
        <p:spPr>
          <a:xfrm flipV="1">
            <a:off x="10414285" y="3530138"/>
            <a:ext cx="427880" cy="672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00D670-6478-4EC2-97EC-D7D786054BBE}"/>
              </a:ext>
            </a:extLst>
          </p:cNvPr>
          <p:cNvCxnSpPr>
            <a:cxnSpLocks/>
            <a:endCxn id="3" idx="3"/>
          </p:cNvCxnSpPr>
          <p:nvPr/>
        </p:nvCxnSpPr>
        <p:spPr>
          <a:xfrm flipV="1">
            <a:off x="9151379" y="3453139"/>
            <a:ext cx="1498536" cy="7213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6059A5-DA2D-4BAA-B456-5D7F22250924}"/>
              </a:ext>
            </a:extLst>
          </p:cNvPr>
          <p:cNvCxnSpPr>
            <a:cxnSpLocks/>
            <a:endCxn id="5" idx="6"/>
          </p:cNvCxnSpPr>
          <p:nvPr/>
        </p:nvCxnSpPr>
        <p:spPr>
          <a:xfrm flipH="1" flipV="1">
            <a:off x="9263996" y="4388478"/>
            <a:ext cx="675814" cy="5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CBCD60-372F-4BA2-B7E7-2867E3AC7CD2}"/>
              </a:ext>
            </a:extLst>
          </p:cNvPr>
          <p:cNvSpPr txBox="1"/>
          <p:nvPr/>
        </p:nvSpPr>
        <p:spPr>
          <a:xfrm>
            <a:off x="10115220" y="2360899"/>
            <a:ext cx="391626"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E6392353-082E-4E1D-AAF5-43A8AC3B9F85}"/>
              </a:ext>
            </a:extLst>
          </p:cNvPr>
          <p:cNvSpPr txBox="1"/>
          <p:nvPr/>
        </p:nvSpPr>
        <p:spPr>
          <a:xfrm>
            <a:off x="8325043" y="3697126"/>
            <a:ext cx="391626"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3A8F319A-218C-4A3C-B2E9-409549B047AD}"/>
              </a:ext>
            </a:extLst>
          </p:cNvPr>
          <p:cNvSpPr txBox="1"/>
          <p:nvPr/>
        </p:nvSpPr>
        <p:spPr>
          <a:xfrm>
            <a:off x="8981350" y="2965600"/>
            <a:ext cx="391626" cy="369332"/>
          </a:xfrm>
          <a:prstGeom prst="rect">
            <a:avLst/>
          </a:prstGeom>
          <a:noFill/>
        </p:spPr>
        <p:txBody>
          <a:bodyPr wrap="square" rtlCol="0">
            <a:spAutoFit/>
          </a:bodyPr>
          <a:lstStyle/>
          <a:p>
            <a:r>
              <a:rPr lang="en-US" dirty="0"/>
              <a:t>6</a:t>
            </a:r>
          </a:p>
        </p:txBody>
      </p:sp>
      <p:sp>
        <p:nvSpPr>
          <p:cNvPr id="35" name="TextBox 34">
            <a:extLst>
              <a:ext uri="{FF2B5EF4-FFF2-40B4-BE49-F238E27FC236}">
                <a16:creationId xmlns:a16="http://schemas.microsoft.com/office/drawing/2014/main" id="{33CA059A-9DA2-4569-9345-C77BFB277668}"/>
              </a:ext>
            </a:extLst>
          </p:cNvPr>
          <p:cNvSpPr txBox="1"/>
          <p:nvPr/>
        </p:nvSpPr>
        <p:spPr>
          <a:xfrm>
            <a:off x="9870740" y="2859417"/>
            <a:ext cx="391626" cy="369332"/>
          </a:xfrm>
          <a:prstGeom prst="rect">
            <a:avLst/>
          </a:prstGeom>
          <a:noFill/>
        </p:spPr>
        <p:txBody>
          <a:bodyPr wrap="square" rtlCol="0">
            <a:spAutoFit/>
          </a:bodyPr>
          <a:lstStyle/>
          <a:p>
            <a:r>
              <a:rPr lang="en-US" dirty="0"/>
              <a:t>4</a:t>
            </a:r>
          </a:p>
        </p:txBody>
      </p:sp>
      <p:sp>
        <p:nvSpPr>
          <p:cNvPr id="36" name="TextBox 35">
            <a:extLst>
              <a:ext uri="{FF2B5EF4-FFF2-40B4-BE49-F238E27FC236}">
                <a16:creationId xmlns:a16="http://schemas.microsoft.com/office/drawing/2014/main" id="{E9868494-2F22-4B7D-9A11-835DC5D96361}"/>
              </a:ext>
            </a:extLst>
          </p:cNvPr>
          <p:cNvSpPr txBox="1"/>
          <p:nvPr/>
        </p:nvSpPr>
        <p:spPr>
          <a:xfrm>
            <a:off x="9502221" y="3585624"/>
            <a:ext cx="391626"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C18C3833-07BE-476C-A514-C616947E9B36}"/>
              </a:ext>
            </a:extLst>
          </p:cNvPr>
          <p:cNvSpPr txBox="1"/>
          <p:nvPr/>
        </p:nvSpPr>
        <p:spPr>
          <a:xfrm>
            <a:off x="9395057" y="4349978"/>
            <a:ext cx="391626" cy="369332"/>
          </a:xfrm>
          <a:prstGeom prst="rect">
            <a:avLst/>
          </a:prstGeom>
          <a:noFill/>
        </p:spPr>
        <p:txBody>
          <a:bodyPr wrap="square" rtlCol="0">
            <a:spAutoFit/>
          </a:bodyPr>
          <a:lstStyle/>
          <a:p>
            <a:r>
              <a:rPr lang="en-US" dirty="0"/>
              <a:t>5</a:t>
            </a:r>
          </a:p>
        </p:txBody>
      </p:sp>
      <p:sp>
        <p:nvSpPr>
          <p:cNvPr id="38" name="TextBox 37">
            <a:extLst>
              <a:ext uri="{FF2B5EF4-FFF2-40B4-BE49-F238E27FC236}">
                <a16:creationId xmlns:a16="http://schemas.microsoft.com/office/drawing/2014/main" id="{23E39386-38CB-4460-955C-D36587A6C38D}"/>
              </a:ext>
            </a:extLst>
          </p:cNvPr>
          <p:cNvSpPr txBox="1"/>
          <p:nvPr/>
        </p:nvSpPr>
        <p:spPr>
          <a:xfrm>
            <a:off x="10580004" y="3819221"/>
            <a:ext cx="391626" cy="369332"/>
          </a:xfrm>
          <a:prstGeom prst="rect">
            <a:avLst/>
          </a:prstGeom>
          <a:noFill/>
        </p:spPr>
        <p:txBody>
          <a:bodyPr wrap="square" rtlCol="0">
            <a:spAutoFit/>
          </a:bodyPr>
          <a:lstStyle/>
          <a:p>
            <a:r>
              <a:rPr lang="en-US" dirty="0"/>
              <a:t>2</a:t>
            </a:r>
          </a:p>
        </p:txBody>
      </p:sp>
      <p:graphicFrame>
        <p:nvGraphicFramePr>
          <p:cNvPr id="39" name="Table 38">
            <a:extLst>
              <a:ext uri="{FF2B5EF4-FFF2-40B4-BE49-F238E27FC236}">
                <a16:creationId xmlns:a16="http://schemas.microsoft.com/office/drawing/2014/main" id="{9F864BDC-56D2-4F1A-AB2B-2EBCCD7B6AA7}"/>
              </a:ext>
            </a:extLst>
          </p:cNvPr>
          <p:cNvGraphicFramePr>
            <a:graphicFrameLocks noGrp="1"/>
          </p:cNvGraphicFramePr>
          <p:nvPr/>
        </p:nvGraphicFramePr>
        <p:xfrm>
          <a:off x="1434381" y="1048519"/>
          <a:ext cx="9679666" cy="335280"/>
        </p:xfrm>
        <a:graphic>
          <a:graphicData uri="http://schemas.openxmlformats.org/drawingml/2006/table">
            <a:tbl>
              <a:tblPr firstRow="1" firstCol="1" bandRow="1">
                <a:tableStyleId>{5C22544A-7EE6-4342-B048-85BDC9FD1C3A}</a:tableStyleId>
              </a:tblPr>
              <a:tblGrid>
                <a:gridCol w="1635769">
                  <a:extLst>
                    <a:ext uri="{9D8B030D-6E8A-4147-A177-3AD203B41FA5}">
                      <a16:colId xmlns:a16="http://schemas.microsoft.com/office/drawing/2014/main" val="20000"/>
                    </a:ext>
                  </a:extLst>
                </a:gridCol>
                <a:gridCol w="4703534">
                  <a:extLst>
                    <a:ext uri="{9D8B030D-6E8A-4147-A177-3AD203B41FA5}">
                      <a16:colId xmlns:a16="http://schemas.microsoft.com/office/drawing/2014/main" val="20001"/>
                    </a:ext>
                  </a:extLst>
                </a:gridCol>
                <a:gridCol w="3340363">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0" name="Rectangle 39">
            <a:extLst>
              <a:ext uri="{FF2B5EF4-FFF2-40B4-BE49-F238E27FC236}">
                <a16:creationId xmlns:a16="http://schemas.microsoft.com/office/drawing/2014/main" id="{D915C8D6-5959-4B11-AAEE-B7E24D34293F}"/>
              </a:ext>
            </a:extLst>
          </p:cNvPr>
          <p:cNvSpPr/>
          <p:nvPr/>
        </p:nvSpPr>
        <p:spPr>
          <a:xfrm>
            <a:off x="1434380" y="1778580"/>
            <a:ext cx="6582231"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0)	       min {b(a, 7) c(a, </a:t>
            </a:r>
            <a:r>
              <a:rPr lang="en-US" altLang="zh-CN"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d(a, 6) </a:t>
            </a:r>
            <a:r>
              <a:rPr lang="en-US" sz="2400" b="1" dirty="0">
                <a:solidFill>
                  <a:srgbClr val="330CC4"/>
                </a:solidFill>
                <a:latin typeface="Times New Roman" panose="02020603050405020304" pitchFamily="18" charset="0"/>
                <a:cs typeface="Times New Roman" panose="02020603050405020304" pitchFamily="18" charset="0"/>
              </a:rPr>
              <a:t>e(a, </a:t>
            </a:r>
            <a:r>
              <a:rPr lang="en-US" altLang="zh-CN" sz="2400" b="1" dirty="0">
                <a:solidFill>
                  <a:srgbClr val="330CC4"/>
                </a:solidFill>
                <a:latin typeface="Times New Roman" panose="02020603050405020304" pitchFamily="18" charset="0"/>
                <a:cs typeface="Times New Roman" panose="02020603050405020304" pitchFamily="18" charset="0"/>
              </a:rPr>
              <a:t>1</a:t>
            </a:r>
            <a:r>
              <a:rPr lang="en-US" sz="2400" b="1" dirty="0">
                <a:solidFill>
                  <a:srgbClr val="330CC4"/>
                </a:solidFill>
                <a:latin typeface="Times New Roman" panose="02020603050405020304" pitchFamily="18" charset="0"/>
                <a:cs typeface="Times New Roman" panose="02020603050405020304" pitchFamily="18" charset="0"/>
              </a:rPr>
              <a:t>) </a:t>
            </a:r>
            <a:r>
              <a:rPr lang="en-US" sz="2400" dirty="0">
                <a:solidFill>
                  <a:srgbClr val="330CC4"/>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min {b(a, 7) c(a, </a:t>
            </a:r>
            <a:r>
              <a:rPr lang="en-US" altLang="zh-CN"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d(a, 6)</a:t>
            </a:r>
            <a:r>
              <a:rPr lang="en-US" sz="2400" b="1" dirty="0">
                <a:solidFill>
                  <a:srgbClr val="0000FF"/>
                </a:solidFill>
                <a:latin typeface="Times New Roman" panose="02020603050405020304" pitchFamily="18" charset="0"/>
                <a:cs typeface="Times New Roman" panose="02020603050405020304" pitchFamily="18" charset="0"/>
              </a:rPr>
              <a:t> d(e, </a:t>
            </a:r>
            <a:r>
              <a:rPr lang="en-US" altLang="zh-CN" sz="2400" b="1" dirty="0">
                <a:solidFill>
                  <a:srgbClr val="0000FF"/>
                </a:solidFill>
                <a:latin typeface="Times New Roman" panose="02020603050405020304" pitchFamily="18" charset="0"/>
                <a:cs typeface="Times New Roman" panose="02020603050405020304" pitchFamily="18" charset="0"/>
              </a:rPr>
              <a:t>1</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330CC4"/>
                </a:solidFill>
                <a:latin typeface="Times New Roman" panose="02020603050405020304" pitchFamily="18" charset="0"/>
                <a:cs typeface="Times New Roman" panose="02020603050405020304" pitchFamily="18" charset="0"/>
              </a:rPr>
              <a:t>}</a:t>
            </a:r>
          </a:p>
          <a:p>
            <a:r>
              <a:rPr lang="en-US" sz="2400" dirty="0">
                <a:solidFill>
                  <a:srgbClr val="330CC4"/>
                </a:solidFill>
                <a:latin typeface="Times New Roman" panose="02020603050405020304" pitchFamily="18" charset="0"/>
                <a:cs typeface="Times New Roman" panose="02020603050405020304" pitchFamily="18" charset="0"/>
              </a:rPr>
              <a:t>e(a, </a:t>
            </a:r>
            <a:r>
              <a:rPr lang="en-US" altLang="zh-CN" sz="2400" dirty="0">
                <a:solidFill>
                  <a:srgbClr val="330CC4"/>
                </a:solidFill>
                <a:latin typeface="Times New Roman" panose="02020603050405020304" pitchFamily="18" charset="0"/>
                <a:cs typeface="Times New Roman" panose="02020603050405020304" pitchFamily="18" charset="0"/>
              </a:rPr>
              <a:t>1</a:t>
            </a:r>
            <a:r>
              <a:rPr lang="en-US" sz="2400" dirty="0">
                <a:solidFill>
                  <a:srgbClr val="330CC4"/>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min {</a:t>
            </a:r>
            <a:r>
              <a:rPr lang="en-US" sz="2400" strike="sngStrike" dirty="0">
                <a:solidFill>
                  <a:srgbClr val="C00000"/>
                </a:solidFill>
                <a:latin typeface="Times New Roman" panose="02020603050405020304" pitchFamily="18" charset="0"/>
                <a:cs typeface="Times New Roman" panose="02020603050405020304" pitchFamily="18" charset="0"/>
              </a:rPr>
              <a:t>b(a, 7) c(a, </a:t>
            </a:r>
            <a:r>
              <a:rPr lang="en-US" altLang="zh-CN" sz="2400" strike="sngStrike" dirty="0">
                <a:solidFill>
                  <a:srgbClr val="C00000"/>
                </a:solidFill>
                <a:latin typeface="Times New Roman" panose="02020603050405020304" pitchFamily="18" charset="0"/>
                <a:cs typeface="Times New Roman" panose="02020603050405020304" pitchFamily="18" charset="0"/>
              </a:rPr>
              <a:t>4</a:t>
            </a:r>
            <a:r>
              <a:rPr lang="en-US" sz="2400" strike="sngStrike" dirty="0">
                <a:solidFill>
                  <a:srgbClr val="C00000"/>
                </a:solidFill>
                <a:latin typeface="Times New Roman" panose="02020603050405020304" pitchFamily="18" charset="0"/>
                <a:cs typeface="Times New Roman" panose="02020603050405020304" pitchFamily="18" charset="0"/>
              </a:rPr>
              <a:t>) d(a, 6)</a:t>
            </a:r>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d(e, </a:t>
            </a:r>
            <a:r>
              <a:rPr lang="en-US" altLang="zh-CN" sz="2400" b="1" dirty="0">
                <a:solidFill>
                  <a:srgbClr val="0000FF"/>
                </a:solidFill>
                <a:latin typeface="Times New Roman" panose="02020603050405020304" pitchFamily="18" charset="0"/>
                <a:cs typeface="Times New Roman" panose="02020603050405020304" pitchFamily="18" charset="0"/>
              </a:rPr>
              <a:t>1+1</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330CC4"/>
                </a:solidFill>
                <a:latin typeface="Times New Roman" panose="02020603050405020304" pitchFamily="18" charset="0"/>
                <a:cs typeface="Times New Roman" panose="02020603050405020304" pitchFamily="18" charset="0"/>
              </a:rPr>
              <a:t>}</a:t>
            </a:r>
          </a:p>
          <a:p>
            <a:r>
              <a:rPr lang="en-US" sz="2400" dirty="0">
                <a:solidFill>
                  <a:srgbClr val="330CC4"/>
                </a:solidFill>
                <a:latin typeface="Times New Roman" panose="02020603050405020304" pitchFamily="18" charset="0"/>
                <a:cs typeface="Times New Roman" panose="02020603050405020304" pitchFamily="18" charset="0"/>
              </a:rPr>
              <a:t>d(e, 2) </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CD9E4D4E-7765-4BA0-8E51-E2984518B410}"/>
              </a:ext>
            </a:extLst>
          </p:cNvPr>
          <p:cNvSpPr/>
          <p:nvPr/>
        </p:nvSpPr>
        <p:spPr>
          <a:xfrm>
            <a:off x="9786683" y="368321"/>
            <a:ext cx="34977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a:t>
            </a:r>
            <a:endParaRPr lang="en-US" dirty="0"/>
          </a:p>
        </p:txBody>
      </p:sp>
      <p:sp>
        <p:nvSpPr>
          <p:cNvPr id="26" name="TextBox 25">
            <a:extLst>
              <a:ext uri="{FF2B5EF4-FFF2-40B4-BE49-F238E27FC236}">
                <a16:creationId xmlns:a16="http://schemas.microsoft.com/office/drawing/2014/main" id="{E15000A3-5763-4466-A54A-777DC8020464}"/>
              </a:ext>
            </a:extLst>
          </p:cNvPr>
          <p:cNvSpPr txBox="1"/>
          <p:nvPr/>
        </p:nvSpPr>
        <p:spPr>
          <a:xfrm>
            <a:off x="8706978" y="2438723"/>
            <a:ext cx="391626" cy="369332"/>
          </a:xfrm>
          <a:prstGeom prst="rect">
            <a:avLst/>
          </a:prstGeom>
          <a:noFill/>
        </p:spPr>
        <p:txBody>
          <a:bodyPr wrap="square" rtlCol="0">
            <a:spAutoFit/>
          </a:bodyPr>
          <a:lstStyle/>
          <a:p>
            <a:r>
              <a:rPr lang="en-US" dirty="0"/>
              <a:t>1</a:t>
            </a:r>
          </a:p>
        </p:txBody>
      </p:sp>
      <p:pic>
        <p:nvPicPr>
          <p:cNvPr id="28" name="Picture 27" descr="Image result for smiley face images">
            <a:extLst>
              <a:ext uri="{FF2B5EF4-FFF2-40B4-BE49-F238E27FC236}">
                <a16:creationId xmlns:a16="http://schemas.microsoft.com/office/drawing/2014/main" id="{43C06447-FD82-49D5-936F-582341DCDC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Tree>
    <p:extLst>
      <p:ext uri="{BB962C8B-B14F-4D97-AF65-F5344CB8AC3E}">
        <p14:creationId xmlns:p14="http://schemas.microsoft.com/office/powerpoint/2010/main" val="36336470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D90AAF4-F6EA-4EE0-8DFA-B41602599E80}"/>
              </a:ext>
            </a:extLst>
          </p:cNvPr>
          <p:cNvSpPr>
            <a:spLocks noChangeArrowheads="1"/>
          </p:cNvSpPr>
          <p:nvPr/>
        </p:nvSpPr>
        <p:spPr bwMode="auto">
          <a:xfrm>
            <a:off x="9263996" y="2024643"/>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a:extLst>
              <a:ext uri="{FF2B5EF4-FFF2-40B4-BE49-F238E27FC236}">
                <a16:creationId xmlns:a16="http://schemas.microsoft.com/office/drawing/2014/main" id="{EDD2BFD4-CB4C-4B53-B8CB-3E020B5BB207}"/>
              </a:ext>
            </a:extLst>
          </p:cNvPr>
          <p:cNvSpPr>
            <a:spLocks noChangeArrowheads="1"/>
          </p:cNvSpPr>
          <p:nvPr/>
        </p:nvSpPr>
        <p:spPr bwMode="auto">
          <a:xfrm>
            <a:off x="10570282" y="300435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799FA9B8-2219-4700-9C9C-F3784998057B}"/>
              </a:ext>
            </a:extLst>
          </p:cNvPr>
          <p:cNvSpPr>
            <a:spLocks noChangeArrowheads="1"/>
          </p:cNvSpPr>
          <p:nvPr/>
        </p:nvSpPr>
        <p:spPr bwMode="auto">
          <a:xfrm>
            <a:off x="8077453" y="300435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DED44A1E-CC66-4C5B-B90E-7C368BFABEA6}"/>
              </a:ext>
            </a:extLst>
          </p:cNvPr>
          <p:cNvSpPr>
            <a:spLocks noChangeArrowheads="1"/>
          </p:cNvSpPr>
          <p:nvPr/>
        </p:nvSpPr>
        <p:spPr bwMode="auto">
          <a:xfrm>
            <a:off x="8720231" y="412558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FA5D17A7-71A3-492C-B851-4F79E28CF875}"/>
              </a:ext>
            </a:extLst>
          </p:cNvPr>
          <p:cNvSpPr>
            <a:spLocks noChangeArrowheads="1"/>
          </p:cNvSpPr>
          <p:nvPr/>
        </p:nvSpPr>
        <p:spPr bwMode="auto">
          <a:xfrm>
            <a:off x="9950153" y="412558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CB72653-5487-42B8-B18B-34718D2CA423}"/>
              </a:ext>
            </a:extLst>
          </p:cNvPr>
          <p:cNvCxnSpPr>
            <a:stCxn id="2" idx="3"/>
            <a:endCxn id="4" idx="7"/>
          </p:cNvCxnSpPr>
          <p:nvPr/>
        </p:nvCxnSpPr>
        <p:spPr>
          <a:xfrm flipH="1">
            <a:off x="8541585" y="2473424"/>
            <a:ext cx="802044" cy="6079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7AAFE0-C912-45EB-B861-9B426BAC89C8}"/>
              </a:ext>
            </a:extLst>
          </p:cNvPr>
          <p:cNvCxnSpPr>
            <a:cxnSpLocks/>
            <a:endCxn id="3" idx="1"/>
          </p:cNvCxnSpPr>
          <p:nvPr/>
        </p:nvCxnSpPr>
        <p:spPr>
          <a:xfrm>
            <a:off x="9794157" y="2391271"/>
            <a:ext cx="855758" cy="690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975B6A-D85E-4A47-BC48-91B97332CB3F}"/>
              </a:ext>
            </a:extLst>
          </p:cNvPr>
          <p:cNvCxnSpPr>
            <a:cxnSpLocks/>
            <a:endCxn id="5" idx="0"/>
          </p:cNvCxnSpPr>
          <p:nvPr/>
        </p:nvCxnSpPr>
        <p:spPr>
          <a:xfrm flipH="1">
            <a:off x="8992114" y="2511924"/>
            <a:ext cx="451204" cy="1613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FC12F5-A8AB-4E24-9763-BDD76E30F68A}"/>
              </a:ext>
            </a:extLst>
          </p:cNvPr>
          <p:cNvCxnSpPr>
            <a:cxnSpLocks/>
            <a:stCxn id="2" idx="5"/>
            <a:endCxn id="6" idx="0"/>
          </p:cNvCxnSpPr>
          <p:nvPr/>
        </p:nvCxnSpPr>
        <p:spPr>
          <a:xfrm>
            <a:off x="9728128" y="2473424"/>
            <a:ext cx="493908" cy="1652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5FDBF2-738F-48FD-8AD4-5303E6286D0A}"/>
              </a:ext>
            </a:extLst>
          </p:cNvPr>
          <p:cNvCxnSpPr>
            <a:cxnSpLocks/>
          </p:cNvCxnSpPr>
          <p:nvPr/>
        </p:nvCxnSpPr>
        <p:spPr>
          <a:xfrm>
            <a:off x="8444491" y="3498127"/>
            <a:ext cx="355373" cy="7371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4D0EAF-B6DA-42EC-AC3A-3F812835337F}"/>
              </a:ext>
            </a:extLst>
          </p:cNvPr>
          <p:cNvCxnSpPr>
            <a:cxnSpLocks/>
            <a:stCxn id="6" idx="7"/>
            <a:endCxn id="3" idx="4"/>
          </p:cNvCxnSpPr>
          <p:nvPr/>
        </p:nvCxnSpPr>
        <p:spPr>
          <a:xfrm flipV="1">
            <a:off x="10414285" y="3530138"/>
            <a:ext cx="427880" cy="672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00D670-6478-4EC2-97EC-D7D786054BBE}"/>
              </a:ext>
            </a:extLst>
          </p:cNvPr>
          <p:cNvCxnSpPr>
            <a:cxnSpLocks/>
            <a:endCxn id="3" idx="3"/>
          </p:cNvCxnSpPr>
          <p:nvPr/>
        </p:nvCxnSpPr>
        <p:spPr>
          <a:xfrm flipV="1">
            <a:off x="9151379" y="3453139"/>
            <a:ext cx="1498536" cy="7213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6059A5-DA2D-4BAA-B456-5D7F22250924}"/>
              </a:ext>
            </a:extLst>
          </p:cNvPr>
          <p:cNvCxnSpPr>
            <a:cxnSpLocks/>
            <a:endCxn id="5" idx="6"/>
          </p:cNvCxnSpPr>
          <p:nvPr/>
        </p:nvCxnSpPr>
        <p:spPr>
          <a:xfrm flipH="1" flipV="1">
            <a:off x="9263996" y="4388478"/>
            <a:ext cx="675814" cy="5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CBCD60-372F-4BA2-B7E7-2867E3AC7CD2}"/>
              </a:ext>
            </a:extLst>
          </p:cNvPr>
          <p:cNvSpPr txBox="1"/>
          <p:nvPr/>
        </p:nvSpPr>
        <p:spPr>
          <a:xfrm>
            <a:off x="10115220" y="2360899"/>
            <a:ext cx="391626"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E6392353-082E-4E1D-AAF5-43A8AC3B9F85}"/>
              </a:ext>
            </a:extLst>
          </p:cNvPr>
          <p:cNvSpPr txBox="1"/>
          <p:nvPr/>
        </p:nvSpPr>
        <p:spPr>
          <a:xfrm>
            <a:off x="8325043" y="3697126"/>
            <a:ext cx="391626"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3A8F319A-218C-4A3C-B2E9-409549B047AD}"/>
              </a:ext>
            </a:extLst>
          </p:cNvPr>
          <p:cNvSpPr txBox="1"/>
          <p:nvPr/>
        </p:nvSpPr>
        <p:spPr>
          <a:xfrm>
            <a:off x="8981350" y="2965600"/>
            <a:ext cx="391626" cy="369332"/>
          </a:xfrm>
          <a:prstGeom prst="rect">
            <a:avLst/>
          </a:prstGeom>
          <a:noFill/>
        </p:spPr>
        <p:txBody>
          <a:bodyPr wrap="square" rtlCol="0">
            <a:spAutoFit/>
          </a:bodyPr>
          <a:lstStyle/>
          <a:p>
            <a:r>
              <a:rPr lang="en-US" dirty="0"/>
              <a:t>6</a:t>
            </a:r>
          </a:p>
        </p:txBody>
      </p:sp>
      <p:sp>
        <p:nvSpPr>
          <p:cNvPr id="35" name="TextBox 34">
            <a:extLst>
              <a:ext uri="{FF2B5EF4-FFF2-40B4-BE49-F238E27FC236}">
                <a16:creationId xmlns:a16="http://schemas.microsoft.com/office/drawing/2014/main" id="{33CA059A-9DA2-4569-9345-C77BFB277668}"/>
              </a:ext>
            </a:extLst>
          </p:cNvPr>
          <p:cNvSpPr txBox="1"/>
          <p:nvPr/>
        </p:nvSpPr>
        <p:spPr>
          <a:xfrm>
            <a:off x="9870740" y="2859417"/>
            <a:ext cx="391626" cy="369332"/>
          </a:xfrm>
          <a:prstGeom prst="rect">
            <a:avLst/>
          </a:prstGeom>
          <a:noFill/>
        </p:spPr>
        <p:txBody>
          <a:bodyPr wrap="square" rtlCol="0">
            <a:spAutoFit/>
          </a:bodyPr>
          <a:lstStyle/>
          <a:p>
            <a:r>
              <a:rPr lang="en-US" dirty="0"/>
              <a:t>4</a:t>
            </a:r>
          </a:p>
        </p:txBody>
      </p:sp>
      <p:sp>
        <p:nvSpPr>
          <p:cNvPr id="36" name="TextBox 35">
            <a:extLst>
              <a:ext uri="{FF2B5EF4-FFF2-40B4-BE49-F238E27FC236}">
                <a16:creationId xmlns:a16="http://schemas.microsoft.com/office/drawing/2014/main" id="{E9868494-2F22-4B7D-9A11-835DC5D96361}"/>
              </a:ext>
            </a:extLst>
          </p:cNvPr>
          <p:cNvSpPr txBox="1"/>
          <p:nvPr/>
        </p:nvSpPr>
        <p:spPr>
          <a:xfrm>
            <a:off x="9502221" y="3585624"/>
            <a:ext cx="391626"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C18C3833-07BE-476C-A514-C616947E9B36}"/>
              </a:ext>
            </a:extLst>
          </p:cNvPr>
          <p:cNvSpPr txBox="1"/>
          <p:nvPr/>
        </p:nvSpPr>
        <p:spPr>
          <a:xfrm>
            <a:off x="9395057" y="4349978"/>
            <a:ext cx="391626" cy="369332"/>
          </a:xfrm>
          <a:prstGeom prst="rect">
            <a:avLst/>
          </a:prstGeom>
          <a:noFill/>
        </p:spPr>
        <p:txBody>
          <a:bodyPr wrap="square" rtlCol="0">
            <a:spAutoFit/>
          </a:bodyPr>
          <a:lstStyle/>
          <a:p>
            <a:r>
              <a:rPr lang="en-US" dirty="0"/>
              <a:t>5</a:t>
            </a:r>
          </a:p>
        </p:txBody>
      </p:sp>
      <p:sp>
        <p:nvSpPr>
          <p:cNvPr id="38" name="TextBox 37">
            <a:extLst>
              <a:ext uri="{FF2B5EF4-FFF2-40B4-BE49-F238E27FC236}">
                <a16:creationId xmlns:a16="http://schemas.microsoft.com/office/drawing/2014/main" id="{23E39386-38CB-4460-955C-D36587A6C38D}"/>
              </a:ext>
            </a:extLst>
          </p:cNvPr>
          <p:cNvSpPr txBox="1"/>
          <p:nvPr/>
        </p:nvSpPr>
        <p:spPr>
          <a:xfrm>
            <a:off x="10580004" y="3819221"/>
            <a:ext cx="391626" cy="369332"/>
          </a:xfrm>
          <a:prstGeom prst="rect">
            <a:avLst/>
          </a:prstGeom>
          <a:noFill/>
        </p:spPr>
        <p:txBody>
          <a:bodyPr wrap="square" rtlCol="0">
            <a:spAutoFit/>
          </a:bodyPr>
          <a:lstStyle/>
          <a:p>
            <a:r>
              <a:rPr lang="en-US" dirty="0"/>
              <a:t>2</a:t>
            </a:r>
          </a:p>
        </p:txBody>
      </p:sp>
      <p:graphicFrame>
        <p:nvGraphicFramePr>
          <p:cNvPr id="39" name="Table 38">
            <a:extLst>
              <a:ext uri="{FF2B5EF4-FFF2-40B4-BE49-F238E27FC236}">
                <a16:creationId xmlns:a16="http://schemas.microsoft.com/office/drawing/2014/main" id="{9F864BDC-56D2-4F1A-AB2B-2EBCCD7B6AA7}"/>
              </a:ext>
            </a:extLst>
          </p:cNvPr>
          <p:cNvGraphicFramePr>
            <a:graphicFrameLocks noGrp="1"/>
          </p:cNvGraphicFramePr>
          <p:nvPr/>
        </p:nvGraphicFramePr>
        <p:xfrm>
          <a:off x="1338349" y="1048519"/>
          <a:ext cx="9775697" cy="335280"/>
        </p:xfrm>
        <a:graphic>
          <a:graphicData uri="http://schemas.openxmlformats.org/drawingml/2006/table">
            <a:tbl>
              <a:tblPr firstRow="1" firstCol="1" bandRow="1">
                <a:tableStyleId>{5C22544A-7EE6-4342-B048-85BDC9FD1C3A}</a:tableStyleId>
              </a:tblPr>
              <a:tblGrid>
                <a:gridCol w="1787236">
                  <a:extLst>
                    <a:ext uri="{9D8B030D-6E8A-4147-A177-3AD203B41FA5}">
                      <a16:colId xmlns:a16="http://schemas.microsoft.com/office/drawing/2014/main" val="20000"/>
                    </a:ext>
                  </a:extLst>
                </a:gridCol>
                <a:gridCol w="4638502">
                  <a:extLst>
                    <a:ext uri="{9D8B030D-6E8A-4147-A177-3AD203B41FA5}">
                      <a16:colId xmlns:a16="http://schemas.microsoft.com/office/drawing/2014/main" val="20001"/>
                    </a:ext>
                  </a:extLst>
                </a:gridCol>
                <a:gridCol w="3349959">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0" name="Rectangle 39">
            <a:extLst>
              <a:ext uri="{FF2B5EF4-FFF2-40B4-BE49-F238E27FC236}">
                <a16:creationId xmlns:a16="http://schemas.microsoft.com/office/drawing/2014/main" id="{D915C8D6-5959-4B11-AAEE-B7E24D34293F}"/>
              </a:ext>
            </a:extLst>
          </p:cNvPr>
          <p:cNvSpPr/>
          <p:nvPr/>
        </p:nvSpPr>
        <p:spPr>
          <a:xfrm>
            <a:off x="1434380" y="1778580"/>
            <a:ext cx="6462783"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0)	        min {b(a, 7) c(a, </a:t>
            </a:r>
            <a:r>
              <a:rPr lang="en-US" altLang="zh-CN"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d(a, 6) </a:t>
            </a:r>
            <a:r>
              <a:rPr lang="en-US" sz="2400" b="1" dirty="0">
                <a:solidFill>
                  <a:srgbClr val="330CC4"/>
                </a:solidFill>
                <a:latin typeface="Times New Roman" panose="02020603050405020304" pitchFamily="18" charset="0"/>
                <a:cs typeface="Times New Roman" panose="02020603050405020304" pitchFamily="18" charset="0"/>
              </a:rPr>
              <a:t>e(a, </a:t>
            </a:r>
            <a:r>
              <a:rPr lang="en-US" altLang="zh-CN" sz="2400" b="1" dirty="0">
                <a:solidFill>
                  <a:srgbClr val="330CC4"/>
                </a:solidFill>
                <a:latin typeface="Times New Roman" panose="02020603050405020304" pitchFamily="18" charset="0"/>
                <a:cs typeface="Times New Roman" panose="02020603050405020304" pitchFamily="18" charset="0"/>
              </a:rPr>
              <a:t>1</a:t>
            </a:r>
            <a:r>
              <a:rPr lang="en-US" sz="2400" b="1" dirty="0">
                <a:solidFill>
                  <a:srgbClr val="330CC4"/>
                </a:solidFill>
                <a:latin typeface="Times New Roman" panose="02020603050405020304" pitchFamily="18" charset="0"/>
                <a:cs typeface="Times New Roman" panose="02020603050405020304" pitchFamily="18" charset="0"/>
              </a:rPr>
              <a:t>) </a:t>
            </a:r>
            <a:r>
              <a:rPr lang="en-US" sz="2400" dirty="0">
                <a:solidFill>
                  <a:srgbClr val="330CC4"/>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sz="2400" dirty="0">
                <a:solidFill>
                  <a:srgbClr val="330CC4"/>
                </a:solidFill>
                <a:latin typeface="Times New Roman" panose="02020603050405020304" pitchFamily="18" charset="0"/>
                <a:cs typeface="Times New Roman" panose="02020603050405020304" pitchFamily="18" charset="0"/>
              </a:rPr>
              <a:t>e(a, </a:t>
            </a:r>
            <a:r>
              <a:rPr lang="en-US" altLang="zh-CN" sz="2400" dirty="0">
                <a:solidFill>
                  <a:srgbClr val="330CC4"/>
                </a:solidFill>
                <a:latin typeface="Times New Roman" panose="02020603050405020304" pitchFamily="18" charset="0"/>
                <a:cs typeface="Times New Roman" panose="02020603050405020304" pitchFamily="18" charset="0"/>
              </a:rPr>
              <a:t>1</a:t>
            </a:r>
            <a:r>
              <a:rPr lang="en-US" sz="2400" dirty="0">
                <a:solidFill>
                  <a:srgbClr val="330CC4"/>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min {</a:t>
            </a:r>
            <a:r>
              <a:rPr lang="en-US" sz="2400" strike="sngStrike" dirty="0">
                <a:solidFill>
                  <a:srgbClr val="C00000"/>
                </a:solidFill>
                <a:latin typeface="Times New Roman" panose="02020603050405020304" pitchFamily="18" charset="0"/>
                <a:cs typeface="Times New Roman" panose="02020603050405020304" pitchFamily="18" charset="0"/>
              </a:rPr>
              <a:t>b(a, 7) c(a, </a:t>
            </a:r>
            <a:r>
              <a:rPr lang="en-US" altLang="zh-CN" sz="2400" strike="sngStrike" dirty="0">
                <a:solidFill>
                  <a:srgbClr val="C00000"/>
                </a:solidFill>
                <a:latin typeface="Times New Roman" panose="02020603050405020304" pitchFamily="18" charset="0"/>
                <a:cs typeface="Times New Roman" panose="02020603050405020304" pitchFamily="18" charset="0"/>
              </a:rPr>
              <a:t>4</a:t>
            </a:r>
            <a:r>
              <a:rPr lang="en-US" sz="2400" strike="sngStrike" dirty="0">
                <a:solidFill>
                  <a:srgbClr val="C00000"/>
                </a:solidFill>
                <a:latin typeface="Times New Roman" panose="02020603050405020304" pitchFamily="18" charset="0"/>
                <a:cs typeface="Times New Roman" panose="02020603050405020304" pitchFamily="18" charset="0"/>
              </a:rPr>
              <a:t>) d(a, 6)</a:t>
            </a:r>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d(e, </a:t>
            </a:r>
            <a:r>
              <a:rPr lang="en-US" altLang="zh-CN" sz="2400" b="1" dirty="0">
                <a:solidFill>
                  <a:srgbClr val="0000FF"/>
                </a:solidFill>
                <a:latin typeface="Times New Roman" panose="02020603050405020304" pitchFamily="18" charset="0"/>
                <a:cs typeface="Times New Roman" panose="02020603050405020304" pitchFamily="18" charset="0"/>
              </a:rPr>
              <a:t>1+1</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330CC4"/>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d(e, 2) </a:t>
            </a:r>
            <a:r>
              <a:rPr lang="en-US" sz="2400" dirty="0">
                <a:latin typeface="Times New Roman" panose="02020603050405020304" pitchFamily="18" charset="0"/>
                <a:cs typeface="Times New Roman" panose="02020603050405020304" pitchFamily="18" charset="0"/>
              </a:rPr>
              <a:t>	        min {b(a, 7) b(d, </a:t>
            </a:r>
            <a:r>
              <a:rPr lang="en-US" altLang="zh-CN" sz="24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dirty="0">
                <a:solidFill>
                  <a:srgbClr val="3803CD"/>
                </a:solidFill>
                <a:latin typeface="Times New Roman" panose="02020603050405020304" pitchFamily="18" charset="0"/>
                <a:cs typeface="Times New Roman" panose="02020603050405020304" pitchFamily="18" charset="0"/>
              </a:rPr>
              <a:t>c(a, 4) </a:t>
            </a:r>
            <a:r>
              <a:rPr lang="en-US" sz="2400" dirty="0">
                <a:latin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min {</a:t>
            </a:r>
            <a:r>
              <a:rPr lang="en-US" sz="2400" strike="sngStrike" dirty="0">
                <a:solidFill>
                  <a:srgbClr val="C00000"/>
                </a:solidFill>
                <a:latin typeface="Times New Roman" panose="02020603050405020304" pitchFamily="18" charset="0"/>
                <a:cs typeface="Times New Roman" panose="02020603050405020304" pitchFamily="18" charset="0"/>
              </a:rPr>
              <a:t>b(a, 7) </a:t>
            </a:r>
            <a:r>
              <a:rPr lang="en-US" sz="2400" dirty="0">
                <a:latin typeface="Times New Roman" panose="02020603050405020304" pitchFamily="18" charset="0"/>
                <a:cs typeface="Times New Roman" panose="02020603050405020304" pitchFamily="18" charset="0"/>
              </a:rPr>
              <a:t>b(d, </a:t>
            </a:r>
            <a:r>
              <a:rPr lang="en-US" altLang="zh-CN" sz="2400" dirty="0">
                <a:latin typeface="Times New Roman" panose="02020603050405020304" pitchFamily="18" charset="0"/>
                <a:cs typeface="Times New Roman" panose="02020603050405020304" pitchFamily="18" charset="0"/>
              </a:rPr>
              <a:t>2+3</a:t>
            </a:r>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c(a, 4) </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c(a, 4)            </a:t>
            </a:r>
          </a:p>
        </p:txBody>
      </p:sp>
      <p:sp>
        <p:nvSpPr>
          <p:cNvPr id="42" name="Rectangle 41">
            <a:extLst>
              <a:ext uri="{FF2B5EF4-FFF2-40B4-BE49-F238E27FC236}">
                <a16:creationId xmlns:a16="http://schemas.microsoft.com/office/drawing/2014/main" id="{CD9E4D4E-7765-4BA0-8E51-E2984518B410}"/>
              </a:ext>
            </a:extLst>
          </p:cNvPr>
          <p:cNvSpPr/>
          <p:nvPr/>
        </p:nvSpPr>
        <p:spPr>
          <a:xfrm>
            <a:off x="9786683" y="368321"/>
            <a:ext cx="34977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a:t>
            </a:r>
            <a:endParaRPr lang="en-US" dirty="0"/>
          </a:p>
        </p:txBody>
      </p:sp>
      <p:sp>
        <p:nvSpPr>
          <p:cNvPr id="26" name="TextBox 25">
            <a:extLst>
              <a:ext uri="{FF2B5EF4-FFF2-40B4-BE49-F238E27FC236}">
                <a16:creationId xmlns:a16="http://schemas.microsoft.com/office/drawing/2014/main" id="{E15000A3-5763-4466-A54A-777DC8020464}"/>
              </a:ext>
            </a:extLst>
          </p:cNvPr>
          <p:cNvSpPr txBox="1"/>
          <p:nvPr/>
        </p:nvSpPr>
        <p:spPr>
          <a:xfrm>
            <a:off x="8706978" y="2438723"/>
            <a:ext cx="391626" cy="369332"/>
          </a:xfrm>
          <a:prstGeom prst="rect">
            <a:avLst/>
          </a:prstGeom>
          <a:noFill/>
        </p:spPr>
        <p:txBody>
          <a:bodyPr wrap="square" rtlCol="0">
            <a:spAutoFit/>
          </a:bodyPr>
          <a:lstStyle/>
          <a:p>
            <a:r>
              <a:rPr lang="en-US" dirty="0"/>
              <a:t>1</a:t>
            </a:r>
          </a:p>
        </p:txBody>
      </p:sp>
      <p:pic>
        <p:nvPicPr>
          <p:cNvPr id="28" name="Picture 27" descr="Image result for smiley face images">
            <a:extLst>
              <a:ext uri="{FF2B5EF4-FFF2-40B4-BE49-F238E27FC236}">
                <a16:creationId xmlns:a16="http://schemas.microsoft.com/office/drawing/2014/main" id="{8EDFF3F8-A4EA-465A-AEA1-3B1712AC81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Tree>
    <p:extLst>
      <p:ext uri="{BB962C8B-B14F-4D97-AF65-F5344CB8AC3E}">
        <p14:creationId xmlns:p14="http://schemas.microsoft.com/office/powerpoint/2010/main" val="38250217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D90AAF4-F6EA-4EE0-8DFA-B41602599E80}"/>
              </a:ext>
            </a:extLst>
          </p:cNvPr>
          <p:cNvSpPr>
            <a:spLocks noChangeArrowheads="1"/>
          </p:cNvSpPr>
          <p:nvPr/>
        </p:nvSpPr>
        <p:spPr bwMode="auto">
          <a:xfrm>
            <a:off x="9263996" y="2024643"/>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a:extLst>
              <a:ext uri="{FF2B5EF4-FFF2-40B4-BE49-F238E27FC236}">
                <a16:creationId xmlns:a16="http://schemas.microsoft.com/office/drawing/2014/main" id="{EDD2BFD4-CB4C-4B53-B8CB-3E020B5BB207}"/>
              </a:ext>
            </a:extLst>
          </p:cNvPr>
          <p:cNvSpPr>
            <a:spLocks noChangeArrowheads="1"/>
          </p:cNvSpPr>
          <p:nvPr/>
        </p:nvSpPr>
        <p:spPr bwMode="auto">
          <a:xfrm>
            <a:off x="10570282" y="3004358"/>
            <a:ext cx="543765" cy="525780"/>
          </a:xfrm>
          <a:prstGeom prst="ellipse">
            <a:avLst/>
          </a:prstGeom>
          <a:solidFill>
            <a:schemeClr val="bg1"/>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799FA9B8-2219-4700-9C9C-F3784998057B}"/>
              </a:ext>
            </a:extLst>
          </p:cNvPr>
          <p:cNvSpPr>
            <a:spLocks noChangeArrowheads="1"/>
          </p:cNvSpPr>
          <p:nvPr/>
        </p:nvSpPr>
        <p:spPr bwMode="auto">
          <a:xfrm>
            <a:off x="8077453" y="300435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DED44A1E-CC66-4C5B-B90E-7C368BFABEA6}"/>
              </a:ext>
            </a:extLst>
          </p:cNvPr>
          <p:cNvSpPr>
            <a:spLocks noChangeArrowheads="1"/>
          </p:cNvSpPr>
          <p:nvPr/>
        </p:nvSpPr>
        <p:spPr bwMode="auto">
          <a:xfrm>
            <a:off x="8720231" y="412558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FA5D17A7-71A3-492C-B851-4F79E28CF875}"/>
              </a:ext>
            </a:extLst>
          </p:cNvPr>
          <p:cNvSpPr>
            <a:spLocks noChangeArrowheads="1"/>
          </p:cNvSpPr>
          <p:nvPr/>
        </p:nvSpPr>
        <p:spPr bwMode="auto">
          <a:xfrm>
            <a:off x="9952698" y="4138454"/>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CB72653-5487-42B8-B18B-34718D2CA423}"/>
              </a:ext>
            </a:extLst>
          </p:cNvPr>
          <p:cNvCxnSpPr>
            <a:stCxn id="2" idx="3"/>
            <a:endCxn id="4" idx="7"/>
          </p:cNvCxnSpPr>
          <p:nvPr/>
        </p:nvCxnSpPr>
        <p:spPr>
          <a:xfrm flipH="1">
            <a:off x="8541585" y="2473424"/>
            <a:ext cx="802044" cy="6079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7AAFE0-C912-45EB-B861-9B426BAC89C8}"/>
              </a:ext>
            </a:extLst>
          </p:cNvPr>
          <p:cNvCxnSpPr>
            <a:cxnSpLocks/>
            <a:endCxn id="3" idx="1"/>
          </p:cNvCxnSpPr>
          <p:nvPr/>
        </p:nvCxnSpPr>
        <p:spPr>
          <a:xfrm>
            <a:off x="9794157" y="2391271"/>
            <a:ext cx="855758" cy="690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975B6A-D85E-4A47-BC48-91B97332CB3F}"/>
              </a:ext>
            </a:extLst>
          </p:cNvPr>
          <p:cNvCxnSpPr>
            <a:cxnSpLocks/>
            <a:stCxn id="2" idx="4"/>
            <a:endCxn id="5" idx="0"/>
          </p:cNvCxnSpPr>
          <p:nvPr/>
        </p:nvCxnSpPr>
        <p:spPr>
          <a:xfrm flipH="1">
            <a:off x="8992114" y="2550423"/>
            <a:ext cx="543765" cy="15751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FC12F5-A8AB-4E24-9763-BDD76E30F68A}"/>
              </a:ext>
            </a:extLst>
          </p:cNvPr>
          <p:cNvCxnSpPr>
            <a:cxnSpLocks/>
            <a:stCxn id="2" idx="5"/>
            <a:endCxn id="6" idx="0"/>
          </p:cNvCxnSpPr>
          <p:nvPr/>
        </p:nvCxnSpPr>
        <p:spPr>
          <a:xfrm>
            <a:off x="9728128" y="2473424"/>
            <a:ext cx="496453" cy="1665030"/>
          </a:xfrm>
          <a:prstGeom prst="straightConnector1">
            <a:avLst/>
          </a:prstGeom>
          <a:ln w="38100">
            <a:solidFill>
              <a:srgbClr val="3803C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5FDBF2-738F-48FD-8AD4-5303E6286D0A}"/>
              </a:ext>
            </a:extLst>
          </p:cNvPr>
          <p:cNvCxnSpPr>
            <a:cxnSpLocks/>
          </p:cNvCxnSpPr>
          <p:nvPr/>
        </p:nvCxnSpPr>
        <p:spPr>
          <a:xfrm>
            <a:off x="8444491" y="3498127"/>
            <a:ext cx="355373" cy="7371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4D0EAF-B6DA-42EC-AC3A-3F812835337F}"/>
              </a:ext>
            </a:extLst>
          </p:cNvPr>
          <p:cNvCxnSpPr>
            <a:cxnSpLocks/>
            <a:stCxn id="6" idx="7"/>
            <a:endCxn id="3" idx="4"/>
          </p:cNvCxnSpPr>
          <p:nvPr/>
        </p:nvCxnSpPr>
        <p:spPr>
          <a:xfrm flipV="1">
            <a:off x="10416830" y="3530138"/>
            <a:ext cx="425335" cy="6853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00D670-6478-4EC2-97EC-D7D786054BBE}"/>
              </a:ext>
            </a:extLst>
          </p:cNvPr>
          <p:cNvCxnSpPr>
            <a:cxnSpLocks/>
            <a:endCxn id="3" idx="3"/>
          </p:cNvCxnSpPr>
          <p:nvPr/>
        </p:nvCxnSpPr>
        <p:spPr>
          <a:xfrm flipV="1">
            <a:off x="9183735" y="3453139"/>
            <a:ext cx="1466180" cy="7601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6059A5-DA2D-4BAA-B456-5D7F22250924}"/>
              </a:ext>
            </a:extLst>
          </p:cNvPr>
          <p:cNvCxnSpPr>
            <a:cxnSpLocks/>
            <a:endCxn id="5" idx="6"/>
          </p:cNvCxnSpPr>
          <p:nvPr/>
        </p:nvCxnSpPr>
        <p:spPr>
          <a:xfrm flipH="1" flipV="1">
            <a:off x="9263996" y="4388478"/>
            <a:ext cx="675814" cy="5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CBCD60-372F-4BA2-B7E7-2867E3AC7CD2}"/>
              </a:ext>
            </a:extLst>
          </p:cNvPr>
          <p:cNvSpPr txBox="1"/>
          <p:nvPr/>
        </p:nvSpPr>
        <p:spPr>
          <a:xfrm>
            <a:off x="10115220" y="2360899"/>
            <a:ext cx="391626"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E6392353-082E-4E1D-AAF5-43A8AC3B9F85}"/>
              </a:ext>
            </a:extLst>
          </p:cNvPr>
          <p:cNvSpPr txBox="1"/>
          <p:nvPr/>
        </p:nvSpPr>
        <p:spPr>
          <a:xfrm>
            <a:off x="8325043" y="3697126"/>
            <a:ext cx="391626"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3A8F319A-218C-4A3C-B2E9-409549B047AD}"/>
              </a:ext>
            </a:extLst>
          </p:cNvPr>
          <p:cNvSpPr txBox="1"/>
          <p:nvPr/>
        </p:nvSpPr>
        <p:spPr>
          <a:xfrm>
            <a:off x="8981350" y="2965600"/>
            <a:ext cx="391626" cy="369332"/>
          </a:xfrm>
          <a:prstGeom prst="rect">
            <a:avLst/>
          </a:prstGeom>
          <a:noFill/>
        </p:spPr>
        <p:txBody>
          <a:bodyPr wrap="square" rtlCol="0">
            <a:spAutoFit/>
          </a:bodyPr>
          <a:lstStyle/>
          <a:p>
            <a:r>
              <a:rPr lang="en-US" dirty="0"/>
              <a:t>6</a:t>
            </a:r>
          </a:p>
        </p:txBody>
      </p:sp>
      <p:sp>
        <p:nvSpPr>
          <p:cNvPr id="35" name="TextBox 34">
            <a:extLst>
              <a:ext uri="{FF2B5EF4-FFF2-40B4-BE49-F238E27FC236}">
                <a16:creationId xmlns:a16="http://schemas.microsoft.com/office/drawing/2014/main" id="{33CA059A-9DA2-4569-9345-C77BFB277668}"/>
              </a:ext>
            </a:extLst>
          </p:cNvPr>
          <p:cNvSpPr txBox="1"/>
          <p:nvPr/>
        </p:nvSpPr>
        <p:spPr>
          <a:xfrm>
            <a:off x="9870740" y="2859417"/>
            <a:ext cx="391626" cy="369332"/>
          </a:xfrm>
          <a:prstGeom prst="rect">
            <a:avLst/>
          </a:prstGeom>
          <a:noFill/>
        </p:spPr>
        <p:txBody>
          <a:bodyPr wrap="square" rtlCol="0">
            <a:spAutoFit/>
          </a:bodyPr>
          <a:lstStyle/>
          <a:p>
            <a:r>
              <a:rPr lang="en-US" dirty="0"/>
              <a:t>4</a:t>
            </a:r>
          </a:p>
        </p:txBody>
      </p:sp>
      <p:sp>
        <p:nvSpPr>
          <p:cNvPr id="36" name="TextBox 35">
            <a:extLst>
              <a:ext uri="{FF2B5EF4-FFF2-40B4-BE49-F238E27FC236}">
                <a16:creationId xmlns:a16="http://schemas.microsoft.com/office/drawing/2014/main" id="{E9868494-2F22-4B7D-9A11-835DC5D96361}"/>
              </a:ext>
            </a:extLst>
          </p:cNvPr>
          <p:cNvSpPr txBox="1"/>
          <p:nvPr/>
        </p:nvSpPr>
        <p:spPr>
          <a:xfrm>
            <a:off x="9489272" y="3601697"/>
            <a:ext cx="391626"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C18C3833-07BE-476C-A514-C616947E9B36}"/>
              </a:ext>
            </a:extLst>
          </p:cNvPr>
          <p:cNvSpPr txBox="1"/>
          <p:nvPr/>
        </p:nvSpPr>
        <p:spPr>
          <a:xfrm>
            <a:off x="9395057" y="4349978"/>
            <a:ext cx="391626" cy="369332"/>
          </a:xfrm>
          <a:prstGeom prst="rect">
            <a:avLst/>
          </a:prstGeom>
          <a:noFill/>
        </p:spPr>
        <p:txBody>
          <a:bodyPr wrap="square" rtlCol="0">
            <a:spAutoFit/>
          </a:bodyPr>
          <a:lstStyle/>
          <a:p>
            <a:r>
              <a:rPr lang="en-US" dirty="0"/>
              <a:t>5</a:t>
            </a:r>
          </a:p>
        </p:txBody>
      </p:sp>
      <p:sp>
        <p:nvSpPr>
          <p:cNvPr id="38" name="TextBox 37">
            <a:extLst>
              <a:ext uri="{FF2B5EF4-FFF2-40B4-BE49-F238E27FC236}">
                <a16:creationId xmlns:a16="http://schemas.microsoft.com/office/drawing/2014/main" id="{23E39386-38CB-4460-955C-D36587A6C38D}"/>
              </a:ext>
            </a:extLst>
          </p:cNvPr>
          <p:cNvSpPr txBox="1"/>
          <p:nvPr/>
        </p:nvSpPr>
        <p:spPr>
          <a:xfrm>
            <a:off x="10580004" y="3819221"/>
            <a:ext cx="391626" cy="369332"/>
          </a:xfrm>
          <a:prstGeom prst="rect">
            <a:avLst/>
          </a:prstGeom>
          <a:noFill/>
        </p:spPr>
        <p:txBody>
          <a:bodyPr wrap="square" rtlCol="0">
            <a:spAutoFit/>
          </a:bodyPr>
          <a:lstStyle/>
          <a:p>
            <a:r>
              <a:rPr lang="en-US" dirty="0"/>
              <a:t>2</a:t>
            </a:r>
          </a:p>
        </p:txBody>
      </p:sp>
      <p:graphicFrame>
        <p:nvGraphicFramePr>
          <p:cNvPr id="39" name="Table 38">
            <a:extLst>
              <a:ext uri="{FF2B5EF4-FFF2-40B4-BE49-F238E27FC236}">
                <a16:creationId xmlns:a16="http://schemas.microsoft.com/office/drawing/2014/main" id="{9F864BDC-56D2-4F1A-AB2B-2EBCCD7B6AA7}"/>
              </a:ext>
            </a:extLst>
          </p:cNvPr>
          <p:cNvGraphicFramePr>
            <a:graphicFrameLocks noGrp="1"/>
          </p:cNvGraphicFramePr>
          <p:nvPr/>
        </p:nvGraphicFramePr>
        <p:xfrm>
          <a:off x="1338349" y="1048519"/>
          <a:ext cx="9775697" cy="335280"/>
        </p:xfrm>
        <a:graphic>
          <a:graphicData uri="http://schemas.openxmlformats.org/drawingml/2006/table">
            <a:tbl>
              <a:tblPr firstRow="1" firstCol="1" bandRow="1">
                <a:tableStyleId>{5C22544A-7EE6-4342-B048-85BDC9FD1C3A}</a:tableStyleId>
              </a:tblPr>
              <a:tblGrid>
                <a:gridCol w="1878813">
                  <a:extLst>
                    <a:ext uri="{9D8B030D-6E8A-4147-A177-3AD203B41FA5}">
                      <a16:colId xmlns:a16="http://schemas.microsoft.com/office/drawing/2014/main" val="20000"/>
                    </a:ext>
                  </a:extLst>
                </a:gridCol>
                <a:gridCol w="4638365">
                  <a:extLst>
                    <a:ext uri="{9D8B030D-6E8A-4147-A177-3AD203B41FA5}">
                      <a16:colId xmlns:a16="http://schemas.microsoft.com/office/drawing/2014/main" val="20001"/>
                    </a:ext>
                  </a:extLst>
                </a:gridCol>
                <a:gridCol w="3258519">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0" name="Rectangle 39">
            <a:extLst>
              <a:ext uri="{FF2B5EF4-FFF2-40B4-BE49-F238E27FC236}">
                <a16:creationId xmlns:a16="http://schemas.microsoft.com/office/drawing/2014/main" id="{D915C8D6-5959-4B11-AAEE-B7E24D34293F}"/>
              </a:ext>
            </a:extLst>
          </p:cNvPr>
          <p:cNvSpPr/>
          <p:nvPr/>
        </p:nvSpPr>
        <p:spPr>
          <a:xfrm>
            <a:off x="1434380" y="1778580"/>
            <a:ext cx="6398047"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0)	        min {b(a, 7) c(a, </a:t>
            </a:r>
            <a:r>
              <a:rPr lang="en-US" altLang="zh-CN"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d(a, 6) </a:t>
            </a:r>
            <a:r>
              <a:rPr lang="en-US" sz="2400" b="1" dirty="0">
                <a:solidFill>
                  <a:srgbClr val="330CC4"/>
                </a:solidFill>
                <a:latin typeface="Times New Roman" panose="02020603050405020304" pitchFamily="18" charset="0"/>
                <a:cs typeface="Times New Roman" panose="02020603050405020304" pitchFamily="18" charset="0"/>
              </a:rPr>
              <a:t>e(a, </a:t>
            </a:r>
            <a:r>
              <a:rPr lang="en-US" altLang="zh-CN" sz="2400" b="1" dirty="0">
                <a:solidFill>
                  <a:srgbClr val="330CC4"/>
                </a:solidFill>
                <a:latin typeface="Times New Roman" panose="02020603050405020304" pitchFamily="18" charset="0"/>
                <a:cs typeface="Times New Roman" panose="02020603050405020304" pitchFamily="18" charset="0"/>
              </a:rPr>
              <a:t>1</a:t>
            </a:r>
            <a:r>
              <a:rPr lang="en-US" sz="2400" b="1" dirty="0">
                <a:solidFill>
                  <a:srgbClr val="330CC4"/>
                </a:solidFill>
                <a:latin typeface="Times New Roman" panose="02020603050405020304" pitchFamily="18" charset="0"/>
                <a:cs typeface="Times New Roman" panose="02020603050405020304" pitchFamily="18" charset="0"/>
              </a:rPr>
              <a:t>) </a:t>
            </a:r>
            <a:r>
              <a:rPr lang="en-US" sz="2400" dirty="0">
                <a:solidFill>
                  <a:srgbClr val="330CC4"/>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solidFill>
                  <a:srgbClr val="330CC4"/>
                </a:solidFill>
                <a:latin typeface="Times New Roman" panose="02020603050405020304" pitchFamily="18" charset="0"/>
                <a:cs typeface="Times New Roman" panose="02020603050405020304" pitchFamily="18" charset="0"/>
              </a:rPr>
              <a:t>e(a, </a:t>
            </a:r>
            <a:r>
              <a:rPr lang="en-US" altLang="zh-CN" sz="2400" dirty="0">
                <a:solidFill>
                  <a:srgbClr val="330CC4"/>
                </a:solidFill>
                <a:latin typeface="Times New Roman" panose="02020603050405020304" pitchFamily="18" charset="0"/>
                <a:cs typeface="Times New Roman" panose="02020603050405020304" pitchFamily="18" charset="0"/>
              </a:rPr>
              <a:t>1</a:t>
            </a:r>
            <a:r>
              <a:rPr lang="en-US" sz="2400" dirty="0">
                <a:solidFill>
                  <a:srgbClr val="330CC4"/>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min {</a:t>
            </a:r>
            <a:r>
              <a:rPr lang="en-US" sz="2400" strike="sngStrike" dirty="0">
                <a:solidFill>
                  <a:srgbClr val="C00000"/>
                </a:solidFill>
                <a:latin typeface="Times New Roman" panose="02020603050405020304" pitchFamily="18" charset="0"/>
                <a:cs typeface="Times New Roman" panose="02020603050405020304" pitchFamily="18" charset="0"/>
              </a:rPr>
              <a:t>b(a, 7) c(a, </a:t>
            </a:r>
            <a:r>
              <a:rPr lang="en-US" altLang="zh-CN" sz="2400" strike="sngStrike" dirty="0">
                <a:solidFill>
                  <a:srgbClr val="C00000"/>
                </a:solidFill>
                <a:latin typeface="Times New Roman" panose="02020603050405020304" pitchFamily="18" charset="0"/>
                <a:cs typeface="Times New Roman" panose="02020603050405020304" pitchFamily="18" charset="0"/>
              </a:rPr>
              <a:t>4</a:t>
            </a:r>
            <a:r>
              <a:rPr lang="en-US" sz="2400" strike="sngStrike" dirty="0">
                <a:solidFill>
                  <a:srgbClr val="C00000"/>
                </a:solidFill>
                <a:latin typeface="Times New Roman" panose="02020603050405020304" pitchFamily="18" charset="0"/>
                <a:cs typeface="Times New Roman" panose="02020603050405020304" pitchFamily="18" charset="0"/>
              </a:rPr>
              <a:t>) d(a, 6)</a:t>
            </a:r>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d(e, </a:t>
            </a:r>
            <a:r>
              <a:rPr lang="en-US" altLang="zh-CN" sz="2400" b="1" dirty="0">
                <a:solidFill>
                  <a:srgbClr val="0000FF"/>
                </a:solidFill>
                <a:latin typeface="Times New Roman" panose="02020603050405020304" pitchFamily="18" charset="0"/>
                <a:cs typeface="Times New Roman" panose="02020603050405020304" pitchFamily="18" charset="0"/>
              </a:rPr>
              <a:t>1+1</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330CC4"/>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d(e, 2) </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min {</a:t>
            </a:r>
            <a:r>
              <a:rPr lang="en-US" sz="2400" strike="sngStrike" dirty="0">
                <a:solidFill>
                  <a:srgbClr val="C00000"/>
                </a:solidFill>
                <a:latin typeface="Times New Roman" panose="02020603050405020304" pitchFamily="18" charset="0"/>
                <a:cs typeface="Times New Roman" panose="02020603050405020304" pitchFamily="18" charset="0"/>
              </a:rPr>
              <a:t>b(a, 7) </a:t>
            </a:r>
            <a:r>
              <a:rPr lang="en-US" sz="2400" dirty="0">
                <a:latin typeface="Times New Roman" panose="02020603050405020304" pitchFamily="18" charset="0"/>
                <a:cs typeface="Times New Roman" panose="02020603050405020304" pitchFamily="18" charset="0"/>
              </a:rPr>
              <a:t>b(d, </a:t>
            </a:r>
            <a:r>
              <a:rPr lang="en-US" altLang="zh-CN" sz="2400" dirty="0">
                <a:latin typeface="Times New Roman" panose="02020603050405020304" pitchFamily="18" charset="0"/>
                <a:cs typeface="Times New Roman" panose="02020603050405020304" pitchFamily="18" charset="0"/>
              </a:rPr>
              <a:t>2+3</a:t>
            </a:r>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c(a, 4) </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c(a, 4)         min { b(a, 7), b(d, 3), b(c, 2)} </a:t>
            </a:r>
          </a:p>
          <a:p>
            <a:r>
              <a:rPr lang="en-US" sz="2400" dirty="0">
                <a:latin typeface="Times New Roman" panose="02020603050405020304" pitchFamily="18" charset="0"/>
                <a:cs typeface="Times New Roman" panose="02020603050405020304" pitchFamily="18" charset="0"/>
              </a:rPr>
              <a:t>                    min { b(a, 7), </a:t>
            </a:r>
            <a:r>
              <a:rPr lang="en-US" sz="2400" b="1" dirty="0">
                <a:solidFill>
                  <a:srgbClr val="0000FF"/>
                </a:solidFill>
                <a:latin typeface="Times New Roman" panose="02020603050405020304" pitchFamily="18" charset="0"/>
                <a:cs typeface="Times New Roman" panose="02020603050405020304" pitchFamily="18" charset="0"/>
              </a:rPr>
              <a:t>b(d, 2+3), </a:t>
            </a:r>
            <a:r>
              <a:rPr lang="en-US" sz="2400" dirty="0">
                <a:latin typeface="Times New Roman" panose="02020603050405020304" pitchFamily="18" charset="0"/>
                <a:cs typeface="Times New Roman" panose="02020603050405020304" pitchFamily="18" charset="0"/>
              </a:rPr>
              <a:t>b(c, 4+2)}</a:t>
            </a:r>
          </a:p>
          <a:p>
            <a:r>
              <a:rPr lang="en-US" sz="2400" dirty="0">
                <a:latin typeface="Times New Roman" panose="02020603050405020304" pitchFamily="18" charset="0"/>
                <a:cs typeface="Times New Roman" panose="02020603050405020304" pitchFamily="18" charset="0"/>
              </a:rPr>
              <a:t>b(d, 5)</a:t>
            </a:r>
          </a:p>
          <a:p>
            <a:r>
              <a:rPr lang="en-US" sz="2400" dirty="0">
                <a:latin typeface="Times New Roman" panose="02020603050405020304" pitchFamily="18" charset="0"/>
                <a:cs typeface="Times New Roman" panose="02020603050405020304" pitchFamily="18" charset="0"/>
              </a:rPr>
              <a:t> </a:t>
            </a:r>
            <a:endParaRPr lang="en-US" sz="2400" dirty="0">
              <a:solidFill>
                <a:srgbClr val="3803CD"/>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CD9E4D4E-7765-4BA0-8E51-E2984518B410}"/>
              </a:ext>
            </a:extLst>
          </p:cNvPr>
          <p:cNvSpPr/>
          <p:nvPr/>
        </p:nvSpPr>
        <p:spPr>
          <a:xfrm>
            <a:off x="9786683" y="368321"/>
            <a:ext cx="34977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a:t>
            </a:r>
            <a:endParaRPr lang="en-US" dirty="0"/>
          </a:p>
        </p:txBody>
      </p:sp>
      <p:sp>
        <p:nvSpPr>
          <p:cNvPr id="26" name="TextBox 25">
            <a:extLst>
              <a:ext uri="{FF2B5EF4-FFF2-40B4-BE49-F238E27FC236}">
                <a16:creationId xmlns:a16="http://schemas.microsoft.com/office/drawing/2014/main" id="{E15000A3-5763-4466-A54A-777DC8020464}"/>
              </a:ext>
            </a:extLst>
          </p:cNvPr>
          <p:cNvSpPr txBox="1"/>
          <p:nvPr/>
        </p:nvSpPr>
        <p:spPr>
          <a:xfrm>
            <a:off x="8706978" y="2438723"/>
            <a:ext cx="391626" cy="369332"/>
          </a:xfrm>
          <a:prstGeom prst="rect">
            <a:avLst/>
          </a:prstGeom>
          <a:noFill/>
        </p:spPr>
        <p:txBody>
          <a:bodyPr wrap="square" rtlCol="0">
            <a:spAutoFit/>
          </a:bodyPr>
          <a:lstStyle/>
          <a:p>
            <a:r>
              <a:rPr lang="en-US" dirty="0"/>
              <a:t>1</a:t>
            </a:r>
          </a:p>
        </p:txBody>
      </p:sp>
      <p:pic>
        <p:nvPicPr>
          <p:cNvPr id="28" name="Picture 27" descr="Image result for smiley face images">
            <a:extLst>
              <a:ext uri="{FF2B5EF4-FFF2-40B4-BE49-F238E27FC236}">
                <a16:creationId xmlns:a16="http://schemas.microsoft.com/office/drawing/2014/main" id="{E2176A78-ECB0-469F-A8D8-FA03D042321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Tree>
    <p:extLst>
      <p:ext uri="{BB962C8B-B14F-4D97-AF65-F5344CB8AC3E}">
        <p14:creationId xmlns:p14="http://schemas.microsoft.com/office/powerpoint/2010/main" val="27164656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D90AAF4-F6EA-4EE0-8DFA-B41602599E80}"/>
              </a:ext>
            </a:extLst>
          </p:cNvPr>
          <p:cNvSpPr>
            <a:spLocks noChangeArrowheads="1"/>
          </p:cNvSpPr>
          <p:nvPr/>
        </p:nvSpPr>
        <p:spPr bwMode="auto">
          <a:xfrm>
            <a:off x="9263996" y="2024643"/>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a:extLst>
              <a:ext uri="{FF2B5EF4-FFF2-40B4-BE49-F238E27FC236}">
                <a16:creationId xmlns:a16="http://schemas.microsoft.com/office/drawing/2014/main" id="{EDD2BFD4-CB4C-4B53-B8CB-3E020B5BB207}"/>
              </a:ext>
            </a:extLst>
          </p:cNvPr>
          <p:cNvSpPr>
            <a:spLocks noChangeArrowheads="1"/>
          </p:cNvSpPr>
          <p:nvPr/>
        </p:nvSpPr>
        <p:spPr bwMode="auto">
          <a:xfrm>
            <a:off x="10570282" y="300435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799FA9B8-2219-4700-9C9C-F3784998057B}"/>
              </a:ext>
            </a:extLst>
          </p:cNvPr>
          <p:cNvSpPr>
            <a:spLocks noChangeArrowheads="1"/>
          </p:cNvSpPr>
          <p:nvPr/>
        </p:nvSpPr>
        <p:spPr bwMode="auto">
          <a:xfrm>
            <a:off x="8077453" y="300435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DED44A1E-CC66-4C5B-B90E-7C368BFABEA6}"/>
              </a:ext>
            </a:extLst>
          </p:cNvPr>
          <p:cNvSpPr>
            <a:spLocks noChangeArrowheads="1"/>
          </p:cNvSpPr>
          <p:nvPr/>
        </p:nvSpPr>
        <p:spPr bwMode="auto">
          <a:xfrm>
            <a:off x="8720231" y="412558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FA5D17A7-71A3-492C-B851-4F79E28CF875}"/>
              </a:ext>
            </a:extLst>
          </p:cNvPr>
          <p:cNvSpPr>
            <a:spLocks noChangeArrowheads="1"/>
          </p:cNvSpPr>
          <p:nvPr/>
        </p:nvSpPr>
        <p:spPr bwMode="auto">
          <a:xfrm>
            <a:off x="9950153" y="412558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CB72653-5487-42B8-B18B-34718D2CA423}"/>
              </a:ext>
            </a:extLst>
          </p:cNvPr>
          <p:cNvCxnSpPr>
            <a:stCxn id="2" idx="3"/>
            <a:endCxn id="4" idx="7"/>
          </p:cNvCxnSpPr>
          <p:nvPr/>
        </p:nvCxnSpPr>
        <p:spPr>
          <a:xfrm flipH="1">
            <a:off x="8541585" y="2473424"/>
            <a:ext cx="802044" cy="60793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7AAFE0-C912-45EB-B861-9B426BAC89C8}"/>
              </a:ext>
            </a:extLst>
          </p:cNvPr>
          <p:cNvCxnSpPr>
            <a:cxnSpLocks/>
            <a:endCxn id="3" idx="1"/>
          </p:cNvCxnSpPr>
          <p:nvPr/>
        </p:nvCxnSpPr>
        <p:spPr>
          <a:xfrm>
            <a:off x="9794157" y="2391271"/>
            <a:ext cx="855758" cy="690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975B6A-D85E-4A47-BC48-91B97332CB3F}"/>
              </a:ext>
            </a:extLst>
          </p:cNvPr>
          <p:cNvCxnSpPr>
            <a:cxnSpLocks/>
            <a:endCxn id="5" idx="0"/>
          </p:cNvCxnSpPr>
          <p:nvPr/>
        </p:nvCxnSpPr>
        <p:spPr>
          <a:xfrm flipH="1">
            <a:off x="8992114" y="2511924"/>
            <a:ext cx="451204" cy="1613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FC12F5-A8AB-4E24-9763-BDD76E30F68A}"/>
              </a:ext>
            </a:extLst>
          </p:cNvPr>
          <p:cNvCxnSpPr>
            <a:cxnSpLocks/>
            <a:stCxn id="2" idx="5"/>
            <a:endCxn id="6" idx="0"/>
          </p:cNvCxnSpPr>
          <p:nvPr/>
        </p:nvCxnSpPr>
        <p:spPr>
          <a:xfrm>
            <a:off x="9728128" y="2473424"/>
            <a:ext cx="493908" cy="1652164"/>
          </a:xfrm>
          <a:prstGeom prst="straightConnector1">
            <a:avLst/>
          </a:prstGeom>
          <a:ln w="57150">
            <a:solidFill>
              <a:srgbClr val="3803C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5FDBF2-738F-48FD-8AD4-5303E6286D0A}"/>
              </a:ext>
            </a:extLst>
          </p:cNvPr>
          <p:cNvCxnSpPr>
            <a:cxnSpLocks/>
          </p:cNvCxnSpPr>
          <p:nvPr/>
        </p:nvCxnSpPr>
        <p:spPr>
          <a:xfrm>
            <a:off x="8444491" y="3498127"/>
            <a:ext cx="355373" cy="737118"/>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4D0EAF-B6DA-42EC-AC3A-3F812835337F}"/>
              </a:ext>
            </a:extLst>
          </p:cNvPr>
          <p:cNvCxnSpPr>
            <a:cxnSpLocks/>
            <a:stCxn id="6" idx="7"/>
            <a:endCxn id="3" idx="4"/>
          </p:cNvCxnSpPr>
          <p:nvPr/>
        </p:nvCxnSpPr>
        <p:spPr>
          <a:xfrm flipV="1">
            <a:off x="10414285" y="3530138"/>
            <a:ext cx="427880" cy="672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00D670-6478-4EC2-97EC-D7D786054BBE}"/>
              </a:ext>
            </a:extLst>
          </p:cNvPr>
          <p:cNvCxnSpPr>
            <a:cxnSpLocks/>
            <a:endCxn id="3" idx="3"/>
          </p:cNvCxnSpPr>
          <p:nvPr/>
        </p:nvCxnSpPr>
        <p:spPr>
          <a:xfrm flipV="1">
            <a:off x="9151379" y="3453139"/>
            <a:ext cx="1498536" cy="721380"/>
          </a:xfrm>
          <a:prstGeom prst="straightConnector1">
            <a:avLst/>
          </a:prstGeom>
          <a:ln w="57150">
            <a:solidFill>
              <a:srgbClr val="3803C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6059A5-DA2D-4BAA-B456-5D7F22250924}"/>
              </a:ext>
            </a:extLst>
          </p:cNvPr>
          <p:cNvCxnSpPr>
            <a:cxnSpLocks/>
            <a:endCxn id="5" idx="6"/>
          </p:cNvCxnSpPr>
          <p:nvPr/>
        </p:nvCxnSpPr>
        <p:spPr>
          <a:xfrm flipH="1" flipV="1">
            <a:off x="9263996" y="4388478"/>
            <a:ext cx="675814" cy="5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CBCD60-372F-4BA2-B7E7-2867E3AC7CD2}"/>
              </a:ext>
            </a:extLst>
          </p:cNvPr>
          <p:cNvSpPr txBox="1"/>
          <p:nvPr/>
        </p:nvSpPr>
        <p:spPr>
          <a:xfrm>
            <a:off x="10115220" y="2360899"/>
            <a:ext cx="391626"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E6392353-082E-4E1D-AAF5-43A8AC3B9F85}"/>
              </a:ext>
            </a:extLst>
          </p:cNvPr>
          <p:cNvSpPr txBox="1"/>
          <p:nvPr/>
        </p:nvSpPr>
        <p:spPr>
          <a:xfrm>
            <a:off x="8325043" y="3697126"/>
            <a:ext cx="391626"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3A8F319A-218C-4A3C-B2E9-409549B047AD}"/>
              </a:ext>
            </a:extLst>
          </p:cNvPr>
          <p:cNvSpPr txBox="1"/>
          <p:nvPr/>
        </p:nvSpPr>
        <p:spPr>
          <a:xfrm>
            <a:off x="8981350" y="2965600"/>
            <a:ext cx="391626" cy="369332"/>
          </a:xfrm>
          <a:prstGeom prst="rect">
            <a:avLst/>
          </a:prstGeom>
          <a:noFill/>
        </p:spPr>
        <p:txBody>
          <a:bodyPr wrap="square" rtlCol="0">
            <a:spAutoFit/>
          </a:bodyPr>
          <a:lstStyle/>
          <a:p>
            <a:r>
              <a:rPr lang="en-US" dirty="0"/>
              <a:t>6</a:t>
            </a:r>
          </a:p>
        </p:txBody>
      </p:sp>
      <p:sp>
        <p:nvSpPr>
          <p:cNvPr id="35" name="TextBox 34">
            <a:extLst>
              <a:ext uri="{FF2B5EF4-FFF2-40B4-BE49-F238E27FC236}">
                <a16:creationId xmlns:a16="http://schemas.microsoft.com/office/drawing/2014/main" id="{33CA059A-9DA2-4569-9345-C77BFB277668}"/>
              </a:ext>
            </a:extLst>
          </p:cNvPr>
          <p:cNvSpPr txBox="1"/>
          <p:nvPr/>
        </p:nvSpPr>
        <p:spPr>
          <a:xfrm>
            <a:off x="9870740" y="2859417"/>
            <a:ext cx="391626" cy="369332"/>
          </a:xfrm>
          <a:prstGeom prst="rect">
            <a:avLst/>
          </a:prstGeom>
          <a:noFill/>
        </p:spPr>
        <p:txBody>
          <a:bodyPr wrap="square" rtlCol="0">
            <a:spAutoFit/>
          </a:bodyPr>
          <a:lstStyle/>
          <a:p>
            <a:r>
              <a:rPr lang="en-US" dirty="0"/>
              <a:t>4</a:t>
            </a:r>
          </a:p>
        </p:txBody>
      </p:sp>
      <p:sp>
        <p:nvSpPr>
          <p:cNvPr id="36" name="TextBox 35">
            <a:extLst>
              <a:ext uri="{FF2B5EF4-FFF2-40B4-BE49-F238E27FC236}">
                <a16:creationId xmlns:a16="http://schemas.microsoft.com/office/drawing/2014/main" id="{E9868494-2F22-4B7D-9A11-835DC5D96361}"/>
              </a:ext>
            </a:extLst>
          </p:cNvPr>
          <p:cNvSpPr txBox="1"/>
          <p:nvPr/>
        </p:nvSpPr>
        <p:spPr>
          <a:xfrm>
            <a:off x="9502221" y="3585624"/>
            <a:ext cx="391626"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C18C3833-07BE-476C-A514-C616947E9B36}"/>
              </a:ext>
            </a:extLst>
          </p:cNvPr>
          <p:cNvSpPr txBox="1"/>
          <p:nvPr/>
        </p:nvSpPr>
        <p:spPr>
          <a:xfrm>
            <a:off x="9395057" y="4349978"/>
            <a:ext cx="391626" cy="369332"/>
          </a:xfrm>
          <a:prstGeom prst="rect">
            <a:avLst/>
          </a:prstGeom>
          <a:noFill/>
        </p:spPr>
        <p:txBody>
          <a:bodyPr wrap="square" rtlCol="0">
            <a:spAutoFit/>
          </a:bodyPr>
          <a:lstStyle/>
          <a:p>
            <a:r>
              <a:rPr lang="en-US" dirty="0"/>
              <a:t>5</a:t>
            </a:r>
          </a:p>
        </p:txBody>
      </p:sp>
      <p:sp>
        <p:nvSpPr>
          <p:cNvPr id="38" name="TextBox 37">
            <a:extLst>
              <a:ext uri="{FF2B5EF4-FFF2-40B4-BE49-F238E27FC236}">
                <a16:creationId xmlns:a16="http://schemas.microsoft.com/office/drawing/2014/main" id="{23E39386-38CB-4460-955C-D36587A6C38D}"/>
              </a:ext>
            </a:extLst>
          </p:cNvPr>
          <p:cNvSpPr txBox="1"/>
          <p:nvPr/>
        </p:nvSpPr>
        <p:spPr>
          <a:xfrm>
            <a:off x="10580004" y="3819221"/>
            <a:ext cx="391626" cy="369332"/>
          </a:xfrm>
          <a:prstGeom prst="rect">
            <a:avLst/>
          </a:prstGeom>
          <a:noFill/>
        </p:spPr>
        <p:txBody>
          <a:bodyPr wrap="square" rtlCol="0">
            <a:spAutoFit/>
          </a:bodyPr>
          <a:lstStyle/>
          <a:p>
            <a:r>
              <a:rPr lang="en-US" dirty="0"/>
              <a:t>2</a:t>
            </a:r>
          </a:p>
        </p:txBody>
      </p:sp>
      <p:graphicFrame>
        <p:nvGraphicFramePr>
          <p:cNvPr id="39" name="Table 38">
            <a:extLst>
              <a:ext uri="{FF2B5EF4-FFF2-40B4-BE49-F238E27FC236}">
                <a16:creationId xmlns:a16="http://schemas.microsoft.com/office/drawing/2014/main" id="{9F864BDC-56D2-4F1A-AB2B-2EBCCD7B6AA7}"/>
              </a:ext>
            </a:extLst>
          </p:cNvPr>
          <p:cNvGraphicFramePr>
            <a:graphicFrameLocks noGrp="1"/>
          </p:cNvGraphicFramePr>
          <p:nvPr/>
        </p:nvGraphicFramePr>
        <p:xfrm>
          <a:off x="1551105" y="1048519"/>
          <a:ext cx="9562941" cy="335280"/>
        </p:xfrm>
        <a:graphic>
          <a:graphicData uri="http://schemas.openxmlformats.org/drawingml/2006/table">
            <a:tbl>
              <a:tblPr firstRow="1" firstCol="1" bandRow="1">
                <a:tableStyleId>{5C22544A-7EE6-4342-B048-85BDC9FD1C3A}</a:tableStyleId>
              </a:tblPr>
              <a:tblGrid>
                <a:gridCol w="1837923">
                  <a:extLst>
                    <a:ext uri="{9D8B030D-6E8A-4147-A177-3AD203B41FA5}">
                      <a16:colId xmlns:a16="http://schemas.microsoft.com/office/drawing/2014/main" val="20000"/>
                    </a:ext>
                  </a:extLst>
                </a:gridCol>
                <a:gridCol w="4022074">
                  <a:extLst>
                    <a:ext uri="{9D8B030D-6E8A-4147-A177-3AD203B41FA5}">
                      <a16:colId xmlns:a16="http://schemas.microsoft.com/office/drawing/2014/main" val="20001"/>
                    </a:ext>
                  </a:extLst>
                </a:gridCol>
                <a:gridCol w="3702944">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0" name="Rectangle 39">
            <a:extLst>
              <a:ext uri="{FF2B5EF4-FFF2-40B4-BE49-F238E27FC236}">
                <a16:creationId xmlns:a16="http://schemas.microsoft.com/office/drawing/2014/main" id="{D915C8D6-5959-4B11-AAEE-B7E24D34293F}"/>
              </a:ext>
            </a:extLst>
          </p:cNvPr>
          <p:cNvSpPr/>
          <p:nvPr/>
        </p:nvSpPr>
        <p:spPr>
          <a:xfrm>
            <a:off x="1520313" y="1557063"/>
            <a:ext cx="6471053"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0)	        min {b(a, 7) c(a, </a:t>
            </a:r>
            <a:r>
              <a:rPr lang="en-US" altLang="zh-CN"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d(a, 6) </a:t>
            </a:r>
            <a:r>
              <a:rPr lang="en-US" sz="2400" b="1" dirty="0">
                <a:solidFill>
                  <a:srgbClr val="330CC4"/>
                </a:solidFill>
                <a:latin typeface="Times New Roman" panose="02020603050405020304" pitchFamily="18" charset="0"/>
                <a:cs typeface="Times New Roman" panose="02020603050405020304" pitchFamily="18" charset="0"/>
              </a:rPr>
              <a:t>e(a, </a:t>
            </a:r>
            <a:r>
              <a:rPr lang="en-US" altLang="zh-CN" sz="2400" b="1" dirty="0">
                <a:solidFill>
                  <a:srgbClr val="330CC4"/>
                </a:solidFill>
                <a:latin typeface="Times New Roman" panose="02020603050405020304" pitchFamily="18" charset="0"/>
                <a:cs typeface="Times New Roman" panose="02020603050405020304" pitchFamily="18" charset="0"/>
              </a:rPr>
              <a:t>1</a:t>
            </a:r>
            <a:r>
              <a:rPr lang="en-US" sz="2400" b="1" dirty="0">
                <a:solidFill>
                  <a:srgbClr val="330CC4"/>
                </a:solidFill>
                <a:latin typeface="Times New Roman" panose="02020603050405020304" pitchFamily="18" charset="0"/>
                <a:cs typeface="Times New Roman" panose="02020603050405020304" pitchFamily="18" charset="0"/>
              </a:rPr>
              <a:t>) </a:t>
            </a:r>
            <a:r>
              <a:rPr lang="en-US" sz="2400" dirty="0">
                <a:solidFill>
                  <a:srgbClr val="330CC4"/>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solidFill>
                  <a:srgbClr val="330CC4"/>
                </a:solidFill>
                <a:latin typeface="Times New Roman" panose="02020603050405020304" pitchFamily="18" charset="0"/>
                <a:cs typeface="Times New Roman" panose="02020603050405020304" pitchFamily="18" charset="0"/>
              </a:rPr>
              <a:t>e(a, </a:t>
            </a:r>
            <a:r>
              <a:rPr lang="en-US" altLang="zh-CN" sz="2400" dirty="0">
                <a:solidFill>
                  <a:srgbClr val="330CC4"/>
                </a:solidFill>
                <a:latin typeface="Times New Roman" panose="02020603050405020304" pitchFamily="18" charset="0"/>
                <a:cs typeface="Times New Roman" panose="02020603050405020304" pitchFamily="18" charset="0"/>
              </a:rPr>
              <a:t>1</a:t>
            </a:r>
            <a:r>
              <a:rPr lang="en-US" sz="2400" dirty="0">
                <a:solidFill>
                  <a:srgbClr val="330CC4"/>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min {</a:t>
            </a:r>
            <a:r>
              <a:rPr lang="en-US" sz="2400" strike="sngStrike" dirty="0">
                <a:solidFill>
                  <a:srgbClr val="C00000"/>
                </a:solidFill>
                <a:latin typeface="Times New Roman" panose="02020603050405020304" pitchFamily="18" charset="0"/>
                <a:cs typeface="Times New Roman" panose="02020603050405020304" pitchFamily="18" charset="0"/>
              </a:rPr>
              <a:t>b(a, 7) c(a, </a:t>
            </a:r>
            <a:r>
              <a:rPr lang="en-US" altLang="zh-CN" sz="2400" strike="sngStrike" dirty="0">
                <a:solidFill>
                  <a:srgbClr val="C00000"/>
                </a:solidFill>
                <a:latin typeface="Times New Roman" panose="02020603050405020304" pitchFamily="18" charset="0"/>
                <a:cs typeface="Times New Roman" panose="02020603050405020304" pitchFamily="18" charset="0"/>
              </a:rPr>
              <a:t>4</a:t>
            </a:r>
            <a:r>
              <a:rPr lang="en-US" sz="2400" strike="sngStrike" dirty="0">
                <a:solidFill>
                  <a:srgbClr val="C00000"/>
                </a:solidFill>
                <a:latin typeface="Times New Roman" panose="02020603050405020304" pitchFamily="18" charset="0"/>
                <a:cs typeface="Times New Roman" panose="02020603050405020304" pitchFamily="18" charset="0"/>
              </a:rPr>
              <a:t>) d(a, 6)</a:t>
            </a:r>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d(e, </a:t>
            </a:r>
            <a:r>
              <a:rPr lang="en-US" altLang="zh-CN" sz="2400" b="1" dirty="0">
                <a:solidFill>
                  <a:srgbClr val="0000FF"/>
                </a:solidFill>
                <a:latin typeface="Times New Roman" panose="02020603050405020304" pitchFamily="18" charset="0"/>
                <a:cs typeface="Times New Roman" panose="02020603050405020304" pitchFamily="18" charset="0"/>
              </a:rPr>
              <a:t>1+1</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d(e, 2) </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min {</a:t>
            </a:r>
            <a:r>
              <a:rPr lang="en-US" sz="2400" strike="sngStrike" dirty="0">
                <a:solidFill>
                  <a:srgbClr val="C00000"/>
                </a:solidFill>
                <a:latin typeface="Times New Roman" panose="02020603050405020304" pitchFamily="18" charset="0"/>
                <a:cs typeface="Times New Roman" panose="02020603050405020304" pitchFamily="18" charset="0"/>
              </a:rPr>
              <a:t>b(a, 7) </a:t>
            </a:r>
            <a:r>
              <a:rPr lang="en-US" sz="2400" dirty="0">
                <a:latin typeface="Times New Roman" panose="02020603050405020304" pitchFamily="18" charset="0"/>
                <a:cs typeface="Times New Roman" panose="02020603050405020304" pitchFamily="18" charset="0"/>
              </a:rPr>
              <a:t>b(d, </a:t>
            </a:r>
            <a:r>
              <a:rPr lang="en-US" altLang="zh-CN" sz="2400" dirty="0">
                <a:latin typeface="Times New Roman" panose="02020603050405020304" pitchFamily="18" charset="0"/>
                <a:cs typeface="Times New Roman" panose="02020603050405020304" pitchFamily="18" charset="0"/>
              </a:rPr>
              <a:t>2+3</a:t>
            </a:r>
            <a:r>
              <a:rPr lang="en-US" sz="2400" dirty="0">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c(a, 4) </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c(a, 4)          min { b(a, 7), </a:t>
            </a:r>
            <a:r>
              <a:rPr lang="en-US" sz="2400" b="1" dirty="0">
                <a:solidFill>
                  <a:srgbClr val="0000FF"/>
                </a:solidFill>
                <a:latin typeface="Times New Roman" panose="02020603050405020304" pitchFamily="18" charset="0"/>
                <a:cs typeface="Times New Roman" panose="02020603050405020304" pitchFamily="18" charset="0"/>
              </a:rPr>
              <a:t>b(d, 2+3), </a:t>
            </a:r>
            <a:r>
              <a:rPr lang="en-US" sz="2400" dirty="0">
                <a:latin typeface="Times New Roman" panose="02020603050405020304" pitchFamily="18" charset="0"/>
                <a:cs typeface="Times New Roman" panose="02020603050405020304" pitchFamily="18" charset="0"/>
              </a:rPr>
              <a:t>b(c, 4+2)}</a:t>
            </a:r>
          </a:p>
          <a:p>
            <a:r>
              <a:rPr lang="en-US" sz="2400" dirty="0">
                <a:latin typeface="Times New Roman" panose="02020603050405020304" pitchFamily="18" charset="0"/>
                <a:cs typeface="Times New Roman" panose="02020603050405020304" pitchFamily="18" charset="0"/>
              </a:rPr>
              <a:t>b(d, 5)</a:t>
            </a:r>
          </a:p>
          <a:p>
            <a:endParaRPr lang="en-US" sz="2400" dirty="0">
              <a:solidFill>
                <a:srgbClr val="3803CD"/>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shortest paths are :</a:t>
            </a:r>
          </a:p>
          <a:p>
            <a:r>
              <a:rPr lang="en-US" sz="2400" dirty="0">
                <a:latin typeface="Times New Roman" panose="02020603050405020304" pitchFamily="18" charset="0"/>
                <a:cs typeface="Times New Roman" panose="02020603050405020304" pitchFamily="18" charset="0"/>
              </a:rPr>
              <a:t>(a - e)  of length 1</a:t>
            </a:r>
          </a:p>
          <a:p>
            <a:r>
              <a:rPr lang="en-US" sz="2400" dirty="0">
                <a:latin typeface="Times New Roman" panose="02020603050405020304" pitchFamily="18" charset="0"/>
                <a:cs typeface="Times New Roman" panose="02020603050405020304" pitchFamily="18" charset="0"/>
              </a:rPr>
              <a:t>(a - e - d) of length 2</a:t>
            </a:r>
          </a:p>
          <a:p>
            <a:r>
              <a:rPr lang="en-US" sz="2400" dirty="0">
                <a:latin typeface="Times New Roman" panose="02020603050405020304" pitchFamily="18" charset="0"/>
                <a:cs typeface="Times New Roman" panose="02020603050405020304" pitchFamily="18" charset="0"/>
              </a:rPr>
              <a:t>(a - c) of length 4</a:t>
            </a:r>
          </a:p>
          <a:p>
            <a:r>
              <a:rPr lang="en-US" sz="2400" dirty="0">
                <a:latin typeface="Times New Roman" panose="02020603050405020304" pitchFamily="18" charset="0"/>
                <a:cs typeface="Times New Roman" panose="02020603050405020304" pitchFamily="18" charset="0"/>
              </a:rPr>
              <a:t>(a - e - d - b) of length 5</a:t>
            </a:r>
          </a:p>
          <a:p>
            <a:r>
              <a:rPr lang="en-US" sz="2400" dirty="0">
                <a:latin typeface="Times New Roman" panose="02020603050405020304" pitchFamily="18" charset="0"/>
                <a:cs typeface="Times New Roman" panose="02020603050405020304" pitchFamily="18" charset="0"/>
              </a:rPr>
              <a:t>Total length = 12</a:t>
            </a:r>
          </a:p>
        </p:txBody>
      </p:sp>
      <p:sp>
        <p:nvSpPr>
          <p:cNvPr id="42" name="Rectangle 41">
            <a:extLst>
              <a:ext uri="{FF2B5EF4-FFF2-40B4-BE49-F238E27FC236}">
                <a16:creationId xmlns:a16="http://schemas.microsoft.com/office/drawing/2014/main" id="{CD9E4D4E-7765-4BA0-8E51-E2984518B410}"/>
              </a:ext>
            </a:extLst>
          </p:cNvPr>
          <p:cNvSpPr/>
          <p:nvPr/>
        </p:nvSpPr>
        <p:spPr>
          <a:xfrm>
            <a:off x="9786683" y="368321"/>
            <a:ext cx="34977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a:t>
            </a:r>
            <a:endParaRPr lang="en-US" dirty="0"/>
          </a:p>
        </p:txBody>
      </p:sp>
      <p:sp>
        <p:nvSpPr>
          <p:cNvPr id="26" name="TextBox 25">
            <a:extLst>
              <a:ext uri="{FF2B5EF4-FFF2-40B4-BE49-F238E27FC236}">
                <a16:creationId xmlns:a16="http://schemas.microsoft.com/office/drawing/2014/main" id="{E15000A3-5763-4466-A54A-777DC8020464}"/>
              </a:ext>
            </a:extLst>
          </p:cNvPr>
          <p:cNvSpPr txBox="1"/>
          <p:nvPr/>
        </p:nvSpPr>
        <p:spPr>
          <a:xfrm>
            <a:off x="8706978" y="2438723"/>
            <a:ext cx="391626" cy="369332"/>
          </a:xfrm>
          <a:prstGeom prst="rect">
            <a:avLst/>
          </a:prstGeom>
          <a:noFill/>
        </p:spPr>
        <p:txBody>
          <a:bodyPr wrap="square" rtlCol="0">
            <a:spAutoFit/>
          </a:bodyPr>
          <a:lstStyle/>
          <a:p>
            <a:r>
              <a:rPr lang="en-US" dirty="0"/>
              <a:t>1</a:t>
            </a:r>
          </a:p>
        </p:txBody>
      </p:sp>
      <p:sp>
        <p:nvSpPr>
          <p:cNvPr id="10" name="TextBox 9">
            <a:extLst>
              <a:ext uri="{FF2B5EF4-FFF2-40B4-BE49-F238E27FC236}">
                <a16:creationId xmlns:a16="http://schemas.microsoft.com/office/drawing/2014/main" id="{1A6200D9-455E-49FC-8164-89690B51D29F}"/>
              </a:ext>
            </a:extLst>
          </p:cNvPr>
          <p:cNvSpPr txBox="1"/>
          <p:nvPr/>
        </p:nvSpPr>
        <p:spPr>
          <a:xfrm>
            <a:off x="5003640" y="4729014"/>
            <a:ext cx="3617578"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The following paths </a:t>
            </a:r>
            <a:r>
              <a:rPr lang="en-US" sz="2000" i="1" dirty="0">
                <a:solidFill>
                  <a:srgbClr val="0000FF"/>
                </a:solidFill>
                <a:latin typeface="Times New Roman" panose="02020603050405020304" pitchFamily="18" charset="0"/>
                <a:cs typeface="Times New Roman" panose="02020603050405020304" pitchFamily="18" charset="0"/>
              </a:rPr>
              <a:t>do not </a:t>
            </a:r>
            <a:r>
              <a:rPr lang="en-US" sz="2000" dirty="0">
                <a:latin typeface="Times New Roman" panose="02020603050405020304" pitchFamily="18" charset="0"/>
                <a:cs typeface="Times New Roman" panose="02020603050405020304" pitchFamily="18" charset="0"/>
              </a:rPr>
              <a:t>exist:</a:t>
            </a:r>
          </a:p>
          <a:p>
            <a:r>
              <a:rPr lang="en-US" sz="2000" dirty="0">
                <a:latin typeface="Times New Roman" panose="02020603050405020304" pitchFamily="18" charset="0"/>
                <a:cs typeface="Times New Roman" panose="02020603050405020304" pitchFamily="18" charset="0"/>
              </a:rPr>
              <a:t>(a – c – d)</a:t>
            </a:r>
          </a:p>
          <a:p>
            <a:r>
              <a:rPr lang="en-US" sz="2000" dirty="0">
                <a:latin typeface="Times New Roman" panose="02020603050405020304" pitchFamily="18" charset="0"/>
                <a:cs typeface="Times New Roman" panose="02020603050405020304" pitchFamily="18" charset="0"/>
              </a:rPr>
              <a:t>(a – c – b)</a:t>
            </a:r>
          </a:p>
          <a:p>
            <a:r>
              <a:rPr lang="en-US" sz="2000" dirty="0">
                <a:latin typeface="Times New Roman" panose="02020603050405020304" pitchFamily="18" charset="0"/>
                <a:cs typeface="Times New Roman" panose="02020603050405020304" pitchFamily="18" charset="0"/>
              </a:rPr>
              <a:t>(a – b)</a:t>
            </a:r>
          </a:p>
          <a:p>
            <a:r>
              <a:rPr lang="en-US" sz="2000" dirty="0">
                <a:latin typeface="Times New Roman" panose="02020603050405020304" pitchFamily="18" charset="0"/>
                <a:cs typeface="Times New Roman" panose="02020603050405020304" pitchFamily="18" charset="0"/>
              </a:rPr>
              <a:t>(a – d)</a:t>
            </a:r>
          </a:p>
        </p:txBody>
      </p:sp>
      <p:pic>
        <p:nvPicPr>
          <p:cNvPr id="28" name="Picture 27" descr="Image result for smiley face images">
            <a:extLst>
              <a:ext uri="{FF2B5EF4-FFF2-40B4-BE49-F238E27FC236}">
                <a16:creationId xmlns:a16="http://schemas.microsoft.com/office/drawing/2014/main" id="{7A2FC059-2E6B-41B7-BD22-861C19C54E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Tree>
    <p:extLst>
      <p:ext uri="{BB962C8B-B14F-4D97-AF65-F5344CB8AC3E}">
        <p14:creationId xmlns:p14="http://schemas.microsoft.com/office/powerpoint/2010/main" val="14104076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D90AAF4-F6EA-4EE0-8DFA-B41602599E80}"/>
              </a:ext>
            </a:extLst>
          </p:cNvPr>
          <p:cNvSpPr>
            <a:spLocks noChangeArrowheads="1"/>
          </p:cNvSpPr>
          <p:nvPr/>
        </p:nvSpPr>
        <p:spPr bwMode="auto">
          <a:xfrm>
            <a:off x="9263996" y="2024643"/>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a:extLst>
              <a:ext uri="{FF2B5EF4-FFF2-40B4-BE49-F238E27FC236}">
                <a16:creationId xmlns:a16="http://schemas.microsoft.com/office/drawing/2014/main" id="{EDD2BFD4-CB4C-4B53-B8CB-3E020B5BB207}"/>
              </a:ext>
            </a:extLst>
          </p:cNvPr>
          <p:cNvSpPr>
            <a:spLocks noChangeArrowheads="1"/>
          </p:cNvSpPr>
          <p:nvPr/>
        </p:nvSpPr>
        <p:spPr bwMode="auto">
          <a:xfrm>
            <a:off x="10570282" y="300435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799FA9B8-2219-4700-9C9C-F3784998057B}"/>
              </a:ext>
            </a:extLst>
          </p:cNvPr>
          <p:cNvSpPr>
            <a:spLocks noChangeArrowheads="1"/>
          </p:cNvSpPr>
          <p:nvPr/>
        </p:nvSpPr>
        <p:spPr bwMode="auto">
          <a:xfrm>
            <a:off x="8077453" y="300435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DED44A1E-CC66-4C5B-B90E-7C368BFABEA6}"/>
              </a:ext>
            </a:extLst>
          </p:cNvPr>
          <p:cNvSpPr>
            <a:spLocks noChangeArrowheads="1"/>
          </p:cNvSpPr>
          <p:nvPr/>
        </p:nvSpPr>
        <p:spPr bwMode="auto">
          <a:xfrm>
            <a:off x="8720231" y="412558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FA5D17A7-71A3-492C-B851-4F79E28CF875}"/>
              </a:ext>
            </a:extLst>
          </p:cNvPr>
          <p:cNvSpPr>
            <a:spLocks noChangeArrowheads="1"/>
          </p:cNvSpPr>
          <p:nvPr/>
        </p:nvSpPr>
        <p:spPr bwMode="auto">
          <a:xfrm>
            <a:off x="9950153" y="412558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CB72653-5487-42B8-B18B-34718D2CA423}"/>
              </a:ext>
            </a:extLst>
          </p:cNvPr>
          <p:cNvCxnSpPr>
            <a:stCxn id="2" idx="3"/>
            <a:endCxn id="4" idx="7"/>
          </p:cNvCxnSpPr>
          <p:nvPr/>
        </p:nvCxnSpPr>
        <p:spPr>
          <a:xfrm flipH="1">
            <a:off x="8541585" y="2473424"/>
            <a:ext cx="802044" cy="60793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7AAFE0-C912-45EB-B861-9B426BAC89C8}"/>
              </a:ext>
            </a:extLst>
          </p:cNvPr>
          <p:cNvCxnSpPr>
            <a:cxnSpLocks/>
            <a:endCxn id="3" idx="1"/>
          </p:cNvCxnSpPr>
          <p:nvPr/>
        </p:nvCxnSpPr>
        <p:spPr>
          <a:xfrm>
            <a:off x="9794157" y="2391271"/>
            <a:ext cx="855758" cy="690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975B6A-D85E-4A47-BC48-91B97332CB3F}"/>
              </a:ext>
            </a:extLst>
          </p:cNvPr>
          <p:cNvCxnSpPr>
            <a:cxnSpLocks/>
            <a:endCxn id="5" idx="0"/>
          </p:cNvCxnSpPr>
          <p:nvPr/>
        </p:nvCxnSpPr>
        <p:spPr>
          <a:xfrm flipH="1">
            <a:off x="8992114" y="2511924"/>
            <a:ext cx="451204" cy="1613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FC12F5-A8AB-4E24-9763-BDD76E30F68A}"/>
              </a:ext>
            </a:extLst>
          </p:cNvPr>
          <p:cNvCxnSpPr>
            <a:cxnSpLocks/>
            <a:stCxn id="2" idx="5"/>
            <a:endCxn id="6" idx="0"/>
          </p:cNvCxnSpPr>
          <p:nvPr/>
        </p:nvCxnSpPr>
        <p:spPr>
          <a:xfrm>
            <a:off x="9728128" y="2473424"/>
            <a:ext cx="493908" cy="1652164"/>
          </a:xfrm>
          <a:prstGeom prst="straightConnector1">
            <a:avLst/>
          </a:prstGeom>
          <a:ln w="57150">
            <a:solidFill>
              <a:srgbClr val="3803C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5FDBF2-738F-48FD-8AD4-5303E6286D0A}"/>
              </a:ext>
            </a:extLst>
          </p:cNvPr>
          <p:cNvCxnSpPr>
            <a:cxnSpLocks/>
          </p:cNvCxnSpPr>
          <p:nvPr/>
        </p:nvCxnSpPr>
        <p:spPr>
          <a:xfrm>
            <a:off x="8444491" y="3498127"/>
            <a:ext cx="355373" cy="737118"/>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4D0EAF-B6DA-42EC-AC3A-3F812835337F}"/>
              </a:ext>
            </a:extLst>
          </p:cNvPr>
          <p:cNvCxnSpPr>
            <a:cxnSpLocks/>
            <a:stCxn id="5" idx="7"/>
            <a:endCxn id="3" idx="3"/>
          </p:cNvCxnSpPr>
          <p:nvPr/>
        </p:nvCxnSpPr>
        <p:spPr>
          <a:xfrm flipV="1">
            <a:off x="9184363" y="3453139"/>
            <a:ext cx="1465552" cy="7494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00D670-6478-4EC2-97EC-D7D786054BBE}"/>
              </a:ext>
            </a:extLst>
          </p:cNvPr>
          <p:cNvCxnSpPr>
            <a:cxnSpLocks/>
            <a:endCxn id="3" idx="4"/>
          </p:cNvCxnSpPr>
          <p:nvPr/>
        </p:nvCxnSpPr>
        <p:spPr>
          <a:xfrm flipV="1">
            <a:off x="10364778" y="3530138"/>
            <a:ext cx="477387" cy="639228"/>
          </a:xfrm>
          <a:prstGeom prst="straightConnector1">
            <a:avLst/>
          </a:prstGeom>
          <a:ln w="57150">
            <a:solidFill>
              <a:srgbClr val="3803C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6059A5-DA2D-4BAA-B456-5D7F22250924}"/>
              </a:ext>
            </a:extLst>
          </p:cNvPr>
          <p:cNvCxnSpPr>
            <a:cxnSpLocks/>
            <a:endCxn id="5" idx="6"/>
          </p:cNvCxnSpPr>
          <p:nvPr/>
        </p:nvCxnSpPr>
        <p:spPr>
          <a:xfrm flipH="1" flipV="1">
            <a:off x="9263996" y="4388478"/>
            <a:ext cx="675814" cy="5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CBCD60-372F-4BA2-B7E7-2867E3AC7CD2}"/>
              </a:ext>
            </a:extLst>
          </p:cNvPr>
          <p:cNvSpPr txBox="1"/>
          <p:nvPr/>
        </p:nvSpPr>
        <p:spPr>
          <a:xfrm>
            <a:off x="10115220" y="2360899"/>
            <a:ext cx="391626"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E6392353-082E-4E1D-AAF5-43A8AC3B9F85}"/>
              </a:ext>
            </a:extLst>
          </p:cNvPr>
          <p:cNvSpPr txBox="1"/>
          <p:nvPr/>
        </p:nvSpPr>
        <p:spPr>
          <a:xfrm>
            <a:off x="8325043" y="3697126"/>
            <a:ext cx="391626"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3A8F319A-218C-4A3C-B2E9-409549B047AD}"/>
              </a:ext>
            </a:extLst>
          </p:cNvPr>
          <p:cNvSpPr txBox="1"/>
          <p:nvPr/>
        </p:nvSpPr>
        <p:spPr>
          <a:xfrm>
            <a:off x="8981350" y="2965600"/>
            <a:ext cx="391626" cy="369332"/>
          </a:xfrm>
          <a:prstGeom prst="rect">
            <a:avLst/>
          </a:prstGeom>
          <a:noFill/>
        </p:spPr>
        <p:txBody>
          <a:bodyPr wrap="square" rtlCol="0">
            <a:spAutoFit/>
          </a:bodyPr>
          <a:lstStyle/>
          <a:p>
            <a:r>
              <a:rPr lang="en-US" dirty="0"/>
              <a:t>6</a:t>
            </a:r>
          </a:p>
        </p:txBody>
      </p:sp>
      <p:sp>
        <p:nvSpPr>
          <p:cNvPr id="35" name="TextBox 34">
            <a:extLst>
              <a:ext uri="{FF2B5EF4-FFF2-40B4-BE49-F238E27FC236}">
                <a16:creationId xmlns:a16="http://schemas.microsoft.com/office/drawing/2014/main" id="{33CA059A-9DA2-4569-9345-C77BFB277668}"/>
              </a:ext>
            </a:extLst>
          </p:cNvPr>
          <p:cNvSpPr txBox="1"/>
          <p:nvPr/>
        </p:nvSpPr>
        <p:spPr>
          <a:xfrm>
            <a:off x="9870740" y="2859417"/>
            <a:ext cx="391626" cy="369332"/>
          </a:xfrm>
          <a:prstGeom prst="rect">
            <a:avLst/>
          </a:prstGeom>
          <a:noFill/>
        </p:spPr>
        <p:txBody>
          <a:bodyPr wrap="square" rtlCol="0">
            <a:spAutoFit/>
          </a:bodyPr>
          <a:lstStyle/>
          <a:p>
            <a:r>
              <a:rPr lang="en-US" dirty="0"/>
              <a:t>4</a:t>
            </a:r>
          </a:p>
        </p:txBody>
      </p:sp>
      <p:sp>
        <p:nvSpPr>
          <p:cNvPr id="36" name="TextBox 35">
            <a:extLst>
              <a:ext uri="{FF2B5EF4-FFF2-40B4-BE49-F238E27FC236}">
                <a16:creationId xmlns:a16="http://schemas.microsoft.com/office/drawing/2014/main" id="{E9868494-2F22-4B7D-9A11-835DC5D96361}"/>
              </a:ext>
            </a:extLst>
          </p:cNvPr>
          <p:cNvSpPr txBox="1"/>
          <p:nvPr/>
        </p:nvSpPr>
        <p:spPr>
          <a:xfrm>
            <a:off x="9496145" y="3655106"/>
            <a:ext cx="391626"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C18C3833-07BE-476C-A514-C616947E9B36}"/>
              </a:ext>
            </a:extLst>
          </p:cNvPr>
          <p:cNvSpPr txBox="1"/>
          <p:nvPr/>
        </p:nvSpPr>
        <p:spPr>
          <a:xfrm>
            <a:off x="9395057" y="4349978"/>
            <a:ext cx="391626" cy="369332"/>
          </a:xfrm>
          <a:prstGeom prst="rect">
            <a:avLst/>
          </a:prstGeom>
          <a:noFill/>
        </p:spPr>
        <p:txBody>
          <a:bodyPr wrap="square" rtlCol="0">
            <a:spAutoFit/>
          </a:bodyPr>
          <a:lstStyle/>
          <a:p>
            <a:r>
              <a:rPr lang="en-US" dirty="0"/>
              <a:t>5</a:t>
            </a:r>
          </a:p>
        </p:txBody>
      </p:sp>
      <p:sp>
        <p:nvSpPr>
          <p:cNvPr id="38" name="TextBox 37">
            <a:extLst>
              <a:ext uri="{FF2B5EF4-FFF2-40B4-BE49-F238E27FC236}">
                <a16:creationId xmlns:a16="http://schemas.microsoft.com/office/drawing/2014/main" id="{23E39386-38CB-4460-955C-D36587A6C38D}"/>
              </a:ext>
            </a:extLst>
          </p:cNvPr>
          <p:cNvSpPr txBox="1"/>
          <p:nvPr/>
        </p:nvSpPr>
        <p:spPr>
          <a:xfrm>
            <a:off x="10580004" y="3819221"/>
            <a:ext cx="391626" cy="369332"/>
          </a:xfrm>
          <a:prstGeom prst="rect">
            <a:avLst/>
          </a:prstGeom>
          <a:noFill/>
        </p:spPr>
        <p:txBody>
          <a:bodyPr wrap="square" rtlCol="0">
            <a:spAutoFit/>
          </a:bodyPr>
          <a:lstStyle/>
          <a:p>
            <a:r>
              <a:rPr lang="en-US" dirty="0"/>
              <a:t>2</a:t>
            </a:r>
          </a:p>
        </p:txBody>
      </p:sp>
      <p:graphicFrame>
        <p:nvGraphicFramePr>
          <p:cNvPr id="39" name="Table 38">
            <a:extLst>
              <a:ext uri="{FF2B5EF4-FFF2-40B4-BE49-F238E27FC236}">
                <a16:creationId xmlns:a16="http://schemas.microsoft.com/office/drawing/2014/main" id="{9F864BDC-56D2-4F1A-AB2B-2EBCCD7B6AA7}"/>
              </a:ext>
            </a:extLst>
          </p:cNvPr>
          <p:cNvGraphicFramePr>
            <a:graphicFrameLocks noGrp="1"/>
          </p:cNvGraphicFramePr>
          <p:nvPr/>
        </p:nvGraphicFramePr>
        <p:xfrm>
          <a:off x="1551105" y="1048519"/>
          <a:ext cx="9562941" cy="335280"/>
        </p:xfrm>
        <a:graphic>
          <a:graphicData uri="http://schemas.openxmlformats.org/drawingml/2006/table">
            <a:tbl>
              <a:tblPr firstRow="1" firstCol="1" bandRow="1">
                <a:tableStyleId>{5C22544A-7EE6-4342-B048-85BDC9FD1C3A}</a:tableStyleId>
              </a:tblPr>
              <a:tblGrid>
                <a:gridCol w="1837923">
                  <a:extLst>
                    <a:ext uri="{9D8B030D-6E8A-4147-A177-3AD203B41FA5}">
                      <a16:colId xmlns:a16="http://schemas.microsoft.com/office/drawing/2014/main" val="20000"/>
                    </a:ext>
                  </a:extLst>
                </a:gridCol>
                <a:gridCol w="4022074">
                  <a:extLst>
                    <a:ext uri="{9D8B030D-6E8A-4147-A177-3AD203B41FA5}">
                      <a16:colId xmlns:a16="http://schemas.microsoft.com/office/drawing/2014/main" val="20001"/>
                    </a:ext>
                  </a:extLst>
                </a:gridCol>
                <a:gridCol w="3702944">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Remaining vertices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0" name="Rectangle 39">
            <a:extLst>
              <a:ext uri="{FF2B5EF4-FFF2-40B4-BE49-F238E27FC236}">
                <a16:creationId xmlns:a16="http://schemas.microsoft.com/office/drawing/2014/main" id="{D915C8D6-5959-4B11-AAEE-B7E24D34293F}"/>
              </a:ext>
            </a:extLst>
          </p:cNvPr>
          <p:cNvSpPr/>
          <p:nvPr/>
        </p:nvSpPr>
        <p:spPr>
          <a:xfrm>
            <a:off x="1520313" y="1557063"/>
            <a:ext cx="6471053" cy="4524315"/>
          </a:xfrm>
          <a:prstGeom prst="rect">
            <a:avLst/>
          </a:prstGeom>
        </p:spPr>
        <p:txBody>
          <a:bodyPr wrap="square">
            <a:spAutoFit/>
          </a:bodyPr>
          <a:lstStyle/>
          <a:p>
            <a:r>
              <a:rPr lang="en-US" sz="2400" strike="sngStrike" dirty="0">
                <a:latin typeface="Times New Roman" panose="02020603050405020304" pitchFamily="18" charset="0"/>
                <a:cs typeface="Times New Roman" panose="02020603050405020304" pitchFamily="18" charset="0"/>
              </a:rPr>
              <a:t>a(-, 0)	        min {b(a, 7) c(a, </a:t>
            </a:r>
            <a:r>
              <a:rPr lang="en-US" altLang="zh-CN" sz="2400" strike="sngStrike" dirty="0">
                <a:latin typeface="Times New Roman" panose="02020603050405020304" pitchFamily="18" charset="0"/>
                <a:cs typeface="Times New Roman" panose="02020603050405020304" pitchFamily="18" charset="0"/>
              </a:rPr>
              <a:t>4</a:t>
            </a:r>
            <a:r>
              <a:rPr lang="en-US" sz="2400" strike="sngStrike" dirty="0">
                <a:latin typeface="Times New Roman" panose="02020603050405020304" pitchFamily="18" charset="0"/>
                <a:cs typeface="Times New Roman" panose="02020603050405020304" pitchFamily="18" charset="0"/>
              </a:rPr>
              <a:t>) d(a, 6) </a:t>
            </a:r>
            <a:r>
              <a:rPr lang="en-US" sz="2400" b="1" strike="sngStrike" dirty="0">
                <a:solidFill>
                  <a:srgbClr val="330CC4"/>
                </a:solidFill>
                <a:latin typeface="Times New Roman" panose="02020603050405020304" pitchFamily="18" charset="0"/>
                <a:cs typeface="Times New Roman" panose="02020603050405020304" pitchFamily="18" charset="0"/>
              </a:rPr>
              <a:t>e(a, </a:t>
            </a:r>
            <a:r>
              <a:rPr lang="en-US" altLang="zh-CN" sz="2400" b="1" strike="sngStrike" dirty="0">
                <a:solidFill>
                  <a:srgbClr val="330CC4"/>
                </a:solidFill>
                <a:latin typeface="Times New Roman" panose="02020603050405020304" pitchFamily="18" charset="0"/>
                <a:cs typeface="Times New Roman" panose="02020603050405020304" pitchFamily="18" charset="0"/>
              </a:rPr>
              <a:t>1</a:t>
            </a:r>
            <a:r>
              <a:rPr lang="en-US" sz="2400" b="1" strike="sngStrike" dirty="0">
                <a:solidFill>
                  <a:srgbClr val="330CC4"/>
                </a:solidFill>
                <a:latin typeface="Times New Roman" panose="02020603050405020304" pitchFamily="18" charset="0"/>
                <a:cs typeface="Times New Roman" panose="02020603050405020304" pitchFamily="18" charset="0"/>
              </a:rPr>
              <a:t>) </a:t>
            </a:r>
            <a:r>
              <a:rPr lang="en-US" sz="2400" strike="sngStrike" dirty="0">
                <a:solidFill>
                  <a:srgbClr val="330CC4"/>
                </a:solidFill>
                <a:latin typeface="Times New Roman" panose="02020603050405020304" pitchFamily="18" charset="0"/>
                <a:cs typeface="Times New Roman" panose="02020603050405020304" pitchFamily="18" charset="0"/>
              </a:rPr>
              <a:t>} </a:t>
            </a:r>
            <a:endParaRPr lang="en-US" sz="2400" strike="sngStrike" dirty="0">
              <a:latin typeface="Times New Roman" panose="02020603050405020304" pitchFamily="18" charset="0"/>
              <a:cs typeface="Times New Roman" panose="02020603050405020304" pitchFamily="18" charset="0"/>
            </a:endParaRPr>
          </a:p>
          <a:p>
            <a:r>
              <a:rPr lang="en-US" sz="2400" strike="sngStrike" dirty="0">
                <a:solidFill>
                  <a:srgbClr val="330CC4"/>
                </a:solidFill>
                <a:latin typeface="Times New Roman" panose="02020603050405020304" pitchFamily="18" charset="0"/>
                <a:cs typeface="Times New Roman" panose="02020603050405020304" pitchFamily="18" charset="0"/>
              </a:rPr>
              <a:t>e(a, </a:t>
            </a:r>
            <a:r>
              <a:rPr lang="en-US" altLang="zh-CN" sz="2400" strike="sngStrike" dirty="0">
                <a:solidFill>
                  <a:srgbClr val="330CC4"/>
                </a:solidFill>
                <a:latin typeface="Times New Roman" panose="02020603050405020304" pitchFamily="18" charset="0"/>
                <a:cs typeface="Times New Roman" panose="02020603050405020304" pitchFamily="18" charset="0"/>
              </a:rPr>
              <a:t>1</a:t>
            </a:r>
            <a:r>
              <a:rPr lang="en-US" sz="2400" strike="sngStrike" dirty="0">
                <a:solidFill>
                  <a:srgbClr val="330CC4"/>
                </a:solidFill>
                <a:latin typeface="Times New Roman" panose="02020603050405020304" pitchFamily="18" charset="0"/>
                <a:cs typeface="Times New Roman" panose="02020603050405020304" pitchFamily="18" charset="0"/>
              </a:rPr>
              <a:t>)</a:t>
            </a:r>
            <a:r>
              <a:rPr lang="en-US" sz="2400" strike="sngStrike" dirty="0">
                <a:latin typeface="Times New Roman" panose="02020603050405020304" pitchFamily="18" charset="0"/>
                <a:cs typeface="Times New Roman" panose="02020603050405020304" pitchFamily="18" charset="0"/>
              </a:rPr>
              <a:t> 	        min {</a:t>
            </a:r>
            <a:r>
              <a:rPr lang="en-US" sz="2400" strike="sngStrike" dirty="0">
                <a:solidFill>
                  <a:srgbClr val="C00000"/>
                </a:solidFill>
                <a:latin typeface="Times New Roman" panose="02020603050405020304" pitchFamily="18" charset="0"/>
                <a:cs typeface="Times New Roman" panose="02020603050405020304" pitchFamily="18" charset="0"/>
              </a:rPr>
              <a:t>b(a, 7) c(a, </a:t>
            </a:r>
            <a:r>
              <a:rPr lang="en-US" altLang="zh-CN" sz="2400" strike="sngStrike" dirty="0">
                <a:solidFill>
                  <a:srgbClr val="C00000"/>
                </a:solidFill>
                <a:latin typeface="Times New Roman" panose="02020603050405020304" pitchFamily="18" charset="0"/>
                <a:cs typeface="Times New Roman" panose="02020603050405020304" pitchFamily="18" charset="0"/>
              </a:rPr>
              <a:t>4</a:t>
            </a:r>
            <a:r>
              <a:rPr lang="en-US" sz="2400" strike="sngStrike" dirty="0">
                <a:solidFill>
                  <a:srgbClr val="C00000"/>
                </a:solidFill>
                <a:latin typeface="Times New Roman" panose="02020603050405020304" pitchFamily="18" charset="0"/>
                <a:cs typeface="Times New Roman" panose="02020603050405020304" pitchFamily="18" charset="0"/>
              </a:rPr>
              <a:t>) d(a, 6)</a:t>
            </a:r>
            <a:r>
              <a:rPr lang="en-US" sz="2400" strike="sngStrike" dirty="0">
                <a:latin typeface="Times New Roman" panose="02020603050405020304" pitchFamily="18" charset="0"/>
                <a:cs typeface="Times New Roman" panose="02020603050405020304" pitchFamily="18" charset="0"/>
              </a:rPr>
              <a:t> </a:t>
            </a:r>
            <a:r>
              <a:rPr lang="en-US" sz="2400" b="1" strike="sngStrike" dirty="0">
                <a:solidFill>
                  <a:srgbClr val="0000FF"/>
                </a:solidFill>
                <a:latin typeface="Times New Roman" panose="02020603050405020304" pitchFamily="18" charset="0"/>
                <a:cs typeface="Times New Roman" panose="02020603050405020304" pitchFamily="18" charset="0"/>
              </a:rPr>
              <a:t>d(e, </a:t>
            </a:r>
            <a:r>
              <a:rPr lang="en-US" altLang="zh-CN" sz="2400" b="1" strike="sngStrike" dirty="0">
                <a:solidFill>
                  <a:srgbClr val="0000FF"/>
                </a:solidFill>
                <a:latin typeface="Times New Roman" panose="02020603050405020304" pitchFamily="18" charset="0"/>
                <a:cs typeface="Times New Roman" panose="02020603050405020304" pitchFamily="18" charset="0"/>
              </a:rPr>
              <a:t>1+1</a:t>
            </a:r>
            <a:r>
              <a:rPr lang="en-US" sz="2400" b="1" strike="sngStrike" dirty="0">
                <a:solidFill>
                  <a:srgbClr val="0000FF"/>
                </a:solidFill>
                <a:latin typeface="Times New Roman" panose="02020603050405020304" pitchFamily="18" charset="0"/>
                <a:cs typeface="Times New Roman" panose="02020603050405020304" pitchFamily="18" charset="0"/>
              </a:rPr>
              <a:t>)</a:t>
            </a:r>
            <a:r>
              <a:rPr lang="en-US" sz="2400" strike="sngStrike" dirty="0">
                <a:latin typeface="Times New Roman" panose="02020603050405020304" pitchFamily="18" charset="0"/>
                <a:cs typeface="Times New Roman" panose="02020603050405020304" pitchFamily="18" charset="0"/>
              </a:rPr>
              <a:t> </a:t>
            </a:r>
            <a:r>
              <a:rPr lang="en-US" sz="2400" strike="sngStrike" dirty="0">
                <a:solidFill>
                  <a:srgbClr val="0000FF"/>
                </a:solidFill>
                <a:latin typeface="Times New Roman" panose="02020603050405020304" pitchFamily="18" charset="0"/>
                <a:cs typeface="Times New Roman" panose="02020603050405020304" pitchFamily="18" charset="0"/>
              </a:rPr>
              <a:t>d(e, 2) </a:t>
            </a:r>
            <a:r>
              <a:rPr lang="en-US" sz="2400" strike="sngStrike" dirty="0">
                <a:latin typeface="Times New Roman" panose="02020603050405020304" pitchFamily="18" charset="0"/>
                <a:cs typeface="Times New Roman" panose="02020603050405020304" pitchFamily="18" charset="0"/>
              </a:rPr>
              <a:t>	</a:t>
            </a:r>
            <a:r>
              <a:rPr lang="en-US" sz="2400" strike="sngStrike" dirty="0">
                <a:solidFill>
                  <a:srgbClr val="0000FF"/>
                </a:solidFill>
                <a:latin typeface="Times New Roman" panose="02020603050405020304" pitchFamily="18" charset="0"/>
                <a:cs typeface="Times New Roman" panose="02020603050405020304" pitchFamily="18" charset="0"/>
              </a:rPr>
              <a:t>        </a:t>
            </a:r>
            <a:r>
              <a:rPr lang="en-US" sz="2400" strike="sngStrike" dirty="0">
                <a:latin typeface="Times New Roman" panose="02020603050405020304" pitchFamily="18" charset="0"/>
                <a:cs typeface="Times New Roman" panose="02020603050405020304" pitchFamily="18" charset="0"/>
              </a:rPr>
              <a:t>min {</a:t>
            </a:r>
            <a:r>
              <a:rPr lang="en-US" sz="2400" strike="sngStrike" dirty="0">
                <a:solidFill>
                  <a:srgbClr val="C00000"/>
                </a:solidFill>
                <a:latin typeface="Times New Roman" panose="02020603050405020304" pitchFamily="18" charset="0"/>
                <a:cs typeface="Times New Roman" panose="02020603050405020304" pitchFamily="18" charset="0"/>
              </a:rPr>
              <a:t>b(a, 7) </a:t>
            </a:r>
            <a:r>
              <a:rPr lang="en-US" sz="2400" strike="sngStrike" dirty="0">
                <a:latin typeface="Times New Roman" panose="02020603050405020304" pitchFamily="18" charset="0"/>
                <a:cs typeface="Times New Roman" panose="02020603050405020304" pitchFamily="18" charset="0"/>
              </a:rPr>
              <a:t>b(d, </a:t>
            </a:r>
            <a:r>
              <a:rPr lang="en-US" altLang="zh-CN" sz="2400" strike="sngStrike" dirty="0">
                <a:latin typeface="Times New Roman" panose="02020603050405020304" pitchFamily="18" charset="0"/>
                <a:cs typeface="Times New Roman" panose="02020603050405020304" pitchFamily="18" charset="0"/>
              </a:rPr>
              <a:t>2+3</a:t>
            </a:r>
            <a:r>
              <a:rPr lang="en-US" sz="2400" strike="sngStrike" dirty="0">
                <a:latin typeface="Times New Roman" panose="02020603050405020304" pitchFamily="18" charset="0"/>
                <a:cs typeface="Times New Roman" panose="02020603050405020304" pitchFamily="18" charset="0"/>
              </a:rPr>
              <a:t>) </a:t>
            </a:r>
            <a:r>
              <a:rPr lang="en-US" sz="2400" b="1" strike="sngStrike" dirty="0">
                <a:solidFill>
                  <a:srgbClr val="0000FF"/>
                </a:solidFill>
                <a:latin typeface="Times New Roman" panose="02020603050405020304" pitchFamily="18" charset="0"/>
                <a:cs typeface="Times New Roman" panose="02020603050405020304" pitchFamily="18" charset="0"/>
              </a:rPr>
              <a:t>c(a, 4) </a:t>
            </a:r>
            <a:r>
              <a:rPr lang="en-US" sz="2400" strike="sngStrike" dirty="0">
                <a:latin typeface="Times New Roman" panose="02020603050405020304" pitchFamily="18" charset="0"/>
                <a:cs typeface="Times New Roman" panose="02020603050405020304" pitchFamily="18" charset="0"/>
              </a:rPr>
              <a:t>}	</a:t>
            </a:r>
          </a:p>
          <a:p>
            <a:r>
              <a:rPr lang="en-US" sz="2400" strike="sngStrike" dirty="0">
                <a:latin typeface="Times New Roman" panose="02020603050405020304" pitchFamily="18" charset="0"/>
                <a:cs typeface="Times New Roman" panose="02020603050405020304" pitchFamily="18" charset="0"/>
              </a:rPr>
              <a:t>c(a, 4)          min { b(a, 7), </a:t>
            </a:r>
            <a:r>
              <a:rPr lang="en-US" sz="2400" b="1" strike="sngStrike" dirty="0">
                <a:solidFill>
                  <a:srgbClr val="0000FF"/>
                </a:solidFill>
                <a:latin typeface="Times New Roman" panose="02020603050405020304" pitchFamily="18" charset="0"/>
                <a:cs typeface="Times New Roman" panose="02020603050405020304" pitchFamily="18" charset="0"/>
              </a:rPr>
              <a:t>b(d, 2+3), </a:t>
            </a:r>
            <a:r>
              <a:rPr lang="en-US" sz="2400" strike="sngStrike" dirty="0">
                <a:latin typeface="Times New Roman" panose="02020603050405020304" pitchFamily="18" charset="0"/>
                <a:cs typeface="Times New Roman" panose="02020603050405020304" pitchFamily="18" charset="0"/>
              </a:rPr>
              <a:t>b(c, 4+2)}</a:t>
            </a:r>
          </a:p>
          <a:p>
            <a:r>
              <a:rPr lang="en-US" sz="2400" strike="sngStrike" dirty="0">
                <a:latin typeface="Times New Roman" panose="02020603050405020304" pitchFamily="18" charset="0"/>
                <a:cs typeface="Times New Roman" panose="02020603050405020304" pitchFamily="18" charset="0"/>
              </a:rPr>
              <a:t>b(d, 5)</a:t>
            </a:r>
          </a:p>
          <a:p>
            <a:endParaRPr lang="en-US" sz="2400" dirty="0">
              <a:solidFill>
                <a:srgbClr val="3803CD"/>
              </a:solidFill>
              <a:latin typeface="Times New Roman" panose="02020603050405020304" pitchFamily="18" charset="0"/>
              <a:cs typeface="Times New Roman" panose="02020603050405020304" pitchFamily="18" charset="0"/>
            </a:endParaRPr>
          </a:p>
          <a:p>
            <a:r>
              <a:rPr lang="en-US" sz="2400" dirty="0">
                <a:solidFill>
                  <a:srgbClr val="C00000"/>
                </a:solidFill>
                <a:latin typeface="Times New Roman" panose="02020603050405020304" pitchFamily="18" charset="0"/>
                <a:cs typeface="Times New Roman" panose="02020603050405020304" pitchFamily="18" charset="0"/>
              </a:rPr>
              <a:t>These are not shortest paths:</a:t>
            </a:r>
          </a:p>
          <a:p>
            <a:r>
              <a:rPr lang="en-US" sz="2400" dirty="0">
                <a:latin typeface="Times New Roman" panose="02020603050405020304" pitchFamily="18" charset="0"/>
                <a:cs typeface="Times New Roman" panose="02020603050405020304" pitchFamily="18" charset="0"/>
              </a:rPr>
              <a:t>(a - e)  of length 1</a:t>
            </a:r>
          </a:p>
          <a:p>
            <a:r>
              <a:rPr lang="en-US" sz="2400" dirty="0">
                <a:latin typeface="Times New Roman" panose="02020603050405020304" pitchFamily="18" charset="0"/>
                <a:cs typeface="Times New Roman" panose="02020603050405020304" pitchFamily="18" charset="0"/>
              </a:rPr>
              <a:t>(a - e - d) of length 2</a:t>
            </a:r>
          </a:p>
          <a:p>
            <a:r>
              <a:rPr lang="en-US" sz="2400" dirty="0">
                <a:latin typeface="Times New Roman" panose="02020603050405020304" pitchFamily="18" charset="0"/>
                <a:cs typeface="Times New Roman" panose="02020603050405020304" pitchFamily="18" charset="0"/>
              </a:rPr>
              <a:t>(a - c) of length 4</a:t>
            </a:r>
          </a:p>
          <a:p>
            <a:r>
              <a:rPr lang="en-US" sz="2400" dirty="0">
                <a:latin typeface="Times New Roman" panose="02020603050405020304" pitchFamily="18" charset="0"/>
                <a:cs typeface="Times New Roman" panose="02020603050405020304" pitchFamily="18" charset="0"/>
              </a:rPr>
              <a:t>(a - c - b) of length 6</a:t>
            </a:r>
          </a:p>
          <a:p>
            <a:r>
              <a:rPr lang="en-US" sz="2400" dirty="0">
                <a:latin typeface="Times New Roman" panose="02020603050405020304" pitchFamily="18" charset="0"/>
                <a:cs typeface="Times New Roman" panose="02020603050405020304" pitchFamily="18" charset="0"/>
              </a:rPr>
              <a:t>Total length = 13</a:t>
            </a:r>
          </a:p>
        </p:txBody>
      </p:sp>
      <p:sp>
        <p:nvSpPr>
          <p:cNvPr id="42" name="Rectangle 41">
            <a:extLst>
              <a:ext uri="{FF2B5EF4-FFF2-40B4-BE49-F238E27FC236}">
                <a16:creationId xmlns:a16="http://schemas.microsoft.com/office/drawing/2014/main" id="{CD9E4D4E-7765-4BA0-8E51-E2984518B410}"/>
              </a:ext>
            </a:extLst>
          </p:cNvPr>
          <p:cNvSpPr/>
          <p:nvPr/>
        </p:nvSpPr>
        <p:spPr>
          <a:xfrm>
            <a:off x="9786683" y="368321"/>
            <a:ext cx="34977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a:t>
            </a:r>
            <a:endParaRPr lang="en-US" dirty="0"/>
          </a:p>
        </p:txBody>
      </p:sp>
      <p:sp>
        <p:nvSpPr>
          <p:cNvPr id="26" name="TextBox 25">
            <a:extLst>
              <a:ext uri="{FF2B5EF4-FFF2-40B4-BE49-F238E27FC236}">
                <a16:creationId xmlns:a16="http://schemas.microsoft.com/office/drawing/2014/main" id="{E15000A3-5763-4466-A54A-777DC8020464}"/>
              </a:ext>
            </a:extLst>
          </p:cNvPr>
          <p:cNvSpPr txBox="1"/>
          <p:nvPr/>
        </p:nvSpPr>
        <p:spPr>
          <a:xfrm>
            <a:off x="8706978" y="2438723"/>
            <a:ext cx="391626" cy="369332"/>
          </a:xfrm>
          <a:prstGeom prst="rect">
            <a:avLst/>
          </a:prstGeom>
          <a:noFill/>
        </p:spPr>
        <p:txBody>
          <a:bodyPr wrap="square" rtlCol="0">
            <a:spAutoFit/>
          </a:bodyPr>
          <a:lstStyle/>
          <a:p>
            <a:r>
              <a:rPr lang="en-US" dirty="0"/>
              <a:t>1</a:t>
            </a:r>
          </a:p>
        </p:txBody>
      </p:sp>
      <p:sp>
        <p:nvSpPr>
          <p:cNvPr id="10" name="TextBox 9">
            <a:extLst>
              <a:ext uri="{FF2B5EF4-FFF2-40B4-BE49-F238E27FC236}">
                <a16:creationId xmlns:a16="http://schemas.microsoft.com/office/drawing/2014/main" id="{1A6200D9-455E-49FC-8164-89690B51D29F}"/>
              </a:ext>
            </a:extLst>
          </p:cNvPr>
          <p:cNvSpPr txBox="1"/>
          <p:nvPr/>
        </p:nvSpPr>
        <p:spPr>
          <a:xfrm>
            <a:off x="5003640" y="4729014"/>
            <a:ext cx="3617578"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The following paths </a:t>
            </a:r>
            <a:r>
              <a:rPr lang="en-US" sz="2000" i="1" dirty="0">
                <a:solidFill>
                  <a:srgbClr val="0000FF"/>
                </a:solidFill>
                <a:latin typeface="Times New Roman" panose="02020603050405020304" pitchFamily="18" charset="0"/>
                <a:cs typeface="Times New Roman" panose="02020603050405020304" pitchFamily="18" charset="0"/>
              </a:rPr>
              <a:t>do not </a:t>
            </a:r>
            <a:r>
              <a:rPr lang="en-US" sz="2000" dirty="0">
                <a:latin typeface="Times New Roman" panose="02020603050405020304" pitchFamily="18" charset="0"/>
                <a:cs typeface="Times New Roman" panose="02020603050405020304" pitchFamily="18" charset="0"/>
              </a:rPr>
              <a:t>exist:</a:t>
            </a:r>
          </a:p>
          <a:p>
            <a:r>
              <a:rPr lang="en-US" sz="2000" dirty="0">
                <a:latin typeface="Times New Roman" panose="02020603050405020304" pitchFamily="18" charset="0"/>
                <a:cs typeface="Times New Roman" panose="02020603050405020304" pitchFamily="18" charset="0"/>
              </a:rPr>
              <a:t>(a – c – d)</a:t>
            </a:r>
          </a:p>
          <a:p>
            <a:r>
              <a:rPr lang="en-US" sz="2000" dirty="0">
                <a:latin typeface="Times New Roman" panose="02020603050405020304" pitchFamily="18" charset="0"/>
                <a:cs typeface="Times New Roman" panose="02020603050405020304" pitchFamily="18" charset="0"/>
              </a:rPr>
              <a:t>(a – c – b)</a:t>
            </a:r>
          </a:p>
          <a:p>
            <a:r>
              <a:rPr lang="en-US" sz="2000" dirty="0">
                <a:latin typeface="Times New Roman" panose="02020603050405020304" pitchFamily="18" charset="0"/>
                <a:cs typeface="Times New Roman" panose="02020603050405020304" pitchFamily="18" charset="0"/>
              </a:rPr>
              <a:t>(a – b)</a:t>
            </a:r>
          </a:p>
          <a:p>
            <a:r>
              <a:rPr lang="en-US" sz="2000" dirty="0">
                <a:latin typeface="Times New Roman" panose="02020603050405020304" pitchFamily="18" charset="0"/>
                <a:cs typeface="Times New Roman" panose="02020603050405020304" pitchFamily="18" charset="0"/>
              </a:rPr>
              <a:t>(a – d)</a:t>
            </a:r>
          </a:p>
        </p:txBody>
      </p:sp>
      <p:pic>
        <p:nvPicPr>
          <p:cNvPr id="28" name="Picture 27" descr="Image result for smiley face images">
            <a:extLst>
              <a:ext uri="{FF2B5EF4-FFF2-40B4-BE49-F238E27FC236}">
                <a16:creationId xmlns:a16="http://schemas.microsoft.com/office/drawing/2014/main" id="{7A2FC059-2E6B-41B7-BD22-861C19C54E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Tree>
    <p:extLst>
      <p:ext uri="{BB962C8B-B14F-4D97-AF65-F5344CB8AC3E}">
        <p14:creationId xmlns:p14="http://schemas.microsoft.com/office/powerpoint/2010/main" val="30564471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F1BFB-24BF-4386-9C71-C789DAE5F247}"/>
              </a:ext>
            </a:extLst>
          </p:cNvPr>
          <p:cNvSpPr txBox="1"/>
          <p:nvPr/>
        </p:nvSpPr>
        <p:spPr>
          <a:xfrm>
            <a:off x="3135086" y="2558143"/>
            <a:ext cx="694508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 example:</a:t>
            </a:r>
          </a:p>
          <a:p>
            <a:r>
              <a:rPr lang="en-US" sz="2400" dirty="0">
                <a:latin typeface="Times New Roman" panose="02020603050405020304" pitchFamily="18" charset="0"/>
                <a:cs typeface="Times New Roman" panose="02020603050405020304" pitchFamily="18" charset="0"/>
              </a:rPr>
              <a:t>A weighted, directed graph and the steps in Dijkstra’ s algorithm for the given graph. </a:t>
            </a:r>
          </a:p>
          <a:p>
            <a:r>
              <a:rPr lang="en-US" sz="2400" dirty="0">
                <a:latin typeface="Times New Roman" panose="02020603050405020304" pitchFamily="18" charset="0"/>
                <a:cs typeface="Times New Roman" panose="02020603050405020304" pitchFamily="18" charset="0"/>
              </a:rPr>
              <a:t>The vertices in V</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and the edges in E</a:t>
            </a:r>
            <a:r>
              <a:rPr lang="en-US" sz="2400"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are shaped in blue color, and the fringe has the nodes in yellow color.</a:t>
            </a:r>
          </a:p>
        </p:txBody>
      </p:sp>
      <p:pic>
        <p:nvPicPr>
          <p:cNvPr id="3" name="Picture 2" descr="Image result for smiley face images">
            <a:extLst>
              <a:ext uri="{FF2B5EF4-FFF2-40B4-BE49-F238E27FC236}">
                <a16:creationId xmlns:a16="http://schemas.microsoft.com/office/drawing/2014/main" id="{D111937C-0DFE-4E5C-98F5-EFE8242922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Tree>
    <p:extLst>
      <p:ext uri="{BB962C8B-B14F-4D97-AF65-F5344CB8AC3E}">
        <p14:creationId xmlns:p14="http://schemas.microsoft.com/office/powerpoint/2010/main" val="27811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Greedy Technique</a:t>
            </a:r>
            <a:r>
              <a:rPr lang="en-US" sz="2800" dirty="0"/>
              <a:t>: Placement of 16 chips on </a:t>
            </a:r>
            <a:r>
              <a:rPr lang="en-US" sz="2800" dirty="0">
                <a:solidFill>
                  <a:srgbClr val="0000FF"/>
                </a:solidFill>
              </a:rPr>
              <a:t>non-adjacent squares</a:t>
            </a:r>
            <a:r>
              <a:rPr lang="en-US" sz="2800"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9486142"/>
              </p:ext>
            </p:extLst>
          </p:nvPr>
        </p:nvGraphicFramePr>
        <p:xfrm>
          <a:off x="3554232" y="1843043"/>
          <a:ext cx="3307744" cy="2966720"/>
        </p:xfrm>
        <a:graphic>
          <a:graphicData uri="http://schemas.openxmlformats.org/drawingml/2006/table">
            <a:tbl>
              <a:tblPr firstRow="1" bandRow="1">
                <a:tableStyleId>{5C22544A-7EE6-4342-B048-85BDC9FD1C3A}</a:tableStyleId>
              </a:tblPr>
              <a:tblGrid>
                <a:gridCol w="413468">
                  <a:extLst>
                    <a:ext uri="{9D8B030D-6E8A-4147-A177-3AD203B41FA5}">
                      <a16:colId xmlns:a16="http://schemas.microsoft.com/office/drawing/2014/main" val="20000"/>
                    </a:ext>
                  </a:extLst>
                </a:gridCol>
                <a:gridCol w="413468">
                  <a:extLst>
                    <a:ext uri="{9D8B030D-6E8A-4147-A177-3AD203B41FA5}">
                      <a16:colId xmlns:a16="http://schemas.microsoft.com/office/drawing/2014/main" val="20001"/>
                    </a:ext>
                  </a:extLst>
                </a:gridCol>
                <a:gridCol w="413468">
                  <a:extLst>
                    <a:ext uri="{9D8B030D-6E8A-4147-A177-3AD203B41FA5}">
                      <a16:colId xmlns:a16="http://schemas.microsoft.com/office/drawing/2014/main" val="20002"/>
                    </a:ext>
                  </a:extLst>
                </a:gridCol>
                <a:gridCol w="413468">
                  <a:extLst>
                    <a:ext uri="{9D8B030D-6E8A-4147-A177-3AD203B41FA5}">
                      <a16:colId xmlns:a16="http://schemas.microsoft.com/office/drawing/2014/main" val="20003"/>
                    </a:ext>
                  </a:extLst>
                </a:gridCol>
                <a:gridCol w="413468">
                  <a:extLst>
                    <a:ext uri="{9D8B030D-6E8A-4147-A177-3AD203B41FA5}">
                      <a16:colId xmlns:a16="http://schemas.microsoft.com/office/drawing/2014/main" val="20004"/>
                    </a:ext>
                  </a:extLst>
                </a:gridCol>
                <a:gridCol w="413468">
                  <a:extLst>
                    <a:ext uri="{9D8B030D-6E8A-4147-A177-3AD203B41FA5}">
                      <a16:colId xmlns:a16="http://schemas.microsoft.com/office/drawing/2014/main" val="20005"/>
                    </a:ext>
                  </a:extLst>
                </a:gridCol>
                <a:gridCol w="413468">
                  <a:extLst>
                    <a:ext uri="{9D8B030D-6E8A-4147-A177-3AD203B41FA5}">
                      <a16:colId xmlns:a16="http://schemas.microsoft.com/office/drawing/2014/main" val="20006"/>
                    </a:ext>
                  </a:extLst>
                </a:gridCol>
                <a:gridCol w="413468">
                  <a:extLst>
                    <a:ext uri="{9D8B030D-6E8A-4147-A177-3AD203B41FA5}">
                      <a16:colId xmlns:a16="http://schemas.microsoft.com/office/drawing/2014/main" val="20007"/>
                    </a:ext>
                  </a:extLst>
                </a:gridCol>
              </a:tblGrid>
              <a:tr h="37084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 name="Oval 4"/>
          <p:cNvSpPr/>
          <p:nvPr/>
        </p:nvSpPr>
        <p:spPr>
          <a:xfrm>
            <a:off x="3705308" y="196397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93812" y="196397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878" y="196397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46358" y="196397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05308" y="3457494"/>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05308" y="2714046"/>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05308" y="420094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93812" y="2714046"/>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22967" y="3457494"/>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93812" y="420094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53878" y="2714046"/>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53878" y="3457494"/>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53878" y="420094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146358" y="2714046"/>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146358" y="3457494"/>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146358" y="4200942"/>
            <a:ext cx="135172" cy="151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16265" y="5160512"/>
            <a:ext cx="782862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9.1(a)  Placement of 16 chips on non-adjacent squares.</a:t>
            </a:r>
          </a:p>
        </p:txBody>
      </p:sp>
      <p:sp>
        <p:nvSpPr>
          <p:cNvPr id="3" name="TextBox 2">
            <a:extLst>
              <a:ext uri="{FF2B5EF4-FFF2-40B4-BE49-F238E27FC236}">
                <a16:creationId xmlns:a16="http://schemas.microsoft.com/office/drawing/2014/main" id="{6EDB5DBB-7A49-473E-84B0-2D7AD77CEA8E}"/>
              </a:ext>
            </a:extLst>
          </p:cNvPr>
          <p:cNvSpPr txBox="1"/>
          <p:nvPr/>
        </p:nvSpPr>
        <p:spPr>
          <a:xfrm>
            <a:off x="986954" y="2143252"/>
            <a:ext cx="166116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Violates the restriction</a:t>
            </a:r>
          </a:p>
        </p:txBody>
      </p:sp>
      <p:cxnSp>
        <p:nvCxnSpPr>
          <p:cNvPr id="23" name="Straight Arrow Connector 22">
            <a:extLst>
              <a:ext uri="{FF2B5EF4-FFF2-40B4-BE49-F238E27FC236}">
                <a16:creationId xmlns:a16="http://schemas.microsoft.com/office/drawing/2014/main" id="{A41E6F7A-9388-460A-8D66-7ADC5B93B717}"/>
              </a:ext>
            </a:extLst>
          </p:cNvPr>
          <p:cNvCxnSpPr/>
          <p:nvPr/>
        </p:nvCxnSpPr>
        <p:spPr>
          <a:xfrm flipV="1">
            <a:off x="2246811" y="2400679"/>
            <a:ext cx="1458497" cy="17417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Image result for smiley face images">
            <a:extLst>
              <a:ext uri="{FF2B5EF4-FFF2-40B4-BE49-F238E27FC236}">
                <a16:creationId xmlns:a16="http://schemas.microsoft.com/office/drawing/2014/main" id="{6E445D50-98D9-41AB-B054-D65308068A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350029"/>
            <a:ext cx="453416" cy="291696"/>
          </a:xfrm>
          <a:prstGeom prst="rect">
            <a:avLst/>
          </a:prstGeom>
          <a:noFill/>
        </p:spPr>
      </p:pic>
    </p:spTree>
    <p:extLst>
      <p:ext uri="{BB962C8B-B14F-4D97-AF65-F5344CB8AC3E}">
        <p14:creationId xmlns:p14="http://schemas.microsoft.com/office/powerpoint/2010/main" val="24967988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72095" y="1412838"/>
          <a:ext cx="9794684" cy="335280"/>
        </p:xfrm>
        <a:graphic>
          <a:graphicData uri="http://schemas.openxmlformats.org/drawingml/2006/table">
            <a:tbl>
              <a:tblPr firstRow="1" firstCol="1" bandRow="1">
                <a:tableStyleId>{5C22544A-7EE6-4342-B048-85BDC9FD1C3A}</a:tableStyleId>
              </a:tblPr>
              <a:tblGrid>
                <a:gridCol w="1859517">
                  <a:extLst>
                    <a:ext uri="{9D8B030D-6E8A-4147-A177-3AD203B41FA5}">
                      <a16:colId xmlns:a16="http://schemas.microsoft.com/office/drawing/2014/main" val="20000"/>
                    </a:ext>
                  </a:extLst>
                </a:gridCol>
                <a:gridCol w="4142488">
                  <a:extLst>
                    <a:ext uri="{9D8B030D-6E8A-4147-A177-3AD203B41FA5}">
                      <a16:colId xmlns:a16="http://schemas.microsoft.com/office/drawing/2014/main" val="20001"/>
                    </a:ext>
                  </a:extLst>
                </a:gridCol>
                <a:gridCol w="3792679">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681" y="3829515"/>
            <a:ext cx="4832157"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fringe vertices, 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b, c d, f, e}</a:t>
            </a:r>
          </a:p>
        </p:txBody>
      </p:sp>
      <p:sp>
        <p:nvSpPr>
          <p:cNvPr id="31" name="Rectangle 30"/>
          <p:cNvSpPr/>
          <p:nvPr/>
        </p:nvSpPr>
        <p:spPr>
          <a:xfrm>
            <a:off x="4097300" y="892441"/>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300033" y="1911811"/>
            <a:ext cx="5025968"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	</a:t>
            </a:r>
          </a:p>
          <a:p>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endParaRPr lang="en-US" sz="2200" dirty="0">
              <a:latin typeface="Times New Roman" panose="02020603050405020304" pitchFamily="18" charset="0"/>
              <a:cs typeface="Times New Roman" panose="02020603050405020304" pitchFamily="18" charset="0"/>
            </a:endParaRPr>
          </a:p>
        </p:txBody>
      </p:sp>
      <p:pic>
        <p:nvPicPr>
          <p:cNvPr id="35" name="Picture 34" descr="Image result for smiley face images">
            <a:extLst>
              <a:ext uri="{FF2B5EF4-FFF2-40B4-BE49-F238E27FC236}">
                <a16:creationId xmlns:a16="http://schemas.microsoft.com/office/drawing/2014/main" id="{BF0FFD81-5541-4F25-AF64-4BEBC0CEC76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427" y="2296532"/>
            <a:ext cx="586105" cy="425450"/>
          </a:xfrm>
          <a:prstGeom prst="rect">
            <a:avLst/>
          </a:prstGeom>
          <a:noFill/>
        </p:spPr>
      </p:pic>
    </p:spTree>
    <p:extLst>
      <p:ext uri="{BB962C8B-B14F-4D97-AF65-F5344CB8AC3E}">
        <p14:creationId xmlns:p14="http://schemas.microsoft.com/office/powerpoint/2010/main" val="8223606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46909" y="1356607"/>
          <a:ext cx="9719870" cy="335280"/>
        </p:xfrm>
        <a:graphic>
          <a:graphicData uri="http://schemas.openxmlformats.org/drawingml/2006/table">
            <a:tbl>
              <a:tblPr firstRow="1" firstCol="1" bandRow="1">
                <a:tableStyleId>{5C22544A-7EE6-4342-B048-85BDC9FD1C3A}</a:tableStyleId>
              </a:tblPr>
              <a:tblGrid>
                <a:gridCol w="1762298">
                  <a:extLst>
                    <a:ext uri="{9D8B030D-6E8A-4147-A177-3AD203B41FA5}">
                      <a16:colId xmlns:a16="http://schemas.microsoft.com/office/drawing/2014/main" val="20000"/>
                    </a:ext>
                  </a:extLst>
                </a:gridCol>
                <a:gridCol w="4193863">
                  <a:extLst>
                    <a:ext uri="{9D8B030D-6E8A-4147-A177-3AD203B41FA5}">
                      <a16:colId xmlns:a16="http://schemas.microsoft.com/office/drawing/2014/main" val="20001"/>
                    </a:ext>
                  </a:extLst>
                </a:gridCol>
                <a:gridCol w="3763709">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839228" y="2961552"/>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605275" y="296155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753628" y="393870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808287" y="393870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713959" y="39387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768476" y="507722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382993" y="3219679"/>
            <a:ext cx="1222282" cy="476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352052" y="420159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297393" y="420159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7272419" y="341561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9248434" y="348733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9232608" y="438748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7272419" y="438748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9025511" y="446448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8111111" y="348733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10055543" y="344699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848109" y="281708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343997" y="33514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290266" y="333892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389629" y="340038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351230" y="341631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863123" y="380920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872370" y="38354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669727" y="463613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10080079" y="463248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9017563" y="452828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58961" y="4958778"/>
            <a:ext cx="4524380"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fringe vertices, 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c d, f, e}</a:t>
            </a:r>
          </a:p>
        </p:txBody>
      </p:sp>
      <p:sp>
        <p:nvSpPr>
          <p:cNvPr id="31" name="Rectangle 30"/>
          <p:cNvSpPr/>
          <p:nvPr/>
        </p:nvSpPr>
        <p:spPr>
          <a:xfrm>
            <a:off x="4097300" y="892441"/>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337582" y="1997192"/>
            <a:ext cx="5534335" cy="1938992"/>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dirty="0">
                <a:latin typeface="Times New Roman" panose="02020603050405020304" pitchFamily="18" charset="0"/>
                <a:cs typeface="Times New Roman" panose="02020603050405020304" pitchFamily="18" charset="0"/>
              </a:rPr>
              <a:t>f(b, 3+4), 			     f(a, 5), e(a, 6)}</a:t>
            </a:r>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a:t>
            </a:r>
          </a:p>
        </p:txBody>
      </p:sp>
      <p:sp>
        <p:nvSpPr>
          <p:cNvPr id="3" name="TextBox 2">
            <a:extLst>
              <a:ext uri="{FF2B5EF4-FFF2-40B4-BE49-F238E27FC236}">
                <a16:creationId xmlns:a16="http://schemas.microsoft.com/office/drawing/2014/main" id="{563972DE-24F1-402B-BA28-159700B73CE3}"/>
              </a:ext>
            </a:extLst>
          </p:cNvPr>
          <p:cNvSpPr txBox="1"/>
          <p:nvPr/>
        </p:nvSpPr>
        <p:spPr>
          <a:xfrm>
            <a:off x="1858961" y="5789775"/>
            <a:ext cx="5309935" cy="923330"/>
          </a:xfrm>
          <a:prstGeom prst="rect">
            <a:avLst/>
          </a:prstGeom>
          <a:noFill/>
        </p:spPr>
        <p:txBody>
          <a:bodyPr wrap="square" rtlCol="0">
            <a:spAutoFit/>
          </a:bodyPr>
          <a:lstStyle/>
          <a:p>
            <a:r>
              <a:rPr lang="en-US" dirty="0"/>
              <a:t>From these two sets, we conclude the distances for vertices which are adjacent to the vertices in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dirty="0"/>
              <a:t>are:</a:t>
            </a:r>
          </a:p>
          <a:p>
            <a:r>
              <a:rPr lang="en-US" dirty="0">
                <a:solidFill>
                  <a:srgbClr val="0000FF"/>
                </a:solidFill>
              </a:rPr>
              <a:t>{(c 1 b), </a:t>
            </a:r>
            <a:r>
              <a:rPr lang="en-US" dirty="0"/>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b), (f 5</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a), (e 6 a)}</a:t>
            </a:r>
            <a:r>
              <a:rPr lang="en-US" dirty="0"/>
              <a:t> </a:t>
            </a:r>
          </a:p>
        </p:txBody>
      </p:sp>
      <p:pic>
        <p:nvPicPr>
          <p:cNvPr id="35" name="Picture 34" descr="Image result for smiley face images">
            <a:extLst>
              <a:ext uri="{FF2B5EF4-FFF2-40B4-BE49-F238E27FC236}">
                <a16:creationId xmlns:a16="http://schemas.microsoft.com/office/drawing/2014/main" id="{424CD371-0293-41A7-95AF-D18A5764A7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29" y="2042578"/>
            <a:ext cx="586105" cy="425450"/>
          </a:xfrm>
          <a:prstGeom prst="rect">
            <a:avLst/>
          </a:prstGeom>
          <a:noFill/>
        </p:spPr>
      </p:pic>
    </p:spTree>
    <p:extLst>
      <p:ext uri="{BB962C8B-B14F-4D97-AF65-F5344CB8AC3E}">
        <p14:creationId xmlns:p14="http://schemas.microsoft.com/office/powerpoint/2010/main" val="23756797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46909" y="1356607"/>
          <a:ext cx="9719870" cy="335280"/>
        </p:xfrm>
        <a:graphic>
          <a:graphicData uri="http://schemas.openxmlformats.org/drawingml/2006/table">
            <a:tbl>
              <a:tblPr firstRow="1" firstCol="1" bandRow="1">
                <a:tableStyleId>{5C22544A-7EE6-4342-B048-85BDC9FD1C3A}</a:tableStyleId>
              </a:tblPr>
              <a:tblGrid>
                <a:gridCol w="1762298">
                  <a:extLst>
                    <a:ext uri="{9D8B030D-6E8A-4147-A177-3AD203B41FA5}">
                      <a16:colId xmlns:a16="http://schemas.microsoft.com/office/drawing/2014/main" val="20000"/>
                    </a:ext>
                  </a:extLst>
                </a:gridCol>
                <a:gridCol w="4193863">
                  <a:extLst>
                    <a:ext uri="{9D8B030D-6E8A-4147-A177-3AD203B41FA5}">
                      <a16:colId xmlns:a16="http://schemas.microsoft.com/office/drawing/2014/main" val="20001"/>
                    </a:ext>
                  </a:extLst>
                </a:gridCol>
                <a:gridCol w="3763709">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839228" y="2961552"/>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605275" y="296155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753628" y="393870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808287" y="393870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713959" y="39387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768476" y="507722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382993" y="3219679"/>
            <a:ext cx="1222282" cy="476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352052" y="420159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297393" y="420159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7272419" y="341561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9248434" y="348733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9232608" y="438748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7272419" y="438748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9025511" y="446448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8111111" y="348733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10055543" y="344699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848109" y="281708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343997" y="33514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290266" y="333892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389629" y="340038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351230" y="341631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863123" y="380920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872370" y="38354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669727" y="463613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10080079" y="463248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9017563" y="452828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58961" y="4958778"/>
            <a:ext cx="4524380"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fringe vertices, 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c d, f, e}</a:t>
            </a:r>
          </a:p>
        </p:txBody>
      </p:sp>
      <p:sp>
        <p:nvSpPr>
          <p:cNvPr id="31" name="Rectangle 30"/>
          <p:cNvSpPr/>
          <p:nvPr/>
        </p:nvSpPr>
        <p:spPr>
          <a:xfrm>
            <a:off x="4097300" y="892441"/>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337582" y="1997192"/>
            <a:ext cx="5693528" cy="2769989"/>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1), </a:t>
            </a:r>
            <a:r>
              <a:rPr lang="en-US" sz="2200" dirty="0">
                <a:latin typeface="Times New Roman" panose="02020603050405020304" pitchFamily="18" charset="0"/>
                <a:cs typeface="Times New Roman" panose="02020603050405020304" pitchFamily="18" charset="0"/>
              </a:rPr>
              <a:t>f(b, 4), f(a, 5), e(a, 6),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strike="sngStrike" dirty="0">
                <a:solidFill>
                  <a:srgbClr val="C00000"/>
                </a:solidFill>
                <a:latin typeface="Times New Roman" panose="02020603050405020304" pitchFamily="18" charset="0"/>
                <a:cs typeface="Times New Roman" panose="02020603050405020304" pitchFamily="18" charset="0"/>
              </a:rPr>
              <a:t>f(b, 3+4), f(a, 5), </a:t>
            </a:r>
            <a:r>
              <a:rPr lang="en-US" sz="2200"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  f(a, 5), e(a, 6)   </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c(b, 4)</a:t>
            </a:r>
          </a:p>
          <a:p>
            <a:endParaRPr lang="en-US" sz="1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972DE-24F1-402B-BA28-159700B73CE3}"/>
              </a:ext>
            </a:extLst>
          </p:cNvPr>
          <p:cNvSpPr txBox="1"/>
          <p:nvPr/>
        </p:nvSpPr>
        <p:spPr>
          <a:xfrm>
            <a:off x="1858961" y="5789775"/>
            <a:ext cx="5309935" cy="923330"/>
          </a:xfrm>
          <a:prstGeom prst="rect">
            <a:avLst/>
          </a:prstGeom>
          <a:noFill/>
        </p:spPr>
        <p:txBody>
          <a:bodyPr wrap="square" rtlCol="0">
            <a:spAutoFit/>
          </a:bodyPr>
          <a:lstStyle/>
          <a:p>
            <a:r>
              <a:rPr lang="en-US" dirty="0"/>
              <a:t>From these two sets, we conclude the distances for vertices which are adjacent to the vertices in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dirty="0"/>
              <a:t>are:</a:t>
            </a:r>
          </a:p>
          <a:p>
            <a:r>
              <a:rPr lang="en-US" dirty="0">
                <a:solidFill>
                  <a:srgbClr val="0000FF"/>
                </a:solidFill>
              </a:rPr>
              <a:t>{(c 1 b), </a:t>
            </a:r>
            <a:r>
              <a:rPr lang="en-US" dirty="0"/>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b), (f 5</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a), (e 6 a)}</a:t>
            </a:r>
            <a:r>
              <a:rPr lang="en-US" dirty="0"/>
              <a:t> </a:t>
            </a:r>
          </a:p>
        </p:txBody>
      </p:sp>
      <p:pic>
        <p:nvPicPr>
          <p:cNvPr id="35" name="Picture 34" descr="Image result for smiley face images">
            <a:extLst>
              <a:ext uri="{FF2B5EF4-FFF2-40B4-BE49-F238E27FC236}">
                <a16:creationId xmlns:a16="http://schemas.microsoft.com/office/drawing/2014/main" id="{424CD371-0293-41A7-95AF-D18A5764A7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29" y="2042578"/>
            <a:ext cx="586105" cy="425450"/>
          </a:xfrm>
          <a:prstGeom prst="rect">
            <a:avLst/>
          </a:prstGeom>
          <a:noFill/>
        </p:spPr>
      </p:pic>
      <p:sp>
        <p:nvSpPr>
          <p:cNvPr id="33" name="Multiplication Sign 32">
            <a:extLst>
              <a:ext uri="{FF2B5EF4-FFF2-40B4-BE49-F238E27FC236}">
                <a16:creationId xmlns:a16="http://schemas.microsoft.com/office/drawing/2014/main" id="{A43B8DAD-E896-45FD-B9F0-71C13DB7119F}"/>
              </a:ext>
            </a:extLst>
          </p:cNvPr>
          <p:cNvSpPr/>
          <p:nvPr/>
        </p:nvSpPr>
        <p:spPr>
          <a:xfrm>
            <a:off x="3117273" y="1837113"/>
            <a:ext cx="3890004" cy="395685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6791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61190" y="928563"/>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634634" y="4826674"/>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p:cNvSpPr/>
          <p:nvPr/>
        </p:nvSpPr>
        <p:spPr>
          <a:xfrm>
            <a:off x="3310605" y="395099"/>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488437" y="1421928"/>
            <a:ext cx="4924442" cy="2769989"/>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dirty="0">
                <a:latin typeface="Times New Roman" panose="02020603050405020304" pitchFamily="18" charset="0"/>
                <a:cs typeface="Times New Roman" panose="02020603050405020304" pitchFamily="18" charset="0"/>
              </a:rPr>
              <a:t>f(b, 3+4), 			     f(a, 5), e(a, 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	          min{f(b, 3+4), f(c, 4+4), 		</a:t>
            </a:r>
            <a:r>
              <a:rPr lang="en-US" sz="2200" b="1"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e(a, 6), d(c,4+6)}</a:t>
            </a:r>
          </a:p>
          <a:p>
            <a:r>
              <a:rPr lang="en-US" sz="2200" dirty="0">
                <a:latin typeface="Times New Roman" panose="02020603050405020304" pitchFamily="18" charset="0"/>
                <a:cs typeface="Times New Roman" panose="02020603050405020304" pitchFamily="18" charset="0"/>
              </a:rPr>
              <a:t>f(a, 5)</a:t>
            </a:r>
          </a:p>
        </p:txBody>
      </p:sp>
      <p:pic>
        <p:nvPicPr>
          <p:cNvPr id="35" name="Picture 34" descr="Image result for smiley face images">
            <a:extLst>
              <a:ext uri="{FF2B5EF4-FFF2-40B4-BE49-F238E27FC236}">
                <a16:creationId xmlns:a16="http://schemas.microsoft.com/office/drawing/2014/main" id="{FAF85F4C-C901-4076-B636-10384D82EFE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52" y="2248453"/>
            <a:ext cx="586105" cy="425450"/>
          </a:xfrm>
          <a:prstGeom prst="rect">
            <a:avLst/>
          </a:prstGeom>
          <a:noFill/>
        </p:spPr>
      </p:pic>
      <p:sp>
        <p:nvSpPr>
          <p:cNvPr id="33" name="Rectangle 32"/>
          <p:cNvSpPr/>
          <p:nvPr/>
        </p:nvSpPr>
        <p:spPr>
          <a:xfrm>
            <a:off x="4167917" y="5461918"/>
            <a:ext cx="6096000" cy="923330"/>
          </a:xfrm>
          <a:prstGeom prst="rect">
            <a:avLst/>
          </a:prstGeom>
        </p:spPr>
        <p:txBody>
          <a:bodyPr>
            <a:spAutoFit/>
          </a:bodyPr>
          <a:lstStyle/>
          <a:p>
            <a:r>
              <a:rPr lang="en-US" dirty="0"/>
              <a:t>From these two sets, we conclude the distances for vertices which are adjacent to the vertices in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dirty="0"/>
              <a:t>are:</a:t>
            </a:r>
          </a:p>
          <a:p>
            <a:r>
              <a:rPr lang="en-US" dirty="0">
                <a:solidFill>
                  <a:srgbClr val="0000FF"/>
                </a:solidFill>
              </a:rPr>
              <a:t>{(f 4 c), </a:t>
            </a:r>
            <a:r>
              <a:rPr lang="en-US" dirty="0"/>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b), (f 5</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a), (e 6 a), (d, 6 c)}</a:t>
            </a:r>
            <a:r>
              <a:rPr lang="en-US" dirty="0"/>
              <a:t> </a:t>
            </a:r>
          </a:p>
        </p:txBody>
      </p:sp>
    </p:spTree>
    <p:extLst>
      <p:ext uri="{BB962C8B-B14F-4D97-AF65-F5344CB8AC3E}">
        <p14:creationId xmlns:p14="http://schemas.microsoft.com/office/powerpoint/2010/main" val="32061915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8457" y="928563"/>
          <a:ext cx="10090721" cy="335280"/>
        </p:xfrm>
        <a:graphic>
          <a:graphicData uri="http://schemas.openxmlformats.org/drawingml/2006/table">
            <a:tbl>
              <a:tblPr firstRow="1" firstCol="1" bandRow="1">
                <a:tableStyleId>{5C22544A-7EE6-4342-B048-85BDC9FD1C3A}</a:tableStyleId>
              </a:tblPr>
              <a:tblGrid>
                <a:gridCol w="1915720">
                  <a:extLst>
                    <a:ext uri="{9D8B030D-6E8A-4147-A177-3AD203B41FA5}">
                      <a16:colId xmlns:a16="http://schemas.microsoft.com/office/drawing/2014/main" val="20000"/>
                    </a:ext>
                  </a:extLst>
                </a:gridCol>
                <a:gridCol w="4267692">
                  <a:extLst>
                    <a:ext uri="{9D8B030D-6E8A-4147-A177-3AD203B41FA5}">
                      <a16:colId xmlns:a16="http://schemas.microsoft.com/office/drawing/2014/main" val="20001"/>
                    </a:ext>
                  </a:extLst>
                </a:gridCol>
                <a:gridCol w="3907309">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Remaining vertices</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922357" y="257916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688404" y="257916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836757" y="355631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891416" y="3556318"/>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797088" y="355631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851605" y="469483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466122" y="2837292"/>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435181" y="3819208"/>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380522" y="3819208"/>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7355548" y="3033227"/>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9331563" y="3104945"/>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9315737" y="4005099"/>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7355548" y="4005099"/>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9108640" y="4082098"/>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8194240" y="3104945"/>
            <a:ext cx="722150" cy="52837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10138672" y="3064605"/>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931238" y="243470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427126" y="296909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373395" y="29565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472758" y="3017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434359" y="303392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946252" y="342682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955499" y="345310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752856" y="425374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10163208" y="425009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9100692" y="41458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454225" y="5436072"/>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p:cNvSpPr/>
          <p:nvPr/>
        </p:nvSpPr>
        <p:spPr>
          <a:xfrm>
            <a:off x="3310605" y="395099"/>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931024" y="1421928"/>
            <a:ext cx="5929179" cy="412420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1), </a:t>
            </a:r>
            <a:r>
              <a:rPr lang="en-US" sz="2200" dirty="0">
                <a:latin typeface="Times New Roman" panose="02020603050405020304" pitchFamily="18" charset="0"/>
                <a:cs typeface="Times New Roman" panose="02020603050405020304" pitchFamily="18" charset="0"/>
              </a:rPr>
              <a:t>f(b, 4), f(a, 5), e(a, 6),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strike="sngStrike" dirty="0">
                <a:solidFill>
                  <a:srgbClr val="C00000"/>
                </a:solidFill>
                <a:latin typeface="Times New Roman" panose="02020603050405020304" pitchFamily="18" charset="0"/>
                <a:cs typeface="Times New Roman" panose="02020603050405020304" pitchFamily="18" charset="0"/>
              </a:rPr>
              <a:t>f(b, 3+4), f(a, 5), </a:t>
            </a:r>
            <a:r>
              <a:rPr lang="en-US" sz="2200"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  f(a, 5), e(a, 6)</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	       min{f(b, 4), f(c, 4), 	f(a, 5), e(a, 6), 		               d(c, 6)}</a:t>
            </a:r>
          </a:p>
          <a:p>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f(b, 3+4), </a:t>
            </a:r>
            <a:r>
              <a:rPr lang="en-US" sz="2200" dirty="0">
                <a:latin typeface="Times New Roman" panose="02020603050405020304" pitchFamily="18" charset="0"/>
                <a:cs typeface="Times New Roman" panose="02020603050405020304" pitchFamily="18" charset="0"/>
              </a:rPr>
              <a:t>f(c, 4+4), </a:t>
            </a:r>
            <a:r>
              <a:rPr lang="en-US" sz="2200" strike="sngStrike" dirty="0">
                <a:solidFill>
                  <a:srgbClr val="C00000"/>
                </a:solidFill>
                <a:latin typeface="Times New Roman" panose="02020603050405020304" pitchFamily="18" charset="0"/>
                <a:cs typeface="Times New Roman" panose="02020603050405020304" pitchFamily="18" charset="0"/>
              </a:rPr>
              <a:t>f(a, 5), </a:t>
            </a:r>
          </a:p>
          <a:p>
            <a:r>
              <a:rPr lang="en-US" sz="2200"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e(a, 6), d(c,4+6)</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f(b, 7)</a:t>
            </a:r>
          </a:p>
        </p:txBody>
      </p:sp>
      <p:pic>
        <p:nvPicPr>
          <p:cNvPr id="35" name="Picture 34" descr="Image result for smiley face images">
            <a:extLst>
              <a:ext uri="{FF2B5EF4-FFF2-40B4-BE49-F238E27FC236}">
                <a16:creationId xmlns:a16="http://schemas.microsoft.com/office/drawing/2014/main" id="{FAF85F4C-C901-4076-B636-10384D82EFE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920" y="1246289"/>
            <a:ext cx="586105" cy="425450"/>
          </a:xfrm>
          <a:prstGeom prst="rect">
            <a:avLst/>
          </a:prstGeom>
          <a:noFill/>
        </p:spPr>
      </p:pic>
      <p:sp>
        <p:nvSpPr>
          <p:cNvPr id="33" name="Rectangle 32"/>
          <p:cNvSpPr/>
          <p:nvPr/>
        </p:nvSpPr>
        <p:spPr>
          <a:xfrm>
            <a:off x="4167917" y="5461918"/>
            <a:ext cx="6096000" cy="923330"/>
          </a:xfrm>
          <a:prstGeom prst="rect">
            <a:avLst/>
          </a:prstGeom>
        </p:spPr>
        <p:txBody>
          <a:bodyPr>
            <a:spAutoFit/>
          </a:bodyPr>
          <a:lstStyle/>
          <a:p>
            <a:r>
              <a:rPr lang="en-US" dirty="0"/>
              <a:t>From these two sets, we conclude the distances for vertices which are adjacent to the vertices in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dirty="0"/>
              <a:t>are:</a:t>
            </a:r>
          </a:p>
          <a:p>
            <a:r>
              <a:rPr lang="en-US" dirty="0">
                <a:solidFill>
                  <a:srgbClr val="0000FF"/>
                </a:solidFill>
              </a:rPr>
              <a:t>{(f 4 c), </a:t>
            </a:r>
            <a:r>
              <a:rPr lang="en-US" dirty="0"/>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b), (f 5</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a), (e 6 a), (d, 6 c)}</a:t>
            </a:r>
            <a:r>
              <a:rPr lang="en-US" dirty="0"/>
              <a:t> </a:t>
            </a:r>
          </a:p>
        </p:txBody>
      </p:sp>
      <p:sp>
        <p:nvSpPr>
          <p:cNvPr id="3" name="Multiplication Sign 2">
            <a:extLst>
              <a:ext uri="{FF2B5EF4-FFF2-40B4-BE49-F238E27FC236}">
                <a16:creationId xmlns:a16="http://schemas.microsoft.com/office/drawing/2014/main" id="{EA40456C-B3D2-4F2F-9E8D-9DE369F1B72B}"/>
              </a:ext>
            </a:extLst>
          </p:cNvPr>
          <p:cNvSpPr/>
          <p:nvPr/>
        </p:nvSpPr>
        <p:spPr>
          <a:xfrm>
            <a:off x="2310938" y="1886989"/>
            <a:ext cx="3665913" cy="35490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0564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8457" y="928563"/>
          <a:ext cx="10090721" cy="335280"/>
        </p:xfrm>
        <a:graphic>
          <a:graphicData uri="http://schemas.openxmlformats.org/drawingml/2006/table">
            <a:tbl>
              <a:tblPr firstRow="1" firstCol="1" bandRow="1">
                <a:tableStyleId>{5C22544A-7EE6-4342-B048-85BDC9FD1C3A}</a:tableStyleId>
              </a:tblPr>
              <a:tblGrid>
                <a:gridCol w="1915720">
                  <a:extLst>
                    <a:ext uri="{9D8B030D-6E8A-4147-A177-3AD203B41FA5}">
                      <a16:colId xmlns:a16="http://schemas.microsoft.com/office/drawing/2014/main" val="20000"/>
                    </a:ext>
                  </a:extLst>
                </a:gridCol>
                <a:gridCol w="4267692">
                  <a:extLst>
                    <a:ext uri="{9D8B030D-6E8A-4147-A177-3AD203B41FA5}">
                      <a16:colId xmlns:a16="http://schemas.microsoft.com/office/drawing/2014/main" val="20001"/>
                    </a:ext>
                  </a:extLst>
                </a:gridCol>
                <a:gridCol w="3907309">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Remaining vertices</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922357" y="257916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688404" y="257916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836757" y="3556318"/>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891416" y="3556318"/>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797088" y="3556318"/>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851605" y="469483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466122" y="2837292"/>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435181" y="3819208"/>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380522" y="3819208"/>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7355548" y="3033227"/>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9331563" y="3104945"/>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9315737" y="4005099"/>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7355548" y="4005099"/>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9108640" y="4082098"/>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8194240" y="3104945"/>
            <a:ext cx="722150" cy="528372"/>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10138672" y="3064605"/>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931238" y="243470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427126" y="296909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373395" y="29565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472758" y="3017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434359" y="303392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946252" y="342682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955499" y="345310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752856" y="425374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10163208" y="425009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9100692" y="41458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7752856" y="5833352"/>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p:cNvSpPr/>
          <p:nvPr/>
        </p:nvSpPr>
        <p:spPr>
          <a:xfrm>
            <a:off x="3310605" y="395099"/>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931024" y="1421928"/>
            <a:ext cx="5929179" cy="412420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1), </a:t>
            </a:r>
            <a:r>
              <a:rPr lang="en-US" sz="2200" dirty="0">
                <a:latin typeface="Times New Roman" panose="02020603050405020304" pitchFamily="18" charset="0"/>
                <a:cs typeface="Times New Roman" panose="02020603050405020304" pitchFamily="18" charset="0"/>
              </a:rPr>
              <a:t>f(b, 4), f(a, 5), e(a, 6),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strike="sngStrike" dirty="0">
                <a:solidFill>
                  <a:srgbClr val="C00000"/>
                </a:solidFill>
                <a:latin typeface="Times New Roman" panose="02020603050405020304" pitchFamily="18" charset="0"/>
                <a:cs typeface="Times New Roman" panose="02020603050405020304" pitchFamily="18" charset="0"/>
              </a:rPr>
              <a:t>f(b, 3+4), f(a, 5), </a:t>
            </a:r>
            <a:r>
              <a:rPr lang="en-US" sz="2200"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  f(a, 5), e(a, 6)</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	       min{f(b, 4), f(c, 4), 	f(a, 5), e(a, 6), 		               d(c, 6)}</a:t>
            </a:r>
          </a:p>
          <a:p>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f(b, 3+4), </a:t>
            </a:r>
            <a:r>
              <a:rPr lang="en-US" sz="2200" dirty="0">
                <a:latin typeface="Times New Roman" panose="02020603050405020304" pitchFamily="18" charset="0"/>
                <a:cs typeface="Times New Roman" panose="02020603050405020304" pitchFamily="18" charset="0"/>
              </a:rPr>
              <a:t>f(c, 4+4), </a:t>
            </a:r>
            <a:r>
              <a:rPr lang="en-US" sz="2200" strike="sngStrike" dirty="0">
                <a:solidFill>
                  <a:srgbClr val="C00000"/>
                </a:solidFill>
                <a:latin typeface="Times New Roman" panose="02020603050405020304" pitchFamily="18" charset="0"/>
                <a:cs typeface="Times New Roman" panose="02020603050405020304" pitchFamily="18" charset="0"/>
              </a:rPr>
              <a:t>f(a, 5), </a:t>
            </a:r>
          </a:p>
          <a:p>
            <a:r>
              <a:rPr lang="en-US" sz="2200" dirty="0">
                <a:latin typeface="Times New Roman" panose="02020603050405020304" pitchFamily="18" charset="0"/>
                <a:cs typeface="Times New Roman" panose="02020603050405020304" pitchFamily="18" charset="0"/>
              </a:rPr>
              <a:t>                            </a:t>
            </a:r>
            <a:r>
              <a:rPr lang="en-US" sz="2200" strike="sngStrike" dirty="0">
                <a:solidFill>
                  <a:srgbClr val="C00000"/>
                </a:solidFill>
                <a:latin typeface="Times New Roman" panose="02020603050405020304" pitchFamily="18" charset="0"/>
                <a:cs typeface="Times New Roman" panose="02020603050405020304" pitchFamily="18" charset="0"/>
              </a:rPr>
              <a:t>e(a, 6), d(c,4+6)</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f(b, 7)          min {d(c, 6), d(f, 5), e(f, 2), e(a, 6)}</a:t>
            </a:r>
          </a:p>
        </p:txBody>
      </p:sp>
      <p:pic>
        <p:nvPicPr>
          <p:cNvPr id="35" name="Picture 34" descr="Image result for smiley face images">
            <a:extLst>
              <a:ext uri="{FF2B5EF4-FFF2-40B4-BE49-F238E27FC236}">
                <a16:creationId xmlns:a16="http://schemas.microsoft.com/office/drawing/2014/main" id="{FAF85F4C-C901-4076-B636-10384D82EFE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920" y="1246289"/>
            <a:ext cx="586105" cy="425450"/>
          </a:xfrm>
          <a:prstGeom prst="rect">
            <a:avLst/>
          </a:prstGeom>
          <a:noFill/>
        </p:spPr>
      </p:pic>
      <p:sp>
        <p:nvSpPr>
          <p:cNvPr id="37" name="Multiplication Sign 36">
            <a:extLst>
              <a:ext uri="{FF2B5EF4-FFF2-40B4-BE49-F238E27FC236}">
                <a16:creationId xmlns:a16="http://schemas.microsoft.com/office/drawing/2014/main" id="{D9C77395-2E12-4871-B52D-743E400373DF}"/>
              </a:ext>
            </a:extLst>
          </p:cNvPr>
          <p:cNvSpPr/>
          <p:nvPr/>
        </p:nvSpPr>
        <p:spPr>
          <a:xfrm>
            <a:off x="2061556" y="2169622"/>
            <a:ext cx="4305993" cy="337651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6914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8512" y="145710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16540" y="5677334"/>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p:cNvSpPr/>
          <p:nvPr/>
        </p:nvSpPr>
        <p:spPr>
          <a:xfrm>
            <a:off x="4097300" y="892441"/>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574931" y="1964621"/>
            <a:ext cx="4924442" cy="3570208"/>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dirty="0">
                <a:latin typeface="Times New Roman" panose="02020603050405020304" pitchFamily="18" charset="0"/>
                <a:cs typeface="Times New Roman" panose="02020603050405020304" pitchFamily="18" charset="0"/>
              </a:rPr>
              <a:t>f(b, 3+4), 			     f(a, 5), e(a, 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	          min{f(b, 3+4), f(c, 4+4), 		</a:t>
            </a:r>
            <a:r>
              <a:rPr lang="en-US" sz="2200" b="1"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e(a, 6), d(c,4+6)}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f(a, 5)	           min{(e(f, 5+ 2), </a:t>
            </a:r>
            <a:r>
              <a:rPr lang="en-US" sz="2200" b="1" dirty="0">
                <a:latin typeface="Times New Roman" panose="02020603050405020304" pitchFamily="18" charset="0"/>
                <a:cs typeface="Times New Roman" panose="02020603050405020304" pitchFamily="18" charset="0"/>
              </a:rPr>
              <a:t>e(a, 6), </a:t>
            </a:r>
            <a:r>
              <a:rPr lang="en-US" sz="2200" dirty="0">
                <a:latin typeface="Times New Roman" panose="02020603050405020304" pitchFamily="18" charset="0"/>
                <a:cs typeface="Times New Roman" panose="02020603050405020304" pitchFamily="18" charset="0"/>
              </a:rPr>
              <a:t>			        d(c, 4+6), d(f, 5+5)}</a:t>
            </a:r>
          </a:p>
          <a:p>
            <a:r>
              <a:rPr lang="en-US" sz="2200" b="1" dirty="0">
                <a:latin typeface="Times New Roman" panose="02020603050405020304" pitchFamily="18" charset="0"/>
                <a:cs typeface="Times New Roman" panose="02020603050405020304" pitchFamily="18" charset="0"/>
              </a:rPr>
              <a:t>e(a, 6)</a:t>
            </a:r>
            <a:endParaRPr lang="en-US" sz="2200" dirty="0">
              <a:latin typeface="Times New Roman" panose="02020603050405020304" pitchFamily="18" charset="0"/>
              <a:cs typeface="Times New Roman" panose="02020603050405020304" pitchFamily="18" charset="0"/>
            </a:endParaRPr>
          </a:p>
        </p:txBody>
      </p:sp>
      <p:pic>
        <p:nvPicPr>
          <p:cNvPr id="35" name="Picture 34" descr="Image result for smiley face images">
            <a:extLst>
              <a:ext uri="{FF2B5EF4-FFF2-40B4-BE49-F238E27FC236}">
                <a16:creationId xmlns:a16="http://schemas.microsoft.com/office/drawing/2014/main" id="{4BD093EC-29D5-4D21-A508-F60B6EB0E0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4" name="Rectangle 33"/>
          <p:cNvSpPr/>
          <p:nvPr/>
        </p:nvSpPr>
        <p:spPr>
          <a:xfrm>
            <a:off x="5133241" y="5585001"/>
            <a:ext cx="6096000" cy="923330"/>
          </a:xfrm>
          <a:prstGeom prst="rect">
            <a:avLst/>
          </a:prstGeom>
        </p:spPr>
        <p:txBody>
          <a:bodyPr>
            <a:spAutoFit/>
          </a:bodyPr>
          <a:lstStyle/>
          <a:p>
            <a:r>
              <a:rPr lang="en-US" dirty="0"/>
              <a:t>From these two sets, we conclude the distances for vertices which are adjacent to the vertices in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dirty="0"/>
              <a:t>are:</a:t>
            </a:r>
          </a:p>
          <a:p>
            <a:r>
              <a:rPr lang="en-US" dirty="0">
                <a:solidFill>
                  <a:srgbClr val="0000FF"/>
                </a:solidFill>
              </a:rPr>
              <a:t>{</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(e 2</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f), (e 6 a), (d, 6 c), (d, 5 f) }</a:t>
            </a:r>
            <a:r>
              <a:rPr lang="en-US" dirty="0"/>
              <a:t> </a:t>
            </a:r>
          </a:p>
        </p:txBody>
      </p:sp>
    </p:spTree>
    <p:extLst>
      <p:ext uri="{BB962C8B-B14F-4D97-AF65-F5344CB8AC3E}">
        <p14:creationId xmlns:p14="http://schemas.microsoft.com/office/powerpoint/2010/main" val="23835751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68163" y="966309"/>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Remaining vertices</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37862" y="3244487"/>
            <a:ext cx="543765" cy="52578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endCxn id="6" idx="1"/>
          </p:cNvCxnSpPr>
          <p:nvPr/>
        </p:nvCxnSpPr>
        <p:spPr bwMode="auto">
          <a:xfrm>
            <a:off x="7963568" y="2785017"/>
            <a:ext cx="578748" cy="56566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flipV="1">
            <a:off x="9006448" y="3507377"/>
            <a:ext cx="1431414" cy="2919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693268"/>
            <a:ext cx="1575832" cy="7959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9" idx="0"/>
          </p:cNvCxnSpPr>
          <p:nvPr/>
        </p:nvCxnSpPr>
        <p:spPr bwMode="auto">
          <a:xfrm>
            <a:off x="8734565" y="3808819"/>
            <a:ext cx="14849" cy="6033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1"/>
            <a:endCxn id="7" idx="5"/>
          </p:cNvCxnSpPr>
          <p:nvPr/>
        </p:nvCxnSpPr>
        <p:spPr bwMode="auto">
          <a:xfrm flipH="1" flipV="1">
            <a:off x="6981474" y="3722466"/>
            <a:ext cx="1575690" cy="766735"/>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endCxn id="7" idx="6"/>
          </p:cNvCxnSpPr>
          <p:nvPr/>
        </p:nvCxnSpPr>
        <p:spPr bwMode="auto">
          <a:xfrm flipH="1" flipV="1">
            <a:off x="7061107" y="3536575"/>
            <a:ext cx="1425281" cy="18017"/>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79446" y="2752774"/>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468163" y="5807942"/>
            <a:ext cx="3260316"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e}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a:t>
            </a:r>
          </a:p>
        </p:txBody>
      </p:sp>
      <p:sp>
        <p:nvSpPr>
          <p:cNvPr id="31" name="Rectangle 30"/>
          <p:cNvSpPr/>
          <p:nvPr/>
        </p:nvSpPr>
        <p:spPr>
          <a:xfrm>
            <a:off x="4128202" y="411626"/>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433103" y="1333735"/>
            <a:ext cx="5320078" cy="4801314"/>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dirty="0">
                <a:latin typeface="Times New Roman" panose="02020603050405020304" pitchFamily="18" charset="0"/>
                <a:cs typeface="Times New Roman" panose="02020603050405020304" pitchFamily="18" charset="0"/>
              </a:rPr>
              <a:t>f(b, 3+4), 			     f(a, 5), e(a, 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	          min{f(b, 3+4), f(c, 4+4), 		</a:t>
            </a:r>
            <a:r>
              <a:rPr lang="en-US" sz="2200" b="1"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e(a, 6), d(c,4+6)}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f(a, 5)	           min{(e(f, 5+ 2), </a:t>
            </a:r>
            <a:r>
              <a:rPr lang="en-US" sz="2200" b="1" dirty="0">
                <a:latin typeface="Times New Roman" panose="02020603050405020304" pitchFamily="18" charset="0"/>
                <a:cs typeface="Times New Roman" panose="02020603050405020304" pitchFamily="18" charset="0"/>
              </a:rPr>
              <a:t>e(a, 6), </a:t>
            </a:r>
            <a:r>
              <a:rPr lang="en-US" sz="2200" dirty="0">
                <a:latin typeface="Times New Roman" panose="02020603050405020304" pitchFamily="18" charset="0"/>
                <a:cs typeface="Times New Roman" panose="02020603050405020304" pitchFamily="18" charset="0"/>
              </a:rPr>
              <a:t>			        d(c, 4+6), d(f, 5+5)}</a:t>
            </a:r>
          </a:p>
          <a:p>
            <a:endParaRPr lang="en-US" sz="1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e(a, 6)	           min{d(c, 4+6), </a:t>
            </a:r>
            <a:r>
              <a:rPr lang="en-US" sz="2200" b="1" dirty="0">
                <a:latin typeface="Times New Roman" panose="02020603050405020304" pitchFamily="18" charset="0"/>
                <a:cs typeface="Times New Roman" panose="02020603050405020304" pitchFamily="18" charset="0"/>
              </a:rPr>
              <a:t>d(f, 5+5), </a:t>
            </a:r>
            <a:r>
              <a:rPr lang="en-US" sz="2200" dirty="0">
                <a:latin typeface="Times New Roman" panose="02020603050405020304" pitchFamily="18" charset="0"/>
                <a:cs typeface="Times New Roman" panose="02020603050405020304" pitchFamily="18" charset="0"/>
              </a:rPr>
              <a:t>			d(e, 6+8)}</a:t>
            </a:r>
          </a:p>
          <a:p>
            <a:r>
              <a:rPr lang="en-US" sz="2200" dirty="0">
                <a:latin typeface="Times New Roman" panose="02020603050405020304" pitchFamily="18" charset="0"/>
                <a:cs typeface="Times New Roman" panose="02020603050405020304" pitchFamily="18" charset="0"/>
              </a:rPr>
              <a:t>d(f, 10)</a:t>
            </a:r>
          </a:p>
          <a:p>
            <a:r>
              <a:rPr lang="en-US" sz="2200" dirty="0">
                <a:latin typeface="Times New Roman" panose="02020603050405020304" pitchFamily="18" charset="0"/>
                <a:cs typeface="Times New Roman" panose="02020603050405020304" pitchFamily="18" charset="0"/>
              </a:rPr>
              <a:t>	</a:t>
            </a:r>
          </a:p>
        </p:txBody>
      </p:sp>
      <p:pic>
        <p:nvPicPr>
          <p:cNvPr id="35" name="Picture 34" descr="Image result for smiley face images">
            <a:extLst>
              <a:ext uri="{FF2B5EF4-FFF2-40B4-BE49-F238E27FC236}">
                <a16:creationId xmlns:a16="http://schemas.microsoft.com/office/drawing/2014/main" id="{B88F4083-278E-4260-ADA1-69B58271F3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9" y="2236254"/>
            <a:ext cx="586105" cy="425450"/>
          </a:xfrm>
          <a:prstGeom prst="rect">
            <a:avLst/>
          </a:prstGeom>
          <a:noFill/>
        </p:spPr>
      </p:pic>
      <p:sp>
        <p:nvSpPr>
          <p:cNvPr id="42" name="Rectangle 41"/>
          <p:cNvSpPr/>
          <p:nvPr/>
        </p:nvSpPr>
        <p:spPr>
          <a:xfrm>
            <a:off x="4915568" y="5715609"/>
            <a:ext cx="6096000" cy="923330"/>
          </a:xfrm>
          <a:prstGeom prst="rect">
            <a:avLst/>
          </a:prstGeom>
        </p:spPr>
        <p:txBody>
          <a:bodyPr>
            <a:spAutoFit/>
          </a:bodyPr>
          <a:lstStyle/>
          <a:p>
            <a:r>
              <a:rPr lang="en-US" dirty="0"/>
              <a:t>From these two sets, we conclude the distances for vertices which are adjacent to the vertices in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dirty="0"/>
              <a:t>are:</a:t>
            </a:r>
          </a:p>
          <a:p>
            <a:r>
              <a:rPr lang="en-US" dirty="0">
                <a:solidFill>
                  <a:srgbClr val="0000FF"/>
                </a:solidFill>
              </a:rPr>
              <a:t>{</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(d, 6 c), (d, 5 f), (d, 8 e) }</a:t>
            </a:r>
            <a:r>
              <a:rPr lang="en-US" dirty="0"/>
              <a:t> </a:t>
            </a:r>
          </a:p>
        </p:txBody>
      </p:sp>
    </p:spTree>
    <p:extLst>
      <p:ext uri="{BB962C8B-B14F-4D97-AF65-F5344CB8AC3E}">
        <p14:creationId xmlns:p14="http://schemas.microsoft.com/office/powerpoint/2010/main" val="11694552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61190" y="998209"/>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37862" y="3244487"/>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endCxn id="6" idx="1"/>
          </p:cNvCxnSpPr>
          <p:nvPr/>
        </p:nvCxnSpPr>
        <p:spPr bwMode="auto">
          <a:xfrm>
            <a:off x="7963568" y="2785017"/>
            <a:ext cx="578748" cy="56566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flipV="1">
            <a:off x="9006448" y="3507377"/>
            <a:ext cx="1431414" cy="29198"/>
          </a:xfrm>
          <a:prstGeom prst="straightConnector1">
            <a:avLst/>
          </a:prstGeom>
          <a:noFill/>
          <a:ln w="57150">
            <a:solidFill>
              <a:srgbClr val="330CC4"/>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693268"/>
            <a:ext cx="1575832" cy="7959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9" idx="0"/>
          </p:cNvCxnSpPr>
          <p:nvPr/>
        </p:nvCxnSpPr>
        <p:spPr bwMode="auto">
          <a:xfrm>
            <a:off x="8734565" y="3808819"/>
            <a:ext cx="14849" cy="6033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1"/>
            <a:endCxn id="7" idx="5"/>
          </p:cNvCxnSpPr>
          <p:nvPr/>
        </p:nvCxnSpPr>
        <p:spPr bwMode="auto">
          <a:xfrm flipH="1" flipV="1">
            <a:off x="6981474" y="3722466"/>
            <a:ext cx="1575690" cy="766735"/>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endCxn id="7" idx="6"/>
          </p:cNvCxnSpPr>
          <p:nvPr/>
        </p:nvCxnSpPr>
        <p:spPr bwMode="auto">
          <a:xfrm flipH="1" flipV="1">
            <a:off x="7061107" y="3536575"/>
            <a:ext cx="1425281" cy="18017"/>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79446" y="2752774"/>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2946591" y="5678481"/>
            <a:ext cx="3260316"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e}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1" name="Rectangle 30"/>
          <p:cNvSpPr/>
          <p:nvPr/>
        </p:nvSpPr>
        <p:spPr>
          <a:xfrm>
            <a:off x="3938624" y="545541"/>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616470" y="1446554"/>
            <a:ext cx="4924442" cy="464742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dirty="0">
                <a:latin typeface="Times New Roman" panose="02020603050405020304" pitchFamily="18" charset="0"/>
                <a:cs typeface="Times New Roman" panose="02020603050405020304" pitchFamily="18" charset="0"/>
              </a:rPr>
              <a:t>f(b, 3+4), 			     f(a, 5), e(a, 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	          min{f(b, 3+4), f(c, 4+4), 		</a:t>
            </a:r>
            <a:r>
              <a:rPr lang="en-US" sz="2200" b="1"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e(a, 6), d(c,4+6)}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f(a, 5)	           min{(e(f, 5+ 2), </a:t>
            </a:r>
            <a:r>
              <a:rPr lang="en-US" sz="2200" b="1" dirty="0">
                <a:latin typeface="Times New Roman" panose="02020603050405020304" pitchFamily="18" charset="0"/>
                <a:cs typeface="Times New Roman" panose="02020603050405020304" pitchFamily="18" charset="0"/>
              </a:rPr>
              <a:t>e(a, 6), </a:t>
            </a:r>
            <a:r>
              <a:rPr lang="en-US" sz="2200" dirty="0">
                <a:latin typeface="Times New Roman" panose="02020603050405020304" pitchFamily="18" charset="0"/>
                <a:cs typeface="Times New Roman" panose="02020603050405020304" pitchFamily="18" charset="0"/>
              </a:rPr>
              <a:t>			        d(c, 4+6), d(f, 5+5)}</a:t>
            </a:r>
          </a:p>
          <a:p>
            <a:endParaRPr lang="en-US" sz="1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e(a, 6)	           min{d(c, 4+6), </a:t>
            </a:r>
            <a:r>
              <a:rPr lang="en-US" sz="2200" b="1" dirty="0">
                <a:latin typeface="Times New Roman" panose="02020603050405020304" pitchFamily="18" charset="0"/>
                <a:cs typeface="Times New Roman" panose="02020603050405020304" pitchFamily="18" charset="0"/>
              </a:rPr>
              <a:t>d(f, 5+5), </a:t>
            </a:r>
            <a:r>
              <a:rPr lang="en-US" sz="2200" dirty="0">
                <a:latin typeface="Times New Roman" panose="02020603050405020304" pitchFamily="18" charset="0"/>
                <a:cs typeface="Times New Roman" panose="02020603050405020304" pitchFamily="18" charset="0"/>
              </a:rPr>
              <a:t>			d(e, 6+8)}</a:t>
            </a:r>
          </a:p>
          <a:p>
            <a:endParaRPr lang="en-US" sz="1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d(f, 10)		</a:t>
            </a:r>
          </a:p>
        </p:txBody>
      </p:sp>
      <p:sp>
        <p:nvSpPr>
          <p:cNvPr id="3" name="TextBox 2">
            <a:extLst>
              <a:ext uri="{FF2B5EF4-FFF2-40B4-BE49-F238E27FC236}">
                <a16:creationId xmlns:a16="http://schemas.microsoft.com/office/drawing/2014/main" id="{563972DE-24F1-402B-BA28-159700B73CE3}"/>
              </a:ext>
            </a:extLst>
          </p:cNvPr>
          <p:cNvSpPr txBox="1"/>
          <p:nvPr/>
        </p:nvSpPr>
        <p:spPr>
          <a:xfrm>
            <a:off x="6513368" y="5642292"/>
            <a:ext cx="4369722" cy="646331"/>
          </a:xfrm>
          <a:prstGeom prst="rect">
            <a:avLst/>
          </a:prstGeom>
          <a:noFill/>
        </p:spPr>
        <p:txBody>
          <a:bodyPr wrap="square" rtlCol="0">
            <a:spAutoFit/>
          </a:bodyPr>
          <a:lstStyle/>
          <a:p>
            <a:r>
              <a:rPr lang="en-US" dirty="0"/>
              <a:t>Since both </a:t>
            </a:r>
            <a:r>
              <a:rPr lang="en-US" dirty="0">
                <a:latin typeface="Times New Roman" panose="02020603050405020304" pitchFamily="18" charset="0"/>
                <a:cs typeface="Times New Roman" panose="02020603050405020304" pitchFamily="18" charset="0"/>
              </a:rPr>
              <a:t>d(c, 4+6) and d(f, 5+5) have the same distance, choose either one arbitrarily.</a:t>
            </a:r>
            <a:r>
              <a:rPr lang="en-US" dirty="0"/>
              <a:t> </a:t>
            </a:r>
          </a:p>
        </p:txBody>
      </p:sp>
      <p:pic>
        <p:nvPicPr>
          <p:cNvPr id="35" name="Picture 34" descr="Image result for smiley face images">
            <a:extLst>
              <a:ext uri="{FF2B5EF4-FFF2-40B4-BE49-F238E27FC236}">
                <a16:creationId xmlns:a16="http://schemas.microsoft.com/office/drawing/2014/main" id="{B88F4083-278E-4260-ADA1-69B58271F3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9" y="2236254"/>
            <a:ext cx="586105" cy="425450"/>
          </a:xfrm>
          <a:prstGeom prst="rect">
            <a:avLst/>
          </a:prstGeom>
          <a:noFill/>
        </p:spPr>
      </p:pic>
      <p:sp>
        <p:nvSpPr>
          <p:cNvPr id="34" name="TextBox 33"/>
          <p:cNvSpPr txBox="1"/>
          <p:nvPr/>
        </p:nvSpPr>
        <p:spPr>
          <a:xfrm>
            <a:off x="1468163" y="457200"/>
            <a:ext cx="1128733" cy="523220"/>
          </a:xfrm>
          <a:prstGeom prst="rect">
            <a:avLst/>
          </a:prstGeom>
          <a:noFill/>
        </p:spPr>
        <p:txBody>
          <a:bodyPr wrap="square" rtlCol="0">
            <a:spAutoFit/>
          </a:bodyPr>
          <a:lstStyle/>
          <a:p>
            <a:r>
              <a:rPr lang="en-US" sz="2800" b="1" dirty="0"/>
              <a:t>either</a:t>
            </a:r>
          </a:p>
        </p:txBody>
      </p:sp>
    </p:spTree>
    <p:extLst>
      <p:ext uri="{BB962C8B-B14F-4D97-AF65-F5344CB8AC3E}">
        <p14:creationId xmlns:p14="http://schemas.microsoft.com/office/powerpoint/2010/main" val="5163471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68163" y="105658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37862" y="3244487"/>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endCxn id="6" idx="1"/>
          </p:cNvCxnSpPr>
          <p:nvPr/>
        </p:nvCxnSpPr>
        <p:spPr bwMode="auto">
          <a:xfrm>
            <a:off x="7963568" y="2785017"/>
            <a:ext cx="578748" cy="56566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flipV="1">
            <a:off x="9006448" y="3507377"/>
            <a:ext cx="1431414" cy="2919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693268"/>
            <a:ext cx="1575832" cy="7959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9" idx="0"/>
          </p:cNvCxnSpPr>
          <p:nvPr/>
        </p:nvCxnSpPr>
        <p:spPr bwMode="auto">
          <a:xfrm>
            <a:off x="8734565" y="3808819"/>
            <a:ext cx="14849" cy="6033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1"/>
            <a:endCxn id="7" idx="5"/>
          </p:cNvCxnSpPr>
          <p:nvPr/>
        </p:nvCxnSpPr>
        <p:spPr bwMode="auto">
          <a:xfrm flipH="1" flipV="1">
            <a:off x="6981474" y="3722466"/>
            <a:ext cx="1575690" cy="766735"/>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endCxn id="7" idx="6"/>
          </p:cNvCxnSpPr>
          <p:nvPr/>
        </p:nvCxnSpPr>
        <p:spPr bwMode="auto">
          <a:xfrm flipH="1" flipV="1">
            <a:off x="7061107" y="3536575"/>
            <a:ext cx="1425281" cy="18017"/>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79446" y="2752774"/>
            <a:ext cx="738049" cy="568712"/>
          </a:xfrm>
          <a:prstGeom prst="straightConnector1">
            <a:avLst/>
          </a:prstGeom>
          <a:noFill/>
          <a:ln w="57150">
            <a:solidFill>
              <a:srgbClr val="330CC4"/>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6980490" y="5888459"/>
            <a:ext cx="3260316"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e}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1" name="Rectangle 30"/>
          <p:cNvSpPr/>
          <p:nvPr/>
        </p:nvSpPr>
        <p:spPr>
          <a:xfrm>
            <a:off x="4091236" y="537815"/>
            <a:ext cx="2574744"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1468163" y="1487624"/>
            <a:ext cx="5320078" cy="464742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min{</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f(a, 5)}</a:t>
            </a:r>
            <a:r>
              <a:rPr lang="en-US" sz="2200" b="1" dirty="0">
                <a:latin typeface="Times New Roman" panose="02020603050405020304" pitchFamily="18" charset="0"/>
                <a:ea typeface="SimSun" panose="02010600030101010101" pitchFamily="2" charset="-122"/>
                <a:cs typeface="Times New Roman" panose="02020603050405020304" pitchFamily="18" charset="0"/>
              </a:rPr>
              <a:t> </a:t>
            </a:r>
          </a:p>
          <a:p>
            <a:endParaRPr lang="en-US" sz="10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b(a, 3), </a:t>
            </a:r>
            <a:r>
              <a:rPr lang="en-US" sz="2200" dirty="0">
                <a:latin typeface="Times New Roman" panose="02020603050405020304" pitchFamily="18" charset="0"/>
                <a:cs typeface="Times New Roman" panose="02020603050405020304" pitchFamily="18" charset="0"/>
              </a:rPr>
              <a:t>	          min{</a:t>
            </a:r>
            <a:r>
              <a:rPr lang="en-US" sz="2200" b="1" dirty="0">
                <a:latin typeface="Times New Roman" panose="02020603050405020304" pitchFamily="18" charset="0"/>
                <a:cs typeface="Times New Roman" panose="02020603050405020304" pitchFamily="18" charset="0"/>
              </a:rPr>
              <a:t>c(b, 3+1), </a:t>
            </a:r>
            <a:r>
              <a:rPr lang="en-US" sz="2200" dirty="0">
                <a:latin typeface="Times New Roman" panose="02020603050405020304" pitchFamily="18" charset="0"/>
                <a:cs typeface="Times New Roman" panose="02020603050405020304" pitchFamily="18" charset="0"/>
              </a:rPr>
              <a:t>f(b, 3+4), 			     f(a, 5), e(a, 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c(b, 4)	          min{f(b, 3+4), f(c, 4+4), 		</a:t>
            </a:r>
            <a:r>
              <a:rPr lang="en-US" sz="2200" b="1"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e(a, 6), d(c,4+6)}</a:t>
            </a:r>
          </a:p>
          <a:p>
            <a:endParaRPr lang="en-US" sz="1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f(a, 5)	           min{(e(f, 5+ 2), </a:t>
            </a:r>
            <a:r>
              <a:rPr lang="en-US" sz="2200" b="1" dirty="0">
                <a:latin typeface="Times New Roman" panose="02020603050405020304" pitchFamily="18" charset="0"/>
                <a:cs typeface="Times New Roman" panose="02020603050405020304" pitchFamily="18" charset="0"/>
              </a:rPr>
              <a:t>e(a, 6), </a:t>
            </a:r>
            <a:r>
              <a:rPr lang="en-US" sz="2200" dirty="0">
                <a:latin typeface="Times New Roman" panose="02020603050405020304" pitchFamily="18" charset="0"/>
                <a:cs typeface="Times New Roman" panose="02020603050405020304" pitchFamily="18" charset="0"/>
              </a:rPr>
              <a:t>			        d(c, 4+6), d(f, 5+5)}</a:t>
            </a:r>
          </a:p>
          <a:p>
            <a:endParaRPr lang="en-US" sz="1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e(a, 6)	             min{</a:t>
            </a:r>
            <a:r>
              <a:rPr lang="en-US" sz="2200" b="1" dirty="0">
                <a:latin typeface="Times New Roman" panose="02020603050405020304" pitchFamily="18" charset="0"/>
                <a:cs typeface="Times New Roman" panose="02020603050405020304" pitchFamily="18" charset="0"/>
              </a:rPr>
              <a:t>d(c, 4+6), </a:t>
            </a:r>
            <a:r>
              <a:rPr lang="en-US" sz="2200" dirty="0">
                <a:latin typeface="Times New Roman" panose="02020603050405020304" pitchFamily="18" charset="0"/>
                <a:cs typeface="Times New Roman" panose="02020603050405020304" pitchFamily="18" charset="0"/>
              </a:rPr>
              <a:t>d(f, 5+5),</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d(e, 6+8)}</a:t>
            </a:r>
          </a:p>
          <a:p>
            <a:endParaRPr lang="en-US" sz="1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d(c, 10)		</a:t>
            </a:r>
          </a:p>
        </p:txBody>
      </p:sp>
      <p:pic>
        <p:nvPicPr>
          <p:cNvPr id="35" name="Picture 34" descr="Image result for smiley face images">
            <a:extLst>
              <a:ext uri="{FF2B5EF4-FFF2-40B4-BE49-F238E27FC236}">
                <a16:creationId xmlns:a16="http://schemas.microsoft.com/office/drawing/2014/main" id="{B88F4083-278E-4260-ADA1-69B58271F3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9" y="2236254"/>
            <a:ext cx="586105" cy="425450"/>
          </a:xfrm>
          <a:prstGeom prst="rect">
            <a:avLst/>
          </a:prstGeom>
          <a:noFill/>
        </p:spPr>
      </p:pic>
      <p:sp>
        <p:nvSpPr>
          <p:cNvPr id="3" name="TextBox 2"/>
          <p:cNvSpPr txBox="1"/>
          <p:nvPr/>
        </p:nvSpPr>
        <p:spPr>
          <a:xfrm>
            <a:off x="1468163" y="457200"/>
            <a:ext cx="1128733" cy="523220"/>
          </a:xfrm>
          <a:prstGeom prst="rect">
            <a:avLst/>
          </a:prstGeom>
          <a:noFill/>
        </p:spPr>
        <p:txBody>
          <a:bodyPr wrap="square" rtlCol="0">
            <a:spAutoFit/>
          </a:bodyPr>
          <a:lstStyle/>
          <a:p>
            <a:r>
              <a:rPr lang="en-US" sz="2800" b="1" dirty="0"/>
              <a:t>or</a:t>
            </a:r>
          </a:p>
        </p:txBody>
      </p:sp>
    </p:spTree>
    <p:extLst>
      <p:ext uri="{BB962C8B-B14F-4D97-AF65-F5344CB8AC3E}">
        <p14:creationId xmlns:p14="http://schemas.microsoft.com/office/powerpoint/2010/main" val="238439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0189" y="5090621"/>
            <a:ext cx="4240305"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Figure 9.1 (b) Partition of the board proving impossibility of placing more than 16 chips.</a:t>
            </a:r>
          </a:p>
        </p:txBody>
      </p:sp>
      <p:sp>
        <p:nvSpPr>
          <p:cNvPr id="4" name="Rectangle 3"/>
          <p:cNvSpPr/>
          <p:nvPr/>
        </p:nvSpPr>
        <p:spPr>
          <a:xfrm>
            <a:off x="6190129" y="983674"/>
            <a:ext cx="4713002" cy="5847755"/>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lvl="0" indent="-457200">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Why is this solution optimal?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reason is: </a:t>
            </a:r>
          </a:p>
          <a:p>
            <a:pPr marL="457200" marR="0" lvl="0" indent="-457200">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Partition the board into sixteen 4x4 squares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as shown in Figure 9.1b. </a:t>
            </a:r>
          </a:p>
          <a:p>
            <a:pPr marL="457200" indent="-457200">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Total number of nonadjacent chips on the board cannot exceed 16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it is impossible to place more than one chip in each of these squares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indent="-457200">
              <a:buFont typeface="Arial" panose="020B0604020202020204" pitchFamily="34" charset="0"/>
              <a:buChar char="•"/>
            </a:pPr>
            <a:endPar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example for proving optimality of a greedy algorithm is to show that on each step it does at least as well as any other algorithm could in advancing toward the problem’s goal.</a:t>
            </a:r>
          </a:p>
          <a:p>
            <a:pPr marL="457200" marR="0" lvl="0" indent="-457200">
              <a:spcBef>
                <a:spcPts val="0"/>
              </a:spcBef>
              <a:spcAft>
                <a:spcPts val="0"/>
              </a:spcAft>
              <a:buFont typeface="Symbol" panose="05050102010706020507" pitchFamily="18" charset="2"/>
              <a:buChar char=""/>
            </a:pP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17772710"/>
              </p:ext>
            </p:extLst>
          </p:nvPr>
        </p:nvGraphicFramePr>
        <p:xfrm>
          <a:off x="1954307" y="1685364"/>
          <a:ext cx="3433480" cy="3159584"/>
        </p:xfrm>
        <a:graphic>
          <a:graphicData uri="http://schemas.openxmlformats.org/drawingml/2006/table">
            <a:tbl>
              <a:tblPr firstRow="1" firstCol="1" bandRow="1">
                <a:tableStyleId>{5C22544A-7EE6-4342-B048-85BDC9FD1C3A}</a:tableStyleId>
              </a:tblPr>
              <a:tblGrid>
                <a:gridCol w="429185">
                  <a:extLst>
                    <a:ext uri="{9D8B030D-6E8A-4147-A177-3AD203B41FA5}">
                      <a16:colId xmlns:a16="http://schemas.microsoft.com/office/drawing/2014/main" val="20000"/>
                    </a:ext>
                  </a:extLst>
                </a:gridCol>
                <a:gridCol w="429185">
                  <a:extLst>
                    <a:ext uri="{9D8B030D-6E8A-4147-A177-3AD203B41FA5}">
                      <a16:colId xmlns:a16="http://schemas.microsoft.com/office/drawing/2014/main" val="20001"/>
                    </a:ext>
                  </a:extLst>
                </a:gridCol>
                <a:gridCol w="429185">
                  <a:extLst>
                    <a:ext uri="{9D8B030D-6E8A-4147-A177-3AD203B41FA5}">
                      <a16:colId xmlns:a16="http://schemas.microsoft.com/office/drawing/2014/main" val="20002"/>
                    </a:ext>
                  </a:extLst>
                </a:gridCol>
                <a:gridCol w="429185">
                  <a:extLst>
                    <a:ext uri="{9D8B030D-6E8A-4147-A177-3AD203B41FA5}">
                      <a16:colId xmlns:a16="http://schemas.microsoft.com/office/drawing/2014/main" val="20003"/>
                    </a:ext>
                  </a:extLst>
                </a:gridCol>
                <a:gridCol w="429185">
                  <a:extLst>
                    <a:ext uri="{9D8B030D-6E8A-4147-A177-3AD203B41FA5}">
                      <a16:colId xmlns:a16="http://schemas.microsoft.com/office/drawing/2014/main" val="20004"/>
                    </a:ext>
                  </a:extLst>
                </a:gridCol>
                <a:gridCol w="429185">
                  <a:extLst>
                    <a:ext uri="{9D8B030D-6E8A-4147-A177-3AD203B41FA5}">
                      <a16:colId xmlns:a16="http://schemas.microsoft.com/office/drawing/2014/main" val="20005"/>
                    </a:ext>
                  </a:extLst>
                </a:gridCol>
                <a:gridCol w="429185">
                  <a:extLst>
                    <a:ext uri="{9D8B030D-6E8A-4147-A177-3AD203B41FA5}">
                      <a16:colId xmlns:a16="http://schemas.microsoft.com/office/drawing/2014/main" val="20006"/>
                    </a:ext>
                  </a:extLst>
                </a:gridCol>
                <a:gridCol w="429185">
                  <a:extLst>
                    <a:ext uri="{9D8B030D-6E8A-4147-A177-3AD203B41FA5}">
                      <a16:colId xmlns:a16="http://schemas.microsoft.com/office/drawing/2014/main" val="20007"/>
                    </a:ext>
                  </a:extLst>
                </a:gridCol>
              </a:tblGrid>
              <a:tr h="394948">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94948">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94948">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4948">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4948">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94948">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94948">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94948">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a:effectLst/>
                          <a:latin typeface="Times New Roman" panose="02020603050405020304" pitchFamily="18" charset="0"/>
                          <a:cs typeface="Times New Roman" panose="02020603050405020304" pitchFamily="18" charset="0"/>
                        </a:rPr>
                        <a:t> </a:t>
                      </a:r>
                      <a:endPar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dirty="0">
                          <a:effectLst/>
                          <a:latin typeface="Times New Roman" panose="02020603050405020304" pitchFamily="18" charset="0"/>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6356137"/>
              </p:ext>
            </p:extLst>
          </p:nvPr>
        </p:nvGraphicFramePr>
        <p:xfrm>
          <a:off x="1954307" y="1676399"/>
          <a:ext cx="3433479" cy="824753"/>
        </p:xfrm>
        <a:graphic>
          <a:graphicData uri="http://schemas.openxmlformats.org/drawingml/2006/table">
            <a:tbl>
              <a:tblPr/>
              <a:tblGrid>
                <a:gridCol w="3433479">
                  <a:extLst>
                    <a:ext uri="{9D8B030D-6E8A-4147-A177-3AD203B41FA5}">
                      <a16:colId xmlns:a16="http://schemas.microsoft.com/office/drawing/2014/main" val="20000"/>
                    </a:ext>
                  </a:extLst>
                </a:gridCol>
              </a:tblGrid>
              <a:tr h="82475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9060108"/>
              </p:ext>
            </p:extLst>
          </p:nvPr>
        </p:nvGraphicFramePr>
        <p:xfrm>
          <a:off x="1954307" y="3254186"/>
          <a:ext cx="3433479" cy="824753"/>
        </p:xfrm>
        <a:graphic>
          <a:graphicData uri="http://schemas.openxmlformats.org/drawingml/2006/table">
            <a:tbl>
              <a:tblPr/>
              <a:tblGrid>
                <a:gridCol w="3433479">
                  <a:extLst>
                    <a:ext uri="{9D8B030D-6E8A-4147-A177-3AD203B41FA5}">
                      <a16:colId xmlns:a16="http://schemas.microsoft.com/office/drawing/2014/main" val="20000"/>
                    </a:ext>
                  </a:extLst>
                </a:gridCol>
              </a:tblGrid>
              <a:tr h="82475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1909482" y="1640541"/>
          <a:ext cx="878542" cy="3236259"/>
        </p:xfrm>
        <a:graphic>
          <a:graphicData uri="http://schemas.openxmlformats.org/drawingml/2006/table">
            <a:tbl>
              <a:tblPr/>
              <a:tblGrid>
                <a:gridCol w="878542">
                  <a:extLst>
                    <a:ext uri="{9D8B030D-6E8A-4147-A177-3AD203B41FA5}">
                      <a16:colId xmlns:a16="http://schemas.microsoft.com/office/drawing/2014/main" val="20000"/>
                    </a:ext>
                  </a:extLst>
                </a:gridCol>
              </a:tblGrid>
              <a:tr h="3236259">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85038957"/>
              </p:ext>
            </p:extLst>
          </p:nvPr>
        </p:nvGraphicFramePr>
        <p:xfrm>
          <a:off x="3671046" y="1647026"/>
          <a:ext cx="878542" cy="3236259"/>
        </p:xfrm>
        <a:graphic>
          <a:graphicData uri="http://schemas.openxmlformats.org/drawingml/2006/table">
            <a:tbl>
              <a:tblPr/>
              <a:tblGrid>
                <a:gridCol w="878542">
                  <a:extLst>
                    <a:ext uri="{9D8B030D-6E8A-4147-A177-3AD203B41FA5}">
                      <a16:colId xmlns:a16="http://schemas.microsoft.com/office/drawing/2014/main" val="20000"/>
                    </a:ext>
                  </a:extLst>
                </a:gridCol>
              </a:tblGrid>
              <a:tr h="3236259">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17207117"/>
              </p:ext>
            </p:extLst>
          </p:nvPr>
        </p:nvGraphicFramePr>
        <p:xfrm>
          <a:off x="2770094" y="1640541"/>
          <a:ext cx="941294" cy="3242744"/>
        </p:xfrm>
        <a:graphic>
          <a:graphicData uri="http://schemas.openxmlformats.org/drawingml/2006/table">
            <a:tbl>
              <a:tblPr/>
              <a:tblGrid>
                <a:gridCol w="941294">
                  <a:extLst>
                    <a:ext uri="{9D8B030D-6E8A-4147-A177-3AD203B41FA5}">
                      <a16:colId xmlns:a16="http://schemas.microsoft.com/office/drawing/2014/main" val="20000"/>
                    </a:ext>
                  </a:extLst>
                </a:gridCol>
              </a:tblGrid>
              <a:tr h="3242744">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38389466"/>
              </p:ext>
            </p:extLst>
          </p:nvPr>
        </p:nvGraphicFramePr>
        <p:xfrm>
          <a:off x="4554071" y="1640542"/>
          <a:ext cx="860611" cy="3249228"/>
        </p:xfrm>
        <a:graphic>
          <a:graphicData uri="http://schemas.openxmlformats.org/drawingml/2006/table">
            <a:tbl>
              <a:tblPr/>
              <a:tblGrid>
                <a:gridCol w="860611">
                  <a:extLst>
                    <a:ext uri="{9D8B030D-6E8A-4147-A177-3AD203B41FA5}">
                      <a16:colId xmlns:a16="http://schemas.microsoft.com/office/drawing/2014/main" val="20000"/>
                    </a:ext>
                  </a:extLst>
                </a:gridCol>
              </a:tblGrid>
              <a:tr h="324922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829222484"/>
              </p:ext>
            </p:extLst>
          </p:nvPr>
        </p:nvGraphicFramePr>
        <p:xfrm>
          <a:off x="1940860" y="1640541"/>
          <a:ext cx="3433482" cy="1581793"/>
        </p:xfrm>
        <a:graphic>
          <a:graphicData uri="http://schemas.openxmlformats.org/drawingml/2006/table">
            <a:tbl>
              <a:tblPr/>
              <a:tblGrid>
                <a:gridCol w="3433482">
                  <a:extLst>
                    <a:ext uri="{9D8B030D-6E8A-4147-A177-3AD203B41FA5}">
                      <a16:colId xmlns:a16="http://schemas.microsoft.com/office/drawing/2014/main" val="20000"/>
                    </a:ext>
                  </a:extLst>
                </a:gridCol>
              </a:tblGrid>
              <a:tr h="158179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12" name="Title 1"/>
          <p:cNvSpPr txBox="1">
            <a:spLocks/>
          </p:cNvSpPr>
          <p:nvPr/>
        </p:nvSpPr>
        <p:spPr>
          <a:xfrm>
            <a:off x="1439092" y="378886"/>
            <a:ext cx="5841274" cy="590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Greedy Technique</a:t>
            </a:r>
          </a:p>
        </p:txBody>
      </p:sp>
      <p:pic>
        <p:nvPicPr>
          <p:cNvPr id="13" name="Picture 12" descr="Image result for smiley face images">
            <a:extLst>
              <a:ext uri="{FF2B5EF4-FFF2-40B4-BE49-F238E27FC236}">
                <a16:creationId xmlns:a16="http://schemas.microsoft.com/office/drawing/2014/main" id="{C3721CAE-B3F1-4DEC-983E-EB2FA623DB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63919">
            <a:off x="857970" y="3282727"/>
            <a:ext cx="505917" cy="363506"/>
          </a:xfrm>
          <a:prstGeom prst="rect">
            <a:avLst/>
          </a:prstGeom>
          <a:noFill/>
        </p:spPr>
      </p:pic>
    </p:spTree>
    <p:extLst>
      <p:ext uri="{BB962C8B-B14F-4D97-AF65-F5344CB8AC3E}">
        <p14:creationId xmlns:p14="http://schemas.microsoft.com/office/powerpoint/2010/main" val="37698310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7548283"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37862" y="3244487"/>
            <a:ext cx="543765" cy="525780"/>
          </a:xfrm>
          <a:prstGeom prst="ellipse">
            <a:avLst/>
          </a:prstGeom>
          <a:solidFill>
            <a:srgbClr val="00B0F0"/>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00B0F0"/>
          </a:solidFill>
          <a:ln w="28575">
            <a:solidFill>
              <a:schemeClr val="tx1"/>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endCxn id="6" idx="1"/>
          </p:cNvCxnSpPr>
          <p:nvPr/>
        </p:nvCxnSpPr>
        <p:spPr bwMode="auto">
          <a:xfrm>
            <a:off x="7963568" y="2785017"/>
            <a:ext cx="578748" cy="56566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flipV="1">
            <a:off x="9006448" y="3507377"/>
            <a:ext cx="1431414" cy="29198"/>
          </a:xfrm>
          <a:prstGeom prst="straightConnector1">
            <a:avLst/>
          </a:prstGeom>
          <a:noFill/>
          <a:ln w="57150">
            <a:solidFill>
              <a:srgbClr val="330CC4"/>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0000FF"/>
            </a:solidFill>
            <a:prstDash val="solid"/>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693268"/>
            <a:ext cx="1575832" cy="7959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9" idx="0"/>
          </p:cNvCxnSpPr>
          <p:nvPr/>
        </p:nvCxnSpPr>
        <p:spPr bwMode="auto">
          <a:xfrm>
            <a:off x="8734565" y="3808819"/>
            <a:ext cx="14849" cy="6033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1"/>
            <a:endCxn id="7" idx="5"/>
          </p:cNvCxnSpPr>
          <p:nvPr/>
        </p:nvCxnSpPr>
        <p:spPr bwMode="auto">
          <a:xfrm flipH="1" flipV="1">
            <a:off x="6981474" y="3722466"/>
            <a:ext cx="1575690" cy="766735"/>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endCxn id="7" idx="6"/>
          </p:cNvCxnSpPr>
          <p:nvPr/>
        </p:nvCxnSpPr>
        <p:spPr bwMode="auto">
          <a:xfrm flipH="1" flipV="1">
            <a:off x="7061107" y="3536575"/>
            <a:ext cx="1425281" cy="18017"/>
          </a:xfrm>
          <a:prstGeom prst="straightConnector1">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79446" y="2752774"/>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pic>
        <p:nvPicPr>
          <p:cNvPr id="35" name="Picture 34" descr="Image result for smiley face images">
            <a:extLst>
              <a:ext uri="{FF2B5EF4-FFF2-40B4-BE49-F238E27FC236}">
                <a16:creationId xmlns:a16="http://schemas.microsoft.com/office/drawing/2014/main" id="{B88F4083-278E-4260-ADA1-69B58271F3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9" y="2236254"/>
            <a:ext cx="586105" cy="425450"/>
          </a:xfrm>
          <a:prstGeom prst="rect">
            <a:avLst/>
          </a:prstGeom>
          <a:noFill/>
        </p:spPr>
      </p:pic>
      <p:sp>
        <p:nvSpPr>
          <p:cNvPr id="33" name="Rectangle 32"/>
          <p:cNvSpPr/>
          <p:nvPr/>
        </p:nvSpPr>
        <p:spPr>
          <a:xfrm>
            <a:off x="346712" y="1660717"/>
            <a:ext cx="6096000" cy="4093428"/>
          </a:xfrm>
          <a:prstGeom prst="rect">
            <a:avLst/>
          </a:prstGeom>
          <a:solidFill>
            <a:schemeClr val="bg1"/>
          </a:solidFill>
        </p:spPr>
        <p:txBody>
          <a:bodyPr>
            <a:spAutoFit/>
          </a:bodyPr>
          <a:lstStyle/>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shortest paths (identified by following nonnumeric labels backward from a destination vertex in the left column to the source) and their lengths (given by numeric labels of the tree vertices) are follows:</a:t>
            </a:r>
          </a:p>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a:spcBef>
                <a:spcPts val="0"/>
              </a:spcBef>
              <a:spcAft>
                <a:spcPts val="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b :	a – b		of length 3</a:t>
            </a:r>
          </a:p>
          <a:p>
            <a:pPr marL="457200" marR="0">
              <a:spcBef>
                <a:spcPts val="0"/>
              </a:spcBef>
              <a:spcAft>
                <a:spcPts val="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c :	a – b – c		of length 4</a:t>
            </a:r>
          </a:p>
          <a:p>
            <a:pPr marL="457200" marR="0">
              <a:spcBef>
                <a:spcPts val="0"/>
              </a:spcBef>
              <a:spcAft>
                <a:spcPts val="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f :	a – f		of length 5</a:t>
            </a:r>
          </a:p>
          <a:p>
            <a:pPr marL="457200"/>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b :	a – e		of length 6</a:t>
            </a:r>
          </a:p>
          <a:p>
            <a:pPr marL="457200" marR="0">
              <a:spcBef>
                <a:spcPts val="0"/>
              </a:spcBef>
              <a:spcAft>
                <a:spcPts val="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a to d :	a – f – d 		of length 10</a:t>
            </a:r>
          </a:p>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shows the application of </a:t>
            </a:r>
            <a:r>
              <a:rPr lang="en-US"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Dijkstra’s</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The next closest vertex is  shown in bold.</a:t>
            </a:r>
          </a:p>
        </p:txBody>
      </p:sp>
      <p:pic>
        <p:nvPicPr>
          <p:cNvPr id="30" name="Picture 29" descr="Image result for smiley face images">
            <a:extLst>
              <a:ext uri="{FF2B5EF4-FFF2-40B4-BE49-F238E27FC236}">
                <a16:creationId xmlns:a16="http://schemas.microsoft.com/office/drawing/2014/main" id="{6823AE8F-2D45-4FDA-B060-A3A009EBDF1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8" y="595942"/>
            <a:ext cx="586105" cy="425450"/>
          </a:xfrm>
          <a:prstGeom prst="rect">
            <a:avLst/>
          </a:prstGeom>
          <a:noFill/>
        </p:spPr>
      </p:pic>
    </p:spTree>
    <p:extLst>
      <p:ext uri="{BB962C8B-B14F-4D97-AF65-F5344CB8AC3E}">
        <p14:creationId xmlns:p14="http://schemas.microsoft.com/office/powerpoint/2010/main" val="17729479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811" y="1546316"/>
            <a:ext cx="8794377" cy="4094198"/>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Dijkstra’s algorithm vs Prim’s algorithm. </a:t>
            </a:r>
          </a:p>
          <a:p>
            <a:pPr marL="457200" marR="0" lvl="0" indent="-4572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Both of them construct an expanding subtree of vertices by selecting the next vertex from the priority queue of the remaining vertices. </a:t>
            </a:r>
          </a:p>
          <a:p>
            <a:pPr marL="457200" marR="0" lvl="0" indent="-4572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But, they solve different problems and therefore operate with priorities computed in a different manner:  </a:t>
            </a:r>
          </a:p>
          <a:p>
            <a:pPr marL="914400" marR="0" lvl="1" indent="-45720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Dijkstra’s algorithm compares path lengths and therefore must add edge weights, </a:t>
            </a:r>
          </a:p>
          <a:p>
            <a:pPr marL="914400" marR="0" lvl="1" indent="-45720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while Prim’s algorithm compares the edge weights as given.</a:t>
            </a:r>
          </a:p>
        </p:txBody>
      </p:sp>
      <p:pic>
        <p:nvPicPr>
          <p:cNvPr id="3" name="Picture 2" descr="Image result for smiley face images">
            <a:extLst>
              <a:ext uri="{FF2B5EF4-FFF2-40B4-BE49-F238E27FC236}">
                <a16:creationId xmlns:a16="http://schemas.microsoft.com/office/drawing/2014/main" id="{96E20696-B8D2-49CA-BEED-28143ACF6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57" y="3360913"/>
            <a:ext cx="586105" cy="425450"/>
          </a:xfrm>
          <a:prstGeom prst="rect">
            <a:avLst/>
          </a:prstGeom>
          <a:noFill/>
        </p:spPr>
      </p:pic>
    </p:spTree>
    <p:extLst>
      <p:ext uri="{BB962C8B-B14F-4D97-AF65-F5344CB8AC3E}">
        <p14:creationId xmlns:p14="http://schemas.microsoft.com/office/powerpoint/2010/main" val="38960446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54" y="1493808"/>
            <a:ext cx="8403131" cy="3349956"/>
          </a:xfrm>
          <a:prstGeom prst="rect">
            <a:avLst/>
          </a:prstGeom>
        </p:spPr>
        <p:txBody>
          <a:bodyPr wrap="square">
            <a:spAutoFit/>
          </a:bodyPr>
          <a:lstStyle/>
          <a:p>
            <a:pPr>
              <a:lnSpc>
                <a:spcPct val="150000"/>
              </a:lnSpc>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pseudocode of Dijkstra’s algorithm. </a:t>
            </a:r>
          </a:p>
          <a:p>
            <a:pPr marL="457200" marR="0" lvl="0" indent="-457200">
              <a:lnSpc>
                <a:spcPct val="150000"/>
              </a:lnSpc>
              <a:spcBef>
                <a:spcPts val="0"/>
              </a:spcBef>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set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vertices for which a shortest path has already been found .</a:t>
            </a:r>
          </a:p>
          <a:p>
            <a:pPr marL="457200" marR="0" lvl="0" indent="-457200">
              <a:lnSpc>
                <a:spcPct val="150000"/>
              </a:lnSpc>
              <a:spcBef>
                <a:spcPts val="0"/>
              </a:spcBef>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priority queue Q of the fringe vertices. </a:t>
            </a:r>
          </a:p>
          <a:p>
            <a:pPr marL="457200" marR="0" lvl="0" indent="-457200">
              <a:lnSpc>
                <a:spcPct val="150000"/>
              </a:lnSpc>
              <a:spcBef>
                <a:spcPts val="0"/>
              </a:spcBef>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contains a given source vertex and the fringe contains the vertices adjacent to it after iteration 0 is completed.</a:t>
            </a:r>
            <a:endParaRPr lang="en-US"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8D01B41A-3960-4539-8B4B-45A998493AA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106" y="1412370"/>
            <a:ext cx="586105" cy="425450"/>
          </a:xfrm>
          <a:prstGeom prst="rect">
            <a:avLst/>
          </a:prstGeom>
          <a:noFill/>
        </p:spPr>
      </p:pic>
    </p:spTree>
    <p:extLst>
      <p:ext uri="{BB962C8B-B14F-4D97-AF65-F5344CB8AC3E}">
        <p14:creationId xmlns:p14="http://schemas.microsoft.com/office/powerpoint/2010/main" val="34173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22" y="353374"/>
            <a:ext cx="9081247" cy="6186309"/>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   Dijkstra(G, 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//Dijkstra’s algorithm for single-source shortest paths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weighted connected graph G = (V, E) with nonnegative weights  and its vertex Output:	The length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a shortest path from s to v and its penultimate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vetex</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every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vertex v in V</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Initialize (Q) 	//Initialize priority queue to empty</a:t>
            </a:r>
          </a:p>
          <a:p>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every vertex v in V</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null</a:t>
            </a:r>
            <a:endPar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Insert(Q, v,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//initialize vertex priority in the priority queue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   Decrease(Q, s,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//update priority of s with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endPar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Ø</a:t>
            </a:r>
          </a:p>
          <a:p>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- 1  </a:t>
            </a:r>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a:t>
            </a:r>
            <a:endPar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DeleteMin</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 	//delete the minimum priority element</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 u*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every vertex  u in   V -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is adjacent to u* </a:t>
            </a:r>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a:t>
            </a:r>
            <a:endPar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Decrease (Q, u,  d</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//end if</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//end for</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}//end for</a:t>
            </a:r>
            <a:endParaRPr lang="en-US"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extBox 2">
            <a:extLst>
              <a:ext uri="{FF2B5EF4-FFF2-40B4-BE49-F238E27FC236}">
                <a16:creationId xmlns:a16="http://schemas.microsoft.com/office/drawing/2014/main" id="{F3749251-B0DB-42DF-9876-F1034887AD43}"/>
              </a:ext>
            </a:extLst>
          </p:cNvPr>
          <p:cNvSpPr txBox="1"/>
          <p:nvPr/>
        </p:nvSpPr>
        <p:spPr>
          <a:xfrm>
            <a:off x="10424160" y="2124891"/>
            <a:ext cx="1140823" cy="646331"/>
          </a:xfrm>
          <a:prstGeom prst="rect">
            <a:avLst/>
          </a:prstGeom>
          <a:noFill/>
        </p:spPr>
        <p:txBody>
          <a:bodyPr wrap="square" rtlCol="0">
            <a:spAutoFit/>
          </a:bodyPr>
          <a:lstStyle/>
          <a:p>
            <a:r>
              <a:rPr lang="en-US" dirty="0"/>
              <a:t>The next to the last</a:t>
            </a:r>
          </a:p>
        </p:txBody>
      </p:sp>
    </p:spTree>
    <p:extLst>
      <p:ext uri="{BB962C8B-B14F-4D97-AF65-F5344CB8AC3E}">
        <p14:creationId xmlns:p14="http://schemas.microsoft.com/office/powerpoint/2010/main" val="5717866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68822" y="353374"/>
                <a:ext cx="9081247" cy="6401753"/>
              </a:xfrm>
              <a:prstGeom prst="rect">
                <a:avLst/>
              </a:prstGeom>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   Dijkstra(G, 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Initialize (Q) 	//Initialize priority queue to empty</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every vertex v in V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null</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Insert(Q, v,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//initialize vertex priority in the priority queue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   Decrease(Q, s,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//update priority of s with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Ø</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DeleteMin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 	//delete the minimum priority element</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u*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every vertex  u in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is adjacent to u*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&lt;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w(u*, u);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Decrease (Q, u,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//end if</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//end for</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}//end for</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68822" y="353374"/>
                <a:ext cx="9081247" cy="6401753"/>
              </a:xfrm>
              <a:prstGeom prst="rect">
                <a:avLst/>
              </a:prstGeom>
              <a:blipFill>
                <a:blip r:embed="rId2"/>
                <a:stretch>
                  <a:fillRect l="-872" t="-571" r="-671" b="-952"/>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41B8F82C-3AFF-422C-8221-01D8E4E6A3A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03322">
            <a:off x="608250" y="1951273"/>
            <a:ext cx="586105" cy="390663"/>
          </a:xfrm>
          <a:prstGeom prst="rect">
            <a:avLst/>
          </a:prstGeom>
          <a:noFill/>
        </p:spPr>
      </p:pic>
    </p:spTree>
    <p:extLst>
      <p:ext uri="{BB962C8B-B14F-4D97-AF65-F5344CB8AC3E}">
        <p14:creationId xmlns:p14="http://schemas.microsoft.com/office/powerpoint/2010/main" val="17287705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2612" y="1043732"/>
            <a:ext cx="8812306" cy="5447645"/>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time efficiency of Dijkstra’s algorithm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depends on the data structures used for implementing the priority queue and for representing an input graph itself.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the reasons explained in the analysis of Prim’s algorithm before, it is in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ϴ( |V|</a:t>
            </a:r>
            <a:r>
              <a:rPr lang="en-US" sz="2200" baseline="30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graphs represented by their weight matrix and the priority queue implemented as an unordered array.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graphs represented by their adjacency lists and the priority queue implemented as a min-heap, it is in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ϴ( |E | log |V |).  </a:t>
            </a:r>
            <a:endPar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still better upper bound can be achieved for both Prim’s and Dijkstra’s algorithms if the priority queue is implemented using a sophisticated data structure called 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Fibonacci heap</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ϴ( |E | + |V | log |V |).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(e.g., [Cor09]).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However, its complexity and a considerable overhead make such an improvement primarily of theoretical value.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D2701E77-3F44-44E6-9EB6-EB1C4B4ACE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42" y="2713206"/>
            <a:ext cx="586105" cy="425450"/>
          </a:xfrm>
          <a:prstGeom prst="rect">
            <a:avLst/>
          </a:prstGeom>
          <a:noFill/>
        </p:spPr>
      </p:pic>
    </p:spTree>
    <p:extLst>
      <p:ext uri="{BB962C8B-B14F-4D97-AF65-F5344CB8AC3E}">
        <p14:creationId xmlns:p14="http://schemas.microsoft.com/office/powerpoint/2010/main" val="10012159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6267-F3BD-4837-A851-75436711D3FA}"/>
              </a:ext>
            </a:extLst>
          </p:cNvPr>
          <p:cNvSpPr>
            <a:spLocks noGrp="1"/>
          </p:cNvSpPr>
          <p:nvPr>
            <p:ph type="ctrTitle"/>
          </p:nvPr>
        </p:nvSpPr>
        <p:spPr>
          <a:xfrm>
            <a:off x="1399309" y="1114050"/>
            <a:ext cx="9144000" cy="2387600"/>
          </a:xfrm>
        </p:spPr>
        <p:txBody>
          <a:bodyPr>
            <a:normAutofit/>
          </a:bodyPr>
          <a:lstStyle/>
          <a:p>
            <a:r>
              <a:rPr lang="en-US" sz="4000" b="1" dirty="0"/>
              <a:t>Chapter 07.04</a:t>
            </a:r>
          </a:p>
        </p:txBody>
      </p:sp>
      <p:sp>
        <p:nvSpPr>
          <p:cNvPr id="3" name="Subtitle 2">
            <a:extLst>
              <a:ext uri="{FF2B5EF4-FFF2-40B4-BE49-F238E27FC236}">
                <a16:creationId xmlns:a16="http://schemas.microsoft.com/office/drawing/2014/main" id="{2FAE9AAF-507C-4FFC-B956-0B9A6C3324BF}"/>
              </a:ext>
            </a:extLst>
          </p:cNvPr>
          <p:cNvSpPr>
            <a:spLocks noGrp="1"/>
          </p:cNvSpPr>
          <p:nvPr>
            <p:ph type="subTitle" idx="1"/>
          </p:nvPr>
        </p:nvSpPr>
        <p:spPr>
          <a:xfrm>
            <a:off x="1524000" y="3718416"/>
            <a:ext cx="9144000" cy="1655762"/>
          </a:xfrm>
        </p:spPr>
        <p:txBody>
          <a:bodyPr>
            <a:normAutofit lnSpcReduction="10000"/>
          </a:bodyPr>
          <a:lstStyle/>
          <a:p>
            <a:r>
              <a:rPr lang="en-US" sz="3200" dirty="0"/>
              <a:t>Greedy Algorithms:</a:t>
            </a:r>
          </a:p>
          <a:p>
            <a:r>
              <a:rPr lang="en-US" sz="3200" dirty="0"/>
              <a:t>Scheduling and</a:t>
            </a:r>
          </a:p>
          <a:p>
            <a:r>
              <a:rPr lang="en-US" sz="3200" dirty="0"/>
              <a:t>Huffman Trees and Codes</a:t>
            </a:r>
          </a:p>
        </p:txBody>
      </p:sp>
    </p:spTree>
    <p:extLst>
      <p:ext uri="{BB962C8B-B14F-4D97-AF65-F5344CB8AC3E}">
        <p14:creationId xmlns:p14="http://schemas.microsoft.com/office/powerpoint/2010/main" val="34688603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sp>
        <p:nvSpPr>
          <p:cNvPr id="3" name="TextBox 2">
            <a:extLst>
              <a:ext uri="{FF2B5EF4-FFF2-40B4-BE49-F238E27FC236}">
                <a16:creationId xmlns:a16="http://schemas.microsoft.com/office/drawing/2014/main" id="{CC5FA8EF-8E72-41B9-ABB6-4F9489481D22}"/>
              </a:ext>
            </a:extLst>
          </p:cNvPr>
          <p:cNvSpPr txBox="1"/>
          <p:nvPr/>
        </p:nvSpPr>
        <p:spPr>
          <a:xfrm>
            <a:off x="1322119" y="1536174"/>
            <a:ext cx="9265921"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Consider a problem of optimally scheduling multiple jobs (customers) to be served by a processor (producer), where jobs do not all take the same amount of time to be completely served, but the producer knows how long each takes.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t>
            </a:r>
            <a:r>
              <a:rPr lang="en-US" sz="2400" dirty="0">
                <a:solidFill>
                  <a:srgbClr val="3803CD"/>
                </a:solidFill>
                <a:latin typeface="Times New Roman" panose="02020603050405020304" pitchFamily="18" charset="0"/>
                <a:cs typeface="Times New Roman" panose="02020603050405020304" pitchFamily="18" charset="0"/>
              </a:rPr>
              <a:t>optimal schedule </a:t>
            </a:r>
            <a:r>
              <a:rPr lang="en-US" sz="2400" dirty="0">
                <a:latin typeface="Times New Roman" panose="02020603050405020304" pitchFamily="18" charset="0"/>
                <a:cs typeface="Times New Roman" panose="02020603050405020304" pitchFamily="18" charset="0"/>
              </a:rPr>
              <a:t>would be minimizing the total time customers spent both waiting and being served (executed).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time spent both waiting and being served is called </a:t>
            </a:r>
            <a:r>
              <a:rPr lang="en-US" sz="2400" dirty="0">
                <a:solidFill>
                  <a:srgbClr val="3803CD"/>
                </a:solidFill>
                <a:latin typeface="Times New Roman" panose="02020603050405020304" pitchFamily="18" charset="0"/>
                <a:cs typeface="Times New Roman" panose="02020603050405020304" pitchFamily="18" charset="0"/>
              </a:rPr>
              <a:t>the time in the system</a:t>
            </a:r>
            <a:r>
              <a:rPr lang="en-US" sz="24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problem of minimizing the total time in the system has many applications. For example,</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schedule users’ access to a disk drive to minimize the total time they spend waiting and being served. </a:t>
            </a:r>
          </a:p>
        </p:txBody>
      </p:sp>
    </p:spTree>
    <p:extLst>
      <p:ext uri="{BB962C8B-B14F-4D97-AF65-F5344CB8AC3E}">
        <p14:creationId xmlns:p14="http://schemas.microsoft.com/office/powerpoint/2010/main" val="311815208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380308" y="653143"/>
            <a:ext cx="527739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 </a:t>
            </a:r>
          </a:p>
        </p:txBody>
      </p:sp>
      <p:sp>
        <p:nvSpPr>
          <p:cNvPr id="3" name="TextBox 2">
            <a:extLst>
              <a:ext uri="{FF2B5EF4-FFF2-40B4-BE49-F238E27FC236}">
                <a16:creationId xmlns:a16="http://schemas.microsoft.com/office/drawing/2014/main" id="{CC5FA8EF-8E72-41B9-ABB6-4F9489481D22}"/>
              </a:ext>
            </a:extLst>
          </p:cNvPr>
          <p:cNvSpPr txBox="1"/>
          <p:nvPr/>
        </p:nvSpPr>
        <p:spPr>
          <a:xfrm>
            <a:off x="1463039" y="1993375"/>
            <a:ext cx="9265921"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Another scheduling problem is when each job (customer) takes the same amount of time to complete but has a deadline by which it must start to yield a profit associated with the job.</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schedule the jobs to maximize the total profit.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6813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483028" y="1368038"/>
                <a:ext cx="9026435"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simple solution to minimizing the total time in the system is to consider all possible schedules and take the minimum.</a:t>
                </a:r>
              </a:p>
              <a:p>
                <a:r>
                  <a:rPr lang="en-US" sz="2400" dirty="0">
                    <a:latin typeface="Times New Roman" panose="02020603050405020304" pitchFamily="18" charset="0"/>
                    <a:cs typeface="Times New Roman" panose="02020603050405020304" pitchFamily="18" charset="0"/>
                  </a:rPr>
                  <a:t>Example 4.2.  Given three jobs 1</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3 with the service times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which is as follows:</a:t>
                </a:r>
              </a:p>
              <a:p>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5,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10	, and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4.</a:t>
                </a:r>
              </a:p>
              <a:p>
                <a:r>
                  <a:rPr lang="en-US" sz="2400" dirty="0">
                    <a:latin typeface="Times New Roman" panose="02020603050405020304" pitchFamily="18" charset="0"/>
                    <a:cs typeface="Times New Roman" panose="02020603050405020304" pitchFamily="18" charset="0"/>
                  </a:rPr>
                  <a:t>If we schedule them in the order 1, 2, 3, the time spent in the system for the three jobs are as follows:</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483028" y="1368038"/>
                <a:ext cx="9026435" cy="3046988"/>
              </a:xfrm>
              <a:prstGeom prst="rect">
                <a:avLst/>
              </a:prstGeom>
              <a:blipFill>
                <a:blip r:embed="rId2"/>
                <a:stretch>
                  <a:fillRect l="-1013" t="-1600" r="-87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8EE1EC6-479C-4DD3-8DB6-29AA20536520}"/>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graphicFrame>
        <p:nvGraphicFramePr>
          <p:cNvPr id="4" name="Table 4">
            <a:extLst>
              <a:ext uri="{FF2B5EF4-FFF2-40B4-BE49-F238E27FC236}">
                <a16:creationId xmlns:a16="http://schemas.microsoft.com/office/drawing/2014/main" id="{DFA31FE2-2496-4EED-8831-BC853C7DB2D5}"/>
              </a:ext>
            </a:extLst>
          </p:cNvPr>
          <p:cNvGraphicFramePr>
            <a:graphicFrameLocks noGrp="1"/>
          </p:cNvGraphicFramePr>
          <p:nvPr/>
        </p:nvGraphicFramePr>
        <p:xfrm>
          <a:off x="1559757" y="4415026"/>
          <a:ext cx="8673210" cy="1747520"/>
        </p:xfrm>
        <a:graphic>
          <a:graphicData uri="http://schemas.openxmlformats.org/drawingml/2006/table">
            <a:tbl>
              <a:tblPr firstRow="1" bandRow="1">
                <a:tableStyleId>{5C22544A-7EE6-4342-B048-85BDC9FD1C3A}</a:tableStyleId>
              </a:tblPr>
              <a:tblGrid>
                <a:gridCol w="636479">
                  <a:extLst>
                    <a:ext uri="{9D8B030D-6E8A-4147-A177-3AD203B41FA5}">
                      <a16:colId xmlns:a16="http://schemas.microsoft.com/office/drawing/2014/main" val="3568550655"/>
                    </a:ext>
                  </a:extLst>
                </a:gridCol>
                <a:gridCol w="5614586">
                  <a:extLst>
                    <a:ext uri="{9D8B030D-6E8A-4147-A177-3AD203B41FA5}">
                      <a16:colId xmlns:a16="http://schemas.microsoft.com/office/drawing/2014/main" val="3924062548"/>
                    </a:ext>
                  </a:extLst>
                </a:gridCol>
                <a:gridCol w="2422145">
                  <a:extLst>
                    <a:ext uri="{9D8B030D-6E8A-4147-A177-3AD203B41FA5}">
                      <a16:colId xmlns:a16="http://schemas.microsoft.com/office/drawing/2014/main" val="206926212"/>
                    </a:ext>
                  </a:extLst>
                </a:gridCol>
              </a:tblGrid>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Time in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Total time in the System for this Schedule is 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(service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Time for job 1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(wait for job 1) + 10 (service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 Time for job 2 =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52524">
                <a:tc>
                  <a:txBody>
                    <a:bodyPr/>
                    <a:lstStyle/>
                    <a:p>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5 (wait for job 1) + 10 (wait for job 2) + 4 (service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 Time for job 3 =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bl>
          </a:graphicData>
        </a:graphic>
      </p:graphicFrame>
    </p:spTree>
    <p:extLst>
      <p:ext uri="{BB962C8B-B14F-4D97-AF65-F5344CB8AC3E}">
        <p14:creationId xmlns:p14="http://schemas.microsoft.com/office/powerpoint/2010/main" val="389510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331" y="356417"/>
            <a:ext cx="5797731" cy="1054372"/>
          </a:xfrm>
        </p:spPr>
        <p:txBody>
          <a:bodyPr>
            <a:normAutofit/>
          </a:bodyPr>
          <a:lstStyle/>
          <a:p>
            <a:r>
              <a:rPr lang="en-US" sz="3200" dirty="0">
                <a:latin typeface="+mn-lt"/>
              </a:rPr>
              <a:t>Greedy Technique</a:t>
            </a:r>
          </a:p>
        </p:txBody>
      </p:sp>
      <p:sp>
        <p:nvSpPr>
          <p:cNvPr id="3" name="Content Placeholder 2"/>
          <p:cNvSpPr>
            <a:spLocks noGrp="1"/>
          </p:cNvSpPr>
          <p:nvPr>
            <p:ph idx="1"/>
          </p:nvPr>
        </p:nvSpPr>
        <p:spPr>
          <a:xfrm>
            <a:off x="1140824" y="1410789"/>
            <a:ext cx="9135290" cy="5090795"/>
          </a:xfrm>
        </p:spPr>
        <p:txBody>
          <a:bodyPr>
            <a:noAutofit/>
          </a:bodyPr>
          <a:lstStyle/>
          <a:p>
            <a:pPr marL="461963" indent="-461963"/>
            <a:r>
              <a:rPr lang="en-US" sz="2400" dirty="0">
                <a:latin typeface="Times New Roman" panose="02020603050405020304" pitchFamily="18" charset="0"/>
                <a:cs typeface="Times New Roman" panose="02020603050405020304" pitchFamily="18" charset="0"/>
              </a:rPr>
              <a:t>Find the </a:t>
            </a:r>
            <a:r>
              <a:rPr lang="en-US" sz="2400" dirty="0">
                <a:solidFill>
                  <a:srgbClr val="0000FF"/>
                </a:solidFill>
                <a:latin typeface="Times New Roman" panose="02020603050405020304" pitchFamily="18" charset="0"/>
                <a:cs typeface="Times New Roman" panose="02020603050405020304" pitchFamily="18" charset="0"/>
              </a:rPr>
              <a:t>minimum number </a:t>
            </a:r>
            <a:r>
              <a:rPr lang="en-US" sz="2400" dirty="0">
                <a:solidFill>
                  <a:srgbClr val="3803CD"/>
                </a:solidFill>
                <a:latin typeface="Times New Roman" panose="02020603050405020304" pitchFamily="18" charset="0"/>
                <a:cs typeface="Times New Roman" panose="02020603050405020304" pitchFamily="18" charset="0"/>
              </a:rPr>
              <a:t>of moves </a:t>
            </a:r>
            <a:r>
              <a:rPr lang="en-US" sz="2400" dirty="0">
                <a:latin typeface="Times New Roman" panose="02020603050405020304" pitchFamily="18" charset="0"/>
                <a:cs typeface="Times New Roman" panose="02020603050405020304" pitchFamily="18" charset="0"/>
              </a:rPr>
              <a:t>for a chess knight to go from one corner of a 100x100 board to the diagonally opposite corner. </a:t>
            </a:r>
          </a:p>
          <a:p>
            <a:pPr marL="461963" indent="-461963"/>
            <a:r>
              <a:rPr lang="en-US" sz="2400" dirty="0">
                <a:solidFill>
                  <a:srgbClr val="0000FF"/>
                </a:solidFill>
                <a:latin typeface="Times New Roman" panose="02020603050405020304" pitchFamily="18" charset="0"/>
                <a:cs typeface="Times New Roman" panose="02020603050405020304" pitchFamily="18" charset="0"/>
              </a:rPr>
              <a:t>Requirement: The knight’s moves are L-shaped jumps</a:t>
            </a:r>
            <a:r>
              <a:rPr lang="en-US" sz="2400" dirty="0">
                <a:latin typeface="Times New Roman" panose="02020603050405020304" pitchFamily="18" charset="0"/>
                <a:cs typeface="Times New Roman" panose="02020603050405020304" pitchFamily="18" charset="0"/>
              </a:rPr>
              <a:t>: </a:t>
            </a:r>
          </a:p>
          <a:p>
            <a:pPr marL="919163" lvl="1" indent="-461963"/>
            <a:r>
              <a:rPr lang="en-US" dirty="0">
                <a:latin typeface="Times New Roman" panose="02020603050405020304" pitchFamily="18" charset="0"/>
                <a:cs typeface="Times New Roman" panose="02020603050405020304" pitchFamily="18" charset="0"/>
              </a:rPr>
              <a:t>goes forward </a:t>
            </a:r>
            <a:r>
              <a:rPr lang="en-US" i="1" dirty="0">
                <a:solidFill>
                  <a:srgbClr val="0000FF"/>
                </a:solidFill>
                <a:latin typeface="Times New Roman" panose="02020603050405020304" pitchFamily="18" charset="0"/>
                <a:cs typeface="Times New Roman" panose="02020603050405020304" pitchFamily="18" charset="0"/>
              </a:rPr>
              <a:t>two</a:t>
            </a:r>
            <a:r>
              <a:rPr lang="en-US" dirty="0">
                <a:solidFill>
                  <a:srgbClr val="0000FF"/>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squares</a:t>
            </a:r>
            <a:r>
              <a:rPr lang="en-US" dirty="0">
                <a:latin typeface="Times New Roman" panose="02020603050405020304" pitchFamily="18" charset="0"/>
                <a:cs typeface="Times New Roman" panose="02020603050405020304" pitchFamily="18" charset="0"/>
              </a:rPr>
              <a:t> horizontally or vertically and then goes forward </a:t>
            </a:r>
            <a:r>
              <a:rPr lang="en-US" i="1" dirty="0">
                <a:solidFill>
                  <a:srgbClr val="0000FF"/>
                </a:solidFill>
                <a:latin typeface="Times New Roman" panose="02020603050405020304" pitchFamily="18" charset="0"/>
                <a:cs typeface="Times New Roman" panose="02020603050405020304" pitchFamily="18" charset="0"/>
              </a:rPr>
              <a:t>one</a:t>
            </a:r>
            <a:r>
              <a:rPr lang="en-US" dirty="0">
                <a:solidFill>
                  <a:srgbClr val="0000FF"/>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square</a:t>
            </a:r>
            <a:r>
              <a:rPr lang="en-US" dirty="0">
                <a:latin typeface="Times New Roman" panose="02020603050405020304" pitchFamily="18" charset="0"/>
                <a:cs typeface="Times New Roman" panose="02020603050405020304" pitchFamily="18" charset="0"/>
              </a:rPr>
              <a:t> vertically or horizontally, respectively.)</a:t>
            </a:r>
          </a:p>
          <a:p>
            <a:pPr marL="461963" indent="-461963"/>
            <a:r>
              <a:rPr lang="en-US" sz="2400" dirty="0">
                <a:solidFill>
                  <a:srgbClr val="0000FF"/>
                </a:solidFill>
                <a:latin typeface="Times New Roman" panose="02020603050405020304" pitchFamily="18" charset="0"/>
                <a:cs typeface="Times New Roman" panose="02020603050405020304" pitchFamily="18" charset="0"/>
              </a:rPr>
              <a:t>A greedy solution is: </a:t>
            </a:r>
            <a:r>
              <a:rPr lang="en-US" sz="2400" i="1" dirty="0">
                <a:solidFill>
                  <a:srgbClr val="0000FF"/>
                </a:solidFill>
                <a:latin typeface="Times New Roman" panose="02020603050405020304" pitchFamily="18" charset="0"/>
                <a:cs typeface="Times New Roman" panose="02020603050405020304" pitchFamily="18" charset="0"/>
              </a:rPr>
              <a:t>jump as close to the goal as possible on each move</a:t>
            </a:r>
            <a:r>
              <a:rPr lang="en-US" sz="2400" i="1" dirty="0">
                <a:latin typeface="Times New Roman" panose="02020603050405020304" pitchFamily="18" charset="0"/>
                <a:cs typeface="Times New Roman" panose="02020603050405020304" pitchFamily="18" charset="0"/>
              </a:rPr>
              <a:t>. </a:t>
            </a:r>
          </a:p>
          <a:p>
            <a:pPr marL="919163" lvl="1" indent="-461963"/>
            <a:r>
              <a:rPr lang="en-US" dirty="0">
                <a:latin typeface="Times New Roman" panose="02020603050405020304" pitchFamily="18" charset="0"/>
                <a:cs typeface="Times New Roman" panose="02020603050405020304" pitchFamily="18" charset="0"/>
              </a:rPr>
              <a:t>If it starts from the square (1, 1) and finishes at the (100, 100), it requires a sequence of 66 moves such as</a:t>
            </a:r>
          </a:p>
          <a:p>
            <a:pPr marL="0" indent="0">
              <a:buNone/>
            </a:pPr>
            <a:r>
              <a:rPr lang="en-US" sz="2400" dirty="0">
                <a:latin typeface="Times New Roman" panose="02020603050405020304" pitchFamily="18" charset="0"/>
                <a:cs typeface="Times New Roman" panose="02020603050405020304" pitchFamily="18" charset="0"/>
              </a:rPr>
              <a:t>            (1, 1), (3, 2), (4, 4), (6, 5), (7, 7), (9, 8), (10, 10), (12, 11), …,    </a:t>
            </a:r>
          </a:p>
          <a:p>
            <a:pPr marL="0" indent="0">
              <a:buNone/>
            </a:pPr>
            <a:r>
              <a:rPr lang="en-US" sz="2400" dirty="0">
                <a:latin typeface="Times New Roman" panose="02020603050405020304" pitchFamily="18" charset="0"/>
                <a:cs typeface="Times New Roman" panose="02020603050405020304" pitchFamily="18" charset="0"/>
              </a:rPr>
              <a:t>            (97, 97), (99, 98), (100, 100)</a:t>
            </a:r>
          </a:p>
        </p:txBody>
      </p:sp>
      <p:pic>
        <p:nvPicPr>
          <p:cNvPr id="4" name="Picture 3" descr="Image result for smiley face images">
            <a:extLst>
              <a:ext uri="{FF2B5EF4-FFF2-40B4-BE49-F238E27FC236}">
                <a16:creationId xmlns:a16="http://schemas.microsoft.com/office/drawing/2014/main" id="{25A50F96-D7D2-47E5-9F2F-AD77553753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91606">
            <a:off x="831273" y="3300153"/>
            <a:ext cx="536543" cy="341572"/>
          </a:xfrm>
          <a:prstGeom prst="rect">
            <a:avLst/>
          </a:prstGeom>
          <a:noFill/>
        </p:spPr>
      </p:pic>
    </p:spTree>
    <p:extLst>
      <p:ext uri="{BB962C8B-B14F-4D97-AF65-F5344CB8AC3E}">
        <p14:creationId xmlns:p14="http://schemas.microsoft.com/office/powerpoint/2010/main" val="341708098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1237918"/>
            <a:ext cx="9026435"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total times in the system for each of the all possible schedules are: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Schedule [3, 1, 2] is optimal with a total of 32.</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7B568D-A39E-4726-B0D9-73E1AD6D5630}"/>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graphicFrame>
        <p:nvGraphicFramePr>
          <p:cNvPr id="4" name="Table 4">
            <a:extLst>
              <a:ext uri="{FF2B5EF4-FFF2-40B4-BE49-F238E27FC236}">
                <a16:creationId xmlns:a16="http://schemas.microsoft.com/office/drawing/2014/main" id="{13C95DAE-2B2B-4E61-90EB-61AA46FBE1F3}"/>
              </a:ext>
            </a:extLst>
          </p:cNvPr>
          <p:cNvGraphicFramePr>
            <a:graphicFrameLocks noGrp="1"/>
          </p:cNvGraphicFramePr>
          <p:nvPr/>
        </p:nvGraphicFramePr>
        <p:xfrm>
          <a:off x="1834209" y="2141220"/>
          <a:ext cx="7043785" cy="2575560"/>
        </p:xfrm>
        <a:graphic>
          <a:graphicData uri="http://schemas.openxmlformats.org/drawingml/2006/table">
            <a:tbl>
              <a:tblPr firstRow="1" bandRow="1">
                <a:tableStyleId>{5C22544A-7EE6-4342-B048-85BDC9FD1C3A}</a:tableStyleId>
              </a:tblPr>
              <a:tblGrid>
                <a:gridCol w="1370840">
                  <a:extLst>
                    <a:ext uri="{9D8B030D-6E8A-4147-A177-3AD203B41FA5}">
                      <a16:colId xmlns:a16="http://schemas.microsoft.com/office/drawing/2014/main" val="3568550655"/>
                    </a:ext>
                  </a:extLst>
                </a:gridCol>
                <a:gridCol w="5672945">
                  <a:extLst>
                    <a:ext uri="{9D8B030D-6E8A-4147-A177-3AD203B41FA5}">
                      <a16:colId xmlns:a16="http://schemas.microsoft.com/office/drawing/2014/main" val="3924062548"/>
                    </a:ext>
                  </a:extLst>
                </a:gridCol>
              </a:tblGrid>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Total Time in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1, 2, 3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 (5 + 10) + (5 + 10 + 4) = 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1, 3, 2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 (5 + 4) + (5 + 4 + 10) =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2, 1, 3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10 + (10 + 5) + (10 + 5 + 4) =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2, 3, 1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10 + (10 + 4) + (10 + 4 + 5) = 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1976622"/>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3, 1, 2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4 + (4 + 5) + (4 + 5 + 10) =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7371972"/>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3, 2, 1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4 + (4 + 10) + (4 + 10 + 5)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6164184"/>
                  </a:ext>
                </a:extLst>
              </a:tr>
            </a:tbl>
          </a:graphicData>
        </a:graphic>
      </p:graphicFrame>
    </p:spTree>
    <p:extLst>
      <p:ext uri="{BB962C8B-B14F-4D97-AF65-F5344CB8AC3E}">
        <p14:creationId xmlns:p14="http://schemas.microsoft.com/office/powerpoint/2010/main" val="29574174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1742110"/>
            <a:ext cx="9026435"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general form of a greedy algorithm for finding the scheduling with minimizing total time in the system: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sort the jobs by service time in nondecreasing order;</a:t>
            </a:r>
          </a:p>
          <a:p>
            <a:r>
              <a:rPr lang="en-US" sz="2400" dirty="0">
                <a:latin typeface="Times New Roman" panose="02020603050405020304" pitchFamily="18" charset="0"/>
                <a:cs typeface="Times New Roman" panose="02020603050405020304" pitchFamily="18" charset="0"/>
              </a:rPr>
              <a:t>while (the instance is not solved)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schedule the next job;		//selection procedure and </a:t>
            </a:r>
          </a:p>
          <a:p>
            <a:r>
              <a:rPr lang="en-US" sz="2400" dirty="0">
                <a:latin typeface="Times New Roman" panose="02020603050405020304" pitchFamily="18" charset="0"/>
                <a:cs typeface="Times New Roman" panose="02020603050405020304" pitchFamily="18" charset="0"/>
              </a:rPr>
              <a:t>					//feasibility check</a:t>
            </a:r>
          </a:p>
          <a:p>
            <a:r>
              <a:rPr lang="en-US" sz="2400" dirty="0">
                <a:latin typeface="Times New Roman" panose="02020603050405020304" pitchFamily="18" charset="0"/>
                <a:cs typeface="Times New Roman" panose="02020603050405020304" pitchFamily="18" charset="0"/>
              </a:rPr>
              <a:t>	if (there are no more jobs)	//solution check</a:t>
            </a:r>
          </a:p>
          <a:p>
            <a:r>
              <a:rPr lang="en-US" sz="2400" dirty="0">
                <a:latin typeface="Times New Roman" panose="02020603050405020304" pitchFamily="18" charset="0"/>
                <a:cs typeface="Times New Roman" panose="02020603050405020304" pitchFamily="18" charset="0"/>
              </a:rPr>
              <a:t> 		the instance is solved</a:t>
            </a:r>
          </a:p>
          <a:p>
            <a:r>
              <a:rPr lang="en-US" sz="2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C2CB0B4-AC2B-4554-AF53-3E40AFD8C03B}"/>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spTree>
    <p:extLst>
      <p:ext uri="{BB962C8B-B14F-4D97-AF65-F5344CB8AC3E}">
        <p14:creationId xmlns:p14="http://schemas.microsoft.com/office/powerpoint/2010/main" val="12477919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380308" y="1584168"/>
                <a:ext cx="8661467" cy="387798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Clearly, the algorithm that considers all possible schedules is factorial-time.</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does is that sort the jobs according the service time.</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time complexity is given by T(n)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func>
                          <m:func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ea typeface="Cambria Math" panose="02040503050406030204" pitchFamily="18" charset="0"/>
                                    <a:cs typeface="Times New Roman" panose="02020603050405020304" pitchFamily="18" charset="0"/>
                                  </a:rPr>
                                  <m:t>log</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fName>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e>
                        </m:func>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e>
                    </m:d>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only schedule that minimizes the total time in the system is one that schedules jobs in nondecreasing order by service time. (Theorem 4.3)</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380308" y="1584168"/>
                <a:ext cx="8661467" cy="3877985"/>
              </a:xfrm>
              <a:prstGeom prst="rect">
                <a:avLst/>
              </a:prstGeom>
              <a:blipFill>
                <a:blip r:embed="rId2"/>
                <a:stretch>
                  <a:fillRect l="-915" b="-26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71F78B3-0DCF-457C-8962-3EE2657ED1FA}"/>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spTree>
    <p:extLst>
      <p:ext uri="{BB962C8B-B14F-4D97-AF65-F5344CB8AC3E}">
        <p14:creationId xmlns:p14="http://schemas.microsoft.com/office/powerpoint/2010/main" val="16447000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293419" y="1451164"/>
            <a:ext cx="9026435" cy="366254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this scheduling problem, each job takes one unit of time to finish and has a deadline and a profit.</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job starts </a:t>
            </a:r>
            <a:r>
              <a:rPr lang="en-US" sz="2400" i="1" dirty="0">
                <a:latin typeface="Times New Roman" panose="02020603050405020304" pitchFamily="18" charset="0"/>
                <a:cs typeface="Times New Roman" panose="02020603050405020304" pitchFamily="18" charset="0"/>
              </a:rPr>
              <a:t>before or at </a:t>
            </a:r>
            <a:r>
              <a:rPr lang="en-US" sz="2400" dirty="0">
                <a:latin typeface="Times New Roman" panose="02020603050405020304" pitchFamily="18" charset="0"/>
                <a:cs typeface="Times New Roman" panose="02020603050405020304" pitchFamily="18" charset="0"/>
              </a:rPr>
              <a:t>its deadline, the profit is obtained.</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schedule the jobs so as to maximize the total profit. </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all the jobs have to be scheduled. </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need not consider any schedule that has a job scheduled after its deadline because that schedule has the same profit as one that doesn’t schedule the job at all. We call such a schedule </a:t>
            </a:r>
            <a:r>
              <a:rPr lang="en-US" sz="2400" dirty="0">
                <a:solidFill>
                  <a:srgbClr val="3803CD"/>
                </a:solidFill>
                <a:latin typeface="Times New Roman" panose="02020603050405020304" pitchFamily="18" charset="0"/>
                <a:cs typeface="Times New Roman" panose="02020603050405020304" pitchFamily="18" charset="0"/>
              </a:rPr>
              <a:t>impossible</a:t>
            </a:r>
            <a:r>
              <a:rPr lang="en-US" sz="2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36824706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440476" y="1467790"/>
                <a:ext cx="902643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4.3.  Given four jobs 1</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ea typeface="Cambria Math" panose="02040503050406030204" pitchFamily="18" charset="0"/>
                        <a:cs typeface="Times New Roman" panose="02020603050405020304" pitchFamily="18" charset="0"/>
                      </a:rPr>
                      <m:t>4</m:t>
                    </m:r>
                  </m:oMath>
                </a14:m>
                <a:r>
                  <a:rPr lang="en-US" sz="2400" dirty="0">
                    <a:latin typeface="Times New Roman" panose="02020603050405020304" pitchFamily="18" charset="0"/>
                    <a:cs typeface="Times New Roman" panose="02020603050405020304" pitchFamily="18" charset="0"/>
                  </a:rPr>
                  <a:t> with their deadlines, and profits: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job 1 has a deadline of 2, this means that job 1 can start at time 1 or time 2. There is no time 0.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job 2 has a deadline of 1, job 2 can start only at time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possible schedule and total profits are as follows:</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440476" y="1467790"/>
                <a:ext cx="9026435" cy="4524315"/>
              </a:xfrm>
              <a:prstGeom prst="rect">
                <a:avLst/>
              </a:prstGeom>
              <a:blipFill>
                <a:blip r:embed="rId2"/>
                <a:stretch>
                  <a:fillRect l="-1013" t="-1078" r="-1485" b="-215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53402033-E9DD-4099-B743-3DC83E57BD7D}"/>
              </a:ext>
            </a:extLst>
          </p:cNvPr>
          <p:cNvGraphicFramePr>
            <a:graphicFrameLocks noGrp="1"/>
          </p:cNvGraphicFramePr>
          <p:nvPr/>
        </p:nvGraphicFramePr>
        <p:xfrm>
          <a:off x="2851724" y="2305177"/>
          <a:ext cx="3101969" cy="1828800"/>
        </p:xfrm>
        <a:graphic>
          <a:graphicData uri="http://schemas.openxmlformats.org/drawingml/2006/table">
            <a:tbl>
              <a:tblPr firstRow="1" bandRow="1">
                <a:tableStyleId>{5C22544A-7EE6-4342-B048-85BDC9FD1C3A}</a:tableStyleId>
              </a:tblPr>
              <a:tblGrid>
                <a:gridCol w="697933">
                  <a:extLst>
                    <a:ext uri="{9D8B030D-6E8A-4147-A177-3AD203B41FA5}">
                      <a16:colId xmlns:a16="http://schemas.microsoft.com/office/drawing/2014/main" val="3568550655"/>
                    </a:ext>
                  </a:extLst>
                </a:gridCol>
                <a:gridCol w="1231939">
                  <a:extLst>
                    <a:ext uri="{9D8B030D-6E8A-4147-A177-3AD203B41FA5}">
                      <a16:colId xmlns:a16="http://schemas.microsoft.com/office/drawing/2014/main" val="3924062548"/>
                    </a:ext>
                  </a:extLst>
                </a:gridCol>
                <a:gridCol w="1172097">
                  <a:extLst>
                    <a:ext uri="{9D8B030D-6E8A-4147-A177-3AD203B41FA5}">
                      <a16:colId xmlns:a16="http://schemas.microsoft.com/office/drawing/2014/main" val="206926212"/>
                    </a:ext>
                  </a:extLst>
                </a:gridCol>
              </a:tblGrid>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bl>
          </a:graphicData>
        </a:graphic>
      </p:graphicFrame>
    </p:spTree>
    <p:extLst>
      <p:ext uri="{BB962C8B-B14F-4D97-AF65-F5344CB8AC3E}">
        <p14:creationId xmlns:p14="http://schemas.microsoft.com/office/powerpoint/2010/main" val="18395227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55802" y="872903"/>
            <a:ext cx="9281953" cy="581697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possible schedule and total profits are as follows: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Impossible schedules are </a:t>
            </a:r>
            <a:r>
              <a:rPr lang="en-US" sz="2200" b="0" dirty="0">
                <a:solidFill>
                  <a:srgbClr val="3803CD"/>
                </a:solidFill>
                <a:latin typeface="Times New Roman" panose="02020603050405020304" pitchFamily="18" charset="0"/>
                <a:cs typeface="Times New Roman" panose="02020603050405020304" pitchFamily="18" charset="0"/>
              </a:rPr>
              <a:t>[1, 2], [1, 4], [3, 2], [3, 4], [2, 4], [4, 2] schedules. Schedule [1, 2] is not possible, because job 1 would start at time 1 and take one unit of time to finish, causing job 2 to start at time 2. </a:t>
            </a:r>
          </a:p>
          <a:p>
            <a:pPr marL="342900" indent="-342900">
              <a:buFont typeface="Arial" panose="020B0604020202020204" pitchFamily="34" charset="0"/>
              <a:buChar char="•"/>
            </a:pPr>
            <a:r>
              <a:rPr lang="en-US" sz="2200" b="0" dirty="0">
                <a:solidFill>
                  <a:srgbClr val="3803CD"/>
                </a:solidFill>
                <a:latin typeface="Times New Roman" panose="02020603050405020304" pitchFamily="18" charset="0"/>
                <a:cs typeface="Times New Roman" panose="02020603050405020304" pitchFamily="18" charset="0"/>
              </a:rPr>
              <a:t>However, the deadline for job 2 is time 1.  Schedule [1, 3] is possible because job 1 is started before its deadline, and job 3 is started at its deadline.</a:t>
            </a:r>
          </a:p>
          <a:p>
            <a:pPr marL="342900" indent="-342900">
              <a:buFont typeface="Arial" panose="020B0604020202020204" pitchFamily="34" charset="0"/>
              <a:buChar char="•"/>
            </a:pPr>
            <a:r>
              <a:rPr lang="en-US" sz="2200" b="0" dirty="0">
                <a:solidFill>
                  <a:srgbClr val="3803CD"/>
                </a:solidFill>
                <a:latin typeface="Times New Roman" panose="02020603050405020304" pitchFamily="18" charset="0"/>
                <a:cs typeface="Times New Roman" panose="02020603050405020304" pitchFamily="18" charset="0"/>
              </a:rPr>
              <a:t>Schedule [4, 1] is optimal with a total profit of 70.</a:t>
            </a:r>
          </a:p>
        </p:txBody>
      </p:sp>
      <p:sp>
        <p:nvSpPr>
          <p:cNvPr id="3" name="TextBox 2">
            <a:extLst>
              <a:ext uri="{FF2B5EF4-FFF2-40B4-BE49-F238E27FC236}">
                <a16:creationId xmlns:a16="http://schemas.microsoft.com/office/drawing/2014/main" id="{2CDC5EF5-EDC3-4D17-A63D-7D8EA3573C9C}"/>
              </a:ext>
            </a:extLst>
          </p:cNvPr>
          <p:cNvSpPr txBox="1"/>
          <p:nvPr/>
        </p:nvSpPr>
        <p:spPr>
          <a:xfrm>
            <a:off x="1662942" y="168120"/>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FAB411BB-2347-4E35-B0B6-3063F8EA8B21}"/>
              </a:ext>
            </a:extLst>
          </p:cNvPr>
          <p:cNvGraphicFramePr>
            <a:graphicFrameLocks noGrp="1"/>
          </p:cNvGraphicFramePr>
          <p:nvPr/>
        </p:nvGraphicFramePr>
        <p:xfrm>
          <a:off x="2087341" y="1375756"/>
          <a:ext cx="3101969" cy="1828800"/>
        </p:xfrm>
        <a:graphic>
          <a:graphicData uri="http://schemas.openxmlformats.org/drawingml/2006/table">
            <a:tbl>
              <a:tblPr firstRow="1" bandRow="1">
                <a:tableStyleId>{5C22544A-7EE6-4342-B048-85BDC9FD1C3A}</a:tableStyleId>
              </a:tblPr>
              <a:tblGrid>
                <a:gridCol w="697933">
                  <a:extLst>
                    <a:ext uri="{9D8B030D-6E8A-4147-A177-3AD203B41FA5}">
                      <a16:colId xmlns:a16="http://schemas.microsoft.com/office/drawing/2014/main" val="3568550655"/>
                    </a:ext>
                  </a:extLst>
                </a:gridCol>
                <a:gridCol w="1231939">
                  <a:extLst>
                    <a:ext uri="{9D8B030D-6E8A-4147-A177-3AD203B41FA5}">
                      <a16:colId xmlns:a16="http://schemas.microsoft.com/office/drawing/2014/main" val="3924062548"/>
                    </a:ext>
                  </a:extLst>
                </a:gridCol>
                <a:gridCol w="1172097">
                  <a:extLst>
                    <a:ext uri="{9D8B030D-6E8A-4147-A177-3AD203B41FA5}">
                      <a16:colId xmlns:a16="http://schemas.microsoft.com/office/drawing/2014/main" val="206926212"/>
                    </a:ext>
                  </a:extLst>
                </a:gridCol>
              </a:tblGrid>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bl>
          </a:graphicData>
        </a:graphic>
      </p:graphicFrame>
      <p:graphicFrame>
        <p:nvGraphicFramePr>
          <p:cNvPr id="5" name="Table 4">
            <a:extLst>
              <a:ext uri="{FF2B5EF4-FFF2-40B4-BE49-F238E27FC236}">
                <a16:creationId xmlns:a16="http://schemas.microsoft.com/office/drawing/2014/main" id="{0A1960F0-E491-4BC2-A0B4-F9BC3CF9F45D}"/>
              </a:ext>
            </a:extLst>
          </p:cNvPr>
          <p:cNvGraphicFramePr>
            <a:graphicFrameLocks noGrp="1"/>
          </p:cNvGraphicFramePr>
          <p:nvPr/>
        </p:nvGraphicFramePr>
        <p:xfrm>
          <a:off x="5390867" y="1375756"/>
          <a:ext cx="5245331" cy="2926080"/>
        </p:xfrm>
        <a:graphic>
          <a:graphicData uri="http://schemas.openxmlformats.org/drawingml/2006/table">
            <a:tbl>
              <a:tblPr firstRow="1" bandRow="1">
                <a:tableStyleId>{5C22544A-7EE6-4342-B048-85BDC9FD1C3A}</a:tableStyleId>
              </a:tblPr>
              <a:tblGrid>
                <a:gridCol w="3832169">
                  <a:extLst>
                    <a:ext uri="{9D8B030D-6E8A-4147-A177-3AD203B41FA5}">
                      <a16:colId xmlns:a16="http://schemas.microsoft.com/office/drawing/2014/main" val="3924062548"/>
                    </a:ext>
                  </a:extLst>
                </a:gridCol>
                <a:gridCol w="1413162">
                  <a:extLst>
                    <a:ext uri="{9D8B030D-6E8A-4147-A177-3AD203B41FA5}">
                      <a16:colId xmlns:a16="http://schemas.microsoft.com/office/drawing/2014/main" val="206926212"/>
                    </a:ext>
                  </a:extLst>
                </a:gridCol>
              </a:tblGrid>
              <a:tr h="337386">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Total 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7386">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30+25=55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7386">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35+30=65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35+25=60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25+30=55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40+30=70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2809752"/>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40+25=65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826981"/>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 2], [1, 4], [3, 2], [3, 4], [2, 4], [4,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impossible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2019856"/>
                  </a:ext>
                </a:extLst>
              </a:tr>
            </a:tbl>
          </a:graphicData>
        </a:graphic>
      </p:graphicFrame>
    </p:spTree>
    <p:extLst>
      <p:ext uri="{BB962C8B-B14F-4D97-AF65-F5344CB8AC3E}">
        <p14:creationId xmlns:p14="http://schemas.microsoft.com/office/powerpoint/2010/main" val="21607980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3852157" y="1259972"/>
            <a:ext cx="761109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consider all schedule in Example 4.3 takes factorial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optimal schedule [4, 1], notice that </a:t>
            </a:r>
          </a:p>
          <a:p>
            <a:pPr marL="690563" indent="-3492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job 4 which has the greatest profit is included in the optimal schedule, but </a:t>
            </a:r>
          </a:p>
          <a:p>
            <a:pPr marL="690563" indent="-3492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job 2 with the second-greatest profit is not. Because both jobs have deadlines equal to 1, both cannot be scheduled. </a:t>
            </a:r>
          </a:p>
          <a:p>
            <a:pPr marL="690563" indent="-3492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the job 1 is scheduled, because its profit is greater than that of job 3.</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suggests that a reasonable greedy approach to solving the problem would be to first sort the jobs in nonincreasing order by profit, and next inspect each job in sequence and add it to the schedule if it is possible.</a:t>
            </a:r>
          </a:p>
        </p:txBody>
      </p:sp>
      <p:sp>
        <p:nvSpPr>
          <p:cNvPr id="3" name="TextBox 2">
            <a:extLst>
              <a:ext uri="{FF2B5EF4-FFF2-40B4-BE49-F238E27FC236}">
                <a16:creationId xmlns:a16="http://schemas.microsoft.com/office/drawing/2014/main" id="{4C8F8773-FD5A-480D-9AEC-9D62C5770528}"/>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45B49689-EA57-44CB-8E0C-8D7D9CF78DD1}"/>
              </a:ext>
            </a:extLst>
          </p:cNvPr>
          <p:cNvGraphicFramePr>
            <a:graphicFrameLocks noGrp="1"/>
          </p:cNvGraphicFramePr>
          <p:nvPr/>
        </p:nvGraphicFramePr>
        <p:xfrm>
          <a:off x="658748" y="1259972"/>
          <a:ext cx="3101969" cy="1828800"/>
        </p:xfrm>
        <a:graphic>
          <a:graphicData uri="http://schemas.openxmlformats.org/drawingml/2006/table">
            <a:tbl>
              <a:tblPr firstRow="1" bandRow="1">
                <a:tableStyleId>{5C22544A-7EE6-4342-B048-85BDC9FD1C3A}</a:tableStyleId>
              </a:tblPr>
              <a:tblGrid>
                <a:gridCol w="697933">
                  <a:extLst>
                    <a:ext uri="{9D8B030D-6E8A-4147-A177-3AD203B41FA5}">
                      <a16:colId xmlns:a16="http://schemas.microsoft.com/office/drawing/2014/main" val="3568550655"/>
                    </a:ext>
                  </a:extLst>
                </a:gridCol>
                <a:gridCol w="1231939">
                  <a:extLst>
                    <a:ext uri="{9D8B030D-6E8A-4147-A177-3AD203B41FA5}">
                      <a16:colId xmlns:a16="http://schemas.microsoft.com/office/drawing/2014/main" val="3924062548"/>
                    </a:ext>
                  </a:extLst>
                </a:gridCol>
                <a:gridCol w="1172097">
                  <a:extLst>
                    <a:ext uri="{9D8B030D-6E8A-4147-A177-3AD203B41FA5}">
                      <a16:colId xmlns:a16="http://schemas.microsoft.com/office/drawing/2014/main" val="206926212"/>
                    </a:ext>
                  </a:extLst>
                </a:gridCol>
              </a:tblGrid>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bl>
          </a:graphicData>
        </a:graphic>
      </p:graphicFrame>
    </p:spTree>
    <p:extLst>
      <p:ext uri="{BB962C8B-B14F-4D97-AF65-F5344CB8AC3E}">
        <p14:creationId xmlns:p14="http://schemas.microsoft.com/office/powerpoint/2010/main" val="20213543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1351508"/>
            <a:ext cx="9026435" cy="52014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sequence is called a </a:t>
            </a:r>
            <a:r>
              <a:rPr lang="en-US" sz="2400" dirty="0">
                <a:solidFill>
                  <a:srgbClr val="3803CD"/>
                </a:solidFill>
                <a:latin typeface="Times New Roman" panose="02020603050405020304" pitchFamily="18" charset="0"/>
                <a:cs typeface="Times New Roman" panose="02020603050405020304" pitchFamily="18" charset="0"/>
              </a:rPr>
              <a:t>feasible sequence </a:t>
            </a:r>
            <a:r>
              <a:rPr lang="en-US" sz="2400" dirty="0">
                <a:latin typeface="Times New Roman" panose="02020603050405020304" pitchFamily="18" charset="0"/>
                <a:cs typeface="Times New Roman" panose="02020603050405020304" pitchFamily="18" charset="0"/>
              </a:rPr>
              <a:t>if all the jobs in the sequence start by their deadline.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in Example 4.3,  [4, 1] is a feasible sequence, but [1, 4] is not a feasible sequence. </a:t>
            </a:r>
          </a:p>
          <a:p>
            <a:pPr marL="342900" indent="-342900">
              <a:spcBef>
                <a:spcPts val="12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set of jobs is called a </a:t>
            </a:r>
            <a:r>
              <a:rPr lang="en-US" sz="2400" dirty="0">
                <a:solidFill>
                  <a:srgbClr val="3803CD"/>
                </a:solidFill>
                <a:latin typeface="Times New Roman" panose="02020603050405020304" pitchFamily="18" charset="0"/>
                <a:cs typeface="Times New Roman" panose="02020603050405020304" pitchFamily="18" charset="0"/>
              </a:rPr>
              <a:t>feasible set </a:t>
            </a:r>
            <a:r>
              <a:rPr lang="en-US" sz="2400" dirty="0">
                <a:latin typeface="Times New Roman" panose="02020603050405020304" pitchFamily="18" charset="0"/>
                <a:cs typeface="Times New Roman" panose="02020603050405020304" pitchFamily="18" charset="0"/>
              </a:rPr>
              <a:t>if there exists at least one feasible sequence for the jobs in the set.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Example 4.3, {1, 4} is a feasible set because the scheduling sequence [4, 1] is feasible, where {2, 4} is not a feasible set because no scheduling sequence allows both jobs to start by their deadlines.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t>
            </a:r>
            <a:r>
              <a:rPr lang="en-US" sz="2400" dirty="0">
                <a:solidFill>
                  <a:srgbClr val="3803CD"/>
                </a:solidFill>
                <a:latin typeface="Times New Roman" panose="02020603050405020304" pitchFamily="18" charset="0"/>
                <a:cs typeface="Times New Roman" panose="02020603050405020304" pitchFamily="18" charset="0"/>
              </a:rPr>
              <a:t>optimal sequence </a:t>
            </a:r>
            <a:r>
              <a:rPr lang="en-US" sz="2400" dirty="0">
                <a:latin typeface="Times New Roman" panose="02020603050405020304" pitchFamily="18" charset="0"/>
                <a:cs typeface="Times New Roman" panose="02020603050405020304" pitchFamily="18" charset="0"/>
              </a:rPr>
              <a:t>is a feasible sequence with maximum total profit; and the set of jobs in the sequence is an </a:t>
            </a:r>
            <a:r>
              <a:rPr lang="en-US" sz="2400" dirty="0">
                <a:solidFill>
                  <a:srgbClr val="0000FF"/>
                </a:solidFill>
                <a:latin typeface="Times New Roman" panose="02020603050405020304" pitchFamily="18" charset="0"/>
                <a:cs typeface="Times New Roman" panose="02020603050405020304" pitchFamily="18" charset="0"/>
              </a:rPr>
              <a:t>optimal set of jobs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goal is to find a feasible sequence with maximum total profit. </a:t>
            </a:r>
          </a:p>
        </p:txBody>
      </p:sp>
      <p:sp>
        <p:nvSpPr>
          <p:cNvPr id="3" name="TextBox 2">
            <a:extLst>
              <a:ext uri="{FF2B5EF4-FFF2-40B4-BE49-F238E27FC236}">
                <a16:creationId xmlns:a16="http://schemas.microsoft.com/office/drawing/2014/main" id="{1E8A1A19-94CE-45BE-9FB2-14600987F042}"/>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178290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648295" y="1343099"/>
                <a:ext cx="902643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general form of a greedy algorithm for finding the scheduling with deadlines: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sort the jobs in nonincreasing order by profit;</a:t>
                </a:r>
              </a:p>
              <a:p>
                <a:r>
                  <a:rPr lang="en-US" sz="2400" dirty="0">
                    <a:latin typeface="Times New Roman" panose="02020603050405020304" pitchFamily="18" charset="0"/>
                    <a:cs typeface="Times New Roman" panose="02020603050405020304" pitchFamily="18" charset="0"/>
                  </a:rPr>
                  <a:t>S =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while (the instance is not solved){</a:t>
                </a:r>
              </a:p>
              <a:p>
                <a:r>
                  <a:rPr lang="en-US" sz="2400" dirty="0">
                    <a:latin typeface="Times New Roman" panose="02020603050405020304" pitchFamily="18" charset="0"/>
                    <a:cs typeface="Times New Roman" panose="02020603050405020304" pitchFamily="18" charset="0"/>
                  </a:rPr>
                  <a:t>	select next job;			//selection procedure</a:t>
                </a:r>
              </a:p>
              <a:p>
                <a:r>
                  <a:rPr lang="en-US" sz="2400" dirty="0">
                    <a:latin typeface="Times New Roman" panose="02020603050405020304" pitchFamily="18" charset="0"/>
                    <a:cs typeface="Times New Roman" panose="02020603050405020304" pitchFamily="18" charset="0"/>
                  </a:rPr>
                  <a:t>	if (S is feasible with this job added) 	//feasibility check</a:t>
                </a:r>
              </a:p>
              <a:p>
                <a:r>
                  <a:rPr lang="en-US" sz="2400" dirty="0">
                    <a:latin typeface="Times New Roman" panose="02020603050405020304" pitchFamily="18" charset="0"/>
                    <a:cs typeface="Times New Roman" panose="02020603050405020304" pitchFamily="18" charset="0"/>
                  </a:rPr>
                  <a:t>		add this job to S;</a:t>
                </a:r>
              </a:p>
              <a:p>
                <a:r>
                  <a:rPr lang="en-US" sz="2400" dirty="0">
                    <a:latin typeface="Times New Roman" panose="02020603050405020304" pitchFamily="18" charset="0"/>
                    <a:cs typeface="Times New Roman" panose="02020603050405020304" pitchFamily="18" charset="0"/>
                  </a:rPr>
                  <a:t>	if (there are no more jobs)		//solution check</a:t>
                </a:r>
              </a:p>
              <a:p>
                <a:r>
                  <a:rPr lang="en-US" sz="2400" dirty="0">
                    <a:latin typeface="Times New Roman" panose="02020603050405020304" pitchFamily="18" charset="0"/>
                    <a:cs typeface="Times New Roman" panose="02020603050405020304" pitchFamily="18" charset="0"/>
                  </a:rPr>
                  <a:t>		the instance is solved;</a:t>
                </a:r>
              </a:p>
              <a:p>
                <a:r>
                  <a:rPr lang="en-US" sz="24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648295" y="1343099"/>
                <a:ext cx="9026435" cy="4524315"/>
              </a:xfrm>
              <a:prstGeom prst="rect">
                <a:avLst/>
              </a:prstGeom>
              <a:blipFill>
                <a:blip r:embed="rId2"/>
                <a:stretch>
                  <a:fillRect l="-1013" t="-1077" b="-201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8AECF0-97A0-4F5C-B47C-8982ACEDFF97}"/>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22068062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448789" y="1409601"/>
            <a:ext cx="9026435" cy="258532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Example 4.4.  An example illustrates this algorithm for the scheduling with deadlines. Given the following jobs, deadlines, and profits, the jobs are sorted before labeling them. Then apply the greedy algorithm to obtain the following: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49A6CDF4-DC08-44AF-97E7-3BE5D251A5E5}"/>
              </a:ext>
            </a:extLst>
          </p:cNvPr>
          <p:cNvGraphicFramePr>
            <a:graphicFrameLocks noGrp="1"/>
          </p:cNvGraphicFramePr>
          <p:nvPr/>
        </p:nvGraphicFramePr>
        <p:xfrm>
          <a:off x="1524261" y="3097564"/>
          <a:ext cx="2673667" cy="2930588"/>
        </p:xfrm>
        <a:graphic>
          <a:graphicData uri="http://schemas.openxmlformats.org/drawingml/2006/table">
            <a:tbl>
              <a:tblPr firstRow="1" bandRow="1">
                <a:tableStyleId>{5C22544A-7EE6-4342-B048-85BDC9FD1C3A}</a:tableStyleId>
              </a:tblPr>
              <a:tblGrid>
                <a:gridCol w="601567">
                  <a:extLst>
                    <a:ext uri="{9D8B030D-6E8A-4147-A177-3AD203B41FA5}">
                      <a16:colId xmlns:a16="http://schemas.microsoft.com/office/drawing/2014/main" val="3568550655"/>
                    </a:ext>
                  </a:extLst>
                </a:gridCol>
                <a:gridCol w="1144470">
                  <a:extLst>
                    <a:ext uri="{9D8B030D-6E8A-4147-A177-3AD203B41FA5}">
                      <a16:colId xmlns:a16="http://schemas.microsoft.com/office/drawing/2014/main" val="3924062548"/>
                    </a:ext>
                  </a:extLst>
                </a:gridCol>
                <a:gridCol w="927630">
                  <a:extLst>
                    <a:ext uri="{9D8B030D-6E8A-4147-A177-3AD203B41FA5}">
                      <a16:colId xmlns:a16="http://schemas.microsoft.com/office/drawing/2014/main" val="206926212"/>
                    </a:ext>
                  </a:extLst>
                </a:gridCol>
              </a:tblGrid>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5017"/>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0980557"/>
                  </a:ext>
                </a:extLst>
              </a:tr>
              <a:tr h="370268">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204315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D52331-6FC8-4B40-9F96-C88506B41346}"/>
                  </a:ext>
                </a:extLst>
              </p:cNvPr>
              <p:cNvSpPr txBox="1"/>
              <p:nvPr/>
            </p:nvSpPr>
            <p:spPr>
              <a:xfrm>
                <a:off x="4514469" y="2625524"/>
                <a:ext cx="6333640" cy="4154984"/>
              </a:xfrm>
              <a:prstGeom prst="rect">
                <a:avLst/>
              </a:prstGeom>
              <a:noFill/>
            </p:spPr>
            <p:txBody>
              <a:bodyPr wrap="square" rtlCol="0">
                <a:sp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S =</a:t>
                </a:r>
                <a:r>
                  <a:rPr lang="en-US" sz="2200" dirty="0">
                    <a:ea typeface="Cambria Math" panose="02040503050406030204" pitchFamily="18" charset="0"/>
                    <a:cs typeface="Times New Roman" panose="020206030504050203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en-US" sz="2200" dirty="0">
                    <a:latin typeface="Times New Roman" panose="02020603050405020304" pitchFamily="18" charset="0"/>
                    <a:cs typeface="Times New Roman" panose="02020603050405020304" pitchFamily="18" charset="0"/>
                  </a:rPr>
                  <a:t>S = {1} for the sequence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S = {1, 2} for the sequence [2,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{1, 2, 3} is rejected for there is no feasible sequence for this set.</a:t>
                </a:r>
              </a:p>
              <a:p>
                <a:pPr marL="457200" indent="-457200">
                  <a:buAutoNum type="arabicPeriod"/>
                </a:pPr>
                <a:r>
                  <a:rPr lang="en-US" sz="2200" dirty="0">
                    <a:latin typeface="Times New Roman" panose="02020603050405020304" pitchFamily="18" charset="0"/>
                    <a:cs typeface="Times New Roman" panose="02020603050405020304" pitchFamily="18" charset="0"/>
                  </a:rPr>
                  <a:t>S = {1, 2, 4} for the sequence [2, 1, 4]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{1, 2, 4, 5} is rejected for there is no feasible sequence for this set.</a:t>
                </a:r>
              </a:p>
              <a:p>
                <a:pPr marL="457200" indent="-457200">
                  <a:buFontTx/>
                  <a:buAutoNum type="arabicPeriod"/>
                </a:pPr>
                <a:r>
                  <a:rPr lang="en-US" sz="2200" dirty="0">
                    <a:latin typeface="Times New Roman" panose="02020603050405020304" pitchFamily="18" charset="0"/>
                    <a:cs typeface="Times New Roman" panose="02020603050405020304" pitchFamily="18" charset="0"/>
                  </a:rPr>
                  <a:t> {1, 2, 4, 6} is rejected for there is no feasible sequence for this set.</a:t>
                </a:r>
              </a:p>
              <a:p>
                <a:pPr marL="457200" indent="-457200">
                  <a:buFontTx/>
                  <a:buAutoNum type="arabicPeriod"/>
                </a:pPr>
                <a:r>
                  <a:rPr lang="en-US" sz="2200" dirty="0">
                    <a:latin typeface="Times New Roman" panose="02020603050405020304" pitchFamily="18" charset="0"/>
                    <a:cs typeface="Times New Roman" panose="02020603050405020304" pitchFamily="18" charset="0"/>
                  </a:rPr>
                  <a:t>{1, 2, 4, 7} is rejected for there is no feasible sequence for this set.</a:t>
                </a:r>
              </a:p>
            </p:txBody>
          </p:sp>
        </mc:Choice>
        <mc:Fallback xmlns="">
          <p:sp>
            <p:nvSpPr>
              <p:cNvPr id="5" name="TextBox 4">
                <a:extLst>
                  <a:ext uri="{FF2B5EF4-FFF2-40B4-BE49-F238E27FC236}">
                    <a16:creationId xmlns:a16="http://schemas.microsoft.com/office/drawing/2014/main" id="{35D52331-6FC8-4B40-9F96-C88506B41346}"/>
                  </a:ext>
                </a:extLst>
              </p:cNvPr>
              <p:cNvSpPr txBox="1">
                <a:spLocks noRot="1" noChangeAspect="1" noMove="1" noResize="1" noEditPoints="1" noAdjustHandles="1" noChangeArrowheads="1" noChangeShapeType="1" noTextEdit="1"/>
              </p:cNvSpPr>
              <p:nvPr/>
            </p:nvSpPr>
            <p:spPr>
              <a:xfrm>
                <a:off x="4514469" y="2625524"/>
                <a:ext cx="6333640" cy="4154984"/>
              </a:xfrm>
              <a:prstGeom prst="rect">
                <a:avLst/>
              </a:prstGeom>
              <a:blipFill>
                <a:blip r:embed="rId2"/>
                <a:stretch>
                  <a:fillRect l="-1059" t="-1175" b="-2056"/>
                </a:stretch>
              </a:blipFill>
            </p:spPr>
            <p:txBody>
              <a:bodyPr/>
              <a:lstStyle/>
              <a:p>
                <a:r>
                  <a:rPr lang="en-US">
                    <a:noFill/>
                  </a:rPr>
                  <a:t> </a:t>
                </a:r>
              </a:p>
            </p:txBody>
          </p:sp>
        </mc:Fallback>
      </mc:AlternateContent>
    </p:spTree>
    <p:extLst>
      <p:ext uri="{BB962C8B-B14F-4D97-AF65-F5344CB8AC3E}">
        <p14:creationId xmlns:p14="http://schemas.microsoft.com/office/powerpoint/2010/main" val="409556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417" y="0"/>
            <a:ext cx="6454661" cy="1053235"/>
          </a:xfrm>
        </p:spPr>
        <p:txBody>
          <a:bodyPr>
            <a:normAutofit/>
          </a:bodyPr>
          <a:lstStyle/>
          <a:p>
            <a:r>
              <a:rPr lang="en-US" sz="3200" dirty="0">
                <a:latin typeface="+mn-lt"/>
              </a:rPr>
              <a:t>Greedy Technique</a:t>
            </a:r>
          </a:p>
        </p:txBody>
      </p:sp>
      <p:sp>
        <p:nvSpPr>
          <p:cNvPr id="3" name="Content Placeholder 2"/>
          <p:cNvSpPr>
            <a:spLocks noGrp="1"/>
          </p:cNvSpPr>
          <p:nvPr>
            <p:ph idx="1"/>
          </p:nvPr>
        </p:nvSpPr>
        <p:spPr>
          <a:xfrm>
            <a:off x="1098987" y="1053235"/>
            <a:ext cx="6454660" cy="554523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Find the </a:t>
            </a:r>
            <a:r>
              <a:rPr lang="en-US" sz="2400" dirty="0">
                <a:solidFill>
                  <a:srgbClr val="3803CD"/>
                </a:solidFill>
                <a:latin typeface="Times New Roman" panose="02020603050405020304" pitchFamily="18" charset="0"/>
                <a:cs typeface="Times New Roman" panose="02020603050405020304" pitchFamily="18" charset="0"/>
              </a:rPr>
              <a:t>minimum number of moves </a:t>
            </a:r>
            <a:r>
              <a:rPr lang="en-US" sz="2400" dirty="0">
                <a:latin typeface="Times New Roman" panose="02020603050405020304" pitchFamily="18" charset="0"/>
                <a:cs typeface="Times New Roman" panose="02020603050405020304" pitchFamily="18" charset="0"/>
              </a:rPr>
              <a:t>needed for a chess knight to go from one corner of a 100x100 board to the diagonally opposite corner. </a:t>
            </a:r>
          </a:p>
          <a:p>
            <a:pPr marL="0" indent="0">
              <a:buNone/>
            </a:pPr>
            <a:r>
              <a:rPr lang="en-US" sz="2400" dirty="0">
                <a:latin typeface="Times New Roman" panose="02020603050405020304" pitchFamily="18" charset="0"/>
                <a:cs typeface="Times New Roman" panose="02020603050405020304" pitchFamily="18" charset="0"/>
              </a:rPr>
              <a:t>Thus, if it starts from the square (1, 1) and finishes at the squares (100, 100), it requires a sequence of 66 moves such as</a:t>
            </a:r>
          </a:p>
          <a:p>
            <a:pPr marL="0" indent="0">
              <a:buNone/>
            </a:pPr>
            <a:r>
              <a:rPr lang="en-US" sz="2400" dirty="0">
                <a:latin typeface="Times New Roman" panose="02020603050405020304" pitchFamily="18" charset="0"/>
                <a:cs typeface="Times New Roman" panose="02020603050405020304" pitchFamily="18" charset="0"/>
              </a:rPr>
              <a:t>  (1, 1), (3, 2), (4, 4), (6, 5), (7, 7), …, (97, 97), (99, 98), (100, 100)</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Number of moves </a:t>
            </a:r>
          </a:p>
          <a:p>
            <a:pPr marL="0" indent="0">
              <a:buNone/>
            </a:pPr>
            <a:r>
              <a:rPr lang="en-US" sz="2400" dirty="0">
                <a:latin typeface="Times New Roman" panose="02020603050405020304" pitchFamily="18" charset="0"/>
                <a:cs typeface="Times New Roman" panose="02020603050405020304" pitchFamily="18" charset="0"/>
              </a:rPr>
              <a:t>= ((100-1) + (100-1)) *1/3 = 66 moves?</a:t>
            </a:r>
          </a:p>
        </p:txBody>
      </p:sp>
      <p:graphicFrame>
        <p:nvGraphicFramePr>
          <p:cNvPr id="5" name="Table 4"/>
          <p:cNvGraphicFramePr>
            <a:graphicFrameLocks noGrp="1"/>
          </p:cNvGraphicFramePr>
          <p:nvPr>
            <p:extLst>
              <p:ext uri="{D42A27DB-BD31-4B8C-83A1-F6EECF244321}">
                <p14:modId xmlns:p14="http://schemas.microsoft.com/office/powerpoint/2010/main" val="3748027134"/>
              </p:ext>
            </p:extLst>
          </p:nvPr>
        </p:nvGraphicFramePr>
        <p:xfrm>
          <a:off x="8074992" y="2970696"/>
          <a:ext cx="3732700" cy="3708400"/>
        </p:xfrm>
        <a:graphic>
          <a:graphicData uri="http://schemas.openxmlformats.org/drawingml/2006/table">
            <a:tbl>
              <a:tblPr firstRow="1" bandRow="1">
                <a:tableStyleId>{5C22544A-7EE6-4342-B048-85BDC9FD1C3A}</a:tableStyleId>
              </a:tblPr>
              <a:tblGrid>
                <a:gridCol w="373270">
                  <a:extLst>
                    <a:ext uri="{9D8B030D-6E8A-4147-A177-3AD203B41FA5}">
                      <a16:colId xmlns:a16="http://schemas.microsoft.com/office/drawing/2014/main" val="20000"/>
                    </a:ext>
                  </a:extLst>
                </a:gridCol>
                <a:gridCol w="373270">
                  <a:extLst>
                    <a:ext uri="{9D8B030D-6E8A-4147-A177-3AD203B41FA5}">
                      <a16:colId xmlns:a16="http://schemas.microsoft.com/office/drawing/2014/main" val="20001"/>
                    </a:ext>
                  </a:extLst>
                </a:gridCol>
                <a:gridCol w="373270">
                  <a:extLst>
                    <a:ext uri="{9D8B030D-6E8A-4147-A177-3AD203B41FA5}">
                      <a16:colId xmlns:a16="http://schemas.microsoft.com/office/drawing/2014/main" val="20002"/>
                    </a:ext>
                  </a:extLst>
                </a:gridCol>
                <a:gridCol w="346763">
                  <a:extLst>
                    <a:ext uri="{9D8B030D-6E8A-4147-A177-3AD203B41FA5}">
                      <a16:colId xmlns:a16="http://schemas.microsoft.com/office/drawing/2014/main" val="20003"/>
                    </a:ext>
                  </a:extLst>
                </a:gridCol>
                <a:gridCol w="399777">
                  <a:extLst>
                    <a:ext uri="{9D8B030D-6E8A-4147-A177-3AD203B41FA5}">
                      <a16:colId xmlns:a16="http://schemas.microsoft.com/office/drawing/2014/main" val="20004"/>
                    </a:ext>
                  </a:extLst>
                </a:gridCol>
                <a:gridCol w="373270">
                  <a:extLst>
                    <a:ext uri="{9D8B030D-6E8A-4147-A177-3AD203B41FA5}">
                      <a16:colId xmlns:a16="http://schemas.microsoft.com/office/drawing/2014/main" val="20005"/>
                    </a:ext>
                  </a:extLst>
                </a:gridCol>
                <a:gridCol w="373270">
                  <a:extLst>
                    <a:ext uri="{9D8B030D-6E8A-4147-A177-3AD203B41FA5}">
                      <a16:colId xmlns:a16="http://schemas.microsoft.com/office/drawing/2014/main" val="20006"/>
                    </a:ext>
                  </a:extLst>
                </a:gridCol>
                <a:gridCol w="373270">
                  <a:extLst>
                    <a:ext uri="{9D8B030D-6E8A-4147-A177-3AD203B41FA5}">
                      <a16:colId xmlns:a16="http://schemas.microsoft.com/office/drawing/2014/main" val="20007"/>
                    </a:ext>
                  </a:extLst>
                </a:gridCol>
                <a:gridCol w="373270">
                  <a:extLst>
                    <a:ext uri="{9D8B030D-6E8A-4147-A177-3AD203B41FA5}">
                      <a16:colId xmlns:a16="http://schemas.microsoft.com/office/drawing/2014/main" val="20008"/>
                    </a:ext>
                  </a:extLst>
                </a:gridCol>
                <a:gridCol w="373270">
                  <a:extLst>
                    <a:ext uri="{9D8B030D-6E8A-4147-A177-3AD203B41FA5}">
                      <a16:colId xmlns:a16="http://schemas.microsoft.com/office/drawing/2014/main" val="20009"/>
                    </a:ext>
                  </a:extLst>
                </a:gridCol>
              </a:tblGrid>
              <a:tr h="370840">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9"/>
                  </a:ext>
                </a:extLst>
              </a:tr>
            </a:tbl>
          </a:graphicData>
        </a:graphic>
      </p:graphicFrame>
      <p:sp>
        <p:nvSpPr>
          <p:cNvPr id="8" name="Oval 7"/>
          <p:cNvSpPr/>
          <p:nvPr/>
        </p:nvSpPr>
        <p:spPr>
          <a:xfrm>
            <a:off x="9708543" y="460380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descr="Image result for smiley face images">
            <a:extLst>
              <a:ext uri="{FF2B5EF4-FFF2-40B4-BE49-F238E27FC236}">
                <a16:creationId xmlns:a16="http://schemas.microsoft.com/office/drawing/2014/main" id="{3FDDE0E6-EF45-48CE-9DC1-67B67198A64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308" y="3825852"/>
            <a:ext cx="586105" cy="425450"/>
          </a:xfrm>
          <a:prstGeom prst="rect">
            <a:avLst/>
          </a:prstGeom>
          <a:noFill/>
        </p:spPr>
      </p:pic>
    </p:spTree>
    <p:extLst>
      <p:ext uri="{BB962C8B-B14F-4D97-AF65-F5344CB8AC3E}">
        <p14:creationId xmlns:p14="http://schemas.microsoft.com/office/powerpoint/2010/main" val="364514573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448789" y="1409601"/>
            <a:ext cx="9026435" cy="258532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Example 4.4.  An example illustrates this algorithm for the scheduling with deadlines. Given the following jobs, deadlines, and profits, the jobs are sorted before labeling them. Then apply the greedy algorithm to obtain the following: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49A6CDF4-DC08-44AF-97E7-3BE5D251A5E5}"/>
              </a:ext>
            </a:extLst>
          </p:cNvPr>
          <p:cNvGraphicFramePr>
            <a:graphicFrameLocks noGrp="1"/>
          </p:cNvGraphicFramePr>
          <p:nvPr/>
        </p:nvGraphicFramePr>
        <p:xfrm>
          <a:off x="1529542" y="3097564"/>
          <a:ext cx="2668386" cy="2937478"/>
        </p:xfrm>
        <a:graphic>
          <a:graphicData uri="http://schemas.openxmlformats.org/drawingml/2006/table">
            <a:tbl>
              <a:tblPr firstRow="1" bandRow="1">
                <a:tableStyleId>{5C22544A-7EE6-4342-B048-85BDC9FD1C3A}</a:tableStyleId>
              </a:tblPr>
              <a:tblGrid>
                <a:gridCol w="600379">
                  <a:extLst>
                    <a:ext uri="{9D8B030D-6E8A-4147-A177-3AD203B41FA5}">
                      <a16:colId xmlns:a16="http://schemas.microsoft.com/office/drawing/2014/main" val="3568550655"/>
                    </a:ext>
                  </a:extLst>
                </a:gridCol>
                <a:gridCol w="1142209">
                  <a:extLst>
                    <a:ext uri="{9D8B030D-6E8A-4147-A177-3AD203B41FA5}">
                      <a16:colId xmlns:a16="http://schemas.microsoft.com/office/drawing/2014/main" val="3924062548"/>
                    </a:ext>
                  </a:extLst>
                </a:gridCol>
                <a:gridCol w="925798">
                  <a:extLst>
                    <a:ext uri="{9D8B030D-6E8A-4147-A177-3AD203B41FA5}">
                      <a16:colId xmlns:a16="http://schemas.microsoft.com/office/drawing/2014/main" val="206926212"/>
                    </a:ext>
                  </a:extLst>
                </a:gridCol>
              </a:tblGrid>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5017"/>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0980557"/>
                  </a:ext>
                </a:extLst>
              </a:tr>
              <a:tr h="371138">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204315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D52331-6FC8-4B40-9F96-C88506B41346}"/>
                  </a:ext>
                </a:extLst>
              </p:cNvPr>
              <p:cNvSpPr txBox="1"/>
              <p:nvPr/>
            </p:nvSpPr>
            <p:spPr>
              <a:xfrm>
                <a:off x="4514469" y="2625524"/>
                <a:ext cx="6333640" cy="3816429"/>
              </a:xfrm>
              <a:prstGeom prst="rect">
                <a:avLst/>
              </a:prstGeom>
              <a:noFill/>
            </p:spPr>
            <p:txBody>
              <a:bodyPr wrap="square" rtlCol="0">
                <a:sp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S =</a:t>
                </a:r>
                <a:r>
                  <a:rPr lang="en-US" sz="2200" dirty="0">
                    <a:ea typeface="Cambria Math" panose="02040503050406030204" pitchFamily="18" charset="0"/>
                    <a:cs typeface="Times New Roman" panose="020206030504050203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en-US" sz="2200" dirty="0">
                    <a:latin typeface="Times New Roman" panose="02020603050405020304" pitchFamily="18" charset="0"/>
                    <a:cs typeface="Times New Roman" panose="02020603050405020304" pitchFamily="18" charset="0"/>
                  </a:rPr>
                  <a:t>S = {1} for the sequence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S = {1, 2} for the sequence [2,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en-US" sz="2200" dirty="0">
                    <a:latin typeface="Times New Roman" panose="02020603050405020304" pitchFamily="18" charset="0"/>
                    <a:cs typeface="Times New Roman" panose="02020603050405020304" pitchFamily="18" charset="0"/>
                  </a:rPr>
                  <a:t>S = {1, 2, 4} for the sequence [2, 1, 4]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final value of S is {1, 2, 4}, and a feasible sequence for this set is [2, 1, 4].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addition, jobs 1 and 4 both have deadlines of 3, we could use the feasible sequence [2, 4, 1]</a:t>
                </a:r>
              </a:p>
            </p:txBody>
          </p:sp>
        </mc:Choice>
        <mc:Fallback xmlns="">
          <p:sp>
            <p:nvSpPr>
              <p:cNvPr id="5" name="TextBox 4">
                <a:extLst>
                  <a:ext uri="{FF2B5EF4-FFF2-40B4-BE49-F238E27FC236}">
                    <a16:creationId xmlns:a16="http://schemas.microsoft.com/office/drawing/2014/main" id="{35D52331-6FC8-4B40-9F96-C88506B41346}"/>
                  </a:ext>
                </a:extLst>
              </p:cNvPr>
              <p:cNvSpPr txBox="1">
                <a:spLocks noRot="1" noChangeAspect="1" noMove="1" noResize="1" noEditPoints="1" noAdjustHandles="1" noChangeArrowheads="1" noChangeShapeType="1" noTextEdit="1"/>
              </p:cNvSpPr>
              <p:nvPr/>
            </p:nvSpPr>
            <p:spPr>
              <a:xfrm>
                <a:off x="4514469" y="2625524"/>
                <a:ext cx="6333640" cy="3816429"/>
              </a:xfrm>
              <a:prstGeom prst="rect">
                <a:avLst/>
              </a:prstGeom>
              <a:blipFill>
                <a:blip r:embed="rId2"/>
                <a:stretch>
                  <a:fillRect l="-1155" t="-1278" b="-2236"/>
                </a:stretch>
              </a:blipFill>
            </p:spPr>
            <p:txBody>
              <a:bodyPr/>
              <a:lstStyle/>
              <a:p>
                <a:r>
                  <a:rPr lang="en-US">
                    <a:noFill/>
                  </a:rPr>
                  <a:t> </a:t>
                </a:r>
              </a:p>
            </p:txBody>
          </p:sp>
        </mc:Fallback>
      </mc:AlternateContent>
    </p:spTree>
    <p:extLst>
      <p:ext uri="{BB962C8B-B14F-4D97-AF65-F5344CB8AC3E}">
        <p14:creationId xmlns:p14="http://schemas.microsoft.com/office/powerpoint/2010/main" val="3628221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380308" y="1536174"/>
            <a:ext cx="9026435"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 refine this algorithm requires an efficient way to determine whether a set is feasible. To consider all possible sequences is not acceptable because it would take factorial time to do this.</a:t>
            </a:r>
          </a:p>
          <a:p>
            <a:r>
              <a:rPr lang="en-US" sz="2400" dirty="0">
                <a:latin typeface="Times New Roman" panose="02020603050405020304" pitchFamily="18" charset="0"/>
                <a:cs typeface="Times New Roman" panose="02020603050405020304" pitchFamily="18" charset="0"/>
              </a:rPr>
              <a:t>The following lemma enables us to check efficiently whether or not a set is feasible.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Lemma 4.3.  Let S be a set of jobs. Then S is feasible if and only if the sequence obtained by ordering the jobs in S according to nondecreasing deadlines is feasible.</a:t>
            </a:r>
          </a:p>
          <a:p>
            <a:r>
              <a:rPr lang="en-US" sz="2400" dirty="0">
                <a:latin typeface="Times New Roman" panose="02020603050405020304" pitchFamily="18" charset="0"/>
                <a:cs typeface="Times New Roman" panose="02020603050405020304" pitchFamily="18" charset="0"/>
              </a:rPr>
              <a:t>Proof: Leave it to readers.</a:t>
            </a: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36315008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582782" y="1534292"/>
                <a:ext cx="9026435"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4.5. Suppose we have the jobs in Example 4.4. To determine whether {1, 2, 4, 7}is feasible. Lemma 4.3 says we need only check the feasibility of the sequence</a:t>
                </a:r>
              </a:p>
              <a:p>
                <a:r>
                  <a:rPr lang="en-US" sz="2400" dirty="0">
                    <a:latin typeface="Times New Roman" panose="02020603050405020304" pitchFamily="18" charset="0"/>
                    <a:cs typeface="Times New Roman" panose="02020603050405020304" pitchFamily="18" charset="0"/>
                  </a:rPr>
                  <a:t>  	job sequence		[2,  7,  1,  4]</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deadline		  1   2   3   3</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dealine</a:t>
                </a:r>
                <a:r>
                  <a:rPr lang="en-US" sz="2400" dirty="0">
                    <a:latin typeface="Times New Roman" panose="02020603050405020304" pitchFamily="18" charset="0"/>
                    <a:cs typeface="Times New Roman" panose="02020603050405020304" pitchFamily="18" charset="0"/>
                  </a:rPr>
                  <a:t> of each job has been listed under the job. Since job 4 is not scheduled by its deadline, the sequence is not feasible. By Lemma 4.3, the set is not feasible.</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582782" y="1534292"/>
                <a:ext cx="9026435" cy="3416320"/>
              </a:xfrm>
              <a:prstGeom prst="rect">
                <a:avLst/>
              </a:prstGeom>
              <a:blipFill>
                <a:blip r:embed="rId2"/>
                <a:stretch>
                  <a:fillRect l="-1081" t="-1429" b="-32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CDC5EF5-EDC3-4D17-A63D-7D8EA3573C9C}"/>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33335228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698171" y="1351508"/>
            <a:ext cx="9026435"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Algorithm 4.4 for determining the schedule with deadline</a:t>
            </a:r>
          </a:p>
          <a:p>
            <a:r>
              <a:rPr lang="en-US" sz="2400" dirty="0">
                <a:latin typeface="Times New Roman" panose="02020603050405020304" pitchFamily="18" charset="0"/>
                <a:cs typeface="Times New Roman" panose="02020603050405020304" pitchFamily="18" charset="0"/>
              </a:rPr>
              <a:t>Problem: Determine the schedule with maximum total profit given that </a:t>
            </a:r>
          </a:p>
          <a:p>
            <a:r>
              <a:rPr lang="en-US" sz="2400" dirty="0">
                <a:latin typeface="Times New Roman" panose="02020603050405020304" pitchFamily="18" charset="0"/>
                <a:cs typeface="Times New Roman" panose="02020603050405020304" pitchFamily="18" charset="0"/>
              </a:rPr>
              <a:t>	    each job has a profit that will be obtained only if the job is </a:t>
            </a:r>
          </a:p>
          <a:p>
            <a:r>
              <a:rPr lang="en-US" sz="2400" dirty="0">
                <a:latin typeface="Times New Roman" panose="02020603050405020304" pitchFamily="18" charset="0"/>
                <a:cs typeface="Times New Roman" panose="02020603050405020304" pitchFamily="18" charset="0"/>
              </a:rPr>
              <a:t>                scheduled by its deadline.</a:t>
            </a:r>
          </a:p>
          <a:p>
            <a:r>
              <a:rPr lang="en-US" sz="2400" dirty="0">
                <a:latin typeface="Times New Roman" panose="02020603050405020304" pitchFamily="18" charset="0"/>
                <a:cs typeface="Times New Roman" panose="02020603050405020304" pitchFamily="18" charset="0"/>
              </a:rPr>
              <a:t>Input:      The number of jobs, and array of integers deadline, indexed </a:t>
            </a:r>
          </a:p>
          <a:p>
            <a:r>
              <a:rPr lang="en-US" sz="2400" dirty="0">
                <a:latin typeface="Times New Roman" panose="02020603050405020304" pitchFamily="18" charset="0"/>
                <a:cs typeface="Times New Roman" panose="02020603050405020304" pitchFamily="18" charset="0"/>
              </a:rPr>
              <a:t>                from 1 to n, where deadline[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the deadline for the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job. </a:t>
            </a:r>
          </a:p>
          <a:p>
            <a:r>
              <a:rPr lang="en-US" sz="2400" dirty="0">
                <a:latin typeface="Times New Roman" panose="02020603050405020304" pitchFamily="18" charset="0"/>
                <a:cs typeface="Times New Roman" panose="02020603050405020304" pitchFamily="18" charset="0"/>
              </a:rPr>
              <a:t>                The array has been sorted in nonincreasing order according to </a:t>
            </a:r>
          </a:p>
          <a:p>
            <a:r>
              <a:rPr lang="en-US" sz="2400" dirty="0">
                <a:latin typeface="Times New Roman" panose="02020603050405020304" pitchFamily="18" charset="0"/>
                <a:cs typeface="Times New Roman" panose="02020603050405020304" pitchFamily="18" charset="0"/>
              </a:rPr>
              <a:t>                the profits associated with the jobs. (Assume that the jobs </a:t>
            </a:r>
          </a:p>
          <a:p>
            <a:r>
              <a:rPr lang="en-US" sz="2400" dirty="0">
                <a:latin typeface="Times New Roman" panose="02020603050405020304" pitchFamily="18" charset="0"/>
                <a:cs typeface="Times New Roman" panose="02020603050405020304" pitchFamily="18" charset="0"/>
              </a:rPr>
              <a:t>                have already been sorted by profit in nonincreasing order, </a:t>
            </a:r>
          </a:p>
          <a:p>
            <a:r>
              <a:rPr lang="en-US" sz="2400" dirty="0">
                <a:latin typeface="Times New Roman" panose="02020603050405020304" pitchFamily="18" charset="0"/>
                <a:cs typeface="Times New Roman" panose="02020603050405020304" pitchFamily="18" charset="0"/>
              </a:rPr>
              <a:t>                before being passed to the algorithm.)</a:t>
            </a:r>
          </a:p>
          <a:p>
            <a:r>
              <a:rPr lang="en-US" sz="2400" dirty="0">
                <a:latin typeface="Times New Roman" panose="02020603050405020304" pitchFamily="18" charset="0"/>
                <a:cs typeface="Times New Roman" panose="02020603050405020304" pitchFamily="18" charset="0"/>
              </a:rPr>
              <a:t>Output:    An optimal sequence J for the jobs.</a:t>
            </a:r>
          </a:p>
        </p:txBody>
      </p:sp>
      <p:sp>
        <p:nvSpPr>
          <p:cNvPr id="3" name="TextBox 2">
            <a:extLst>
              <a:ext uri="{FF2B5EF4-FFF2-40B4-BE49-F238E27FC236}">
                <a16:creationId xmlns:a16="http://schemas.microsoft.com/office/drawing/2014/main" id="{4C8F8773-FD5A-480D-9AEC-9D62C5770528}"/>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219577367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656608" y="1276597"/>
            <a:ext cx="902643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void schedule (int n, const int deadline[ ], </a:t>
            </a:r>
            <a:r>
              <a:rPr lang="en-US" sz="2400" dirty="0" err="1">
                <a:latin typeface="Times New Roman" panose="02020603050405020304" pitchFamily="18" charset="0"/>
                <a:cs typeface="Times New Roman" panose="02020603050405020304" pitchFamily="18" charset="0"/>
              </a:rPr>
              <a:t>sequence_of_integer</a:t>
            </a:r>
            <a:r>
              <a:rPr lang="en-US" sz="2400" dirty="0">
                <a:latin typeface="Times New Roman" panose="02020603050405020304" pitchFamily="18" charset="0"/>
                <a:cs typeface="Times New Roman" panose="02020603050405020304" pitchFamily="18" charset="0"/>
              </a:rPr>
              <a:t>&amp; J)</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index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sequence_of_integer</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J = [1];</a:t>
            </a: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2;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K = J with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added according to nondecreasing values </a:t>
            </a:r>
          </a:p>
          <a:p>
            <a:r>
              <a:rPr lang="en-US" sz="2400" dirty="0">
                <a:latin typeface="Times New Roman" panose="02020603050405020304" pitchFamily="18" charset="0"/>
                <a:cs typeface="Times New Roman" panose="02020603050405020304" pitchFamily="18" charset="0"/>
              </a:rPr>
              <a:t>							    of deadline[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if (K is feasible)</a:t>
            </a:r>
          </a:p>
          <a:p>
            <a:r>
              <a:rPr lang="en-US" sz="2400" dirty="0">
                <a:latin typeface="Times New Roman" panose="02020603050405020304" pitchFamily="18" charset="0"/>
                <a:cs typeface="Times New Roman" panose="02020603050405020304" pitchFamily="18" charset="0"/>
              </a:rPr>
              <a:t>			J = K;</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1E8A1A19-94CE-45BE-9FB2-14600987F042}"/>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13242547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467394" y="1304469"/>
            <a:ext cx="902643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4.6.  Given the jobs with deadlines and profits in Example 4.4.</a:t>
            </a:r>
          </a:p>
        </p:txBody>
      </p:sp>
      <p:sp>
        <p:nvSpPr>
          <p:cNvPr id="3" name="TextBox 2">
            <a:extLst>
              <a:ext uri="{FF2B5EF4-FFF2-40B4-BE49-F238E27FC236}">
                <a16:creationId xmlns:a16="http://schemas.microsoft.com/office/drawing/2014/main" id="{E18AECF0-97A0-4F5C-B47C-8982ACEDFF97}"/>
              </a:ext>
            </a:extLst>
          </p:cNvPr>
          <p:cNvSpPr txBox="1"/>
          <p:nvPr/>
        </p:nvSpPr>
        <p:spPr>
          <a:xfrm>
            <a:off x="1467394"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ABD311B7-14FD-42E8-BAD9-EB3DB7DFD612}"/>
              </a:ext>
            </a:extLst>
          </p:cNvPr>
          <p:cNvGraphicFramePr>
            <a:graphicFrameLocks noGrp="1"/>
          </p:cNvGraphicFramePr>
          <p:nvPr/>
        </p:nvGraphicFramePr>
        <p:xfrm>
          <a:off x="1596043" y="2154389"/>
          <a:ext cx="2668386" cy="2937478"/>
        </p:xfrm>
        <a:graphic>
          <a:graphicData uri="http://schemas.openxmlformats.org/drawingml/2006/table">
            <a:tbl>
              <a:tblPr firstRow="1" bandRow="1">
                <a:tableStyleId>{5C22544A-7EE6-4342-B048-85BDC9FD1C3A}</a:tableStyleId>
              </a:tblPr>
              <a:tblGrid>
                <a:gridCol w="600379">
                  <a:extLst>
                    <a:ext uri="{9D8B030D-6E8A-4147-A177-3AD203B41FA5}">
                      <a16:colId xmlns:a16="http://schemas.microsoft.com/office/drawing/2014/main" val="3568550655"/>
                    </a:ext>
                  </a:extLst>
                </a:gridCol>
                <a:gridCol w="1142209">
                  <a:extLst>
                    <a:ext uri="{9D8B030D-6E8A-4147-A177-3AD203B41FA5}">
                      <a16:colId xmlns:a16="http://schemas.microsoft.com/office/drawing/2014/main" val="3924062548"/>
                    </a:ext>
                  </a:extLst>
                </a:gridCol>
                <a:gridCol w="925798">
                  <a:extLst>
                    <a:ext uri="{9D8B030D-6E8A-4147-A177-3AD203B41FA5}">
                      <a16:colId xmlns:a16="http://schemas.microsoft.com/office/drawing/2014/main" val="206926212"/>
                    </a:ext>
                  </a:extLst>
                </a:gridCol>
              </a:tblGrid>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5017"/>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0980557"/>
                  </a:ext>
                </a:extLst>
              </a:tr>
              <a:tr h="371138">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2043152"/>
                  </a:ext>
                </a:extLst>
              </a:tr>
            </a:tbl>
          </a:graphicData>
        </a:graphic>
      </p:graphicFrame>
      <p:sp>
        <p:nvSpPr>
          <p:cNvPr id="5" name="TextBox 4">
            <a:extLst>
              <a:ext uri="{FF2B5EF4-FFF2-40B4-BE49-F238E27FC236}">
                <a16:creationId xmlns:a16="http://schemas.microsoft.com/office/drawing/2014/main" id="{9E98F04D-EA39-4EB4-AD97-7FA3D0495000}"/>
              </a:ext>
            </a:extLst>
          </p:cNvPr>
          <p:cNvSpPr txBox="1"/>
          <p:nvPr/>
        </p:nvSpPr>
        <p:spPr>
          <a:xfrm>
            <a:off x="4489531" y="2033906"/>
            <a:ext cx="6333640" cy="3816429"/>
          </a:xfrm>
          <a:prstGeom prst="rect">
            <a:avLst/>
          </a:prstGeom>
          <a:noFill/>
        </p:spPr>
        <p:txBody>
          <a:bodyPr wrap="square" rtlCol="0">
            <a:sp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J = [1]. </a:t>
            </a:r>
          </a:p>
          <a:p>
            <a:pPr marL="457200" indent="-457200">
              <a:buAutoNum type="arabicPeriod"/>
            </a:pPr>
            <a:r>
              <a:rPr lang="en-US" sz="2200" dirty="0">
                <a:latin typeface="Times New Roman" panose="02020603050405020304" pitchFamily="18" charset="0"/>
                <a:cs typeface="Times New Roman" panose="02020603050405020304" pitchFamily="18" charset="0"/>
              </a:rPr>
              <a:t>K = [2, 1] and is determined to be feasible.</a:t>
            </a:r>
          </a:p>
          <a:p>
            <a:r>
              <a:rPr lang="en-US" sz="2200" dirty="0">
                <a:latin typeface="Times New Roman" panose="02020603050405020304" pitchFamily="18" charset="0"/>
                <a:cs typeface="Times New Roman" panose="02020603050405020304" pitchFamily="18" charset="0"/>
              </a:rPr>
              <a:t>       J = [2, 1] for K is feasible.</a:t>
            </a:r>
          </a:p>
          <a:p>
            <a:pPr marL="457200" indent="-457200">
              <a:buAutoNum type="arabicPeriod" startAt="3"/>
              <a:tabLst>
                <a:tab pos="457200" algn="l"/>
              </a:tabLst>
            </a:pPr>
            <a:r>
              <a:rPr lang="en-US" sz="2200" dirty="0">
                <a:latin typeface="Times New Roman" panose="02020603050405020304" pitchFamily="18" charset="0"/>
                <a:cs typeface="Times New Roman" panose="02020603050405020304" pitchFamily="18" charset="0"/>
              </a:rPr>
              <a:t>K = [2, 3, 1] and is rejected for it is not feasible.</a:t>
            </a:r>
          </a:p>
          <a:p>
            <a:pPr marL="457200" indent="-457200">
              <a:buAutoNum type="arabicPeriod" startAt="3"/>
              <a:tabLst>
                <a:tab pos="457200" algn="l"/>
              </a:tabLst>
            </a:pPr>
            <a:r>
              <a:rPr lang="en-US" sz="2200" dirty="0">
                <a:latin typeface="Times New Roman" panose="02020603050405020304" pitchFamily="18" charset="0"/>
                <a:cs typeface="Times New Roman" panose="02020603050405020304" pitchFamily="18" charset="0"/>
              </a:rPr>
              <a:t>K = [2, 1, 4] and is determined to be feasible.</a:t>
            </a:r>
          </a:p>
          <a:p>
            <a:r>
              <a:rPr lang="en-US" sz="2200" dirty="0">
                <a:latin typeface="Times New Roman" panose="02020603050405020304" pitchFamily="18" charset="0"/>
                <a:cs typeface="Times New Roman" panose="02020603050405020304" pitchFamily="18" charset="0"/>
              </a:rPr>
              <a:t>       J = [2, 1, 4] for K is feasible.</a:t>
            </a:r>
          </a:p>
          <a:p>
            <a:pPr marL="457200" indent="-457200">
              <a:buAutoNum type="arabicPeriod" startAt="5"/>
            </a:pPr>
            <a:r>
              <a:rPr lang="en-US" sz="2200" dirty="0">
                <a:latin typeface="Times New Roman" panose="02020603050405020304" pitchFamily="18" charset="0"/>
                <a:cs typeface="Times New Roman" panose="02020603050405020304" pitchFamily="18" charset="0"/>
              </a:rPr>
              <a:t>K = [2, 5, 1, 4] and is rejected for it is not feasible. </a:t>
            </a:r>
          </a:p>
          <a:p>
            <a:pPr marL="457200" indent="-457200">
              <a:buFontTx/>
              <a:buAutoNum type="arabicPeriod" startAt="5"/>
            </a:pPr>
            <a:r>
              <a:rPr lang="en-US" sz="2200" dirty="0">
                <a:latin typeface="Times New Roman" panose="02020603050405020304" pitchFamily="18" charset="0"/>
                <a:cs typeface="Times New Roman" panose="02020603050405020304" pitchFamily="18" charset="0"/>
              </a:rPr>
              <a:t>K = [2, 1, 6, 4] and is rejected for it is not feasible. </a:t>
            </a:r>
          </a:p>
          <a:p>
            <a:pPr marL="457200" indent="-457200">
              <a:buFontTx/>
              <a:buAutoNum type="arabicPeriod" startAt="5"/>
            </a:pPr>
            <a:r>
              <a:rPr lang="en-US" sz="2200" dirty="0">
                <a:latin typeface="Times New Roman" panose="02020603050405020304" pitchFamily="18" charset="0"/>
                <a:cs typeface="Times New Roman" panose="02020603050405020304" pitchFamily="18" charset="0"/>
              </a:rPr>
              <a:t>K = [2, 7, 1, 4] and is rejected for it is not feasible.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final value of J is [2, 1, 4]. </a:t>
            </a:r>
          </a:p>
        </p:txBody>
      </p:sp>
    </p:spTree>
    <p:extLst>
      <p:ext uri="{BB962C8B-B14F-4D97-AF65-F5344CB8AC3E}">
        <p14:creationId xmlns:p14="http://schemas.microsoft.com/office/powerpoint/2010/main" val="325958879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664919" y="1351411"/>
                <a:ext cx="9026435" cy="459471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Basic operation: A comparison instruction is the basic operation. The reason is that we need to do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comparisons to sort the jobs;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comparisons when we set K equal to J with job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added, and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comparison to check if K is feasible. </a:t>
                </a:r>
              </a:p>
              <a:p>
                <a:r>
                  <a:rPr lang="en-US" sz="2400" dirty="0">
                    <a:latin typeface="Times New Roman" panose="02020603050405020304" pitchFamily="18" charset="0"/>
                    <a:cs typeface="Times New Roman" panose="02020603050405020304" pitchFamily="18" charset="0"/>
                  </a:rPr>
                  <a:t>Input size: n, the number of jobs.</a:t>
                </a:r>
              </a:p>
              <a:p>
                <a:r>
                  <a:rPr lang="en-US" sz="2400" dirty="0">
                    <a:latin typeface="Times New Roman" panose="02020603050405020304" pitchFamily="18" charset="0"/>
                    <a:cs typeface="Times New Roman" panose="02020603050405020304" pitchFamily="18" charset="0"/>
                  </a:rPr>
                  <a:t>It takes a time of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ea typeface="Cambria Math" panose="02040503050406030204" pitchFamily="18" charset="0"/>
                                <a:cs typeface="Times New Roman" panose="02020603050405020304" pitchFamily="18" charset="0"/>
                              </a:rPr>
                              <m:t>log</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fName>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e>
                    </m:func>
                  </m:oMath>
                </a14:m>
                <a:r>
                  <a:rPr lang="en-US" sz="2400" dirty="0">
                    <a:latin typeface="Times New Roman" panose="02020603050405020304" pitchFamily="18" charset="0"/>
                    <a:cs typeface="Times New Roman" panose="02020603050405020304" pitchFamily="18" charset="0"/>
                  </a:rPr>
                  <a:t> to sort before passing them to the algorithm.</a:t>
                </a:r>
              </a:p>
              <a:p>
                <a:r>
                  <a:rPr lang="en-US" sz="2400" dirty="0">
                    <a:latin typeface="Times New Roman" panose="02020603050405020304" pitchFamily="18" charset="0"/>
                    <a:cs typeface="Times New Roman" panose="02020603050405020304" pitchFamily="18" charset="0"/>
                  </a:rPr>
                  <a:t>In each iteration of the for-</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loop, we need to do at most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 comparisons to added the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job to K, and at most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comparisons to check if K is feasible. Therefore the worst case is </a:t>
                </a:r>
              </a:p>
              <a:p>
                <a:r>
                  <a:rPr lang="en-US" sz="2400" dirty="0">
                    <a:latin typeface="Times New Roman" panose="02020603050405020304" pitchFamily="18" charset="0"/>
                    <a:cs typeface="Times New Roman" panose="02020603050405020304" pitchFamily="18" charset="0"/>
                  </a:rPr>
                  <a:t>	T(n) =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𝑛</m:t>
                        </m:r>
                      </m:sup>
                      <m:e>
                        <m:d>
                          <m:dPr>
                            <m:ctrlPr>
                              <a:rPr lang="en-US" sz="2400" b="0" i="1" smtClean="0">
                                <a:latin typeface="Cambria Math" panose="02040503050406030204" pitchFamily="18" charset="0"/>
                                <a:cs typeface="Times New Roman" panose="02020603050405020304" pitchFamily="18" charset="0"/>
                              </a:rPr>
                            </m:ctrlPr>
                          </m:d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−1</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e>
                        </m:d>
                      </m:e>
                    </m:nary>
                  </m:oMath>
                </a14:m>
                <a:r>
                  <a:rPr lang="en-US" sz="2400" dirty="0">
                    <a:latin typeface="Times New Roman" panose="02020603050405020304" pitchFamily="18" charset="0"/>
                    <a:cs typeface="Times New Roman" panose="02020603050405020304" pitchFamily="18" charset="0"/>
                  </a:rPr>
                  <a:t> = 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𝜃</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664919" y="1351411"/>
                <a:ext cx="9026435" cy="4594719"/>
              </a:xfrm>
              <a:prstGeom prst="rect">
                <a:avLst/>
              </a:prstGeom>
              <a:blipFill>
                <a:blip r:embed="rId2"/>
                <a:stretch>
                  <a:fillRect l="-1013" t="-1062" b="-1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77FB4A3-EBEF-4516-BB62-62517CCAC6D7}"/>
              </a:ext>
            </a:extLst>
          </p:cNvPr>
          <p:cNvSpPr txBox="1"/>
          <p:nvPr/>
        </p:nvSpPr>
        <p:spPr>
          <a:xfrm>
            <a:off x="1538251" y="525568"/>
            <a:ext cx="798813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Time Complexity for 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415523335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2107870"/>
            <a:ext cx="902643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4.4.   Algorithm 4.4 always produces an optimal set of jobs.</a:t>
            </a:r>
          </a:p>
          <a:p>
            <a:r>
              <a:rPr lang="en-US" sz="2400" dirty="0">
                <a:latin typeface="Times New Roman" panose="02020603050405020304" pitchFamily="18" charset="0"/>
                <a:cs typeface="Times New Roman" panose="02020603050405020304" pitchFamily="18" charset="0"/>
              </a:rPr>
              <a:t>Proof: Leave for the reader (175-176)</a:t>
            </a:r>
          </a:p>
        </p:txBody>
      </p:sp>
      <p:sp>
        <p:nvSpPr>
          <p:cNvPr id="3" name="TextBox 2">
            <a:extLst>
              <a:ext uri="{FF2B5EF4-FFF2-40B4-BE49-F238E27FC236}">
                <a16:creationId xmlns:a16="http://schemas.microsoft.com/office/drawing/2014/main" id="{B99D9FBB-C254-4109-B586-8AF4C69BA670}"/>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15731374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2984566" y="2573382"/>
            <a:ext cx="622286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Hoffman Trees and Codes</a:t>
            </a:r>
          </a:p>
        </p:txBody>
      </p:sp>
    </p:spTree>
    <p:extLst>
      <p:ext uri="{BB962C8B-B14F-4D97-AF65-F5344CB8AC3E}">
        <p14:creationId xmlns:p14="http://schemas.microsoft.com/office/powerpoint/2010/main" val="5838749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4228" y="910875"/>
            <a:ext cx="7890352" cy="5909310"/>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Find a way to store a given data file efficiently.</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problem of </a:t>
            </a:r>
            <a:r>
              <a:rPr lang="en-US" sz="22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data compression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to find an efficient method for encoding a data file.</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 encoding method is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Huffman code</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greedy algorithm for finding a Huffman encoding for a given file.</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Using a </a:t>
            </a:r>
            <a:r>
              <a:rPr lang="en-US" sz="22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binary code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a common way to represent a file.</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Each character is represented by a unique binary string, called the </a:t>
            </a:r>
            <a:r>
              <a:rPr lang="en-US" sz="22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code word</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p:pic>
        <p:nvPicPr>
          <p:cNvPr id="4" name="Picture 3" descr="Image result for smiley face images">
            <a:extLst>
              <a:ext uri="{FF2B5EF4-FFF2-40B4-BE49-F238E27FC236}">
                <a16:creationId xmlns:a16="http://schemas.microsoft.com/office/drawing/2014/main" id="{8C1933B2-B878-4643-B58C-901D3D36E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78438">
            <a:off x="923469" y="2292231"/>
            <a:ext cx="485881" cy="326257"/>
          </a:xfrm>
          <a:prstGeom prst="rect">
            <a:avLst/>
          </a:prstGeom>
          <a:noFill/>
        </p:spPr>
      </p:pic>
    </p:spTree>
    <p:extLst>
      <p:ext uri="{BB962C8B-B14F-4D97-AF65-F5344CB8AC3E}">
        <p14:creationId xmlns:p14="http://schemas.microsoft.com/office/powerpoint/2010/main" val="426525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38" y="373833"/>
            <a:ext cx="3200400" cy="1325563"/>
          </a:xfrm>
        </p:spPr>
        <p:txBody>
          <a:bodyPr>
            <a:normAutofit/>
          </a:bodyPr>
          <a:lstStyle/>
          <a:p>
            <a:r>
              <a:rPr lang="en-US" sz="3200" dirty="0">
                <a:latin typeface="+mn-lt"/>
              </a:rPr>
              <a:t>Greedy Technique</a:t>
            </a:r>
            <a:br>
              <a:rPr lang="en-US" sz="3200" dirty="0">
                <a:latin typeface="+mn-lt"/>
              </a:rPr>
            </a:br>
            <a:r>
              <a:rPr lang="en-US" sz="3200" dirty="0">
                <a:latin typeface="+mn-lt"/>
              </a:rPr>
              <a:t>20x20</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8040933"/>
              </p:ext>
            </p:extLst>
          </p:nvPr>
        </p:nvGraphicFramePr>
        <p:xfrm>
          <a:off x="4215958" y="0"/>
          <a:ext cx="6711120" cy="7315200"/>
        </p:xfrm>
        <a:graphic>
          <a:graphicData uri="http://schemas.openxmlformats.org/drawingml/2006/table">
            <a:tbl>
              <a:tblPr firstRow="1" bandRow="1">
                <a:tableStyleId>{5C22544A-7EE6-4342-B048-85BDC9FD1C3A}</a:tableStyleId>
              </a:tblPr>
              <a:tblGrid>
                <a:gridCol w="335556">
                  <a:extLst>
                    <a:ext uri="{9D8B030D-6E8A-4147-A177-3AD203B41FA5}">
                      <a16:colId xmlns:a16="http://schemas.microsoft.com/office/drawing/2014/main" val="20000"/>
                    </a:ext>
                  </a:extLst>
                </a:gridCol>
                <a:gridCol w="335556">
                  <a:extLst>
                    <a:ext uri="{9D8B030D-6E8A-4147-A177-3AD203B41FA5}">
                      <a16:colId xmlns:a16="http://schemas.microsoft.com/office/drawing/2014/main" val="20001"/>
                    </a:ext>
                  </a:extLst>
                </a:gridCol>
                <a:gridCol w="335556">
                  <a:extLst>
                    <a:ext uri="{9D8B030D-6E8A-4147-A177-3AD203B41FA5}">
                      <a16:colId xmlns:a16="http://schemas.microsoft.com/office/drawing/2014/main" val="20002"/>
                    </a:ext>
                  </a:extLst>
                </a:gridCol>
                <a:gridCol w="335556">
                  <a:extLst>
                    <a:ext uri="{9D8B030D-6E8A-4147-A177-3AD203B41FA5}">
                      <a16:colId xmlns:a16="http://schemas.microsoft.com/office/drawing/2014/main" val="20003"/>
                    </a:ext>
                  </a:extLst>
                </a:gridCol>
                <a:gridCol w="335556">
                  <a:extLst>
                    <a:ext uri="{9D8B030D-6E8A-4147-A177-3AD203B41FA5}">
                      <a16:colId xmlns:a16="http://schemas.microsoft.com/office/drawing/2014/main" val="20004"/>
                    </a:ext>
                  </a:extLst>
                </a:gridCol>
                <a:gridCol w="335556">
                  <a:extLst>
                    <a:ext uri="{9D8B030D-6E8A-4147-A177-3AD203B41FA5}">
                      <a16:colId xmlns:a16="http://schemas.microsoft.com/office/drawing/2014/main" val="20005"/>
                    </a:ext>
                  </a:extLst>
                </a:gridCol>
                <a:gridCol w="335556">
                  <a:extLst>
                    <a:ext uri="{9D8B030D-6E8A-4147-A177-3AD203B41FA5}">
                      <a16:colId xmlns:a16="http://schemas.microsoft.com/office/drawing/2014/main" val="20006"/>
                    </a:ext>
                  </a:extLst>
                </a:gridCol>
                <a:gridCol w="335556">
                  <a:extLst>
                    <a:ext uri="{9D8B030D-6E8A-4147-A177-3AD203B41FA5}">
                      <a16:colId xmlns:a16="http://schemas.microsoft.com/office/drawing/2014/main" val="20007"/>
                    </a:ext>
                  </a:extLst>
                </a:gridCol>
                <a:gridCol w="335556">
                  <a:extLst>
                    <a:ext uri="{9D8B030D-6E8A-4147-A177-3AD203B41FA5}">
                      <a16:colId xmlns:a16="http://schemas.microsoft.com/office/drawing/2014/main" val="20008"/>
                    </a:ext>
                  </a:extLst>
                </a:gridCol>
                <a:gridCol w="335556">
                  <a:extLst>
                    <a:ext uri="{9D8B030D-6E8A-4147-A177-3AD203B41FA5}">
                      <a16:colId xmlns:a16="http://schemas.microsoft.com/office/drawing/2014/main" val="20009"/>
                    </a:ext>
                  </a:extLst>
                </a:gridCol>
                <a:gridCol w="335556">
                  <a:extLst>
                    <a:ext uri="{9D8B030D-6E8A-4147-A177-3AD203B41FA5}">
                      <a16:colId xmlns:a16="http://schemas.microsoft.com/office/drawing/2014/main" val="20010"/>
                    </a:ext>
                  </a:extLst>
                </a:gridCol>
                <a:gridCol w="335556">
                  <a:extLst>
                    <a:ext uri="{9D8B030D-6E8A-4147-A177-3AD203B41FA5}">
                      <a16:colId xmlns:a16="http://schemas.microsoft.com/office/drawing/2014/main" val="20011"/>
                    </a:ext>
                  </a:extLst>
                </a:gridCol>
                <a:gridCol w="335556">
                  <a:extLst>
                    <a:ext uri="{9D8B030D-6E8A-4147-A177-3AD203B41FA5}">
                      <a16:colId xmlns:a16="http://schemas.microsoft.com/office/drawing/2014/main" val="20012"/>
                    </a:ext>
                  </a:extLst>
                </a:gridCol>
                <a:gridCol w="335556">
                  <a:extLst>
                    <a:ext uri="{9D8B030D-6E8A-4147-A177-3AD203B41FA5}">
                      <a16:colId xmlns:a16="http://schemas.microsoft.com/office/drawing/2014/main" val="20013"/>
                    </a:ext>
                  </a:extLst>
                </a:gridCol>
                <a:gridCol w="335556">
                  <a:extLst>
                    <a:ext uri="{9D8B030D-6E8A-4147-A177-3AD203B41FA5}">
                      <a16:colId xmlns:a16="http://schemas.microsoft.com/office/drawing/2014/main" val="20014"/>
                    </a:ext>
                  </a:extLst>
                </a:gridCol>
                <a:gridCol w="335556">
                  <a:extLst>
                    <a:ext uri="{9D8B030D-6E8A-4147-A177-3AD203B41FA5}">
                      <a16:colId xmlns:a16="http://schemas.microsoft.com/office/drawing/2014/main" val="20015"/>
                    </a:ext>
                  </a:extLst>
                </a:gridCol>
                <a:gridCol w="335556">
                  <a:extLst>
                    <a:ext uri="{9D8B030D-6E8A-4147-A177-3AD203B41FA5}">
                      <a16:colId xmlns:a16="http://schemas.microsoft.com/office/drawing/2014/main" val="20016"/>
                    </a:ext>
                  </a:extLst>
                </a:gridCol>
                <a:gridCol w="335556">
                  <a:extLst>
                    <a:ext uri="{9D8B030D-6E8A-4147-A177-3AD203B41FA5}">
                      <a16:colId xmlns:a16="http://schemas.microsoft.com/office/drawing/2014/main" val="20017"/>
                    </a:ext>
                  </a:extLst>
                </a:gridCol>
                <a:gridCol w="335556">
                  <a:extLst>
                    <a:ext uri="{9D8B030D-6E8A-4147-A177-3AD203B41FA5}">
                      <a16:colId xmlns:a16="http://schemas.microsoft.com/office/drawing/2014/main" val="20018"/>
                    </a:ext>
                  </a:extLst>
                </a:gridCol>
                <a:gridCol w="335556">
                  <a:extLst>
                    <a:ext uri="{9D8B030D-6E8A-4147-A177-3AD203B41FA5}">
                      <a16:colId xmlns:a16="http://schemas.microsoft.com/office/drawing/2014/main" val="20019"/>
                    </a:ext>
                  </a:extLst>
                </a:gridCol>
              </a:tblGrid>
              <a:tr h="309753">
                <a:tc>
                  <a:txBody>
                    <a:bodyPr/>
                    <a:lstStyle/>
                    <a:p>
                      <a:r>
                        <a:rPr lang="en-US" dirty="0">
                          <a:solidFill>
                            <a:sysClr val="windowText" lastClr="000000"/>
                          </a:solidFill>
                        </a:rPr>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9"/>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1"/>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2"/>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3"/>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4"/>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6"/>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8"/>
                  </a:ext>
                </a:extLst>
              </a:tr>
              <a:tr h="3097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9"/>
                  </a:ext>
                </a:extLst>
              </a:tr>
            </a:tbl>
          </a:graphicData>
        </a:graphic>
      </p:graphicFrame>
      <p:sp>
        <p:nvSpPr>
          <p:cNvPr id="3" name="TextBox 2">
            <a:extLst>
              <a:ext uri="{FF2B5EF4-FFF2-40B4-BE49-F238E27FC236}">
                <a16:creationId xmlns:a16="http://schemas.microsoft.com/office/drawing/2014/main" id="{30E3C1E7-49A8-47A1-8D29-DAC324F12C49}"/>
              </a:ext>
            </a:extLst>
          </p:cNvPr>
          <p:cNvSpPr txBox="1"/>
          <p:nvPr/>
        </p:nvSpPr>
        <p:spPr>
          <a:xfrm>
            <a:off x="803365" y="2281646"/>
            <a:ext cx="2671354" cy="1569660"/>
          </a:xfrm>
          <a:prstGeom prst="rect">
            <a:avLst/>
          </a:prstGeom>
          <a:noFill/>
        </p:spPr>
        <p:txBody>
          <a:bodyPr wrap="square" rtlCol="0">
            <a:sp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For 19 x 19, the number of moves is ((19-1)+(19-1))*1/3 = 12 moves</a:t>
            </a:r>
          </a:p>
        </p:txBody>
      </p:sp>
      <p:pic>
        <p:nvPicPr>
          <p:cNvPr id="5" name="Picture 4" descr="Image result for smiley face images">
            <a:extLst>
              <a:ext uri="{FF2B5EF4-FFF2-40B4-BE49-F238E27FC236}">
                <a16:creationId xmlns:a16="http://schemas.microsoft.com/office/drawing/2014/main" id="{66FB252B-B204-4575-8B0F-68C039ABFF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853" y="1860504"/>
            <a:ext cx="586105" cy="425450"/>
          </a:xfrm>
          <a:prstGeom prst="rect">
            <a:avLst/>
          </a:prstGeom>
          <a:noFill/>
        </p:spPr>
      </p:pic>
    </p:spTree>
    <p:extLst>
      <p:ext uri="{BB962C8B-B14F-4D97-AF65-F5344CB8AC3E}">
        <p14:creationId xmlns:p14="http://schemas.microsoft.com/office/powerpoint/2010/main" val="9815720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788" y="744621"/>
            <a:ext cx="7890352" cy="4647426"/>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Let encode a text into a sequence of bits:</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given text comprises characters from some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n-character alphabet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assigns to each of the text’s characters some sequence of bits called 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p>
          <a:p>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For example:</a:t>
            </a: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p:graphicFrame>
        <p:nvGraphicFramePr>
          <p:cNvPr id="3" name="Table 2">
            <a:extLst>
              <a:ext uri="{FF2B5EF4-FFF2-40B4-BE49-F238E27FC236}">
                <a16:creationId xmlns:a16="http://schemas.microsoft.com/office/drawing/2014/main" id="{C5E76EF7-8389-45BA-8AA7-DDF7BF73752C}"/>
              </a:ext>
            </a:extLst>
          </p:cNvPr>
          <p:cNvGraphicFramePr>
            <a:graphicFrameLocks noGrp="1"/>
          </p:cNvGraphicFramePr>
          <p:nvPr/>
        </p:nvGraphicFramePr>
        <p:xfrm>
          <a:off x="1882238" y="4123472"/>
          <a:ext cx="7319040" cy="1043205"/>
        </p:xfrm>
        <a:graphic>
          <a:graphicData uri="http://schemas.openxmlformats.org/drawingml/2006/table">
            <a:tbl>
              <a:tblPr firstRow="1" firstCol="1" bandRow="1">
                <a:tableStyleId>{5C22544A-7EE6-4342-B048-85BDC9FD1C3A}</a:tableStyleId>
              </a:tblPr>
              <a:tblGrid>
                <a:gridCol w="1458306">
                  <a:extLst>
                    <a:ext uri="{9D8B030D-6E8A-4147-A177-3AD203B41FA5}">
                      <a16:colId xmlns:a16="http://schemas.microsoft.com/office/drawing/2014/main" val="20000"/>
                    </a:ext>
                  </a:extLst>
                </a:gridCol>
                <a:gridCol w="1169395">
                  <a:extLst>
                    <a:ext uri="{9D8B030D-6E8A-4147-A177-3AD203B41FA5}">
                      <a16:colId xmlns:a16="http://schemas.microsoft.com/office/drawing/2014/main" val="20001"/>
                    </a:ext>
                  </a:extLst>
                </a:gridCol>
                <a:gridCol w="1169395">
                  <a:extLst>
                    <a:ext uri="{9D8B030D-6E8A-4147-A177-3AD203B41FA5}">
                      <a16:colId xmlns:a16="http://schemas.microsoft.com/office/drawing/2014/main" val="20002"/>
                    </a:ext>
                  </a:extLst>
                </a:gridCol>
                <a:gridCol w="1169395">
                  <a:extLst>
                    <a:ext uri="{9D8B030D-6E8A-4147-A177-3AD203B41FA5}">
                      <a16:colId xmlns:a16="http://schemas.microsoft.com/office/drawing/2014/main" val="20003"/>
                    </a:ext>
                  </a:extLst>
                </a:gridCol>
                <a:gridCol w="1238184">
                  <a:extLst>
                    <a:ext uri="{9D8B030D-6E8A-4147-A177-3AD203B41FA5}">
                      <a16:colId xmlns:a16="http://schemas.microsoft.com/office/drawing/2014/main" val="20004"/>
                    </a:ext>
                  </a:extLst>
                </a:gridCol>
                <a:gridCol w="1114365">
                  <a:extLst>
                    <a:ext uri="{9D8B030D-6E8A-4147-A177-3AD203B41FA5}">
                      <a16:colId xmlns:a16="http://schemas.microsoft.com/office/drawing/2014/main" val="20005"/>
                    </a:ext>
                  </a:extLst>
                </a:gridCol>
              </a:tblGrid>
              <a:tr h="331441">
                <a:tc>
                  <a:txBody>
                    <a:bodyPr/>
                    <a:lstStyle/>
                    <a:p>
                      <a:pPr marL="0" marR="0">
                        <a:spcBef>
                          <a:spcPts val="0"/>
                        </a:spcBef>
                        <a:spcAft>
                          <a:spcPts val="0"/>
                        </a:spcAft>
                      </a:pPr>
                      <a:r>
                        <a:rPr lang="en-US" sz="2200" dirty="0">
                          <a:solidFill>
                            <a:schemeClr val="tx1"/>
                          </a:solidFill>
                          <a:effectLst/>
                        </a:rPr>
                        <a:t>character</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1441">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645">
                <a:tc>
                  <a:txBody>
                    <a:bodyPr/>
                    <a:lstStyle/>
                    <a:p>
                      <a:pPr marL="0" marR="0">
                        <a:spcBef>
                          <a:spcPts val="0"/>
                        </a:spcBef>
                        <a:spcAft>
                          <a:spcPts val="0"/>
                        </a:spcAft>
                      </a:pPr>
                      <a:r>
                        <a:rPr lang="en-US" sz="2200" dirty="0">
                          <a:solidFill>
                            <a:schemeClr val="tx1"/>
                          </a:solidFill>
                          <a:effectLst/>
                        </a:rPr>
                        <a:t>codeword</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4" name="Picture 3" descr="Image result for smiley face images">
            <a:extLst>
              <a:ext uri="{FF2B5EF4-FFF2-40B4-BE49-F238E27FC236}">
                <a16:creationId xmlns:a16="http://schemas.microsoft.com/office/drawing/2014/main" id="{8C1933B2-B878-4643-B58C-901D3D36E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56377">
            <a:off x="866403" y="2223361"/>
            <a:ext cx="551930" cy="387701"/>
          </a:xfrm>
          <a:prstGeom prst="rect">
            <a:avLst/>
          </a:prstGeom>
          <a:noFill/>
        </p:spPr>
      </p:pic>
    </p:spTree>
    <p:extLst>
      <p:ext uri="{BB962C8B-B14F-4D97-AF65-F5344CB8AC3E}">
        <p14:creationId xmlns:p14="http://schemas.microsoft.com/office/powerpoint/2010/main" val="35892448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76162" y="387174"/>
                <a:ext cx="7890352" cy="6678751"/>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Let encode a text into a sequence of bits:</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given text comprises characters from some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n-character alphabet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assigns to each of the text’s characters some sequence of bits called 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For example:</a:t>
                </a: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Fixed-length encoding</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example, the standard ASCII  uses a </a:t>
                </a: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fixed-length encoding</a:t>
                </a: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assigns to each symbol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bit string of the same length m (m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For example, consider n = 256 symbols. Then 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256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sSup>
                      <m:sSupPr>
                        <m:ctrlPr>
                          <a:rPr lang="en-US" sz="2200" i="1" dirty="0" smtClean="0">
                            <a:solidFill>
                              <a:srgbClr val="0000FF"/>
                            </a:solidFill>
                            <a:latin typeface="Cambria Math" panose="02040503050406030204" pitchFamily="18" charset="0"/>
                            <a:ea typeface="Microsoft YaHei" panose="020B0503020204020204" pitchFamily="34" charset="-122"/>
                          </a:rPr>
                        </m:ctrlPr>
                      </m:sSupPr>
                      <m:e>
                        <m:r>
                          <a:rPr lang="en-US" sz="2200" b="0" i="1" dirty="0" smtClean="0">
                            <a:solidFill>
                              <a:srgbClr val="0000FF"/>
                            </a:solidFill>
                            <a:latin typeface="Cambria Math" panose="02040503050406030204" pitchFamily="18" charset="0"/>
                            <a:ea typeface="Microsoft YaHei" panose="020B0503020204020204" pitchFamily="34" charset="-122"/>
                          </a:rPr>
                          <m:t>2</m:t>
                        </m:r>
                      </m:e>
                      <m:sup>
                        <m:r>
                          <a:rPr lang="en-US" sz="2200" b="0" i="1" dirty="0" smtClean="0">
                            <a:solidFill>
                              <a:srgbClr val="0000FF"/>
                            </a:solidFill>
                            <a:latin typeface="Cambria Math" panose="02040503050406030204" pitchFamily="18" charset="0"/>
                            <a:ea typeface="Microsoft YaHei" panose="020B0503020204020204" pitchFamily="34" charset="-122"/>
                          </a:rPr>
                          <m:t>8</m:t>
                        </m:r>
                      </m:sup>
                    </m:sSup>
                    <m:r>
                      <a:rPr lang="en-US" sz="2200" b="0" i="1" dirty="0" smtClean="0">
                        <a:solidFill>
                          <a:srgbClr val="0000FF"/>
                        </a:solidFill>
                        <a:latin typeface="Cambria Math" panose="02040503050406030204" pitchFamily="18" charset="0"/>
                        <a:ea typeface="Microsoft YaHei" panose="020B0503020204020204" pitchFamily="34" charset="-122"/>
                      </a:rPr>
                      <m:t>=8 </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bits</a:t>
                </a:r>
              </a:p>
              <a:p>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0"/>
                  </a:spcAft>
                  <a:buFont typeface="Symbol" panose="05050102010706020507" pitchFamily="18" charset="2"/>
                  <a:buChar char=""/>
                </a:pPr>
                <a:r>
                  <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rPr>
                  <a:t>…</a:t>
                </a:r>
              </a:p>
            </p:txBody>
          </p:sp>
        </mc:Choice>
        <mc:Fallback xmlns="">
          <p:sp>
            <p:nvSpPr>
              <p:cNvPr id="2" name="Rectangle 1"/>
              <p:cNvSpPr>
                <a:spLocks noRot="1" noChangeAspect="1" noMove="1" noResize="1" noEditPoints="1" noAdjustHandles="1" noChangeArrowheads="1" noChangeShapeType="1" noTextEdit="1"/>
              </p:cNvSpPr>
              <p:nvPr/>
            </p:nvSpPr>
            <p:spPr>
              <a:xfrm>
                <a:off x="1776162" y="387174"/>
                <a:ext cx="7890352" cy="6678751"/>
              </a:xfrm>
              <a:prstGeom prst="rect">
                <a:avLst/>
              </a:prstGeom>
              <a:blipFill>
                <a:blip r:embed="rId2"/>
                <a:stretch>
                  <a:fillRect l="-1931" t="-1187" r="-386" b="-913"/>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C5E76EF7-8389-45BA-8AA7-DDF7BF73752C}"/>
              </a:ext>
            </a:extLst>
          </p:cNvPr>
          <p:cNvGraphicFramePr>
            <a:graphicFrameLocks noGrp="1"/>
          </p:cNvGraphicFramePr>
          <p:nvPr/>
        </p:nvGraphicFramePr>
        <p:xfrm>
          <a:off x="1957052" y="3508330"/>
          <a:ext cx="7319040" cy="1043205"/>
        </p:xfrm>
        <a:graphic>
          <a:graphicData uri="http://schemas.openxmlformats.org/drawingml/2006/table">
            <a:tbl>
              <a:tblPr firstRow="1" firstCol="1" bandRow="1">
                <a:tableStyleId>{5C22544A-7EE6-4342-B048-85BDC9FD1C3A}</a:tableStyleId>
              </a:tblPr>
              <a:tblGrid>
                <a:gridCol w="1458306">
                  <a:extLst>
                    <a:ext uri="{9D8B030D-6E8A-4147-A177-3AD203B41FA5}">
                      <a16:colId xmlns:a16="http://schemas.microsoft.com/office/drawing/2014/main" val="20000"/>
                    </a:ext>
                  </a:extLst>
                </a:gridCol>
                <a:gridCol w="1169395">
                  <a:extLst>
                    <a:ext uri="{9D8B030D-6E8A-4147-A177-3AD203B41FA5}">
                      <a16:colId xmlns:a16="http://schemas.microsoft.com/office/drawing/2014/main" val="20001"/>
                    </a:ext>
                  </a:extLst>
                </a:gridCol>
                <a:gridCol w="1169395">
                  <a:extLst>
                    <a:ext uri="{9D8B030D-6E8A-4147-A177-3AD203B41FA5}">
                      <a16:colId xmlns:a16="http://schemas.microsoft.com/office/drawing/2014/main" val="20002"/>
                    </a:ext>
                  </a:extLst>
                </a:gridCol>
                <a:gridCol w="1169395">
                  <a:extLst>
                    <a:ext uri="{9D8B030D-6E8A-4147-A177-3AD203B41FA5}">
                      <a16:colId xmlns:a16="http://schemas.microsoft.com/office/drawing/2014/main" val="20003"/>
                    </a:ext>
                  </a:extLst>
                </a:gridCol>
                <a:gridCol w="1238184">
                  <a:extLst>
                    <a:ext uri="{9D8B030D-6E8A-4147-A177-3AD203B41FA5}">
                      <a16:colId xmlns:a16="http://schemas.microsoft.com/office/drawing/2014/main" val="20004"/>
                    </a:ext>
                  </a:extLst>
                </a:gridCol>
                <a:gridCol w="1114365">
                  <a:extLst>
                    <a:ext uri="{9D8B030D-6E8A-4147-A177-3AD203B41FA5}">
                      <a16:colId xmlns:a16="http://schemas.microsoft.com/office/drawing/2014/main" val="20005"/>
                    </a:ext>
                  </a:extLst>
                </a:gridCol>
              </a:tblGrid>
              <a:tr h="331441">
                <a:tc>
                  <a:txBody>
                    <a:bodyPr/>
                    <a:lstStyle/>
                    <a:p>
                      <a:pPr marL="0" marR="0">
                        <a:spcBef>
                          <a:spcPts val="0"/>
                        </a:spcBef>
                        <a:spcAft>
                          <a:spcPts val="0"/>
                        </a:spcAft>
                      </a:pPr>
                      <a:r>
                        <a:rPr lang="en-US" sz="2200" dirty="0">
                          <a:solidFill>
                            <a:schemeClr val="tx1"/>
                          </a:solidFill>
                          <a:effectLst/>
                        </a:rPr>
                        <a:t>symbol</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1441">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645">
                <a:tc>
                  <a:txBody>
                    <a:bodyPr/>
                    <a:lstStyle/>
                    <a:p>
                      <a:pPr marL="0" marR="0">
                        <a:spcBef>
                          <a:spcPts val="0"/>
                        </a:spcBef>
                        <a:spcAft>
                          <a:spcPts val="0"/>
                        </a:spcAft>
                      </a:pPr>
                      <a:r>
                        <a:rPr lang="en-US" sz="2200">
                          <a:solidFill>
                            <a:schemeClr val="tx1"/>
                          </a:solidFill>
                          <a:effectLst/>
                        </a:rPr>
                        <a:t>codeword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4" name="Picture 3" descr="Image result for smiley face images">
            <a:extLst>
              <a:ext uri="{FF2B5EF4-FFF2-40B4-BE49-F238E27FC236}">
                <a16:creationId xmlns:a16="http://schemas.microsoft.com/office/drawing/2014/main" id="{8C1933B2-B878-4643-B58C-901D3D36EA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5" name="Multiplication Sign 4">
            <a:extLst>
              <a:ext uri="{FF2B5EF4-FFF2-40B4-BE49-F238E27FC236}">
                <a16:creationId xmlns:a16="http://schemas.microsoft.com/office/drawing/2014/main" id="{9B23FD55-165B-499B-9978-3DBBF2F3D423}"/>
              </a:ext>
            </a:extLst>
          </p:cNvPr>
          <p:cNvSpPr/>
          <p:nvPr/>
        </p:nvSpPr>
        <p:spPr>
          <a:xfrm>
            <a:off x="357447" y="4098175"/>
            <a:ext cx="781397" cy="107234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89194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82186" y="471486"/>
                <a:ext cx="9182549" cy="6201698"/>
              </a:xfrm>
              <a:prstGeom prst="rect">
                <a:avLst/>
              </a:prstGeom>
            </p:spPr>
            <p:txBody>
              <a:bodyPr wrap="square">
                <a:spAutoFit/>
              </a:bodyPr>
              <a:lstStyle/>
              <a:p>
                <a:r>
                  <a:rPr lang="en-US" sz="2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600"/>
                  </a:spcAft>
                </a:pPr>
                <a:r>
                  <a:rPr lang="en-US" sz="2200" b="1" dirty="0">
                    <a:latin typeface="Times New Roman" panose="02020603050405020304" pitchFamily="18" charset="0"/>
                    <a:ea typeface="Microsoft YaHei" panose="020B0503020204020204" pitchFamily="34" charset="-122"/>
                    <a:cs typeface="Microsoft YaHei" panose="020B0503020204020204" pitchFamily="34" charset="-122"/>
                  </a:rPr>
                  <a:t>Fixed-length encoding</a:t>
                </a:r>
                <a:r>
                  <a:rPr lang="en-US" sz="2200" dirty="0">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fixed-length binary code represents each character using the same number of bits.</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 example of a </a:t>
                </a:r>
                <a:r>
                  <a:rPr lang="en-US" sz="2200" i="1" dirty="0">
                    <a:latin typeface="Times New Roman" panose="02020603050405020304" pitchFamily="18" charset="0"/>
                    <a:ea typeface="Microsoft YaHei" panose="020B0503020204020204" pitchFamily="34" charset="-122"/>
                    <a:cs typeface="Microsoft YaHei" panose="020B0503020204020204" pitchFamily="34" charset="-122"/>
                  </a:rPr>
                  <a:t>fixed-length encoding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the standard ASCII code:</a:t>
                </a:r>
                <a:endParaRPr lang="en-US" sz="2200" dirty="0">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Assigns to each character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bit string of the same length m (m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for n = 256 characters.  </a:t>
                </a:r>
              </a:p>
              <a:p>
                <a:pPr marL="800100" marR="0" lvl="1" indent="-342900">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256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sSup>
                      <m:sSupPr>
                        <m:ctrlPr>
                          <a:rPr lang="en-US" sz="2200" i="1" dirty="0" smtClean="0">
                            <a:solidFill>
                              <a:srgbClr val="0000FF"/>
                            </a:solidFill>
                            <a:latin typeface="Cambria Math" panose="02040503050406030204" pitchFamily="18" charset="0"/>
                            <a:ea typeface="Microsoft YaHei" panose="020B0503020204020204" pitchFamily="34" charset="-122"/>
                          </a:rPr>
                        </m:ctrlPr>
                      </m:sSupPr>
                      <m:e>
                        <m:r>
                          <a:rPr lang="en-US" sz="2200" b="0" i="1" dirty="0" smtClean="0">
                            <a:solidFill>
                              <a:srgbClr val="0000FF"/>
                            </a:solidFill>
                            <a:latin typeface="Cambria Math" panose="02040503050406030204" pitchFamily="18" charset="0"/>
                            <a:ea typeface="Microsoft YaHei" panose="020B0503020204020204" pitchFamily="34" charset="-122"/>
                          </a:rPr>
                          <m:t>2</m:t>
                        </m:r>
                      </m:e>
                      <m:sup>
                        <m:r>
                          <a:rPr lang="en-US" sz="2200" b="0" i="1" dirty="0" smtClean="0">
                            <a:solidFill>
                              <a:srgbClr val="0000FF"/>
                            </a:solidFill>
                            <a:latin typeface="Cambria Math" panose="02040503050406030204" pitchFamily="18" charset="0"/>
                            <a:ea typeface="Microsoft YaHei" panose="020B0503020204020204" pitchFamily="34" charset="-122"/>
                          </a:rPr>
                          <m:t>8</m:t>
                        </m:r>
                      </m:sup>
                    </m:sSup>
                    <m:r>
                      <a:rPr lang="en-US" sz="2200" b="0" i="1" dirty="0" smtClean="0">
                        <a:solidFill>
                          <a:srgbClr val="0000FF"/>
                        </a:solidFill>
                        <a:latin typeface="Cambria Math" panose="02040503050406030204" pitchFamily="18" charset="0"/>
                        <a:ea typeface="Microsoft YaHei" panose="020B0503020204020204" pitchFamily="34" charset="-122"/>
                      </a:rPr>
                      <m:t>=8 </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bits</a:t>
                </a:r>
              </a:p>
              <a:p>
                <a:pPr marL="342900" marR="0" lvl="0" indent="-342900">
                  <a:spcBef>
                    <a:spcPts val="1200"/>
                  </a:spcBef>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For example, using a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fixed-length binary code</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the codewords for </a:t>
                </a:r>
              </a:p>
              <a:p>
                <a:pPr lvl="2">
                  <a:spcAft>
                    <a:spcPts val="600"/>
                  </a:spcAft>
                  <a:tabLst>
                    <a:tab pos="1887538" algn="l"/>
                  </a:tabLs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is 1010 0001,   </a:t>
                </a:r>
              </a:p>
              <a:p>
                <a:pPr lvl="2">
                  <a:spcAft>
                    <a:spcPts val="600"/>
                  </a:spcAft>
                  <a:tabLst>
                    <a:tab pos="1887538" algn="l"/>
                  </a:tabLs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 is 1010 0010,    and </a:t>
                </a:r>
              </a:p>
              <a:p>
                <a:pPr lvl="2">
                  <a:spcAft>
                    <a:spcPts val="600"/>
                  </a:spcAft>
                  <a:tabLst>
                    <a:tab pos="1887538" algn="l"/>
                  </a:tabLs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 is 1010 0011.</a:t>
                </a:r>
              </a:p>
              <a:p>
                <a:pPr marL="342900" marR="0" lvl="0" indent="-342900">
                  <a:spcBef>
                    <a:spcPts val="0"/>
                  </a:spcBef>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Given this </a:t>
                </a:r>
                <a:r>
                  <a:rPr lang="en-US" sz="2200" i="1" dirty="0">
                    <a:latin typeface="Times New Roman" panose="02020603050405020304" pitchFamily="18" charset="0"/>
                    <a:ea typeface="Microsoft YaHei" panose="020B0503020204020204" pitchFamily="34" charset="-122"/>
                    <a:cs typeface="Times New Roman" panose="02020603050405020304" pitchFamily="18" charset="0"/>
                  </a:rPr>
                  <a:t>fixed-length binary code</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the encoding for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file,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ababbc</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is </a:t>
                </a:r>
              </a:p>
              <a:p>
                <a:pPr marR="0" lvl="0">
                  <a:spcBef>
                    <a:spcPts val="0"/>
                  </a:spcBef>
                  <a:spcAft>
                    <a:spcPts val="6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1010 0001 1010 0010 1010 0001 1010 0010 1010 0010 1010 0011</a:t>
                </a:r>
              </a:p>
              <a:p>
                <a:pPr>
                  <a:spcAft>
                    <a:spcPts val="600"/>
                  </a:spcAft>
                </a:pPr>
                <a:endPar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82186" y="471486"/>
                <a:ext cx="9182549" cy="6201698"/>
              </a:xfrm>
              <a:prstGeom prst="rect">
                <a:avLst/>
              </a:prstGeom>
              <a:blipFill>
                <a:blip r:embed="rId2"/>
                <a:stretch>
                  <a:fillRect l="-863" t="-589"/>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Tree>
    <p:extLst>
      <p:ext uri="{BB962C8B-B14F-4D97-AF65-F5344CB8AC3E}">
        <p14:creationId xmlns:p14="http://schemas.microsoft.com/office/powerpoint/2010/main" val="33771964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811" y="596178"/>
            <a:ext cx="8794377" cy="6201698"/>
          </a:xfrm>
          <a:prstGeom prst="rect">
            <a:avLst/>
          </a:prstGeom>
        </p:spPr>
        <p:txBody>
          <a:bodyPr wrap="square">
            <a:spAutoFit/>
          </a:bodyPr>
          <a:lstStyle/>
          <a:p>
            <a:r>
              <a:rPr lang="en-US" sz="2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600"/>
              </a:spcAft>
            </a:pPr>
            <a:r>
              <a:rPr lang="en-US" sz="2200" b="1" i="1" dirty="0">
                <a:latin typeface="Times New Roman" panose="02020603050405020304" pitchFamily="18" charset="0"/>
                <a:ea typeface="Microsoft YaHei" panose="020B0503020204020204" pitchFamily="34" charset="-122"/>
                <a:cs typeface="Microsoft YaHei" panose="020B0503020204020204" pitchFamily="34" charset="-122"/>
              </a:rPr>
              <a:t>Is Fixed-length encoding optimal? </a:t>
            </a:r>
            <a:r>
              <a:rPr lang="en-US" sz="2200" dirty="0">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minimum number of bits necessary to represent the file with a binary character code.</a:t>
            </a: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Designing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coding scheme that yields a shorter bit string on the average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based on the idea of assigning</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shorter codewords to more frequent characters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longer codewords to less frequent characters. </a:t>
            </a:r>
          </a:p>
          <a:p>
            <a:pPr marR="0" lvl="1">
              <a:spcBef>
                <a:spcPts val="0"/>
              </a:spcBef>
              <a:spcAft>
                <a:spcPts val="600"/>
              </a:spcAft>
            </a:pPr>
            <a:endParaRPr lang="en-US" sz="1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This idea was used in the telegraph code </a:t>
            </a:r>
            <a:endPar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invented in the mid-19</a:t>
            </a:r>
            <a:r>
              <a:rPr lang="en-US" sz="2200" baseline="30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century by Samuel Morse.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assigned short sequences of dots and dashes for frequent letters such as e ( . ) and a ( .-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while infrequency letters such as  q ( --.- ) and z( --.. ) have longer ones.</a:t>
            </a: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71553">
            <a:off x="889462" y="1338348"/>
            <a:ext cx="481675" cy="324311"/>
          </a:xfrm>
          <a:prstGeom prst="rect">
            <a:avLst/>
          </a:prstGeom>
          <a:noFill/>
        </p:spPr>
      </p:pic>
    </p:spTree>
    <p:extLst>
      <p:ext uri="{BB962C8B-B14F-4D97-AF65-F5344CB8AC3E}">
        <p14:creationId xmlns:p14="http://schemas.microsoft.com/office/powerpoint/2010/main" val="154471709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2164" y="440859"/>
            <a:ext cx="8848165" cy="6755696"/>
          </a:xfrm>
          <a:prstGeom prst="rect">
            <a:avLst/>
          </a:prstGeom>
        </p:spPr>
        <p:txBody>
          <a:bodyPr wrap="square">
            <a:spAutoFit/>
          </a:bodyPr>
          <a:lstStyle/>
          <a:p>
            <a:pPr>
              <a:spcAft>
                <a:spcPts val="600"/>
              </a:spcAft>
            </a:pPr>
            <a:r>
              <a:rPr lang="en-US" sz="2400" b="1" dirty="0">
                <a:latin typeface="Times New Roman" panose="02020603050405020304" pitchFamily="18" charset="0"/>
                <a:ea typeface="Microsoft YaHei" panose="020B0503020204020204" pitchFamily="34" charset="-122"/>
                <a:cs typeface="Microsoft YaHei" panose="020B0503020204020204" pitchFamily="34" charset="-122"/>
              </a:rPr>
              <a:t>Variable-length encoding</a:t>
            </a:r>
          </a:p>
          <a:p>
            <a:pPr>
              <a:spcAft>
                <a:spcPts val="600"/>
              </a:spcAft>
            </a:pPr>
            <a:endParaRPr lang="en-US" sz="2400" b="1" dirty="0">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assigns codewords of different lengths to different characters.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code is called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variable-length binary code. </a:t>
            </a: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previous example, suppose the character set is {a, b, c}. A possible codewords are: </a:t>
            </a:r>
          </a:p>
          <a:p>
            <a:pPr lvl="2">
              <a:spcAft>
                <a:spcPts val="600"/>
              </a:spcAft>
              <a:tabLst>
                <a:tab pos="1887538" algn="l"/>
              </a:tabLst>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	a is 10, b is 0 and c is 11</a:t>
            </a:r>
          </a:p>
          <a:p>
            <a:pPr marL="1147763" lvl="2" indent="-342900">
              <a:spcAft>
                <a:spcPts val="1200"/>
              </a:spcAft>
              <a:buFont typeface="Arial" panose="020B0604020202020204" pitchFamily="34" charset="0"/>
              <a:buChar char="•"/>
              <a:tabLst>
                <a:tab pos="1887538" algn="l"/>
              </a:tabLst>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the encoding of a text file,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ababbc</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10 0 10 0 0 11</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Given a file, this encoding is optimal using the minimum number of bits necessary to represent the file with a binary character code.</a:t>
            </a:r>
          </a:p>
          <a:p>
            <a:pPr marL="914400" marR="0" lvl="1" indent="-4572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Introduces a problem that fixed-length encoding does not have.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Given a file, the Optimal Binary Code problem is to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find a binary character code for the characters in the file,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which represents the file in the least number of bits. </a:t>
            </a: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problem is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how can we tell how many bits of an encoded text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represent the first (or, more generally,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character?</a:t>
            </a:r>
          </a:p>
          <a:p>
            <a:pPr marL="1376363" marR="0" lvl="2" indent="-461963">
              <a:spcBef>
                <a:spcPts val="0"/>
              </a:spcBef>
              <a:spcAft>
                <a:spcPts val="600"/>
              </a:spcAft>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13237">
            <a:off x="783563" y="1330162"/>
            <a:ext cx="569165" cy="358452"/>
          </a:xfrm>
          <a:prstGeom prst="rect">
            <a:avLst/>
          </a:prstGeom>
          <a:noFill/>
        </p:spPr>
      </p:pic>
    </p:spTree>
    <p:extLst>
      <p:ext uri="{BB962C8B-B14F-4D97-AF65-F5344CB8AC3E}">
        <p14:creationId xmlns:p14="http://schemas.microsoft.com/office/powerpoint/2010/main" val="103997509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0415" y="500121"/>
            <a:ext cx="8848165" cy="5616922"/>
          </a:xfrm>
          <a:prstGeom prst="rect">
            <a:avLst/>
          </a:prstGeom>
        </p:spPr>
        <p:txBody>
          <a:bodyPr wrap="square">
            <a:spAutoFit/>
          </a:bodyPr>
          <a:lstStyle/>
          <a:p>
            <a:r>
              <a:rPr lang="en-US" sz="24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p>
          <a:p>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4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Prefix codes  (also called prefix-free codes)</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prefix code</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no codeword of one character is a prefix of a codeword of another character. </a:t>
            </a:r>
          </a:p>
          <a:p>
            <a:pPr marL="1376363" lvl="2" indent="-461963">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 example: if 01 is the codeword for ‘a’, then 011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could not be</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the codeword for ‘b’.  </a:t>
            </a:r>
          </a:p>
          <a:p>
            <a:pPr marL="1257300" lvl="2"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The following code is an example of a prefix code: </a:t>
            </a:r>
          </a:p>
          <a:p>
            <a:pPr lvl="2">
              <a:spcAft>
                <a:spcPts val="600"/>
              </a:spcAft>
              <a:tabLst>
                <a:tab pos="1887538" algn="l"/>
              </a:tabLst>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	a is 10, b is 0 and c is 11</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800100" lvl="1" indent="-342900">
              <a:spcAft>
                <a:spcPts val="600"/>
              </a:spcAft>
              <a:buFont typeface="Arial" panose="020B0604020202020204" pitchFamily="34" charset="0"/>
              <a:buChar char="•"/>
              <a:tabLst>
                <a:tab pos="1887538" algn="l"/>
              </a:tabLst>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Every prefix code can be represented by a binary tree whose leaves are the characters that are to be encoded.</a:t>
            </a:r>
          </a:p>
          <a:p>
            <a:pPr lvl="2">
              <a:spcAft>
                <a:spcPts val="600"/>
              </a:spcAft>
              <a:tabLst>
                <a:tab pos="1887538" algn="l"/>
              </a:tabLst>
            </a:pPr>
            <a:endPar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lvl="2">
              <a:spcAft>
                <a:spcPts val="600"/>
              </a:spcAft>
              <a:tabLst>
                <a:tab pos="1887538" algn="l"/>
              </a:tabLst>
            </a:pPr>
            <a:endPar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lvl="2">
              <a:spcAft>
                <a:spcPts val="600"/>
              </a:spcAft>
              <a:tabLst>
                <a:tab pos="1887538" algn="l"/>
              </a:tabLst>
            </a:pP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Oval 2">
            <a:extLst>
              <a:ext uri="{FF2B5EF4-FFF2-40B4-BE49-F238E27FC236}">
                <a16:creationId xmlns:a16="http://schemas.microsoft.com/office/drawing/2014/main" id="{BD1C2EC1-38EF-43DF-BB83-A54D90CD45B7}"/>
              </a:ext>
            </a:extLst>
          </p:cNvPr>
          <p:cNvSpPr/>
          <p:nvPr/>
        </p:nvSpPr>
        <p:spPr>
          <a:xfrm>
            <a:off x="8927869" y="4513812"/>
            <a:ext cx="357447" cy="30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6889F9F-09F4-474B-9EF7-9C8398D87326}"/>
              </a:ext>
            </a:extLst>
          </p:cNvPr>
          <p:cNvSpPr/>
          <p:nvPr/>
        </p:nvSpPr>
        <p:spPr>
          <a:xfrm>
            <a:off x="9510436" y="5228705"/>
            <a:ext cx="357447" cy="30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7944D2E-43A3-4C94-99DE-0F2B3E9E0BCE}"/>
              </a:ext>
            </a:extLst>
          </p:cNvPr>
          <p:cNvCxnSpPr>
            <a:cxnSpLocks/>
            <a:stCxn id="3" idx="5"/>
            <a:endCxn id="4" idx="0"/>
          </p:cNvCxnSpPr>
          <p:nvPr/>
        </p:nvCxnSpPr>
        <p:spPr>
          <a:xfrm>
            <a:off x="9232969" y="4776340"/>
            <a:ext cx="456191" cy="452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24FF8CF-2E00-4FD4-832E-DAC8115D6A95}"/>
              </a:ext>
            </a:extLst>
          </p:cNvPr>
          <p:cNvSpPr txBox="1"/>
          <p:nvPr/>
        </p:nvSpPr>
        <p:spPr>
          <a:xfrm>
            <a:off x="8358447" y="5216751"/>
            <a:ext cx="357447" cy="369332"/>
          </a:xfrm>
          <a:prstGeom prst="rect">
            <a:avLst/>
          </a:prstGeom>
          <a:noFill/>
          <a:ln w="12700">
            <a:solidFill>
              <a:schemeClr val="tx1"/>
            </a:solidFill>
          </a:ln>
        </p:spPr>
        <p:txBody>
          <a:bodyPr wrap="square" rtlCol="0">
            <a:spAutoFit/>
          </a:bodyPr>
          <a:lstStyle/>
          <a:p>
            <a:r>
              <a:rPr lang="en-US" dirty="0"/>
              <a:t>b</a:t>
            </a:r>
          </a:p>
        </p:txBody>
      </p:sp>
      <p:sp>
        <p:nvSpPr>
          <p:cNvPr id="13" name="TextBox 12">
            <a:extLst>
              <a:ext uri="{FF2B5EF4-FFF2-40B4-BE49-F238E27FC236}">
                <a16:creationId xmlns:a16="http://schemas.microsoft.com/office/drawing/2014/main" id="{9CFB62F3-0F1F-49EE-9F76-A4F036852E2C}"/>
              </a:ext>
            </a:extLst>
          </p:cNvPr>
          <p:cNvSpPr txBox="1"/>
          <p:nvPr/>
        </p:nvSpPr>
        <p:spPr>
          <a:xfrm>
            <a:off x="8927869" y="5926400"/>
            <a:ext cx="357447" cy="369332"/>
          </a:xfrm>
          <a:prstGeom prst="rect">
            <a:avLst/>
          </a:prstGeom>
          <a:noFill/>
          <a:ln w="12700">
            <a:solidFill>
              <a:schemeClr val="tx1"/>
            </a:solidFill>
          </a:ln>
        </p:spPr>
        <p:txBody>
          <a:bodyPr wrap="square" rtlCol="0">
            <a:spAutoFit/>
          </a:bodyPr>
          <a:lstStyle/>
          <a:p>
            <a:r>
              <a:rPr lang="en-US" dirty="0"/>
              <a:t>a</a:t>
            </a:r>
          </a:p>
        </p:txBody>
      </p:sp>
      <p:sp>
        <p:nvSpPr>
          <p:cNvPr id="14" name="TextBox 13">
            <a:extLst>
              <a:ext uri="{FF2B5EF4-FFF2-40B4-BE49-F238E27FC236}">
                <a16:creationId xmlns:a16="http://schemas.microsoft.com/office/drawing/2014/main" id="{8FFB7848-6982-40E7-BC09-6E91E2B58D1C}"/>
              </a:ext>
            </a:extLst>
          </p:cNvPr>
          <p:cNvSpPr txBox="1"/>
          <p:nvPr/>
        </p:nvSpPr>
        <p:spPr>
          <a:xfrm>
            <a:off x="10224041" y="5926400"/>
            <a:ext cx="357447" cy="369332"/>
          </a:xfrm>
          <a:prstGeom prst="rect">
            <a:avLst/>
          </a:prstGeom>
          <a:noFill/>
          <a:ln w="12700">
            <a:solidFill>
              <a:schemeClr val="tx1"/>
            </a:solidFill>
          </a:ln>
        </p:spPr>
        <p:txBody>
          <a:bodyPr wrap="square" rtlCol="0">
            <a:spAutoFit/>
          </a:bodyPr>
          <a:lstStyle/>
          <a:p>
            <a:r>
              <a:rPr lang="en-US" dirty="0"/>
              <a:t>c</a:t>
            </a:r>
          </a:p>
        </p:txBody>
      </p:sp>
      <p:sp>
        <p:nvSpPr>
          <p:cNvPr id="22" name="TextBox 21">
            <a:extLst>
              <a:ext uri="{FF2B5EF4-FFF2-40B4-BE49-F238E27FC236}">
                <a16:creationId xmlns:a16="http://schemas.microsoft.com/office/drawing/2014/main" id="{2FFB8FD3-F9A7-4EF9-9499-E4E1ACFA91A9}"/>
              </a:ext>
            </a:extLst>
          </p:cNvPr>
          <p:cNvSpPr txBox="1"/>
          <p:nvPr/>
        </p:nvSpPr>
        <p:spPr>
          <a:xfrm>
            <a:off x="9510435" y="4653915"/>
            <a:ext cx="357447" cy="369332"/>
          </a:xfrm>
          <a:prstGeom prst="rect">
            <a:avLst/>
          </a:prstGeom>
          <a:noFill/>
          <a:ln w="12700">
            <a:solidFill>
              <a:schemeClr val="bg1"/>
            </a:solidFill>
          </a:ln>
        </p:spPr>
        <p:txBody>
          <a:bodyPr wrap="square" rtlCol="0">
            <a:spAutoFit/>
          </a:bodyPr>
          <a:lstStyle/>
          <a:p>
            <a:r>
              <a:rPr lang="en-US" dirty="0"/>
              <a:t>1</a:t>
            </a:r>
          </a:p>
        </p:txBody>
      </p:sp>
      <p:sp>
        <p:nvSpPr>
          <p:cNvPr id="23" name="TextBox 22">
            <a:extLst>
              <a:ext uri="{FF2B5EF4-FFF2-40B4-BE49-F238E27FC236}">
                <a16:creationId xmlns:a16="http://schemas.microsoft.com/office/drawing/2014/main" id="{0CF6518B-89B3-4D99-AEA4-D542C532D2FA}"/>
              </a:ext>
            </a:extLst>
          </p:cNvPr>
          <p:cNvSpPr txBox="1"/>
          <p:nvPr/>
        </p:nvSpPr>
        <p:spPr>
          <a:xfrm>
            <a:off x="10043294" y="5383281"/>
            <a:ext cx="357447" cy="369332"/>
          </a:xfrm>
          <a:prstGeom prst="rect">
            <a:avLst/>
          </a:prstGeom>
          <a:noFill/>
          <a:ln w="12700">
            <a:solidFill>
              <a:schemeClr val="bg1"/>
            </a:solidFill>
          </a:ln>
        </p:spPr>
        <p:txBody>
          <a:bodyPr wrap="square" rtlCol="0">
            <a:spAutoFit/>
          </a:bodyPr>
          <a:lstStyle/>
          <a:p>
            <a:r>
              <a:rPr lang="en-US" dirty="0"/>
              <a:t>1</a:t>
            </a:r>
          </a:p>
        </p:txBody>
      </p:sp>
      <p:sp>
        <p:nvSpPr>
          <p:cNvPr id="24" name="TextBox 23">
            <a:extLst>
              <a:ext uri="{FF2B5EF4-FFF2-40B4-BE49-F238E27FC236}">
                <a16:creationId xmlns:a16="http://schemas.microsoft.com/office/drawing/2014/main" id="{56DDEE4E-7BE5-4265-BC33-F394AD9BF117}"/>
              </a:ext>
            </a:extLst>
          </p:cNvPr>
          <p:cNvSpPr txBox="1"/>
          <p:nvPr/>
        </p:nvSpPr>
        <p:spPr>
          <a:xfrm>
            <a:off x="9081212" y="5461172"/>
            <a:ext cx="357447" cy="369332"/>
          </a:xfrm>
          <a:prstGeom prst="rect">
            <a:avLst/>
          </a:prstGeom>
          <a:noFill/>
          <a:ln w="12700">
            <a:solidFill>
              <a:schemeClr val="bg1"/>
            </a:solidFill>
          </a:ln>
        </p:spPr>
        <p:txBody>
          <a:bodyPr wrap="square" rtlCol="0">
            <a:spAutoFit/>
          </a:bodyPr>
          <a:lstStyle/>
          <a:p>
            <a:r>
              <a:rPr lang="en-US" dirty="0"/>
              <a:t>0</a:t>
            </a:r>
          </a:p>
        </p:txBody>
      </p:sp>
      <p:sp>
        <p:nvSpPr>
          <p:cNvPr id="25" name="TextBox 24">
            <a:extLst>
              <a:ext uri="{FF2B5EF4-FFF2-40B4-BE49-F238E27FC236}">
                <a16:creationId xmlns:a16="http://schemas.microsoft.com/office/drawing/2014/main" id="{AF83EB0D-363B-49AC-9A33-DF11C80BF359}"/>
              </a:ext>
            </a:extLst>
          </p:cNvPr>
          <p:cNvSpPr txBox="1"/>
          <p:nvPr/>
        </p:nvSpPr>
        <p:spPr>
          <a:xfrm>
            <a:off x="8510126" y="4716155"/>
            <a:ext cx="357447" cy="369332"/>
          </a:xfrm>
          <a:prstGeom prst="rect">
            <a:avLst/>
          </a:prstGeom>
          <a:noFill/>
          <a:ln w="12700">
            <a:solidFill>
              <a:schemeClr val="bg1"/>
            </a:solidFill>
          </a:ln>
        </p:spPr>
        <p:txBody>
          <a:bodyPr wrap="square" rtlCol="0">
            <a:spAutoFit/>
          </a:bodyPr>
          <a:lstStyle/>
          <a:p>
            <a:r>
              <a:rPr lang="en-US" dirty="0"/>
              <a:t>0</a:t>
            </a:r>
          </a:p>
        </p:txBody>
      </p:sp>
      <p:cxnSp>
        <p:nvCxnSpPr>
          <p:cNvPr id="26" name="Straight Connector 25">
            <a:extLst>
              <a:ext uri="{FF2B5EF4-FFF2-40B4-BE49-F238E27FC236}">
                <a16:creationId xmlns:a16="http://schemas.microsoft.com/office/drawing/2014/main" id="{2DFCEDB6-AEB5-42DD-8D6B-BE51CBE7A330}"/>
              </a:ext>
            </a:extLst>
          </p:cNvPr>
          <p:cNvCxnSpPr/>
          <p:nvPr/>
        </p:nvCxnSpPr>
        <p:spPr>
          <a:xfrm flipH="1">
            <a:off x="8529916" y="4781011"/>
            <a:ext cx="443045" cy="452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E8A2A-8022-406C-B9F7-A57D8E745DF0}"/>
              </a:ext>
            </a:extLst>
          </p:cNvPr>
          <p:cNvCxnSpPr>
            <a:cxnSpLocks/>
          </p:cNvCxnSpPr>
          <p:nvPr/>
        </p:nvCxnSpPr>
        <p:spPr>
          <a:xfrm flipH="1">
            <a:off x="9107856" y="5546672"/>
            <a:ext cx="582567" cy="390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916FFA-3B8F-41C5-B455-EEF9B1F6E6C6}"/>
              </a:ext>
            </a:extLst>
          </p:cNvPr>
          <p:cNvCxnSpPr>
            <a:cxnSpLocks/>
          </p:cNvCxnSpPr>
          <p:nvPr/>
        </p:nvCxnSpPr>
        <p:spPr>
          <a:xfrm>
            <a:off x="9738859" y="5538358"/>
            <a:ext cx="690717" cy="398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3390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855" y="525059"/>
            <a:ext cx="8804239" cy="6247864"/>
          </a:xfrm>
          <a:prstGeom prst="rect">
            <a:avLst/>
          </a:prstGeom>
        </p:spPr>
        <p:txBody>
          <a:bodyPr wrap="square">
            <a:spAutoFit/>
          </a:bodyPr>
          <a:lstStyle/>
          <a:p>
            <a:r>
              <a:rPr lang="en-US" sz="24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p>
          <a:p>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Prefix codes  (also called prefix-free codes)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prefix code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that there needs not look ahead when parsing the file. This readily apparent from the tree representation of the code.</a:t>
            </a: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To parse, start at the first bits on the left in the file and the root of the tree. </a:t>
            </a: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Sequence through the bits, and go left or right down the tree depending on whether a 0 or 1 is encountered. </a:t>
            </a: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When a leaf is reached, a character is obtained at that leaf; and then return to the root and repeat the procedure starting with the next bit in sequence.</a:t>
            </a:r>
          </a:p>
          <a:p>
            <a:pPr marL="919163" lvl="1" indent="-461963">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Hence, with such an encoding, we can simply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scan a bit string until we get the first group of bits that is a codeword for some character,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replace these bits by this character, 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repeat this operation until the bit string’s end is reached.</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1489016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4681" y="1062022"/>
            <a:ext cx="8848165" cy="4770537"/>
          </a:xfrm>
          <a:prstGeom prst="rect">
            <a:avLst/>
          </a:prstGeom>
        </p:spPr>
        <p:txBody>
          <a:bodyPr wrap="square">
            <a:spAutoFit/>
          </a:bodyPr>
          <a:lstStyle/>
          <a:p>
            <a:pPr>
              <a:spcAft>
                <a:spcPts val="600"/>
              </a:spcAft>
            </a:pP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endPar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Binary prefix code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creating a </a:t>
            </a: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binary prefix code</a:t>
            </a: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some alphabet, associate the alphabet’s characters with leaves of a binary tree in which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828800" lvl="3"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all the left edges are labeled by 0 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828800" lvl="3"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all the right edges are labeled by 1.  (Or vice versa).</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codeword of a character can then be obtained by recording the labels on the simple path from the root to the character’s leaf.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Since there is no simple path to a leaf that continues to another leaf, no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can be a prefix of another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hence, any such tree yields a prefix code.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70130759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4681" y="1062022"/>
            <a:ext cx="8848165" cy="5047536"/>
          </a:xfrm>
          <a:prstGeom prst="rect">
            <a:avLst/>
          </a:prstGeom>
        </p:spPr>
        <p:txBody>
          <a:bodyPr wrap="square">
            <a:spAutoFit/>
          </a:bodyPr>
          <a:lstStyle/>
          <a:p>
            <a:pPr>
              <a:spcAft>
                <a:spcPts val="1200"/>
              </a:spcAft>
            </a:pP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endPar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Binary prefix code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a given alphabet with known frequencies of the character occurrences, many trees can be constructed in this manner.</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How can we construct a tree that would assign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lvl="2"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shorter bit strings to high-frequency characters 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lvl="2"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longer ones to low-frequency characters?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2438">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 can be done by the following greedy algorithm, invented by David Huffman while he was a graduate student at MIT [Huf52].</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1200"/>
              </a:spcAft>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7070371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2258" y="819905"/>
            <a:ext cx="8650942" cy="5509200"/>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Huffman’s algorithm</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Step 1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Initialize n one-node trees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and label them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with the characters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of the alphabet given.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i="1"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(More generally, the weight of a tree will be equal to the sum of the frequencies in the tree’s leaves.)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Step 2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Repeat the following operation until a single tree is obtained.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Find two trees with the smallest weight (tie can be broken arbitrarily).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Make them the left and right subtree of a new tree and record the sum of their weights in the root of the new tree as its weight.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tree constructed by the above algorithm is called a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 tree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It defines a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 code</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967" y="1819932"/>
            <a:ext cx="586105" cy="425450"/>
          </a:xfrm>
          <a:prstGeom prst="rect">
            <a:avLst/>
          </a:prstGeom>
          <a:noFill/>
        </p:spPr>
      </p:pic>
    </p:spTree>
    <p:extLst>
      <p:ext uri="{BB962C8B-B14F-4D97-AF65-F5344CB8AC3E}">
        <p14:creationId xmlns:p14="http://schemas.microsoft.com/office/powerpoint/2010/main" val="350354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536" y="365125"/>
            <a:ext cx="3162373" cy="1325563"/>
          </a:xfrm>
        </p:spPr>
        <p:txBody>
          <a:bodyPr>
            <a:noAutofit/>
          </a:bodyPr>
          <a:lstStyle/>
          <a:p>
            <a:r>
              <a:rPr lang="en-US" sz="3200" dirty="0">
                <a:latin typeface="+mn-lt"/>
              </a:rPr>
              <a:t>Greedy Technique</a:t>
            </a:r>
            <a:br>
              <a:rPr lang="en-US" sz="3200" dirty="0">
                <a:latin typeface="+mn-lt"/>
              </a:rPr>
            </a:br>
            <a:r>
              <a:rPr lang="en-US" sz="3200" dirty="0">
                <a:latin typeface="+mn-lt"/>
              </a:rPr>
              <a:t>20x20</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2937790"/>
              </p:ext>
            </p:extLst>
          </p:nvPr>
        </p:nvGraphicFramePr>
        <p:xfrm>
          <a:off x="3943350" y="0"/>
          <a:ext cx="7315200" cy="731520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365760">
                  <a:extLst>
                    <a:ext uri="{9D8B030D-6E8A-4147-A177-3AD203B41FA5}">
                      <a16:colId xmlns:a16="http://schemas.microsoft.com/office/drawing/2014/main" val="20004"/>
                    </a:ext>
                  </a:extLst>
                </a:gridCol>
                <a:gridCol w="365760">
                  <a:extLst>
                    <a:ext uri="{9D8B030D-6E8A-4147-A177-3AD203B41FA5}">
                      <a16:colId xmlns:a16="http://schemas.microsoft.com/office/drawing/2014/main" val="20005"/>
                    </a:ext>
                  </a:extLst>
                </a:gridCol>
                <a:gridCol w="365760">
                  <a:extLst>
                    <a:ext uri="{9D8B030D-6E8A-4147-A177-3AD203B41FA5}">
                      <a16:colId xmlns:a16="http://schemas.microsoft.com/office/drawing/2014/main" val="20006"/>
                    </a:ext>
                  </a:extLst>
                </a:gridCol>
                <a:gridCol w="365760">
                  <a:extLst>
                    <a:ext uri="{9D8B030D-6E8A-4147-A177-3AD203B41FA5}">
                      <a16:colId xmlns:a16="http://schemas.microsoft.com/office/drawing/2014/main" val="20007"/>
                    </a:ext>
                  </a:extLst>
                </a:gridCol>
                <a:gridCol w="365760">
                  <a:extLst>
                    <a:ext uri="{9D8B030D-6E8A-4147-A177-3AD203B41FA5}">
                      <a16:colId xmlns:a16="http://schemas.microsoft.com/office/drawing/2014/main" val="20008"/>
                    </a:ext>
                  </a:extLst>
                </a:gridCol>
                <a:gridCol w="365760">
                  <a:extLst>
                    <a:ext uri="{9D8B030D-6E8A-4147-A177-3AD203B41FA5}">
                      <a16:colId xmlns:a16="http://schemas.microsoft.com/office/drawing/2014/main" val="20009"/>
                    </a:ext>
                  </a:extLst>
                </a:gridCol>
                <a:gridCol w="365760">
                  <a:extLst>
                    <a:ext uri="{9D8B030D-6E8A-4147-A177-3AD203B41FA5}">
                      <a16:colId xmlns:a16="http://schemas.microsoft.com/office/drawing/2014/main" val="20010"/>
                    </a:ext>
                  </a:extLst>
                </a:gridCol>
                <a:gridCol w="365760">
                  <a:extLst>
                    <a:ext uri="{9D8B030D-6E8A-4147-A177-3AD203B41FA5}">
                      <a16:colId xmlns:a16="http://schemas.microsoft.com/office/drawing/2014/main" val="20011"/>
                    </a:ext>
                  </a:extLst>
                </a:gridCol>
                <a:gridCol w="365760">
                  <a:extLst>
                    <a:ext uri="{9D8B030D-6E8A-4147-A177-3AD203B41FA5}">
                      <a16:colId xmlns:a16="http://schemas.microsoft.com/office/drawing/2014/main" val="20012"/>
                    </a:ext>
                  </a:extLst>
                </a:gridCol>
                <a:gridCol w="365760">
                  <a:extLst>
                    <a:ext uri="{9D8B030D-6E8A-4147-A177-3AD203B41FA5}">
                      <a16:colId xmlns:a16="http://schemas.microsoft.com/office/drawing/2014/main" val="20013"/>
                    </a:ext>
                  </a:extLst>
                </a:gridCol>
                <a:gridCol w="365760">
                  <a:extLst>
                    <a:ext uri="{9D8B030D-6E8A-4147-A177-3AD203B41FA5}">
                      <a16:colId xmlns:a16="http://schemas.microsoft.com/office/drawing/2014/main" val="20014"/>
                    </a:ext>
                  </a:extLst>
                </a:gridCol>
                <a:gridCol w="365760">
                  <a:extLst>
                    <a:ext uri="{9D8B030D-6E8A-4147-A177-3AD203B41FA5}">
                      <a16:colId xmlns:a16="http://schemas.microsoft.com/office/drawing/2014/main" val="20015"/>
                    </a:ext>
                  </a:extLst>
                </a:gridCol>
                <a:gridCol w="365760">
                  <a:extLst>
                    <a:ext uri="{9D8B030D-6E8A-4147-A177-3AD203B41FA5}">
                      <a16:colId xmlns:a16="http://schemas.microsoft.com/office/drawing/2014/main" val="20016"/>
                    </a:ext>
                  </a:extLst>
                </a:gridCol>
                <a:gridCol w="365760">
                  <a:extLst>
                    <a:ext uri="{9D8B030D-6E8A-4147-A177-3AD203B41FA5}">
                      <a16:colId xmlns:a16="http://schemas.microsoft.com/office/drawing/2014/main" val="20017"/>
                    </a:ext>
                  </a:extLst>
                </a:gridCol>
                <a:gridCol w="365760">
                  <a:extLst>
                    <a:ext uri="{9D8B030D-6E8A-4147-A177-3AD203B41FA5}">
                      <a16:colId xmlns:a16="http://schemas.microsoft.com/office/drawing/2014/main" val="20018"/>
                    </a:ext>
                  </a:extLst>
                </a:gridCol>
                <a:gridCol w="365760">
                  <a:extLst>
                    <a:ext uri="{9D8B030D-6E8A-4147-A177-3AD203B41FA5}">
                      <a16:colId xmlns:a16="http://schemas.microsoft.com/office/drawing/2014/main" val="20019"/>
                    </a:ext>
                  </a:extLst>
                </a:gridCol>
              </a:tblGrid>
              <a:tr h="342900">
                <a:tc>
                  <a:txBody>
                    <a:bodyPr/>
                    <a:lstStyle/>
                    <a:p>
                      <a:r>
                        <a:rPr lang="en-US" dirty="0">
                          <a:solidFill>
                            <a:sysClr val="windowText" lastClr="000000"/>
                          </a:solidFill>
                        </a:rPr>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342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0019"/>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E3C1E7-49A8-47A1-8D29-DAC324F12C49}"/>
                  </a:ext>
                </a:extLst>
              </p:cNvPr>
              <p:cNvSpPr txBox="1"/>
              <p:nvPr/>
            </p:nvSpPr>
            <p:spPr>
              <a:xfrm>
                <a:off x="838200" y="2442709"/>
                <a:ext cx="2722438" cy="17245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20 x 20, the number of moves is ((20-1)+(20-1))*1/3 = 12</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3</m:t>
                        </m:r>
                      </m:den>
                    </m:f>
                  </m:oMath>
                </a14:m>
                <a:r>
                  <a:rPr lang="en-US" sz="2400" dirty="0">
                    <a:latin typeface="Times New Roman" panose="02020603050405020304" pitchFamily="18" charset="0"/>
                    <a:cs typeface="Times New Roman" panose="02020603050405020304" pitchFamily="18" charset="0"/>
                  </a:rPr>
                  <a:t> moves</a:t>
                </a:r>
              </a:p>
            </p:txBody>
          </p:sp>
        </mc:Choice>
        <mc:Fallback xmlns="">
          <p:sp>
            <p:nvSpPr>
              <p:cNvPr id="3" name="TextBox 2">
                <a:extLst>
                  <a:ext uri="{FF2B5EF4-FFF2-40B4-BE49-F238E27FC236}">
                    <a16:creationId xmlns:a16="http://schemas.microsoft.com/office/drawing/2014/main" id="{30E3C1E7-49A8-47A1-8D29-DAC324F12C49}"/>
                  </a:ext>
                </a:extLst>
              </p:cNvPr>
              <p:cNvSpPr txBox="1">
                <a:spLocks noRot="1" noChangeAspect="1" noMove="1" noResize="1" noEditPoints="1" noAdjustHandles="1" noChangeArrowheads="1" noChangeShapeType="1" noTextEdit="1"/>
              </p:cNvSpPr>
              <p:nvPr/>
            </p:nvSpPr>
            <p:spPr>
              <a:xfrm>
                <a:off x="838200" y="2442709"/>
                <a:ext cx="2722438" cy="1724511"/>
              </a:xfrm>
              <a:prstGeom prst="rect">
                <a:avLst/>
              </a:prstGeom>
              <a:blipFill>
                <a:blip r:embed="rId2"/>
                <a:stretch>
                  <a:fillRect l="-3587" t="-2827" r="-2691" b="-247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115EE12-BF57-474B-985F-BEF509AC376B}"/>
              </a:ext>
            </a:extLst>
          </p:cNvPr>
          <p:cNvSpPr txBox="1"/>
          <p:nvPr/>
        </p:nvSpPr>
        <p:spPr>
          <a:xfrm>
            <a:off x="838200" y="4919241"/>
            <a:ext cx="280782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is 14 moves.</a:t>
            </a:r>
          </a:p>
        </p:txBody>
      </p:sp>
      <p:pic>
        <p:nvPicPr>
          <p:cNvPr id="7" name="Picture 6" descr="Image result for smiley face images">
            <a:extLst>
              <a:ext uri="{FF2B5EF4-FFF2-40B4-BE49-F238E27FC236}">
                <a16:creationId xmlns:a16="http://schemas.microsoft.com/office/drawing/2014/main" id="{B098E9DE-0D10-4D5A-A278-F23A935CAF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853" y="1860504"/>
            <a:ext cx="586105" cy="425450"/>
          </a:xfrm>
          <a:prstGeom prst="rect">
            <a:avLst/>
          </a:prstGeom>
          <a:noFill/>
        </p:spPr>
      </p:pic>
    </p:spTree>
    <p:extLst>
      <p:ext uri="{BB962C8B-B14F-4D97-AF65-F5344CB8AC3E}">
        <p14:creationId xmlns:p14="http://schemas.microsoft.com/office/powerpoint/2010/main" val="15921293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2258" y="873693"/>
            <a:ext cx="8650942" cy="1261884"/>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Huffman’s algorithm </a:t>
            </a: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Example:</a:t>
            </a: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Consider the five-character alphabet  {A, B, C, D, … } with the following occurrence frequencies in a text made up of these symbols:</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cxnSp>
        <p:nvCxnSpPr>
          <p:cNvPr id="4" name="AutoShape 178"/>
          <p:cNvCxnSpPr>
            <a:cxnSpLocks noChangeShapeType="1"/>
          </p:cNvCxnSpPr>
          <p:nvPr/>
        </p:nvCxnSpPr>
        <p:spPr bwMode="auto">
          <a:xfrm>
            <a:off x="2577913" y="2876135"/>
            <a:ext cx="6037169" cy="1049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 name="Rectangle 5"/>
          <p:cNvSpPr/>
          <p:nvPr/>
        </p:nvSpPr>
        <p:spPr>
          <a:xfrm>
            <a:off x="2577913" y="2254690"/>
            <a:ext cx="6954148" cy="1047210"/>
          </a:xfrm>
          <a:prstGeom prst="rect">
            <a:avLst/>
          </a:prstGeom>
        </p:spPr>
        <p:txBody>
          <a:bodyPr wrap="none">
            <a:spAutoFit/>
          </a:bodyPr>
          <a:lstStyle/>
          <a:p>
            <a:pPr>
              <a:lnSpc>
                <a:spcPct val="150000"/>
              </a:lnSpc>
            </a:pPr>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character 		  A	  B	  C	  D	   -</a:t>
            </a:r>
          </a:p>
          <a:p>
            <a:pPr>
              <a:lnSpc>
                <a:spcPct val="150000"/>
              </a:lnSpc>
            </a:pPr>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frequency	0.35	0.1	0.2	0.2	0.15</a:t>
            </a:r>
            <a:endParaRPr lang="en-US" altLang="zh-CN" sz="2200" dirty="0">
              <a:latin typeface="Times New Roman" panose="02020603050405020304" pitchFamily="18" charset="0"/>
              <a:cs typeface="Times New Roman" panose="02020603050405020304" pitchFamily="18" charset="0"/>
            </a:endParaRPr>
          </a:p>
        </p:txBody>
      </p:sp>
      <p:cxnSp>
        <p:nvCxnSpPr>
          <p:cNvPr id="9" name="AutoShape 179"/>
          <p:cNvCxnSpPr>
            <a:cxnSpLocks noChangeShapeType="1"/>
          </p:cNvCxnSpPr>
          <p:nvPr/>
        </p:nvCxnSpPr>
        <p:spPr bwMode="auto">
          <a:xfrm flipH="1">
            <a:off x="4034118" y="2497307"/>
            <a:ext cx="4202" cy="71205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11" name="Table 10"/>
          <p:cNvGraphicFramePr>
            <a:graphicFrameLocks noGrp="1"/>
          </p:cNvGraphicFramePr>
          <p:nvPr/>
        </p:nvGraphicFramePr>
        <p:xfrm>
          <a:off x="198403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289843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381283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nvGraphicFramePr>
        <p:xfrm>
          <a:off x="4715436"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569990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1984039" y="481976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886636" y="481976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nvGraphicFramePr>
        <p:xfrm>
          <a:off x="5699909" y="481976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9" name="Oval 18"/>
          <p:cNvSpPr/>
          <p:nvPr/>
        </p:nvSpPr>
        <p:spPr>
          <a:xfrm>
            <a:off x="4122570" y="4545446"/>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21" name="Table 20"/>
          <p:cNvGraphicFramePr>
            <a:graphicFrameLocks noGrp="1"/>
          </p:cNvGraphicFramePr>
          <p:nvPr/>
        </p:nvGraphicFramePr>
        <p:xfrm>
          <a:off x="3696298" y="562207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715436" y="559552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3" name="AutoShape 179"/>
          <p:cNvCxnSpPr>
            <a:cxnSpLocks noChangeShapeType="1"/>
            <a:stCxn id="19" idx="4"/>
            <a:endCxn id="21" idx="0"/>
          </p:cNvCxnSpPr>
          <p:nvPr/>
        </p:nvCxnSpPr>
        <p:spPr bwMode="auto">
          <a:xfrm flipH="1">
            <a:off x="4034118" y="5155046"/>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79"/>
          <p:cNvCxnSpPr>
            <a:cxnSpLocks noChangeShapeType="1"/>
            <a:stCxn id="19" idx="4"/>
            <a:endCxn id="22" idx="0"/>
          </p:cNvCxnSpPr>
          <p:nvPr/>
        </p:nvCxnSpPr>
        <p:spPr bwMode="auto">
          <a:xfrm>
            <a:off x="4574466" y="5155046"/>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AutoShape 197"/>
          <p:cNvSpPr>
            <a:spLocks/>
          </p:cNvSpPr>
          <p:nvPr/>
        </p:nvSpPr>
        <p:spPr bwMode="auto">
          <a:xfrm rot="5400000">
            <a:off x="2739858" y="2862352"/>
            <a:ext cx="135255" cy="1390650"/>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AutoShape 197"/>
          <p:cNvSpPr>
            <a:spLocks/>
          </p:cNvSpPr>
          <p:nvPr/>
        </p:nvSpPr>
        <p:spPr bwMode="auto">
          <a:xfrm rot="5400000">
            <a:off x="2739857" y="3944135"/>
            <a:ext cx="135255" cy="1390650"/>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4" name="Picture 2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Tree>
    <p:extLst>
      <p:ext uri="{BB962C8B-B14F-4D97-AF65-F5344CB8AC3E}">
        <p14:creationId xmlns:p14="http://schemas.microsoft.com/office/powerpoint/2010/main" val="19393757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84039" y="126974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nvGraphicFramePr>
        <p:xfrm>
          <a:off x="2886636" y="126974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5699909" y="126974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Oval 4"/>
          <p:cNvSpPr/>
          <p:nvPr/>
        </p:nvSpPr>
        <p:spPr>
          <a:xfrm>
            <a:off x="4122570" y="995421"/>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6" name="Table 5"/>
          <p:cNvGraphicFramePr>
            <a:graphicFrameLocks noGrp="1"/>
          </p:cNvGraphicFramePr>
          <p:nvPr/>
        </p:nvGraphicFramePr>
        <p:xfrm>
          <a:off x="3696298" y="207204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715436" y="204549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8" name="AutoShape 179"/>
          <p:cNvCxnSpPr>
            <a:cxnSpLocks noChangeShapeType="1"/>
            <a:stCxn id="5" idx="4"/>
            <a:endCxn id="6" idx="0"/>
          </p:cNvCxnSpPr>
          <p:nvPr/>
        </p:nvCxnSpPr>
        <p:spPr bwMode="auto">
          <a:xfrm flipH="1">
            <a:off x="4034118" y="160502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179"/>
          <p:cNvCxnSpPr>
            <a:cxnSpLocks noChangeShapeType="1"/>
            <a:stCxn id="5" idx="4"/>
            <a:endCxn id="7" idx="0"/>
          </p:cNvCxnSpPr>
          <p:nvPr/>
        </p:nvCxnSpPr>
        <p:spPr bwMode="auto">
          <a:xfrm>
            <a:off x="4574466" y="1605021"/>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0" name="AutoShape 197"/>
          <p:cNvSpPr>
            <a:spLocks/>
          </p:cNvSpPr>
          <p:nvPr/>
        </p:nvSpPr>
        <p:spPr bwMode="auto">
          <a:xfrm rot="5400000">
            <a:off x="2739857" y="394110"/>
            <a:ext cx="135255" cy="1390650"/>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Oval 10"/>
          <p:cNvSpPr/>
          <p:nvPr/>
        </p:nvSpPr>
        <p:spPr>
          <a:xfrm>
            <a:off x="2473062" y="370276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12" name="Table 11"/>
          <p:cNvGraphicFramePr>
            <a:graphicFrameLocks noGrp="1"/>
          </p:cNvGraphicFramePr>
          <p:nvPr/>
        </p:nvGraphicFramePr>
        <p:xfrm>
          <a:off x="2046790" y="477939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3065928" y="475284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4" name="AutoShape 179"/>
          <p:cNvCxnSpPr>
            <a:cxnSpLocks noChangeShapeType="1"/>
            <a:stCxn id="11" idx="4"/>
            <a:endCxn id="12" idx="0"/>
          </p:cNvCxnSpPr>
          <p:nvPr/>
        </p:nvCxnSpPr>
        <p:spPr bwMode="auto">
          <a:xfrm flipH="1">
            <a:off x="2384610" y="431236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79"/>
          <p:cNvCxnSpPr>
            <a:cxnSpLocks noChangeShapeType="1"/>
            <a:stCxn id="11" idx="4"/>
            <a:endCxn id="13" idx="0"/>
          </p:cNvCxnSpPr>
          <p:nvPr/>
        </p:nvCxnSpPr>
        <p:spPr bwMode="auto">
          <a:xfrm>
            <a:off x="2924958" y="4312364"/>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16" name="Table 15"/>
          <p:cNvGraphicFramePr>
            <a:graphicFrameLocks noGrp="1"/>
          </p:cNvGraphicFramePr>
          <p:nvPr/>
        </p:nvGraphicFramePr>
        <p:xfrm>
          <a:off x="4574465" y="369500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7" name="Oval 16"/>
          <p:cNvSpPr/>
          <p:nvPr/>
        </p:nvSpPr>
        <p:spPr>
          <a:xfrm>
            <a:off x="6420822" y="3689963"/>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18" name="Table 17"/>
          <p:cNvGraphicFramePr>
            <a:graphicFrameLocks noGrp="1"/>
          </p:cNvGraphicFramePr>
          <p:nvPr/>
        </p:nvGraphicFramePr>
        <p:xfrm>
          <a:off x="6003515" y="475284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6986793" y="475284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0" name="AutoShape 179"/>
          <p:cNvCxnSpPr>
            <a:cxnSpLocks noChangeShapeType="1"/>
          </p:cNvCxnSpPr>
          <p:nvPr/>
        </p:nvCxnSpPr>
        <p:spPr bwMode="auto">
          <a:xfrm flipH="1">
            <a:off x="6332369" y="428581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79"/>
          <p:cNvCxnSpPr>
            <a:cxnSpLocks noChangeShapeType="1"/>
          </p:cNvCxnSpPr>
          <p:nvPr/>
        </p:nvCxnSpPr>
        <p:spPr bwMode="auto">
          <a:xfrm>
            <a:off x="6872717" y="4312792"/>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AutoShape 197"/>
          <p:cNvSpPr>
            <a:spLocks/>
          </p:cNvSpPr>
          <p:nvPr/>
        </p:nvSpPr>
        <p:spPr bwMode="auto">
          <a:xfrm rot="5400000">
            <a:off x="3730857" y="2488686"/>
            <a:ext cx="174906" cy="2027332"/>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Right Arrow 22"/>
          <p:cNvSpPr/>
          <p:nvPr/>
        </p:nvSpPr>
        <p:spPr>
          <a:xfrm rot="5400000">
            <a:off x="5634654" y="2977710"/>
            <a:ext cx="490213" cy="247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35174">
            <a:off x="831273" y="1354974"/>
            <a:ext cx="531551" cy="332623"/>
          </a:xfrm>
          <a:prstGeom prst="rect">
            <a:avLst/>
          </a:prstGeom>
          <a:noFill/>
        </p:spPr>
      </p:pic>
    </p:spTree>
    <p:extLst>
      <p:ext uri="{BB962C8B-B14F-4D97-AF65-F5344CB8AC3E}">
        <p14:creationId xmlns:p14="http://schemas.microsoft.com/office/powerpoint/2010/main" val="2923787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693131" y="1461586"/>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3" name="Table 2"/>
          <p:cNvGraphicFramePr>
            <a:graphicFrameLocks noGrp="1"/>
          </p:cNvGraphicFramePr>
          <p:nvPr/>
        </p:nvGraphicFramePr>
        <p:xfrm>
          <a:off x="1266859" y="253821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2285997" y="251166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5" name="AutoShape 179"/>
          <p:cNvCxnSpPr>
            <a:cxnSpLocks noChangeShapeType="1"/>
            <a:stCxn id="2" idx="4"/>
            <a:endCxn id="3" idx="0"/>
          </p:cNvCxnSpPr>
          <p:nvPr/>
        </p:nvCxnSpPr>
        <p:spPr bwMode="auto">
          <a:xfrm flipH="1">
            <a:off x="1604679" y="2071186"/>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 name="AutoShape 179"/>
          <p:cNvCxnSpPr>
            <a:cxnSpLocks noChangeShapeType="1"/>
            <a:stCxn id="2" idx="4"/>
            <a:endCxn id="4" idx="0"/>
          </p:cNvCxnSpPr>
          <p:nvPr/>
        </p:nvCxnSpPr>
        <p:spPr bwMode="auto">
          <a:xfrm>
            <a:off x="2145027" y="2071186"/>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7" name="Table 6"/>
          <p:cNvGraphicFramePr>
            <a:graphicFrameLocks noGrp="1"/>
          </p:cNvGraphicFramePr>
          <p:nvPr/>
        </p:nvGraphicFramePr>
        <p:xfrm>
          <a:off x="3354814" y="146158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 name="Oval 7"/>
          <p:cNvSpPr/>
          <p:nvPr/>
        </p:nvSpPr>
        <p:spPr>
          <a:xfrm>
            <a:off x="4690627" y="145775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9" name="Table 8"/>
          <p:cNvGraphicFramePr>
            <a:graphicFrameLocks noGrp="1"/>
          </p:cNvGraphicFramePr>
          <p:nvPr/>
        </p:nvGraphicFramePr>
        <p:xfrm>
          <a:off x="4273320" y="252062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5256598" y="252062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1" name="AutoShape 179"/>
          <p:cNvCxnSpPr>
            <a:cxnSpLocks noChangeShapeType="1"/>
          </p:cNvCxnSpPr>
          <p:nvPr/>
        </p:nvCxnSpPr>
        <p:spPr bwMode="auto">
          <a:xfrm flipH="1">
            <a:off x="4602174" y="205360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179"/>
          <p:cNvCxnSpPr>
            <a:cxnSpLocks noChangeShapeType="1"/>
          </p:cNvCxnSpPr>
          <p:nvPr/>
        </p:nvCxnSpPr>
        <p:spPr bwMode="auto">
          <a:xfrm>
            <a:off x="5142522" y="2080579"/>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3" name="AutoShape 197"/>
          <p:cNvSpPr>
            <a:spLocks/>
          </p:cNvSpPr>
          <p:nvPr/>
        </p:nvSpPr>
        <p:spPr bwMode="auto">
          <a:xfrm rot="5400000">
            <a:off x="2849793" y="348641"/>
            <a:ext cx="153055" cy="1803216"/>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Oval 13"/>
          <p:cNvSpPr/>
          <p:nvPr/>
        </p:nvSpPr>
        <p:spPr>
          <a:xfrm>
            <a:off x="6124977" y="338516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15" name="Table 14"/>
          <p:cNvGraphicFramePr>
            <a:graphicFrameLocks noGrp="1"/>
          </p:cNvGraphicFramePr>
          <p:nvPr/>
        </p:nvGraphicFramePr>
        <p:xfrm>
          <a:off x="5707670" y="444803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6690948" y="444803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7" name="AutoShape 179"/>
          <p:cNvCxnSpPr>
            <a:cxnSpLocks noChangeShapeType="1"/>
          </p:cNvCxnSpPr>
          <p:nvPr/>
        </p:nvCxnSpPr>
        <p:spPr bwMode="auto">
          <a:xfrm flipH="1">
            <a:off x="6036524" y="398101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79"/>
          <p:cNvCxnSpPr>
            <a:cxnSpLocks noChangeShapeType="1"/>
          </p:cNvCxnSpPr>
          <p:nvPr/>
        </p:nvCxnSpPr>
        <p:spPr bwMode="auto">
          <a:xfrm>
            <a:off x="6576872" y="4007989"/>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Oval 18"/>
          <p:cNvSpPr/>
          <p:nvPr/>
        </p:nvSpPr>
        <p:spPr>
          <a:xfrm>
            <a:off x="8769566" y="3398389"/>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20" name="Oval 19"/>
          <p:cNvSpPr/>
          <p:nvPr/>
        </p:nvSpPr>
        <p:spPr>
          <a:xfrm>
            <a:off x="8040144" y="445580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21" name="Table 20"/>
          <p:cNvGraphicFramePr>
            <a:graphicFrameLocks noGrp="1"/>
          </p:cNvGraphicFramePr>
          <p:nvPr/>
        </p:nvGraphicFramePr>
        <p:xfrm>
          <a:off x="7613872" y="553243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8633010" y="550588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3" name="AutoShape 179"/>
          <p:cNvCxnSpPr>
            <a:cxnSpLocks noChangeShapeType="1"/>
            <a:stCxn id="20" idx="4"/>
            <a:endCxn id="21" idx="0"/>
          </p:cNvCxnSpPr>
          <p:nvPr/>
        </p:nvCxnSpPr>
        <p:spPr bwMode="auto">
          <a:xfrm flipH="1">
            <a:off x="7951692" y="506540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179"/>
          <p:cNvCxnSpPr>
            <a:cxnSpLocks noChangeShapeType="1"/>
            <a:stCxn id="20" idx="4"/>
            <a:endCxn id="22" idx="0"/>
          </p:cNvCxnSpPr>
          <p:nvPr/>
        </p:nvCxnSpPr>
        <p:spPr bwMode="auto">
          <a:xfrm>
            <a:off x="8492040" y="5065404"/>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25" name="Table 24"/>
          <p:cNvGraphicFramePr>
            <a:graphicFrameLocks noGrp="1"/>
          </p:cNvGraphicFramePr>
          <p:nvPr/>
        </p:nvGraphicFramePr>
        <p:xfrm>
          <a:off x="9375442" y="444803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6" name="AutoShape 179"/>
          <p:cNvCxnSpPr>
            <a:cxnSpLocks noChangeShapeType="1"/>
          </p:cNvCxnSpPr>
          <p:nvPr/>
        </p:nvCxnSpPr>
        <p:spPr bwMode="auto">
          <a:xfrm flipH="1">
            <a:off x="8673761" y="401567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79"/>
          <p:cNvCxnSpPr>
            <a:cxnSpLocks noChangeShapeType="1"/>
          </p:cNvCxnSpPr>
          <p:nvPr/>
        </p:nvCxnSpPr>
        <p:spPr bwMode="auto">
          <a:xfrm>
            <a:off x="9221461" y="4015671"/>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8" name="AutoShape 197"/>
          <p:cNvSpPr>
            <a:spLocks/>
          </p:cNvSpPr>
          <p:nvPr/>
        </p:nvSpPr>
        <p:spPr bwMode="auto">
          <a:xfrm rot="5400000">
            <a:off x="7814488" y="1850951"/>
            <a:ext cx="256546" cy="2731777"/>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Right Arrow 28"/>
          <p:cNvSpPr/>
          <p:nvPr/>
        </p:nvSpPr>
        <p:spPr>
          <a:xfrm>
            <a:off x="3928212" y="4015671"/>
            <a:ext cx="490213" cy="247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Tree>
    <p:extLst>
      <p:ext uri="{BB962C8B-B14F-4D97-AF65-F5344CB8AC3E}">
        <p14:creationId xmlns:p14="http://schemas.microsoft.com/office/powerpoint/2010/main" val="30908905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831491" y="131935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cxnSp>
        <p:nvCxnSpPr>
          <p:cNvPr id="5" name="AutoShape 179"/>
          <p:cNvCxnSpPr>
            <a:cxnSpLocks noChangeShapeType="1"/>
            <a:endCxn id="7" idx="0"/>
          </p:cNvCxnSpPr>
          <p:nvPr/>
        </p:nvCxnSpPr>
        <p:spPr bwMode="auto">
          <a:xfrm flipH="1">
            <a:off x="7311981" y="1910243"/>
            <a:ext cx="988768" cy="596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 name="AutoShape 179"/>
          <p:cNvCxnSpPr>
            <a:cxnSpLocks noChangeShapeType="1"/>
            <a:endCxn id="12" idx="0"/>
          </p:cNvCxnSpPr>
          <p:nvPr/>
        </p:nvCxnSpPr>
        <p:spPr bwMode="auto">
          <a:xfrm>
            <a:off x="8283386" y="1928954"/>
            <a:ext cx="1466997" cy="62674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 name="Oval 6"/>
          <p:cNvSpPr/>
          <p:nvPr/>
        </p:nvSpPr>
        <p:spPr>
          <a:xfrm>
            <a:off x="6860085" y="2506615"/>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8" name="Table 7"/>
          <p:cNvGraphicFramePr>
            <a:graphicFrameLocks noGrp="1"/>
          </p:cNvGraphicFramePr>
          <p:nvPr/>
        </p:nvGraphicFramePr>
        <p:xfrm>
          <a:off x="6442778" y="356949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426056" y="356949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0" name="AutoShape 179"/>
          <p:cNvCxnSpPr>
            <a:cxnSpLocks noChangeShapeType="1"/>
          </p:cNvCxnSpPr>
          <p:nvPr/>
        </p:nvCxnSpPr>
        <p:spPr bwMode="auto">
          <a:xfrm flipH="1">
            <a:off x="6771632" y="3102466"/>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179"/>
          <p:cNvCxnSpPr>
            <a:cxnSpLocks noChangeShapeType="1"/>
            <a:stCxn id="7" idx="4"/>
          </p:cNvCxnSpPr>
          <p:nvPr/>
        </p:nvCxnSpPr>
        <p:spPr bwMode="auto">
          <a:xfrm>
            <a:off x="7311981" y="3116215"/>
            <a:ext cx="478789" cy="4537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2" name="Oval 11"/>
          <p:cNvSpPr/>
          <p:nvPr/>
        </p:nvSpPr>
        <p:spPr>
          <a:xfrm>
            <a:off x="9298487" y="255570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13" name="Oval 12"/>
          <p:cNvSpPr/>
          <p:nvPr/>
        </p:nvSpPr>
        <p:spPr>
          <a:xfrm>
            <a:off x="8569065" y="3613115"/>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14" name="Table 13"/>
          <p:cNvGraphicFramePr>
            <a:graphicFrameLocks noGrp="1"/>
          </p:cNvGraphicFramePr>
          <p:nvPr/>
        </p:nvGraphicFramePr>
        <p:xfrm>
          <a:off x="8142793" y="468974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9161931" y="466319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6" name="AutoShape 179"/>
          <p:cNvCxnSpPr>
            <a:cxnSpLocks noChangeShapeType="1"/>
            <a:stCxn id="13" idx="4"/>
            <a:endCxn id="14" idx="0"/>
          </p:cNvCxnSpPr>
          <p:nvPr/>
        </p:nvCxnSpPr>
        <p:spPr bwMode="auto">
          <a:xfrm flipH="1">
            <a:off x="8480613" y="4222715"/>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79"/>
          <p:cNvCxnSpPr>
            <a:cxnSpLocks noChangeShapeType="1"/>
            <a:stCxn id="13" idx="4"/>
            <a:endCxn id="15" idx="0"/>
          </p:cNvCxnSpPr>
          <p:nvPr/>
        </p:nvCxnSpPr>
        <p:spPr bwMode="auto">
          <a:xfrm>
            <a:off x="9020961" y="4222715"/>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18" name="Table 17"/>
          <p:cNvGraphicFramePr>
            <a:graphicFrameLocks noGrp="1"/>
          </p:cNvGraphicFramePr>
          <p:nvPr/>
        </p:nvGraphicFramePr>
        <p:xfrm>
          <a:off x="9904363" y="3605350"/>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9" name="AutoShape 179"/>
          <p:cNvCxnSpPr>
            <a:cxnSpLocks noChangeShapeType="1"/>
          </p:cNvCxnSpPr>
          <p:nvPr/>
        </p:nvCxnSpPr>
        <p:spPr bwMode="auto">
          <a:xfrm flipH="1">
            <a:off x="9202682" y="3172982"/>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79"/>
          <p:cNvCxnSpPr>
            <a:cxnSpLocks noChangeShapeType="1"/>
          </p:cNvCxnSpPr>
          <p:nvPr/>
        </p:nvCxnSpPr>
        <p:spPr bwMode="auto">
          <a:xfrm>
            <a:off x="9750382" y="3172982"/>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Oval 25"/>
          <p:cNvSpPr/>
          <p:nvPr/>
        </p:nvSpPr>
        <p:spPr>
          <a:xfrm>
            <a:off x="1723306" y="194184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27" name="Table 26"/>
          <p:cNvGraphicFramePr>
            <a:graphicFrameLocks noGrp="1"/>
          </p:cNvGraphicFramePr>
          <p:nvPr/>
        </p:nvGraphicFramePr>
        <p:xfrm>
          <a:off x="1305999" y="300471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p:nvGraphicFramePr>
        <p:xfrm>
          <a:off x="2289277" y="300471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9" name="AutoShape 179"/>
          <p:cNvCxnSpPr>
            <a:cxnSpLocks noChangeShapeType="1"/>
          </p:cNvCxnSpPr>
          <p:nvPr/>
        </p:nvCxnSpPr>
        <p:spPr bwMode="auto">
          <a:xfrm flipH="1">
            <a:off x="1634853" y="253769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p:cNvCxnSpPr>
            <a:cxnSpLocks noChangeShapeType="1"/>
          </p:cNvCxnSpPr>
          <p:nvPr/>
        </p:nvCxnSpPr>
        <p:spPr bwMode="auto">
          <a:xfrm>
            <a:off x="2175201" y="2564669"/>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1" name="Oval 30"/>
          <p:cNvSpPr/>
          <p:nvPr/>
        </p:nvSpPr>
        <p:spPr>
          <a:xfrm>
            <a:off x="4367895" y="1955069"/>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32" name="Oval 31"/>
          <p:cNvSpPr/>
          <p:nvPr/>
        </p:nvSpPr>
        <p:spPr>
          <a:xfrm>
            <a:off x="3638473" y="301248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33" name="Table 32"/>
          <p:cNvGraphicFramePr>
            <a:graphicFrameLocks noGrp="1"/>
          </p:cNvGraphicFramePr>
          <p:nvPr/>
        </p:nvGraphicFramePr>
        <p:xfrm>
          <a:off x="3212201" y="408911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nvGraphicFramePr>
        <p:xfrm>
          <a:off x="4231339" y="406256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5" name="AutoShape 179"/>
          <p:cNvCxnSpPr>
            <a:cxnSpLocks noChangeShapeType="1"/>
            <a:stCxn id="32" idx="4"/>
            <a:endCxn id="33" idx="0"/>
          </p:cNvCxnSpPr>
          <p:nvPr/>
        </p:nvCxnSpPr>
        <p:spPr bwMode="auto">
          <a:xfrm flipH="1">
            <a:off x="3550021" y="362208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79"/>
          <p:cNvCxnSpPr>
            <a:cxnSpLocks noChangeShapeType="1"/>
            <a:stCxn id="32" idx="4"/>
            <a:endCxn id="34" idx="0"/>
          </p:cNvCxnSpPr>
          <p:nvPr/>
        </p:nvCxnSpPr>
        <p:spPr bwMode="auto">
          <a:xfrm>
            <a:off x="4090369" y="3622084"/>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37" name="Table 36"/>
          <p:cNvGraphicFramePr>
            <a:graphicFrameLocks noGrp="1"/>
          </p:cNvGraphicFramePr>
          <p:nvPr/>
        </p:nvGraphicFramePr>
        <p:xfrm>
          <a:off x="4973771" y="300471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8" name="AutoShape 179"/>
          <p:cNvCxnSpPr>
            <a:cxnSpLocks noChangeShapeType="1"/>
          </p:cNvCxnSpPr>
          <p:nvPr/>
        </p:nvCxnSpPr>
        <p:spPr bwMode="auto">
          <a:xfrm flipH="1">
            <a:off x="4272090" y="257235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79"/>
          <p:cNvCxnSpPr>
            <a:cxnSpLocks noChangeShapeType="1"/>
          </p:cNvCxnSpPr>
          <p:nvPr/>
        </p:nvCxnSpPr>
        <p:spPr bwMode="auto">
          <a:xfrm>
            <a:off x="4819790" y="2572351"/>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 name="AutoShape 197"/>
          <p:cNvSpPr>
            <a:spLocks/>
          </p:cNvSpPr>
          <p:nvPr/>
        </p:nvSpPr>
        <p:spPr bwMode="auto">
          <a:xfrm rot="5400000">
            <a:off x="3412817" y="407631"/>
            <a:ext cx="256546" cy="2731777"/>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Right Arrow 40"/>
          <p:cNvSpPr/>
          <p:nvPr/>
        </p:nvSpPr>
        <p:spPr>
          <a:xfrm>
            <a:off x="4728664" y="958613"/>
            <a:ext cx="490213" cy="247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305999" y="5553281"/>
            <a:ext cx="7085338" cy="430887"/>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9.12  Example of constructing a Huffman coding tree.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43" name="Picture 4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
        <p:nvSpPr>
          <p:cNvPr id="3" name="TextBox 2">
            <a:extLst>
              <a:ext uri="{FF2B5EF4-FFF2-40B4-BE49-F238E27FC236}">
                <a16:creationId xmlns:a16="http://schemas.microsoft.com/office/drawing/2014/main" id="{5E86E6BC-1390-4247-A501-06291012B803}"/>
              </a:ext>
            </a:extLst>
          </p:cNvPr>
          <p:cNvSpPr txBox="1"/>
          <p:nvPr/>
        </p:nvSpPr>
        <p:spPr>
          <a:xfrm>
            <a:off x="7434548" y="2005777"/>
            <a:ext cx="263217" cy="369332"/>
          </a:xfrm>
          <a:prstGeom prst="rect">
            <a:avLst/>
          </a:prstGeom>
          <a:noFill/>
        </p:spPr>
        <p:txBody>
          <a:bodyPr wrap="square" rtlCol="0">
            <a:spAutoFit/>
          </a:bodyPr>
          <a:lstStyle/>
          <a:p>
            <a:r>
              <a:rPr lang="en-US" dirty="0"/>
              <a:t>0</a:t>
            </a:r>
          </a:p>
        </p:txBody>
      </p:sp>
      <p:sp>
        <p:nvSpPr>
          <p:cNvPr id="44" name="TextBox 43">
            <a:extLst>
              <a:ext uri="{FF2B5EF4-FFF2-40B4-BE49-F238E27FC236}">
                <a16:creationId xmlns:a16="http://schemas.microsoft.com/office/drawing/2014/main" id="{0B0CBC22-975C-4843-AF47-9A708772E7DA}"/>
              </a:ext>
            </a:extLst>
          </p:cNvPr>
          <p:cNvSpPr txBox="1"/>
          <p:nvPr/>
        </p:nvSpPr>
        <p:spPr>
          <a:xfrm>
            <a:off x="6684250" y="3100561"/>
            <a:ext cx="263217" cy="369332"/>
          </a:xfrm>
          <a:prstGeom prst="rect">
            <a:avLst/>
          </a:prstGeom>
          <a:noFill/>
        </p:spPr>
        <p:txBody>
          <a:bodyPr wrap="square" rtlCol="0">
            <a:spAutoFit/>
          </a:bodyPr>
          <a:lstStyle/>
          <a:p>
            <a:r>
              <a:rPr lang="en-US" dirty="0"/>
              <a:t>0</a:t>
            </a:r>
          </a:p>
        </p:txBody>
      </p:sp>
      <p:sp>
        <p:nvSpPr>
          <p:cNvPr id="45" name="TextBox 44">
            <a:extLst>
              <a:ext uri="{FF2B5EF4-FFF2-40B4-BE49-F238E27FC236}">
                <a16:creationId xmlns:a16="http://schemas.microsoft.com/office/drawing/2014/main" id="{9E772A86-C141-48E9-BA8A-9BFEA781563E}"/>
              </a:ext>
            </a:extLst>
          </p:cNvPr>
          <p:cNvSpPr txBox="1"/>
          <p:nvPr/>
        </p:nvSpPr>
        <p:spPr>
          <a:xfrm>
            <a:off x="9128747" y="3177158"/>
            <a:ext cx="263217" cy="369332"/>
          </a:xfrm>
          <a:prstGeom prst="rect">
            <a:avLst/>
          </a:prstGeom>
          <a:noFill/>
        </p:spPr>
        <p:txBody>
          <a:bodyPr wrap="square" rtlCol="0">
            <a:spAutoFit/>
          </a:bodyPr>
          <a:lstStyle/>
          <a:p>
            <a:r>
              <a:rPr lang="en-US" dirty="0"/>
              <a:t>0</a:t>
            </a:r>
          </a:p>
        </p:txBody>
      </p:sp>
      <p:sp>
        <p:nvSpPr>
          <p:cNvPr id="46" name="TextBox 45">
            <a:extLst>
              <a:ext uri="{FF2B5EF4-FFF2-40B4-BE49-F238E27FC236}">
                <a16:creationId xmlns:a16="http://schemas.microsoft.com/office/drawing/2014/main" id="{5D78AB1A-2314-4473-AA39-AD1AAC47362F}"/>
              </a:ext>
            </a:extLst>
          </p:cNvPr>
          <p:cNvSpPr txBox="1"/>
          <p:nvPr/>
        </p:nvSpPr>
        <p:spPr>
          <a:xfrm>
            <a:off x="8409334" y="4188663"/>
            <a:ext cx="263217" cy="369332"/>
          </a:xfrm>
          <a:prstGeom prst="rect">
            <a:avLst/>
          </a:prstGeom>
          <a:noFill/>
        </p:spPr>
        <p:txBody>
          <a:bodyPr wrap="square" rtlCol="0">
            <a:spAutoFit/>
          </a:bodyPr>
          <a:lstStyle/>
          <a:p>
            <a:r>
              <a:rPr lang="en-US" dirty="0"/>
              <a:t>0</a:t>
            </a:r>
          </a:p>
        </p:txBody>
      </p:sp>
      <p:sp>
        <p:nvSpPr>
          <p:cNvPr id="47" name="TextBox 46">
            <a:extLst>
              <a:ext uri="{FF2B5EF4-FFF2-40B4-BE49-F238E27FC236}">
                <a16:creationId xmlns:a16="http://schemas.microsoft.com/office/drawing/2014/main" id="{137B1275-FEC9-4722-BE89-FA3C23035777}"/>
              </a:ext>
            </a:extLst>
          </p:cNvPr>
          <p:cNvSpPr txBox="1"/>
          <p:nvPr/>
        </p:nvSpPr>
        <p:spPr>
          <a:xfrm>
            <a:off x="8856108" y="1839097"/>
            <a:ext cx="263217" cy="369332"/>
          </a:xfrm>
          <a:prstGeom prst="rect">
            <a:avLst/>
          </a:prstGeom>
          <a:noFill/>
        </p:spPr>
        <p:txBody>
          <a:bodyPr wrap="square" rtlCol="0">
            <a:spAutoFit/>
          </a:bodyPr>
          <a:lstStyle/>
          <a:p>
            <a:r>
              <a:rPr lang="en-US" dirty="0"/>
              <a:t>1</a:t>
            </a:r>
          </a:p>
        </p:txBody>
      </p:sp>
      <p:sp>
        <p:nvSpPr>
          <p:cNvPr id="48" name="TextBox 47">
            <a:extLst>
              <a:ext uri="{FF2B5EF4-FFF2-40B4-BE49-F238E27FC236}">
                <a16:creationId xmlns:a16="http://schemas.microsoft.com/office/drawing/2014/main" id="{80082F54-0A6F-4A16-A4B3-1827F15C656C}"/>
              </a:ext>
            </a:extLst>
          </p:cNvPr>
          <p:cNvSpPr txBox="1"/>
          <p:nvPr/>
        </p:nvSpPr>
        <p:spPr>
          <a:xfrm>
            <a:off x="7533212" y="3045920"/>
            <a:ext cx="263217" cy="369332"/>
          </a:xfrm>
          <a:prstGeom prst="rect">
            <a:avLst/>
          </a:prstGeom>
          <a:noFill/>
        </p:spPr>
        <p:txBody>
          <a:bodyPr wrap="square" rtlCol="0">
            <a:spAutoFit/>
          </a:bodyPr>
          <a:lstStyle/>
          <a:p>
            <a:r>
              <a:rPr lang="en-US" dirty="0"/>
              <a:t>1</a:t>
            </a:r>
          </a:p>
        </p:txBody>
      </p:sp>
      <p:sp>
        <p:nvSpPr>
          <p:cNvPr id="49" name="TextBox 48">
            <a:extLst>
              <a:ext uri="{FF2B5EF4-FFF2-40B4-BE49-F238E27FC236}">
                <a16:creationId xmlns:a16="http://schemas.microsoft.com/office/drawing/2014/main" id="{E3B2BD8D-A5FF-4176-89A4-CD2A6978AB74}"/>
              </a:ext>
            </a:extLst>
          </p:cNvPr>
          <p:cNvSpPr txBox="1"/>
          <p:nvPr/>
        </p:nvSpPr>
        <p:spPr>
          <a:xfrm>
            <a:off x="10025581" y="3122756"/>
            <a:ext cx="263217" cy="369332"/>
          </a:xfrm>
          <a:prstGeom prst="rect">
            <a:avLst/>
          </a:prstGeom>
          <a:noFill/>
        </p:spPr>
        <p:txBody>
          <a:bodyPr wrap="square" rtlCol="0">
            <a:spAutoFit/>
          </a:bodyPr>
          <a:lstStyle/>
          <a:p>
            <a:r>
              <a:rPr lang="en-US" dirty="0"/>
              <a:t>1</a:t>
            </a:r>
          </a:p>
        </p:txBody>
      </p:sp>
      <p:sp>
        <p:nvSpPr>
          <p:cNvPr id="50" name="TextBox 49">
            <a:extLst>
              <a:ext uri="{FF2B5EF4-FFF2-40B4-BE49-F238E27FC236}">
                <a16:creationId xmlns:a16="http://schemas.microsoft.com/office/drawing/2014/main" id="{6983C968-1A50-4FE6-A297-8810C32DEE38}"/>
              </a:ext>
            </a:extLst>
          </p:cNvPr>
          <p:cNvSpPr txBox="1"/>
          <p:nvPr/>
        </p:nvSpPr>
        <p:spPr>
          <a:xfrm>
            <a:off x="9225113" y="4193834"/>
            <a:ext cx="26321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5673956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6118" y="1454387"/>
          <a:ext cx="7122088" cy="1005840"/>
        </p:xfrm>
        <a:graphic>
          <a:graphicData uri="http://schemas.openxmlformats.org/drawingml/2006/table">
            <a:tbl>
              <a:tblPr firstRow="1" firstCol="1" bandRow="1">
                <a:tableStyleId>{5C22544A-7EE6-4342-B048-85BDC9FD1C3A}</a:tableStyleId>
              </a:tblPr>
              <a:tblGrid>
                <a:gridCol w="1419064">
                  <a:extLst>
                    <a:ext uri="{9D8B030D-6E8A-4147-A177-3AD203B41FA5}">
                      <a16:colId xmlns:a16="http://schemas.microsoft.com/office/drawing/2014/main" val="20000"/>
                    </a:ext>
                  </a:extLst>
                </a:gridCol>
                <a:gridCol w="1137927">
                  <a:extLst>
                    <a:ext uri="{9D8B030D-6E8A-4147-A177-3AD203B41FA5}">
                      <a16:colId xmlns:a16="http://schemas.microsoft.com/office/drawing/2014/main" val="20001"/>
                    </a:ext>
                  </a:extLst>
                </a:gridCol>
                <a:gridCol w="1137927">
                  <a:extLst>
                    <a:ext uri="{9D8B030D-6E8A-4147-A177-3AD203B41FA5}">
                      <a16:colId xmlns:a16="http://schemas.microsoft.com/office/drawing/2014/main" val="20002"/>
                    </a:ext>
                  </a:extLst>
                </a:gridCol>
                <a:gridCol w="1137927">
                  <a:extLst>
                    <a:ext uri="{9D8B030D-6E8A-4147-A177-3AD203B41FA5}">
                      <a16:colId xmlns:a16="http://schemas.microsoft.com/office/drawing/2014/main" val="20003"/>
                    </a:ext>
                  </a:extLst>
                </a:gridCol>
                <a:gridCol w="1204865">
                  <a:extLst>
                    <a:ext uri="{9D8B030D-6E8A-4147-A177-3AD203B41FA5}">
                      <a16:colId xmlns:a16="http://schemas.microsoft.com/office/drawing/2014/main" val="20004"/>
                    </a:ext>
                  </a:extLst>
                </a:gridCol>
                <a:gridCol w="1084378">
                  <a:extLst>
                    <a:ext uri="{9D8B030D-6E8A-4147-A177-3AD203B41FA5}">
                      <a16:colId xmlns:a16="http://schemas.microsoft.com/office/drawing/2014/main" val="20005"/>
                    </a:ext>
                  </a:extLst>
                </a:gridCol>
              </a:tblGrid>
              <a:tr h="331441">
                <a:tc>
                  <a:txBody>
                    <a:bodyPr/>
                    <a:lstStyle/>
                    <a:p>
                      <a:pPr marL="0" marR="0">
                        <a:spcBef>
                          <a:spcPts val="0"/>
                        </a:spcBef>
                        <a:spcAft>
                          <a:spcPts val="0"/>
                        </a:spcAft>
                      </a:pPr>
                      <a:r>
                        <a:rPr lang="en-US" sz="2200" dirty="0">
                          <a:solidFill>
                            <a:schemeClr val="tx1"/>
                          </a:solidFill>
                          <a:effectLst/>
                        </a:rPr>
                        <a:t>character</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1441">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1441">
                <a:tc>
                  <a:txBody>
                    <a:bodyPr/>
                    <a:lstStyle/>
                    <a:p>
                      <a:pPr marL="0" marR="0">
                        <a:spcBef>
                          <a:spcPts val="0"/>
                        </a:spcBef>
                        <a:spcAft>
                          <a:spcPts val="0"/>
                        </a:spcAft>
                      </a:pPr>
                      <a:r>
                        <a:rPr lang="en-US" sz="2200">
                          <a:solidFill>
                            <a:schemeClr val="tx1"/>
                          </a:solidFill>
                          <a:effectLst/>
                        </a:rPr>
                        <a:t>codeword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 name="Rectangle 2"/>
          <p:cNvSpPr/>
          <p:nvPr/>
        </p:nvSpPr>
        <p:spPr>
          <a:xfrm>
            <a:off x="1081718" y="874163"/>
            <a:ext cx="7480391" cy="430887"/>
          </a:xfrm>
          <a:prstGeom prst="rect">
            <a:avLst/>
          </a:prstGeom>
        </p:spPr>
        <p:txBody>
          <a:bodyPr wrap="square">
            <a:spAutoFit/>
          </a:bodyPr>
          <a:lstStyle/>
          <a:p>
            <a:pPr marL="342900" marR="0" lvl="0"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resulting (Huffman’s code) codewords are as follows:</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mc:AlternateContent xmlns:mc="http://schemas.openxmlformats.org/markup-compatibility/2006" xmlns:a14="http://schemas.microsoft.com/office/drawing/2010/main">
        <mc:Choice Requires="a14">
          <p:sp>
            <p:nvSpPr>
              <p:cNvPr id="4" name="Rectangle 3"/>
              <p:cNvSpPr/>
              <p:nvPr/>
            </p:nvSpPr>
            <p:spPr>
              <a:xfrm>
                <a:off x="1112560" y="2706859"/>
                <a:ext cx="6607296" cy="389452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DAD and BAD_AD are encoded as 011101, and 1001 101 101 1101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bits it takes to encode a file given the binary tree T is :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bits(T) = </a:t>
                </a:r>
                <a14:m>
                  <m:oMath xmlns:m="http://schemas.openxmlformats.org/officeDocument/2006/math">
                    <m:nary>
                      <m:naryPr>
                        <m:chr m:val="∑"/>
                        <m:limLoc m:val="subSup"/>
                        <m:ctrlPr>
                          <a:rPr lang="en-US" sz="220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naryPr>
                      <m:sub>
                        <m:r>
                          <m:rPr>
                            <m:brk m:alnAt="25"/>
                          </m:r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𝑛</m:t>
                        </m:r>
                      </m:sup>
                      <m:e>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𝑓𝑟𝑒𝑞𝑢𝑒𝑛𝑐𝑦</m:t>
                        </m:r>
                        <m:d>
                          <m:dPr>
                            <m:ctrl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𝑑𝑒𝑝𝑡h</m:t>
                        </m:r>
                        <m:d>
                          <m:dPr>
                            <m:ctrl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i="1" spc="-10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i="1" spc="-10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i="1" spc="-10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m:t>
                        </m:r>
                      </m:e>
                    </m:nary>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 </m:t>
                    </m:r>
                  </m:oMath>
                </a14:m>
                <a:endParaRPr lang="en-US" sz="2200" b="0" spc="-1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occurrence frequencies given and the codeword lengths obtained, the average number of bits per character in this code is</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2*0.35 + 3*0.1 + 2*0.2 + 2*0.2 + 3*0.15  = 2.25.</a:t>
                </a:r>
              </a:p>
            </p:txBody>
          </p:sp>
        </mc:Choice>
        <mc:Fallback xmlns="">
          <p:sp>
            <p:nvSpPr>
              <p:cNvPr id="4" name="Rectangle 3"/>
              <p:cNvSpPr>
                <a:spLocks noRot="1" noChangeAspect="1" noMove="1" noResize="1" noEditPoints="1" noAdjustHandles="1" noChangeArrowheads="1" noChangeShapeType="1" noTextEdit="1"/>
              </p:cNvSpPr>
              <p:nvPr/>
            </p:nvSpPr>
            <p:spPr>
              <a:xfrm>
                <a:off x="1112560" y="2706859"/>
                <a:ext cx="6607296" cy="3894528"/>
              </a:xfrm>
              <a:prstGeom prst="rect">
                <a:avLst/>
              </a:prstGeom>
              <a:blipFill>
                <a:blip r:embed="rId2"/>
                <a:stretch>
                  <a:fillRect l="-1108" t="-1095" b="-2347"/>
                </a:stretch>
              </a:blipFill>
            </p:spPr>
            <p:txBody>
              <a:bodyPr/>
              <a:lstStyle/>
              <a:p>
                <a:r>
                  <a:rPr lang="en-US">
                    <a:noFill/>
                  </a:rPr>
                  <a:t> </a:t>
                </a:r>
              </a:p>
            </p:txBody>
          </p:sp>
        </mc:Fallback>
      </mc:AlternateContent>
      <p:pic>
        <p:nvPicPr>
          <p:cNvPr id="22" name="Picture 21" descr="Image result for smiley face images">
            <a:extLst>
              <a:ext uri="{FF2B5EF4-FFF2-40B4-BE49-F238E27FC236}">
                <a16:creationId xmlns:a16="http://schemas.microsoft.com/office/drawing/2014/main" id="{076751C6-3E70-4417-9F38-0341758CBF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14514">
            <a:off x="635403" y="1241662"/>
            <a:ext cx="586105" cy="425450"/>
          </a:xfrm>
          <a:prstGeom prst="rect">
            <a:avLst/>
          </a:prstGeom>
          <a:noFill/>
        </p:spPr>
      </p:pic>
      <p:sp>
        <p:nvSpPr>
          <p:cNvPr id="23" name="Oval 22">
            <a:extLst>
              <a:ext uri="{FF2B5EF4-FFF2-40B4-BE49-F238E27FC236}">
                <a16:creationId xmlns:a16="http://schemas.microsoft.com/office/drawing/2014/main" id="{A24B9EA4-167C-4170-A5FE-CF5AA15CDF28}"/>
              </a:ext>
            </a:extLst>
          </p:cNvPr>
          <p:cNvSpPr/>
          <p:nvPr/>
        </p:nvSpPr>
        <p:spPr>
          <a:xfrm>
            <a:off x="9113439" y="2609530"/>
            <a:ext cx="750524" cy="558016"/>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cxnSp>
        <p:nvCxnSpPr>
          <p:cNvPr id="24" name="AutoShape 179">
            <a:extLst>
              <a:ext uri="{FF2B5EF4-FFF2-40B4-BE49-F238E27FC236}">
                <a16:creationId xmlns:a16="http://schemas.microsoft.com/office/drawing/2014/main" id="{8AB3DAAF-A4CA-45EA-AFF0-8BB32CA3F3AA}"/>
              </a:ext>
            </a:extLst>
          </p:cNvPr>
          <p:cNvCxnSpPr>
            <a:cxnSpLocks noChangeShapeType="1"/>
            <a:stCxn id="23" idx="4"/>
            <a:endCxn id="26" idx="0"/>
          </p:cNvCxnSpPr>
          <p:nvPr/>
        </p:nvCxnSpPr>
        <p:spPr bwMode="auto">
          <a:xfrm flipH="1">
            <a:off x="8656032" y="3167546"/>
            <a:ext cx="832669" cy="5730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79">
            <a:extLst>
              <a:ext uri="{FF2B5EF4-FFF2-40B4-BE49-F238E27FC236}">
                <a16:creationId xmlns:a16="http://schemas.microsoft.com/office/drawing/2014/main" id="{5E30EE11-B034-472E-87B3-C56AC87EA9B4}"/>
              </a:ext>
            </a:extLst>
          </p:cNvPr>
          <p:cNvCxnSpPr>
            <a:cxnSpLocks noChangeShapeType="1"/>
            <a:stCxn id="23" idx="4"/>
            <a:endCxn id="31" idx="0"/>
          </p:cNvCxnSpPr>
          <p:nvPr/>
        </p:nvCxnSpPr>
        <p:spPr bwMode="auto">
          <a:xfrm>
            <a:off x="9488701" y="3167546"/>
            <a:ext cx="1056020" cy="58269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Oval 25">
            <a:extLst>
              <a:ext uri="{FF2B5EF4-FFF2-40B4-BE49-F238E27FC236}">
                <a16:creationId xmlns:a16="http://schemas.microsoft.com/office/drawing/2014/main" id="{78642159-8D29-4C1B-A1EC-D14C88C92325}"/>
              </a:ext>
            </a:extLst>
          </p:cNvPr>
          <p:cNvSpPr/>
          <p:nvPr/>
        </p:nvSpPr>
        <p:spPr>
          <a:xfrm>
            <a:off x="8274689" y="3740603"/>
            <a:ext cx="762685" cy="53930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27" name="Table 26">
            <a:extLst>
              <a:ext uri="{FF2B5EF4-FFF2-40B4-BE49-F238E27FC236}">
                <a16:creationId xmlns:a16="http://schemas.microsoft.com/office/drawing/2014/main" id="{5DB15CB9-2EB7-43C1-A495-B49E93CC63BB}"/>
              </a:ext>
            </a:extLst>
          </p:cNvPr>
          <p:cNvGraphicFramePr>
            <a:graphicFrameLocks noGrp="1"/>
          </p:cNvGraphicFramePr>
          <p:nvPr/>
        </p:nvGraphicFramePr>
        <p:xfrm>
          <a:off x="7869571" y="4810404"/>
          <a:ext cx="562141" cy="548640"/>
        </p:xfrm>
        <a:graphic>
          <a:graphicData uri="http://schemas.openxmlformats.org/drawingml/2006/table">
            <a:tbl>
              <a:tblPr firstRow="1" firstCol="1" bandRow="1">
                <a:tableStyleId>{5C22544A-7EE6-4342-B048-85BDC9FD1C3A}</a:tableStyleId>
              </a:tblPr>
              <a:tblGrid>
                <a:gridCol w="562141">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C</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8" name="Table 27">
            <a:extLst>
              <a:ext uri="{FF2B5EF4-FFF2-40B4-BE49-F238E27FC236}">
                <a16:creationId xmlns:a16="http://schemas.microsoft.com/office/drawing/2014/main" id="{5EB29246-2969-404D-A6CF-DD1F131838D0}"/>
              </a:ext>
            </a:extLst>
          </p:cNvPr>
          <p:cNvGraphicFramePr>
            <a:graphicFrameLocks noGrp="1"/>
          </p:cNvGraphicFramePr>
          <p:nvPr/>
        </p:nvGraphicFramePr>
        <p:xfrm>
          <a:off x="8753215" y="4796444"/>
          <a:ext cx="562140" cy="560282"/>
        </p:xfrm>
        <a:graphic>
          <a:graphicData uri="http://schemas.openxmlformats.org/drawingml/2006/table">
            <a:tbl>
              <a:tblPr firstRow="1" firstCol="1" bandRow="1">
                <a:tableStyleId>{5C22544A-7EE6-4342-B048-85BDC9FD1C3A}</a:tableStyleId>
              </a:tblPr>
              <a:tblGrid>
                <a:gridCol w="562140">
                  <a:extLst>
                    <a:ext uri="{9D8B030D-6E8A-4147-A177-3AD203B41FA5}">
                      <a16:colId xmlns:a16="http://schemas.microsoft.com/office/drawing/2014/main" val="20000"/>
                    </a:ext>
                  </a:extLst>
                </a:gridCol>
              </a:tblGrid>
              <a:tr h="280141">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0141">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D</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9" name="AutoShape 179">
            <a:extLst>
              <a:ext uri="{FF2B5EF4-FFF2-40B4-BE49-F238E27FC236}">
                <a16:creationId xmlns:a16="http://schemas.microsoft.com/office/drawing/2014/main" id="{8803AEFB-FCAB-4487-A180-EEF00DCC409D}"/>
              </a:ext>
            </a:extLst>
          </p:cNvPr>
          <p:cNvCxnSpPr>
            <a:cxnSpLocks noChangeShapeType="1"/>
            <a:stCxn id="26" idx="4"/>
            <a:endCxn id="27" idx="0"/>
          </p:cNvCxnSpPr>
          <p:nvPr/>
        </p:nvCxnSpPr>
        <p:spPr bwMode="auto">
          <a:xfrm flipH="1">
            <a:off x="8150641" y="4279908"/>
            <a:ext cx="505391" cy="53049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a:extLst>
              <a:ext uri="{FF2B5EF4-FFF2-40B4-BE49-F238E27FC236}">
                <a16:creationId xmlns:a16="http://schemas.microsoft.com/office/drawing/2014/main" id="{90392897-A0CE-4D78-BF40-2898EF94ED5F}"/>
              </a:ext>
            </a:extLst>
          </p:cNvPr>
          <p:cNvCxnSpPr>
            <a:cxnSpLocks noChangeShapeType="1"/>
            <a:stCxn id="26" idx="4"/>
            <a:endCxn id="28" idx="0"/>
          </p:cNvCxnSpPr>
          <p:nvPr/>
        </p:nvCxnSpPr>
        <p:spPr bwMode="auto">
          <a:xfrm>
            <a:off x="8656032" y="4279908"/>
            <a:ext cx="378253" cy="516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1" name="Oval 30">
            <a:extLst>
              <a:ext uri="{FF2B5EF4-FFF2-40B4-BE49-F238E27FC236}">
                <a16:creationId xmlns:a16="http://schemas.microsoft.com/office/drawing/2014/main" id="{1015AED8-E396-4429-8577-FAD373BE1FD4}"/>
              </a:ext>
            </a:extLst>
          </p:cNvPr>
          <p:cNvSpPr/>
          <p:nvPr/>
        </p:nvSpPr>
        <p:spPr>
          <a:xfrm>
            <a:off x="10181174" y="3750241"/>
            <a:ext cx="727094" cy="52423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32" name="Oval 31">
            <a:extLst>
              <a:ext uri="{FF2B5EF4-FFF2-40B4-BE49-F238E27FC236}">
                <a16:creationId xmlns:a16="http://schemas.microsoft.com/office/drawing/2014/main" id="{B5CCB00B-9F48-4FE3-80EF-BB61A4EC09B5}"/>
              </a:ext>
            </a:extLst>
          </p:cNvPr>
          <p:cNvSpPr/>
          <p:nvPr/>
        </p:nvSpPr>
        <p:spPr>
          <a:xfrm>
            <a:off x="9631755" y="4851707"/>
            <a:ext cx="879147" cy="5206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33" name="Table 32">
            <a:extLst>
              <a:ext uri="{FF2B5EF4-FFF2-40B4-BE49-F238E27FC236}">
                <a16:creationId xmlns:a16="http://schemas.microsoft.com/office/drawing/2014/main" id="{7A718400-5BF0-4FA1-BF83-CFB9794B4421}"/>
              </a:ext>
            </a:extLst>
          </p:cNvPr>
          <p:cNvGraphicFramePr>
            <a:graphicFrameLocks noGrp="1"/>
          </p:cNvGraphicFramePr>
          <p:nvPr/>
        </p:nvGraphicFramePr>
        <p:xfrm>
          <a:off x="9315354" y="5896905"/>
          <a:ext cx="535227" cy="548640"/>
        </p:xfrm>
        <a:graphic>
          <a:graphicData uri="http://schemas.openxmlformats.org/drawingml/2006/table">
            <a:tbl>
              <a:tblPr firstRow="1" firstCol="1" bandRow="1">
                <a:tableStyleId>{5C22544A-7EE6-4342-B048-85BDC9FD1C3A}</a:tableStyleId>
              </a:tblPr>
              <a:tblGrid>
                <a:gridCol w="535227">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B</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4" name="Table 33">
            <a:extLst>
              <a:ext uri="{FF2B5EF4-FFF2-40B4-BE49-F238E27FC236}">
                <a16:creationId xmlns:a16="http://schemas.microsoft.com/office/drawing/2014/main" id="{6C47A3D6-8B68-45E2-80D8-44358F26FC6F}"/>
              </a:ext>
            </a:extLst>
          </p:cNvPr>
          <p:cNvGraphicFramePr>
            <a:graphicFrameLocks noGrp="1"/>
          </p:cNvGraphicFramePr>
          <p:nvPr/>
        </p:nvGraphicFramePr>
        <p:xfrm>
          <a:off x="10510902" y="5901785"/>
          <a:ext cx="540327" cy="555134"/>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5" name="AutoShape 179">
            <a:extLst>
              <a:ext uri="{FF2B5EF4-FFF2-40B4-BE49-F238E27FC236}">
                <a16:creationId xmlns:a16="http://schemas.microsoft.com/office/drawing/2014/main" id="{AA719CC5-8CDE-46BC-89A5-36D96313EDB1}"/>
              </a:ext>
            </a:extLst>
          </p:cNvPr>
          <p:cNvCxnSpPr>
            <a:cxnSpLocks noChangeShapeType="1"/>
            <a:stCxn id="32" idx="4"/>
            <a:endCxn id="33" idx="0"/>
          </p:cNvCxnSpPr>
          <p:nvPr/>
        </p:nvCxnSpPr>
        <p:spPr bwMode="auto">
          <a:xfrm flipH="1">
            <a:off x="9582967" y="5372349"/>
            <a:ext cx="488362" cy="52455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79">
            <a:extLst>
              <a:ext uri="{FF2B5EF4-FFF2-40B4-BE49-F238E27FC236}">
                <a16:creationId xmlns:a16="http://schemas.microsoft.com/office/drawing/2014/main" id="{22A8B873-440A-4F5C-85F3-58F3DDF51749}"/>
              </a:ext>
            </a:extLst>
          </p:cNvPr>
          <p:cNvCxnSpPr>
            <a:cxnSpLocks noChangeShapeType="1"/>
            <a:stCxn id="32" idx="4"/>
            <a:endCxn id="34" idx="0"/>
          </p:cNvCxnSpPr>
          <p:nvPr/>
        </p:nvCxnSpPr>
        <p:spPr bwMode="auto">
          <a:xfrm>
            <a:off x="10071329" y="5372349"/>
            <a:ext cx="709736" cy="5294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37" name="Table 36">
            <a:extLst>
              <a:ext uri="{FF2B5EF4-FFF2-40B4-BE49-F238E27FC236}">
                <a16:creationId xmlns:a16="http://schemas.microsoft.com/office/drawing/2014/main" id="{F6696DDC-F271-46AA-AAC4-9EE89AD2FD11}"/>
              </a:ext>
            </a:extLst>
          </p:cNvPr>
          <p:cNvGraphicFramePr>
            <a:graphicFrameLocks noGrp="1"/>
          </p:cNvGraphicFramePr>
          <p:nvPr/>
        </p:nvGraphicFramePr>
        <p:xfrm>
          <a:off x="10947862" y="4803910"/>
          <a:ext cx="540327" cy="555134"/>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0.35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A</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8" name="AutoShape 179">
            <a:extLst>
              <a:ext uri="{FF2B5EF4-FFF2-40B4-BE49-F238E27FC236}">
                <a16:creationId xmlns:a16="http://schemas.microsoft.com/office/drawing/2014/main" id="{4E7FA2B4-AF39-48DC-B507-4CE3EAA308BD}"/>
              </a:ext>
            </a:extLst>
          </p:cNvPr>
          <p:cNvCxnSpPr>
            <a:cxnSpLocks noChangeShapeType="1"/>
            <a:endCxn id="32" idx="0"/>
          </p:cNvCxnSpPr>
          <p:nvPr/>
        </p:nvCxnSpPr>
        <p:spPr bwMode="auto">
          <a:xfrm flipH="1">
            <a:off x="10071329" y="4261026"/>
            <a:ext cx="478774" cy="59068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79">
            <a:extLst>
              <a:ext uri="{FF2B5EF4-FFF2-40B4-BE49-F238E27FC236}">
                <a16:creationId xmlns:a16="http://schemas.microsoft.com/office/drawing/2014/main" id="{CC0D46A9-E18B-4F3C-9318-291CF8796C84}"/>
              </a:ext>
            </a:extLst>
          </p:cNvPr>
          <p:cNvCxnSpPr>
            <a:cxnSpLocks noChangeShapeType="1"/>
            <a:endCxn id="37" idx="0"/>
          </p:cNvCxnSpPr>
          <p:nvPr/>
        </p:nvCxnSpPr>
        <p:spPr bwMode="auto">
          <a:xfrm>
            <a:off x="10561725" y="4279677"/>
            <a:ext cx="656300" cy="5242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09AD1D41-CA26-4A69-A3F6-49A7C3B512FA}"/>
              </a:ext>
            </a:extLst>
          </p:cNvPr>
          <p:cNvSpPr txBox="1"/>
          <p:nvPr/>
        </p:nvSpPr>
        <p:spPr>
          <a:xfrm>
            <a:off x="8648207" y="3244369"/>
            <a:ext cx="263217"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E1A69EF6-3A20-4338-B6BE-2CBD2568E2FF}"/>
              </a:ext>
            </a:extLst>
          </p:cNvPr>
          <p:cNvSpPr txBox="1"/>
          <p:nvPr/>
        </p:nvSpPr>
        <p:spPr>
          <a:xfrm>
            <a:off x="7983861" y="4348298"/>
            <a:ext cx="263217"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EA485558-48CF-4D82-A808-9267419784E9}"/>
              </a:ext>
            </a:extLst>
          </p:cNvPr>
          <p:cNvSpPr txBox="1"/>
          <p:nvPr/>
        </p:nvSpPr>
        <p:spPr>
          <a:xfrm>
            <a:off x="10028799" y="4296874"/>
            <a:ext cx="263217" cy="369332"/>
          </a:xfrm>
          <a:prstGeom prst="rect">
            <a:avLst/>
          </a:prstGeom>
          <a:noFill/>
        </p:spPr>
        <p:txBody>
          <a:bodyPr wrap="square" rtlCol="0">
            <a:spAutoFit/>
          </a:bodyPr>
          <a:lstStyle/>
          <a:p>
            <a:r>
              <a:rPr lang="en-US" dirty="0"/>
              <a:t>0</a:t>
            </a:r>
          </a:p>
        </p:txBody>
      </p:sp>
      <p:sp>
        <p:nvSpPr>
          <p:cNvPr id="43" name="TextBox 42">
            <a:extLst>
              <a:ext uri="{FF2B5EF4-FFF2-40B4-BE49-F238E27FC236}">
                <a16:creationId xmlns:a16="http://schemas.microsoft.com/office/drawing/2014/main" id="{5A47B022-F4E1-427C-8254-35B11525992A}"/>
              </a:ext>
            </a:extLst>
          </p:cNvPr>
          <p:cNvSpPr txBox="1"/>
          <p:nvPr/>
        </p:nvSpPr>
        <p:spPr>
          <a:xfrm>
            <a:off x="9522871" y="5392012"/>
            <a:ext cx="263217" cy="369332"/>
          </a:xfrm>
          <a:prstGeom prst="rect">
            <a:avLst/>
          </a:prstGeom>
          <a:noFill/>
        </p:spPr>
        <p:txBody>
          <a:bodyPr wrap="square" rtlCol="0">
            <a:spAutoFit/>
          </a:bodyPr>
          <a:lstStyle/>
          <a:p>
            <a:r>
              <a:rPr lang="en-US" dirty="0"/>
              <a:t>0</a:t>
            </a:r>
          </a:p>
        </p:txBody>
      </p:sp>
      <p:sp>
        <p:nvSpPr>
          <p:cNvPr id="44" name="TextBox 43">
            <a:extLst>
              <a:ext uri="{FF2B5EF4-FFF2-40B4-BE49-F238E27FC236}">
                <a16:creationId xmlns:a16="http://schemas.microsoft.com/office/drawing/2014/main" id="{0EE9B865-FC3B-4BC5-AC98-FA55DBE9BA48}"/>
              </a:ext>
            </a:extLst>
          </p:cNvPr>
          <p:cNvSpPr txBox="1"/>
          <p:nvPr/>
        </p:nvSpPr>
        <p:spPr>
          <a:xfrm>
            <a:off x="10016711" y="3130243"/>
            <a:ext cx="263217" cy="369332"/>
          </a:xfrm>
          <a:prstGeom prst="rect">
            <a:avLst/>
          </a:prstGeom>
          <a:noFill/>
        </p:spPr>
        <p:txBody>
          <a:bodyPr wrap="square" rtlCol="0">
            <a:spAutoFit/>
          </a:bodyPr>
          <a:lstStyle/>
          <a:p>
            <a:r>
              <a:rPr lang="en-US" dirty="0"/>
              <a:t>1</a:t>
            </a:r>
          </a:p>
        </p:txBody>
      </p:sp>
      <p:sp>
        <p:nvSpPr>
          <p:cNvPr id="45" name="TextBox 44">
            <a:extLst>
              <a:ext uri="{FF2B5EF4-FFF2-40B4-BE49-F238E27FC236}">
                <a16:creationId xmlns:a16="http://schemas.microsoft.com/office/drawing/2014/main" id="{F208A02E-1806-4A6F-8A6D-592651DEA6E7}"/>
              </a:ext>
            </a:extLst>
          </p:cNvPr>
          <p:cNvSpPr txBox="1"/>
          <p:nvPr/>
        </p:nvSpPr>
        <p:spPr>
          <a:xfrm>
            <a:off x="8829147" y="4284791"/>
            <a:ext cx="263217" cy="369332"/>
          </a:xfrm>
          <a:prstGeom prst="rect">
            <a:avLst/>
          </a:prstGeom>
          <a:noFill/>
        </p:spPr>
        <p:txBody>
          <a:bodyPr wrap="square" rtlCol="0">
            <a:spAutoFit/>
          </a:bodyPr>
          <a:lstStyle/>
          <a:p>
            <a:r>
              <a:rPr lang="en-US" dirty="0"/>
              <a:t>1</a:t>
            </a:r>
          </a:p>
        </p:txBody>
      </p:sp>
      <p:sp>
        <p:nvSpPr>
          <p:cNvPr id="46" name="TextBox 45">
            <a:extLst>
              <a:ext uri="{FF2B5EF4-FFF2-40B4-BE49-F238E27FC236}">
                <a16:creationId xmlns:a16="http://schemas.microsoft.com/office/drawing/2014/main" id="{15D9D07E-95FE-42E0-B88D-221710ECCC1F}"/>
              </a:ext>
            </a:extLst>
          </p:cNvPr>
          <p:cNvSpPr txBox="1"/>
          <p:nvPr/>
        </p:nvSpPr>
        <p:spPr>
          <a:xfrm>
            <a:off x="10990620" y="4325607"/>
            <a:ext cx="263217" cy="369332"/>
          </a:xfrm>
          <a:prstGeom prst="rect">
            <a:avLst/>
          </a:prstGeom>
          <a:noFill/>
        </p:spPr>
        <p:txBody>
          <a:bodyPr wrap="square" rtlCol="0">
            <a:spAutoFit/>
          </a:bodyPr>
          <a:lstStyle/>
          <a:p>
            <a:r>
              <a:rPr lang="en-US" dirty="0"/>
              <a:t>1</a:t>
            </a:r>
          </a:p>
        </p:txBody>
      </p:sp>
      <p:sp>
        <p:nvSpPr>
          <p:cNvPr id="47" name="TextBox 46">
            <a:extLst>
              <a:ext uri="{FF2B5EF4-FFF2-40B4-BE49-F238E27FC236}">
                <a16:creationId xmlns:a16="http://schemas.microsoft.com/office/drawing/2014/main" id="{E09156F0-7209-406D-BE26-9308D27BCCAE}"/>
              </a:ext>
            </a:extLst>
          </p:cNvPr>
          <p:cNvSpPr txBox="1"/>
          <p:nvPr/>
        </p:nvSpPr>
        <p:spPr>
          <a:xfrm>
            <a:off x="10468372" y="5392012"/>
            <a:ext cx="263217" cy="369332"/>
          </a:xfrm>
          <a:prstGeom prst="rect">
            <a:avLst/>
          </a:prstGeom>
          <a:noFill/>
        </p:spPr>
        <p:txBody>
          <a:bodyPr wrap="square" rtlCol="0">
            <a:spAutoFit/>
          </a:bodyPr>
          <a:lstStyle/>
          <a:p>
            <a:r>
              <a:rPr lang="en-US" dirty="0"/>
              <a:t>1</a:t>
            </a:r>
          </a:p>
        </p:txBody>
      </p:sp>
      <p:sp>
        <p:nvSpPr>
          <p:cNvPr id="48" name="TextBox 47">
            <a:extLst>
              <a:ext uri="{FF2B5EF4-FFF2-40B4-BE49-F238E27FC236}">
                <a16:creationId xmlns:a16="http://schemas.microsoft.com/office/drawing/2014/main" id="{4695A0C1-79D9-451C-B5FF-72234D53A400}"/>
              </a:ext>
            </a:extLst>
          </p:cNvPr>
          <p:cNvSpPr txBox="1"/>
          <p:nvPr/>
        </p:nvSpPr>
        <p:spPr>
          <a:xfrm>
            <a:off x="8911424" y="2162451"/>
            <a:ext cx="2674888" cy="369332"/>
          </a:xfrm>
          <a:prstGeom prst="rect">
            <a:avLst/>
          </a:prstGeom>
          <a:noFill/>
        </p:spPr>
        <p:txBody>
          <a:bodyPr wrap="square">
            <a:spAutoFit/>
          </a:bodyPr>
          <a:lstStyle/>
          <a:p>
            <a:r>
              <a:rPr lang="en-US" sz="18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Huffman’s Tree and Code </a:t>
            </a:r>
            <a:endParaRPr lang="en-US" dirty="0"/>
          </a:p>
        </p:txBody>
      </p:sp>
    </p:spTree>
    <p:extLst>
      <p:ext uri="{BB962C8B-B14F-4D97-AF65-F5344CB8AC3E}">
        <p14:creationId xmlns:p14="http://schemas.microsoft.com/office/powerpoint/2010/main" val="12090532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74998" y="1363085"/>
          <a:ext cx="6939843" cy="1737805"/>
        </p:xfrm>
        <a:graphic>
          <a:graphicData uri="http://schemas.openxmlformats.org/drawingml/2006/table">
            <a:tbl>
              <a:tblPr firstRow="1" firstCol="1" bandRow="1">
                <a:tableStyleId>{5C22544A-7EE6-4342-B048-85BDC9FD1C3A}</a:tableStyleId>
              </a:tblPr>
              <a:tblGrid>
                <a:gridCol w="1518039">
                  <a:extLst>
                    <a:ext uri="{9D8B030D-6E8A-4147-A177-3AD203B41FA5}">
                      <a16:colId xmlns:a16="http://schemas.microsoft.com/office/drawing/2014/main" val="20000"/>
                    </a:ext>
                  </a:extLst>
                </a:gridCol>
                <a:gridCol w="973522">
                  <a:extLst>
                    <a:ext uri="{9D8B030D-6E8A-4147-A177-3AD203B41FA5}">
                      <a16:colId xmlns:a16="http://schemas.microsoft.com/office/drawing/2014/main" val="20001"/>
                    </a:ext>
                  </a:extLst>
                </a:gridCol>
                <a:gridCol w="1108809">
                  <a:extLst>
                    <a:ext uri="{9D8B030D-6E8A-4147-A177-3AD203B41FA5}">
                      <a16:colId xmlns:a16="http://schemas.microsoft.com/office/drawing/2014/main" val="20002"/>
                    </a:ext>
                  </a:extLst>
                </a:gridCol>
                <a:gridCol w="1108809">
                  <a:extLst>
                    <a:ext uri="{9D8B030D-6E8A-4147-A177-3AD203B41FA5}">
                      <a16:colId xmlns:a16="http://schemas.microsoft.com/office/drawing/2014/main" val="20003"/>
                    </a:ext>
                  </a:extLst>
                </a:gridCol>
                <a:gridCol w="1174034">
                  <a:extLst>
                    <a:ext uri="{9D8B030D-6E8A-4147-A177-3AD203B41FA5}">
                      <a16:colId xmlns:a16="http://schemas.microsoft.com/office/drawing/2014/main" val="20004"/>
                    </a:ext>
                  </a:extLst>
                </a:gridCol>
                <a:gridCol w="1056630">
                  <a:extLst>
                    <a:ext uri="{9D8B030D-6E8A-4147-A177-3AD203B41FA5}">
                      <a16:colId xmlns:a16="http://schemas.microsoft.com/office/drawing/2014/main" val="20005"/>
                    </a:ext>
                  </a:extLst>
                </a:gridCol>
              </a:tblGrid>
              <a:tr h="396685">
                <a:tc>
                  <a:txBody>
                    <a:bodyPr/>
                    <a:lstStyle/>
                    <a:p>
                      <a:pPr marL="0" marR="0">
                        <a:spcBef>
                          <a:spcPts val="0"/>
                        </a:spcBef>
                        <a:spcAft>
                          <a:spcPts val="0"/>
                        </a:spcAft>
                      </a:pPr>
                      <a:r>
                        <a:rPr lang="en-US" sz="2200" dirty="0">
                          <a:solidFill>
                            <a:schemeClr val="tx1"/>
                          </a:solidFill>
                          <a:effectLst/>
                        </a:rPr>
                        <a:t>character</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2669">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2669">
                <a:tc>
                  <a:txBody>
                    <a:bodyPr/>
                    <a:lstStyle/>
                    <a:p>
                      <a:pPr marL="0" marR="0">
                        <a:spcBef>
                          <a:spcPts val="0"/>
                        </a:spcBef>
                        <a:spcAft>
                          <a:spcPts val="0"/>
                        </a:spcAft>
                      </a:pPr>
                      <a:r>
                        <a:rPr lang="en-US" sz="2200" dirty="0">
                          <a:solidFill>
                            <a:schemeClr val="tx1"/>
                          </a:solidFill>
                          <a:effectLst/>
                        </a:rPr>
                        <a:t>codeword1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2669">
                <a:tc>
                  <a:txBody>
                    <a:bodyPr/>
                    <a:lstStyle/>
                    <a:p>
                      <a:pPr marL="0" marR="0">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codeword2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001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277059"/>
                  </a:ext>
                </a:extLst>
              </a:tr>
              <a:tr h="322669">
                <a:tc>
                  <a:txBody>
                    <a:bodyPr/>
                    <a:lstStyle/>
                    <a:p>
                      <a:pPr marL="0" marR="0">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codeword3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1111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1110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0229108"/>
                  </a:ext>
                </a:extLst>
              </a:tr>
            </a:tbl>
          </a:graphicData>
        </a:graphic>
      </p:graphicFrame>
      <p:sp>
        <p:nvSpPr>
          <p:cNvPr id="3" name="Rectangle 2"/>
          <p:cNvSpPr/>
          <p:nvPr/>
        </p:nvSpPr>
        <p:spPr>
          <a:xfrm>
            <a:off x="1358509" y="498725"/>
            <a:ext cx="7172820"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Table: codeword1 is Huffman’s , codeword2 is fixed-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length code, and codeword3 is prefix-free code.</a:t>
            </a:r>
          </a:p>
        </p:txBody>
      </p:sp>
      <mc:AlternateContent xmlns:mc="http://schemas.openxmlformats.org/markup-compatibility/2006" xmlns:a14="http://schemas.microsoft.com/office/drawing/2010/main">
        <mc:Choice Requires="a14">
          <p:sp>
            <p:nvSpPr>
              <p:cNvPr id="4" name="Rectangle 3"/>
              <p:cNvSpPr/>
              <p:nvPr/>
            </p:nvSpPr>
            <p:spPr>
              <a:xfrm>
                <a:off x="1176158" y="3195809"/>
                <a:ext cx="7008669" cy="337130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bits it takes to encode a file given the binary tree T is  bits(T) = </a:t>
                </a:r>
                <a14:m>
                  <m:oMath xmlns:m="http://schemas.openxmlformats.org/officeDocument/2006/math">
                    <m:nary>
                      <m:naryPr>
                        <m:chr m:val="∑"/>
                        <m:limLoc m:val="subSup"/>
                        <m:ctrlPr>
                          <a:rPr lang="en-US" sz="220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naryPr>
                      <m:sub>
                        <m:r>
                          <m:rPr>
                            <m:brk m:alnAt="25"/>
                          </m:r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𝑓𝑟𝑒𝑞𝑢𝑒𝑛𝑐𝑦</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𝑑𝑒𝑝𝑡h</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e>
                    </m:nary>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oMath>
                </a14:m>
                <a:endParaRPr lang="en-US" sz="2200" b="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occurrence frequencies given and the  codeword lengths obtained, the average number of bits per character in these codes (codeword1, codeword2, and codeword3) are, respectively:</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2*0.35 + 3*0.1 + 2*0.2 + 2*0.2 + 3*0.15  = 2.25.</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3*0.35 + 3*0.1 + 3*0.2 + 3*0.2 + 3*0.15  = 3.25.</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1*0.35 + 4*0.1 + 2*0.2 + 3*0.2 + 4*0.15  = 2.35.</a:t>
                </a:r>
              </a:p>
            </p:txBody>
          </p:sp>
        </mc:Choice>
        <mc:Fallback xmlns="">
          <p:sp>
            <p:nvSpPr>
              <p:cNvPr id="4" name="Rectangle 3"/>
              <p:cNvSpPr>
                <a:spLocks noRot="1" noChangeAspect="1" noMove="1" noResize="1" noEditPoints="1" noAdjustHandles="1" noChangeArrowheads="1" noChangeShapeType="1" noTextEdit="1"/>
              </p:cNvSpPr>
              <p:nvPr/>
            </p:nvSpPr>
            <p:spPr>
              <a:xfrm>
                <a:off x="1176158" y="3195809"/>
                <a:ext cx="7008669" cy="3371308"/>
              </a:xfrm>
              <a:prstGeom prst="rect">
                <a:avLst/>
              </a:prstGeom>
              <a:blipFill>
                <a:blip r:embed="rId2"/>
                <a:stretch>
                  <a:fillRect l="-1043" t="-6148" r="-2000" b="-2893"/>
                </a:stretch>
              </a:blipFill>
            </p:spPr>
            <p:txBody>
              <a:bodyPr/>
              <a:lstStyle/>
              <a:p>
                <a:r>
                  <a:rPr lang="en-US">
                    <a:noFill/>
                  </a:rPr>
                  <a:t> </a:t>
                </a:r>
              </a:p>
            </p:txBody>
          </p:sp>
        </mc:Fallback>
      </mc:AlternateContent>
      <p:pic>
        <p:nvPicPr>
          <p:cNvPr id="22" name="Picture 21" descr="Image result for smiley face images">
            <a:extLst>
              <a:ext uri="{FF2B5EF4-FFF2-40B4-BE49-F238E27FC236}">
                <a16:creationId xmlns:a16="http://schemas.microsoft.com/office/drawing/2014/main" id="{076751C6-3E70-4417-9F38-0341758CBF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14514">
            <a:off x="635403" y="1241662"/>
            <a:ext cx="586105" cy="425450"/>
          </a:xfrm>
          <a:prstGeom prst="rect">
            <a:avLst/>
          </a:prstGeom>
          <a:noFill/>
        </p:spPr>
      </p:pic>
      <p:sp>
        <p:nvSpPr>
          <p:cNvPr id="23" name="Oval 22">
            <a:extLst>
              <a:ext uri="{FF2B5EF4-FFF2-40B4-BE49-F238E27FC236}">
                <a16:creationId xmlns:a16="http://schemas.microsoft.com/office/drawing/2014/main" id="{A24B9EA4-167C-4170-A5FE-CF5AA15CDF28}"/>
              </a:ext>
            </a:extLst>
          </p:cNvPr>
          <p:cNvSpPr/>
          <p:nvPr/>
        </p:nvSpPr>
        <p:spPr>
          <a:xfrm>
            <a:off x="9541493" y="1454387"/>
            <a:ext cx="407270" cy="39490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AutoShape 179">
            <a:extLst>
              <a:ext uri="{FF2B5EF4-FFF2-40B4-BE49-F238E27FC236}">
                <a16:creationId xmlns:a16="http://schemas.microsoft.com/office/drawing/2014/main" id="{8AB3DAAF-A4CA-45EA-AFF0-8BB32CA3F3AA}"/>
              </a:ext>
            </a:extLst>
          </p:cNvPr>
          <p:cNvCxnSpPr>
            <a:cxnSpLocks noChangeShapeType="1"/>
            <a:endCxn id="27" idx="0"/>
          </p:cNvCxnSpPr>
          <p:nvPr/>
        </p:nvCxnSpPr>
        <p:spPr bwMode="auto">
          <a:xfrm flipH="1">
            <a:off x="9648830" y="2953366"/>
            <a:ext cx="585522" cy="58528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79">
            <a:extLst>
              <a:ext uri="{FF2B5EF4-FFF2-40B4-BE49-F238E27FC236}">
                <a16:creationId xmlns:a16="http://schemas.microsoft.com/office/drawing/2014/main" id="{5E30EE11-B034-472E-87B3-C56AC87EA9B4}"/>
              </a:ext>
            </a:extLst>
          </p:cNvPr>
          <p:cNvCxnSpPr>
            <a:cxnSpLocks noChangeShapeType="1"/>
            <a:stCxn id="23" idx="4"/>
            <a:endCxn id="31" idx="0"/>
          </p:cNvCxnSpPr>
          <p:nvPr/>
        </p:nvCxnSpPr>
        <p:spPr bwMode="auto">
          <a:xfrm>
            <a:off x="9745128" y="1849295"/>
            <a:ext cx="445448" cy="7683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Oval 25">
            <a:extLst>
              <a:ext uri="{FF2B5EF4-FFF2-40B4-BE49-F238E27FC236}">
                <a16:creationId xmlns:a16="http://schemas.microsoft.com/office/drawing/2014/main" id="{78642159-8D29-4C1B-A1EC-D14C88C92325}"/>
              </a:ext>
            </a:extLst>
          </p:cNvPr>
          <p:cNvSpPr/>
          <p:nvPr/>
        </p:nvSpPr>
        <p:spPr>
          <a:xfrm>
            <a:off x="10573002" y="3637385"/>
            <a:ext cx="442840" cy="43704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27" name="Table 26">
            <a:extLst>
              <a:ext uri="{FF2B5EF4-FFF2-40B4-BE49-F238E27FC236}">
                <a16:creationId xmlns:a16="http://schemas.microsoft.com/office/drawing/2014/main" id="{5DB15CB9-2EB7-43C1-A495-B49E93CC63BB}"/>
              </a:ext>
            </a:extLst>
          </p:cNvPr>
          <p:cNvGraphicFramePr>
            <a:graphicFrameLocks noGrp="1"/>
          </p:cNvGraphicFramePr>
          <p:nvPr/>
        </p:nvGraphicFramePr>
        <p:xfrm>
          <a:off x="9367760" y="3538646"/>
          <a:ext cx="562141" cy="548640"/>
        </p:xfrm>
        <a:graphic>
          <a:graphicData uri="http://schemas.openxmlformats.org/drawingml/2006/table">
            <a:tbl>
              <a:tblPr firstRow="1" firstCol="1" bandRow="1">
                <a:tableStyleId>{5C22544A-7EE6-4342-B048-85BDC9FD1C3A}</a:tableStyleId>
              </a:tblPr>
              <a:tblGrid>
                <a:gridCol w="562141">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C</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8" name="Table 27">
            <a:extLst>
              <a:ext uri="{FF2B5EF4-FFF2-40B4-BE49-F238E27FC236}">
                <a16:creationId xmlns:a16="http://schemas.microsoft.com/office/drawing/2014/main" id="{5EB29246-2969-404D-A6CF-DD1F131838D0}"/>
              </a:ext>
            </a:extLst>
          </p:cNvPr>
          <p:cNvGraphicFramePr>
            <a:graphicFrameLocks noGrp="1"/>
          </p:cNvGraphicFramePr>
          <p:nvPr/>
        </p:nvGraphicFramePr>
        <p:xfrm>
          <a:off x="9948762" y="4615525"/>
          <a:ext cx="562140" cy="622571"/>
        </p:xfrm>
        <a:graphic>
          <a:graphicData uri="http://schemas.openxmlformats.org/drawingml/2006/table">
            <a:tbl>
              <a:tblPr firstRow="1" firstCol="1" bandRow="1">
                <a:tableStyleId>{5C22544A-7EE6-4342-B048-85BDC9FD1C3A}</a:tableStyleId>
              </a:tblPr>
              <a:tblGrid>
                <a:gridCol w="562140">
                  <a:extLst>
                    <a:ext uri="{9D8B030D-6E8A-4147-A177-3AD203B41FA5}">
                      <a16:colId xmlns:a16="http://schemas.microsoft.com/office/drawing/2014/main" val="20000"/>
                    </a:ext>
                  </a:extLst>
                </a:gridCol>
              </a:tblGrid>
              <a:tr h="253299">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51">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D</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9" name="AutoShape 179">
            <a:extLst>
              <a:ext uri="{FF2B5EF4-FFF2-40B4-BE49-F238E27FC236}">
                <a16:creationId xmlns:a16="http://schemas.microsoft.com/office/drawing/2014/main" id="{8803AEFB-FCAB-4487-A180-EEF00DCC409D}"/>
              </a:ext>
            </a:extLst>
          </p:cNvPr>
          <p:cNvCxnSpPr>
            <a:cxnSpLocks noChangeShapeType="1"/>
            <a:stCxn id="26" idx="0"/>
          </p:cNvCxnSpPr>
          <p:nvPr/>
        </p:nvCxnSpPr>
        <p:spPr bwMode="auto">
          <a:xfrm flipH="1" flipV="1">
            <a:off x="10320794" y="2949111"/>
            <a:ext cx="473628" cy="68827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a:extLst>
              <a:ext uri="{FF2B5EF4-FFF2-40B4-BE49-F238E27FC236}">
                <a16:creationId xmlns:a16="http://schemas.microsoft.com/office/drawing/2014/main" id="{90392897-A0CE-4D78-BF40-2898EF94ED5F}"/>
              </a:ext>
            </a:extLst>
          </p:cNvPr>
          <p:cNvCxnSpPr>
            <a:cxnSpLocks noChangeShapeType="1"/>
            <a:stCxn id="26" idx="4"/>
            <a:endCxn id="28" idx="0"/>
          </p:cNvCxnSpPr>
          <p:nvPr/>
        </p:nvCxnSpPr>
        <p:spPr bwMode="auto">
          <a:xfrm flipH="1">
            <a:off x="10229832" y="4074433"/>
            <a:ext cx="564590" cy="54109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1" name="Oval 30">
            <a:extLst>
              <a:ext uri="{FF2B5EF4-FFF2-40B4-BE49-F238E27FC236}">
                <a16:creationId xmlns:a16="http://schemas.microsoft.com/office/drawing/2014/main" id="{1015AED8-E396-4429-8577-FAD373BE1FD4}"/>
              </a:ext>
            </a:extLst>
          </p:cNvPr>
          <p:cNvSpPr/>
          <p:nvPr/>
        </p:nvSpPr>
        <p:spPr>
          <a:xfrm>
            <a:off x="9973030" y="2617602"/>
            <a:ext cx="435091" cy="37952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B5CCB00B-9F48-4FE3-80EF-BB61A4EC09B5}"/>
              </a:ext>
            </a:extLst>
          </p:cNvPr>
          <p:cNvSpPr/>
          <p:nvPr/>
        </p:nvSpPr>
        <p:spPr>
          <a:xfrm>
            <a:off x="11104073" y="4858813"/>
            <a:ext cx="417008" cy="36933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33" name="Table 32">
            <a:extLst>
              <a:ext uri="{FF2B5EF4-FFF2-40B4-BE49-F238E27FC236}">
                <a16:creationId xmlns:a16="http://schemas.microsoft.com/office/drawing/2014/main" id="{7A718400-5BF0-4FA1-BF83-CFB9794B4421}"/>
              </a:ext>
            </a:extLst>
          </p:cNvPr>
          <p:cNvGraphicFramePr>
            <a:graphicFrameLocks noGrp="1"/>
          </p:cNvGraphicFramePr>
          <p:nvPr/>
        </p:nvGraphicFramePr>
        <p:xfrm>
          <a:off x="11407726" y="5817759"/>
          <a:ext cx="535227" cy="586654"/>
        </p:xfrm>
        <a:graphic>
          <a:graphicData uri="http://schemas.openxmlformats.org/drawingml/2006/table">
            <a:tbl>
              <a:tblPr firstRow="1" firstCol="1" bandRow="1">
                <a:tableStyleId>{5C22544A-7EE6-4342-B048-85BDC9FD1C3A}</a:tableStyleId>
              </a:tblPr>
              <a:tblGrid>
                <a:gridCol w="535227">
                  <a:extLst>
                    <a:ext uri="{9D8B030D-6E8A-4147-A177-3AD203B41FA5}">
                      <a16:colId xmlns:a16="http://schemas.microsoft.com/office/drawing/2014/main" val="20000"/>
                    </a:ext>
                  </a:extLst>
                </a:gridCol>
              </a:tblGrid>
              <a:tr h="236306">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2334">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B</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4" name="Table 33">
            <a:extLst>
              <a:ext uri="{FF2B5EF4-FFF2-40B4-BE49-F238E27FC236}">
                <a16:creationId xmlns:a16="http://schemas.microsoft.com/office/drawing/2014/main" id="{6C47A3D6-8B68-45E2-80D8-44358F26FC6F}"/>
              </a:ext>
            </a:extLst>
          </p:cNvPr>
          <p:cNvGraphicFramePr>
            <a:graphicFrameLocks noGrp="1"/>
          </p:cNvGraphicFramePr>
          <p:nvPr/>
        </p:nvGraphicFramePr>
        <p:xfrm>
          <a:off x="10552844" y="5833519"/>
          <a:ext cx="540327" cy="555134"/>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5" name="AutoShape 179">
            <a:extLst>
              <a:ext uri="{FF2B5EF4-FFF2-40B4-BE49-F238E27FC236}">
                <a16:creationId xmlns:a16="http://schemas.microsoft.com/office/drawing/2014/main" id="{AA719CC5-8CDE-46BC-89A5-36D96313EDB1}"/>
              </a:ext>
            </a:extLst>
          </p:cNvPr>
          <p:cNvCxnSpPr>
            <a:cxnSpLocks noChangeShapeType="1"/>
            <a:stCxn id="32" idx="5"/>
            <a:endCxn id="33" idx="0"/>
          </p:cNvCxnSpPr>
          <p:nvPr/>
        </p:nvCxnSpPr>
        <p:spPr bwMode="auto">
          <a:xfrm>
            <a:off x="11460012" y="5174058"/>
            <a:ext cx="215327" cy="64370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79">
            <a:extLst>
              <a:ext uri="{FF2B5EF4-FFF2-40B4-BE49-F238E27FC236}">
                <a16:creationId xmlns:a16="http://schemas.microsoft.com/office/drawing/2014/main" id="{22A8B873-440A-4F5C-85F3-58F3DDF51749}"/>
              </a:ext>
            </a:extLst>
          </p:cNvPr>
          <p:cNvCxnSpPr>
            <a:cxnSpLocks noChangeShapeType="1"/>
            <a:stCxn id="32" idx="4"/>
            <a:endCxn id="34" idx="0"/>
          </p:cNvCxnSpPr>
          <p:nvPr/>
        </p:nvCxnSpPr>
        <p:spPr bwMode="auto">
          <a:xfrm flipH="1">
            <a:off x="10823007" y="5228145"/>
            <a:ext cx="489570" cy="60537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37" name="Table 36">
            <a:extLst>
              <a:ext uri="{FF2B5EF4-FFF2-40B4-BE49-F238E27FC236}">
                <a16:creationId xmlns:a16="http://schemas.microsoft.com/office/drawing/2014/main" id="{F6696DDC-F271-46AA-AAC4-9EE89AD2FD11}"/>
              </a:ext>
            </a:extLst>
          </p:cNvPr>
          <p:cNvGraphicFramePr>
            <a:graphicFrameLocks noGrp="1"/>
          </p:cNvGraphicFramePr>
          <p:nvPr/>
        </p:nvGraphicFramePr>
        <p:xfrm>
          <a:off x="8911424" y="2435288"/>
          <a:ext cx="540327" cy="551887"/>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0.35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38668">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A</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8" name="AutoShape 179">
            <a:extLst>
              <a:ext uri="{FF2B5EF4-FFF2-40B4-BE49-F238E27FC236}">
                <a16:creationId xmlns:a16="http://schemas.microsoft.com/office/drawing/2014/main" id="{4E7FA2B4-AF39-48DC-B507-4CE3EAA308BD}"/>
              </a:ext>
            </a:extLst>
          </p:cNvPr>
          <p:cNvCxnSpPr>
            <a:cxnSpLocks noChangeShapeType="1"/>
            <a:stCxn id="26" idx="5"/>
            <a:endCxn id="32" idx="0"/>
          </p:cNvCxnSpPr>
          <p:nvPr/>
        </p:nvCxnSpPr>
        <p:spPr bwMode="auto">
          <a:xfrm>
            <a:off x="10950990" y="4010429"/>
            <a:ext cx="361587" cy="84838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79">
            <a:extLst>
              <a:ext uri="{FF2B5EF4-FFF2-40B4-BE49-F238E27FC236}">
                <a16:creationId xmlns:a16="http://schemas.microsoft.com/office/drawing/2014/main" id="{CC0D46A9-E18B-4F3C-9318-291CF8796C84}"/>
              </a:ext>
            </a:extLst>
          </p:cNvPr>
          <p:cNvCxnSpPr>
            <a:cxnSpLocks noChangeShapeType="1"/>
            <a:stCxn id="23" idx="4"/>
            <a:endCxn id="37" idx="0"/>
          </p:cNvCxnSpPr>
          <p:nvPr/>
        </p:nvCxnSpPr>
        <p:spPr bwMode="auto">
          <a:xfrm flipH="1">
            <a:off x="9181587" y="1849295"/>
            <a:ext cx="563541" cy="58599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09AD1D41-CA26-4A69-A3F6-49A7C3B512FA}"/>
              </a:ext>
            </a:extLst>
          </p:cNvPr>
          <p:cNvSpPr txBox="1"/>
          <p:nvPr/>
        </p:nvSpPr>
        <p:spPr>
          <a:xfrm>
            <a:off x="9667652" y="2952653"/>
            <a:ext cx="263217"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E1A69EF6-3A20-4338-B6BE-2CBD2568E2FF}"/>
              </a:ext>
            </a:extLst>
          </p:cNvPr>
          <p:cNvSpPr txBox="1"/>
          <p:nvPr/>
        </p:nvSpPr>
        <p:spPr>
          <a:xfrm>
            <a:off x="9200140" y="1862656"/>
            <a:ext cx="263217"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EA485558-48CF-4D82-A808-9267419784E9}"/>
              </a:ext>
            </a:extLst>
          </p:cNvPr>
          <p:cNvSpPr txBox="1"/>
          <p:nvPr/>
        </p:nvSpPr>
        <p:spPr>
          <a:xfrm>
            <a:off x="10265359" y="4047557"/>
            <a:ext cx="263217" cy="369332"/>
          </a:xfrm>
          <a:prstGeom prst="rect">
            <a:avLst/>
          </a:prstGeom>
          <a:noFill/>
        </p:spPr>
        <p:txBody>
          <a:bodyPr wrap="square" rtlCol="0">
            <a:spAutoFit/>
          </a:bodyPr>
          <a:lstStyle/>
          <a:p>
            <a:r>
              <a:rPr lang="en-US" dirty="0"/>
              <a:t>0</a:t>
            </a:r>
          </a:p>
        </p:txBody>
      </p:sp>
      <p:sp>
        <p:nvSpPr>
          <p:cNvPr id="43" name="TextBox 42">
            <a:extLst>
              <a:ext uri="{FF2B5EF4-FFF2-40B4-BE49-F238E27FC236}">
                <a16:creationId xmlns:a16="http://schemas.microsoft.com/office/drawing/2014/main" id="{5A47B022-F4E1-427C-8254-35B11525992A}"/>
              </a:ext>
            </a:extLst>
          </p:cNvPr>
          <p:cNvSpPr txBox="1"/>
          <p:nvPr/>
        </p:nvSpPr>
        <p:spPr>
          <a:xfrm>
            <a:off x="10793435" y="5245479"/>
            <a:ext cx="263217" cy="369332"/>
          </a:xfrm>
          <a:prstGeom prst="rect">
            <a:avLst/>
          </a:prstGeom>
          <a:noFill/>
        </p:spPr>
        <p:txBody>
          <a:bodyPr wrap="square" rtlCol="0">
            <a:spAutoFit/>
          </a:bodyPr>
          <a:lstStyle/>
          <a:p>
            <a:r>
              <a:rPr lang="en-US" dirty="0"/>
              <a:t>0</a:t>
            </a:r>
          </a:p>
        </p:txBody>
      </p:sp>
      <p:sp>
        <p:nvSpPr>
          <p:cNvPr id="44" name="TextBox 43">
            <a:extLst>
              <a:ext uri="{FF2B5EF4-FFF2-40B4-BE49-F238E27FC236}">
                <a16:creationId xmlns:a16="http://schemas.microsoft.com/office/drawing/2014/main" id="{0EE9B865-FC3B-4BC5-AC98-FA55DBE9BA48}"/>
              </a:ext>
            </a:extLst>
          </p:cNvPr>
          <p:cNvSpPr txBox="1"/>
          <p:nvPr/>
        </p:nvSpPr>
        <p:spPr>
          <a:xfrm>
            <a:off x="10060181" y="1957625"/>
            <a:ext cx="263217" cy="369332"/>
          </a:xfrm>
          <a:prstGeom prst="rect">
            <a:avLst/>
          </a:prstGeom>
          <a:noFill/>
        </p:spPr>
        <p:txBody>
          <a:bodyPr wrap="square" rtlCol="0">
            <a:spAutoFit/>
          </a:bodyPr>
          <a:lstStyle/>
          <a:p>
            <a:r>
              <a:rPr lang="en-US" dirty="0"/>
              <a:t>1</a:t>
            </a:r>
          </a:p>
        </p:txBody>
      </p:sp>
      <p:sp>
        <p:nvSpPr>
          <p:cNvPr id="45" name="TextBox 44">
            <a:extLst>
              <a:ext uri="{FF2B5EF4-FFF2-40B4-BE49-F238E27FC236}">
                <a16:creationId xmlns:a16="http://schemas.microsoft.com/office/drawing/2014/main" id="{F208A02E-1806-4A6F-8A6D-592651DEA6E7}"/>
              </a:ext>
            </a:extLst>
          </p:cNvPr>
          <p:cNvSpPr txBox="1"/>
          <p:nvPr/>
        </p:nvSpPr>
        <p:spPr>
          <a:xfrm>
            <a:off x="11611546" y="5290805"/>
            <a:ext cx="263217" cy="369332"/>
          </a:xfrm>
          <a:prstGeom prst="rect">
            <a:avLst/>
          </a:prstGeom>
          <a:noFill/>
        </p:spPr>
        <p:txBody>
          <a:bodyPr wrap="square" rtlCol="0">
            <a:spAutoFit/>
          </a:bodyPr>
          <a:lstStyle/>
          <a:p>
            <a:r>
              <a:rPr lang="en-US" dirty="0"/>
              <a:t>1</a:t>
            </a:r>
          </a:p>
        </p:txBody>
      </p:sp>
      <p:sp>
        <p:nvSpPr>
          <p:cNvPr id="46" name="TextBox 45">
            <a:extLst>
              <a:ext uri="{FF2B5EF4-FFF2-40B4-BE49-F238E27FC236}">
                <a16:creationId xmlns:a16="http://schemas.microsoft.com/office/drawing/2014/main" id="{15D9D07E-95FE-42E0-B88D-221710ECCC1F}"/>
              </a:ext>
            </a:extLst>
          </p:cNvPr>
          <p:cNvSpPr txBox="1"/>
          <p:nvPr/>
        </p:nvSpPr>
        <p:spPr>
          <a:xfrm>
            <a:off x="11162499" y="4214099"/>
            <a:ext cx="263217" cy="369332"/>
          </a:xfrm>
          <a:prstGeom prst="rect">
            <a:avLst/>
          </a:prstGeom>
          <a:noFill/>
        </p:spPr>
        <p:txBody>
          <a:bodyPr wrap="square" rtlCol="0">
            <a:spAutoFit/>
          </a:bodyPr>
          <a:lstStyle/>
          <a:p>
            <a:r>
              <a:rPr lang="en-US" dirty="0"/>
              <a:t>1</a:t>
            </a:r>
          </a:p>
        </p:txBody>
      </p:sp>
      <p:sp>
        <p:nvSpPr>
          <p:cNvPr id="47" name="TextBox 46">
            <a:extLst>
              <a:ext uri="{FF2B5EF4-FFF2-40B4-BE49-F238E27FC236}">
                <a16:creationId xmlns:a16="http://schemas.microsoft.com/office/drawing/2014/main" id="{E09156F0-7209-406D-BE26-9308D27BCCAE}"/>
              </a:ext>
            </a:extLst>
          </p:cNvPr>
          <p:cNvSpPr txBox="1"/>
          <p:nvPr/>
        </p:nvSpPr>
        <p:spPr>
          <a:xfrm>
            <a:off x="10760774" y="3195809"/>
            <a:ext cx="263217" cy="369332"/>
          </a:xfrm>
          <a:prstGeom prst="rect">
            <a:avLst/>
          </a:prstGeom>
          <a:noFill/>
        </p:spPr>
        <p:txBody>
          <a:bodyPr wrap="square" rtlCol="0">
            <a:spAutoFit/>
          </a:bodyPr>
          <a:lstStyle/>
          <a:p>
            <a:r>
              <a:rPr lang="en-US" dirty="0"/>
              <a:t>1</a:t>
            </a:r>
          </a:p>
        </p:txBody>
      </p:sp>
      <p:sp>
        <p:nvSpPr>
          <p:cNvPr id="123" name="TextBox 122">
            <a:extLst>
              <a:ext uri="{FF2B5EF4-FFF2-40B4-BE49-F238E27FC236}">
                <a16:creationId xmlns:a16="http://schemas.microsoft.com/office/drawing/2014/main" id="{2343B688-2042-44C7-96C9-FDD846484B40}"/>
              </a:ext>
            </a:extLst>
          </p:cNvPr>
          <p:cNvSpPr txBox="1"/>
          <p:nvPr/>
        </p:nvSpPr>
        <p:spPr>
          <a:xfrm>
            <a:off x="9974394" y="1125974"/>
            <a:ext cx="1768760" cy="369332"/>
          </a:xfrm>
          <a:prstGeom prst="rect">
            <a:avLst/>
          </a:prstGeom>
          <a:noFill/>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refix-free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ode</a:t>
            </a:r>
            <a:endParaRPr lang="en-US" dirty="0"/>
          </a:p>
        </p:txBody>
      </p:sp>
    </p:spTree>
    <p:extLst>
      <p:ext uri="{BB962C8B-B14F-4D97-AF65-F5344CB8AC3E}">
        <p14:creationId xmlns:p14="http://schemas.microsoft.com/office/powerpoint/2010/main" val="58583034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8930" y="795558"/>
            <a:ext cx="8398328" cy="5078313"/>
          </a:xfrm>
          <a:prstGeom prst="rect">
            <a:avLst/>
          </a:prstGeom>
        </p:spPr>
        <p:txBody>
          <a:bodyPr wrap="square">
            <a:spAutoFit/>
          </a:bodyPr>
          <a:lstStyle/>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If a fixed-length encoding is used for the same alphabet, then at least 3 bits per each character is needed.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Consider that the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compression ratio</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a standard measure of a compression algorithm’s effectiveness.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this example, Huffman’s code achieves the compression ratio of      </a:t>
            </a: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(3 – 2.25)/3  *100%  = 25%.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Huffman’s encoding of the text will use 25% less memory than its fixed-length encoding.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Extensive experiments with Huffman codes shows that </a:t>
            </a:r>
          </a:p>
          <a:p>
            <a:pPr marL="1257300" lvl="2"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compression ratio for this scheme typically falls between 20% and 80%, depending on the characteristics of the text being compressed.</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87964690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7831" y="759038"/>
            <a:ext cx="8704730" cy="5755422"/>
          </a:xfrm>
          <a:prstGeom prst="rect">
            <a:avLst/>
          </a:prstGeom>
        </p:spPr>
        <p:txBody>
          <a:bodyPr wrap="square">
            <a:spAutoFit/>
          </a:bodyPr>
          <a:lstStyle/>
          <a:p>
            <a:pPr>
              <a:spcAft>
                <a:spcPts val="600"/>
              </a:spcAft>
            </a:pPr>
            <a:r>
              <a:rPr lang="en-US" sz="2800" i="1" dirty="0">
                <a:solidFill>
                  <a:srgbClr val="FF0000"/>
                </a:solidFill>
                <a:ea typeface="Microsoft YaHei" panose="020B0503020204020204" pitchFamily="34" charset="-122"/>
                <a:cs typeface="Microsoft YaHei" panose="020B0503020204020204" pitchFamily="34" charset="-122"/>
              </a:rPr>
              <a:t>Huffman’s encoding is one of the most important file-compression methods. </a:t>
            </a:r>
            <a:endParaRPr lang="en-US" sz="280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Its simplicity and versatility, </a:t>
            </a: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 yields an optimal (i.e., minimal-length) encoding </a:t>
            </a: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provided the frequencies of character occurrences are independent and known in advance.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simplest version of Huffman compression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calls for a preliminary scanning of a given text to count the frequencies of character occurrences in it.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uses these frequencies to construct a Huffman coding tree and encode the text as described above.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scheme makes it necessary to include the coding table into the encoded text to make its decoding possible.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131761848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2259" y="977532"/>
            <a:ext cx="8704730" cy="5124480"/>
          </a:xfrm>
          <a:prstGeom prst="rect">
            <a:avLst/>
          </a:prstGeom>
        </p:spPr>
        <p:txBody>
          <a:bodyPr wrap="square">
            <a:spAutoFit/>
          </a:bodyPr>
          <a:lstStyle/>
          <a:p>
            <a:pPr>
              <a:spcAft>
                <a:spcPts val="600"/>
              </a:spcAft>
            </a:pPr>
            <a:r>
              <a:rPr lang="en-US" sz="3200" i="1" dirty="0">
                <a:solidFill>
                  <a:srgbClr val="FF0000"/>
                </a:solidFill>
                <a:ea typeface="Microsoft YaHei" panose="020B0503020204020204" pitchFamily="34" charset="-122"/>
                <a:cs typeface="Microsoft YaHei" panose="020B0503020204020204" pitchFamily="34" charset="-122"/>
              </a:rPr>
              <a:t>Huffman’s encoding is one of the most important file-compression methods. </a:t>
            </a:r>
            <a:endParaRPr lang="en-US" sz="320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drawback can be overcome by using </a:t>
            </a:r>
            <a:r>
              <a:rPr lang="en-US" sz="24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dynamic Huffman encoding,</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in which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coding tree is updated each time a new character is read from the source text.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a:spcAft>
                <a:spcPts val="600"/>
              </a:spcAft>
              <a:buFont typeface="Arial" panose="020B0604020202020204" pitchFamily="34" charset="0"/>
              <a:buChar char="•"/>
            </a:pP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Modern alternatives such as </a:t>
            </a:r>
            <a:r>
              <a:rPr lang="en-US" sz="24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Lempel-Ziv</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algorithms assign codewords not to individual characters but to strings of characters allowing them to achieve better and more robust compressions in many applications.</a:t>
            </a:r>
            <a:endParaRPr lang="en-US" sz="24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4164319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4895" y="812899"/>
                <a:ext cx="8498542" cy="5233356"/>
              </a:xfrm>
              <a:prstGeom prst="rect">
                <a:avLst/>
              </a:prstGeom>
            </p:spPr>
            <p:txBody>
              <a:bodyPr wrap="square">
                <a:spAutoFit/>
              </a:bodyPr>
              <a:lstStyle/>
              <a:p>
                <a:pPr>
                  <a:spcAft>
                    <a:spcPts val="1200"/>
                  </a:spcAft>
                </a:pPr>
                <a:r>
                  <a:rPr lang="en-US" sz="3200" i="1" spc="-150" dirty="0">
                    <a:solidFill>
                      <a:srgbClr val="FF0000"/>
                    </a:solidFill>
                    <a:ea typeface="Microsoft YaHei" panose="020B0503020204020204" pitchFamily="34" charset="-122"/>
                    <a:cs typeface="Microsoft YaHei" panose="020B0503020204020204" pitchFamily="34" charset="-122"/>
                  </a:rPr>
                  <a:t>Applications of Huffman’s algorithm are not limited to data compression. </a:t>
                </a:r>
                <a:endParaRPr lang="en-US" sz="3200" i="1" spc="-15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Let assign n positive numbers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1</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 </a:t>
                </a:r>
                <a:r>
                  <a:rPr lang="en-US" sz="2200" i="1"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to n leaves of a binary tree, one per node.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Define the </a:t>
                </a:r>
                <a:r>
                  <a:rPr lang="en-US" sz="22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weighted path length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 the sum </a:t>
                </a:r>
                <a14:m>
                  <m:oMath xmlns:m="http://schemas.openxmlformats.org/officeDocument/2006/math">
                    <m:nary>
                      <m:naryPr>
                        <m:chr m:val="∑"/>
                        <m:limLoc m:val="subSup"/>
                        <m:ctrlPr>
                          <a:rPr lang="en-US" sz="2200" i="1" smtClean="0">
                            <a:solidFill>
                              <a:srgbClr val="000000"/>
                            </a:solidFill>
                            <a:latin typeface="Cambria Math" panose="02040503050406030204" pitchFamily="18" charset="0"/>
                            <a:ea typeface="Microsoft YaHei" panose="020B0503020204020204" pitchFamily="34" charset="-122"/>
                          </a:rPr>
                        </m:ctrlPr>
                      </m:naryPr>
                      <m:sub>
                        <m:r>
                          <m:rPr>
                            <m:brk m:alnAt="25"/>
                          </m:rPr>
                          <a:rPr lang="en-US" sz="2200" b="0" i="1" smtClean="0">
                            <a:solidFill>
                              <a:srgbClr val="000000"/>
                            </a:solidFill>
                            <a:latin typeface="Cambria Math" panose="02040503050406030204" pitchFamily="18" charset="0"/>
                            <a:ea typeface="Microsoft YaHei" panose="020B0503020204020204" pitchFamily="34" charset="-122"/>
                          </a:rPr>
                          <m:t>𝑖</m:t>
                        </m:r>
                        <m:r>
                          <a:rPr lang="en-US" sz="2200" b="0" i="1" smtClean="0">
                            <a:solidFill>
                              <a:srgbClr val="000000"/>
                            </a:solidFill>
                            <a:latin typeface="Cambria Math" panose="02040503050406030204" pitchFamily="18" charset="0"/>
                            <a:ea typeface="Microsoft YaHei" panose="020B0503020204020204" pitchFamily="34" charset="-122"/>
                          </a:rPr>
                          <m:t>=1</m:t>
                        </m:r>
                      </m:sub>
                      <m:sup>
                        <m:r>
                          <a:rPr lang="en-US" sz="2200" b="0" i="1" smtClean="0">
                            <a:solidFill>
                              <a:srgbClr val="000000"/>
                            </a:solidFill>
                            <a:latin typeface="Cambria Math" panose="02040503050406030204" pitchFamily="18" charset="0"/>
                            <a:ea typeface="Microsoft YaHei" panose="020B0503020204020204" pitchFamily="34" charset="-122"/>
                          </a:rPr>
                          <m:t>𝑛</m:t>
                        </m:r>
                      </m:sup>
                      <m:e>
                        <m:sSub>
                          <m:sSubPr>
                            <m:ctrlPr>
                              <a:rPr lang="en-US" sz="2200" i="1" smtClean="0">
                                <a:solidFill>
                                  <a:srgbClr val="000000"/>
                                </a:solidFill>
                                <a:latin typeface="Cambria Math" panose="02040503050406030204" pitchFamily="18" charset="0"/>
                                <a:ea typeface="Microsoft YaHei" panose="020B0503020204020204" pitchFamily="34" charset="-122"/>
                              </a:rPr>
                            </m:ctrlPr>
                          </m:sSubPr>
                          <m:e>
                            <m:r>
                              <a:rPr lang="en-US" sz="2200" b="0" i="1" smtClean="0">
                                <a:solidFill>
                                  <a:srgbClr val="000000"/>
                                </a:solidFill>
                                <a:latin typeface="Cambria Math" panose="02040503050406030204" pitchFamily="18" charset="0"/>
                                <a:ea typeface="Microsoft YaHei" panose="020B0503020204020204" pitchFamily="34" charset="-122"/>
                              </a:rPr>
                              <m:t>𝑙</m:t>
                            </m:r>
                          </m:e>
                          <m:sub>
                            <m:r>
                              <a:rPr lang="en-US" sz="2200" b="0" i="1" smtClean="0">
                                <a:solidFill>
                                  <a:srgbClr val="000000"/>
                                </a:solidFill>
                                <a:latin typeface="Cambria Math" panose="02040503050406030204" pitchFamily="18" charset="0"/>
                                <a:ea typeface="Microsoft YaHei" panose="020B0503020204020204" pitchFamily="34" charset="-122"/>
                              </a:rPr>
                              <m:t>𝑖</m:t>
                            </m:r>
                          </m:sub>
                        </m:sSub>
                        <m:r>
                          <a:rPr lang="en-US" sz="2200" b="0" i="1" smtClean="0">
                            <a:solidFill>
                              <a:srgbClr val="000000"/>
                            </a:solidFill>
                            <a:latin typeface="Cambria Math" panose="02040503050406030204" pitchFamily="18" charset="0"/>
                            <a:ea typeface="Microsoft YaHei" panose="020B0503020204020204" pitchFamily="34" charset="-122"/>
                          </a:rPr>
                          <m:t>∗</m:t>
                        </m:r>
                        <m:sSub>
                          <m:sSubPr>
                            <m:ctrlPr>
                              <a:rPr lang="en-US" sz="2200" b="0" i="1" smtClean="0">
                                <a:solidFill>
                                  <a:srgbClr val="000000"/>
                                </a:solidFill>
                                <a:latin typeface="Cambria Math" panose="02040503050406030204" pitchFamily="18" charset="0"/>
                                <a:ea typeface="Microsoft YaHei" panose="020B0503020204020204" pitchFamily="34" charset="-122"/>
                              </a:rPr>
                            </m:ctrlPr>
                          </m:sSubPr>
                          <m:e>
                            <m:r>
                              <a:rPr lang="en-US" sz="2200" b="0" i="1" smtClean="0">
                                <a:solidFill>
                                  <a:srgbClr val="000000"/>
                                </a:solidFill>
                                <a:latin typeface="Cambria Math" panose="02040503050406030204" pitchFamily="18" charset="0"/>
                                <a:ea typeface="Microsoft YaHei" panose="020B0503020204020204" pitchFamily="34" charset="-122"/>
                              </a:rPr>
                              <m:t>𝑤</m:t>
                            </m:r>
                          </m:e>
                          <m:sub>
                            <m:r>
                              <a:rPr lang="en-US" sz="2200" b="0" i="1" smtClean="0">
                                <a:solidFill>
                                  <a:srgbClr val="000000"/>
                                </a:solidFill>
                                <a:latin typeface="Cambria Math" panose="02040503050406030204" pitchFamily="18" charset="0"/>
                                <a:ea typeface="Microsoft YaHei" panose="020B0503020204020204" pitchFamily="34" charset="-122"/>
                              </a:rPr>
                              <m:t>𝑖</m:t>
                            </m:r>
                          </m:sub>
                        </m:sSub>
                      </m:e>
                    </m:nary>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where </a:t>
                </a:r>
                <a14:m>
                  <m:oMath xmlns:m="http://schemas.openxmlformats.org/officeDocument/2006/math">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𝑙</m:t>
                        </m:r>
                      </m:e>
                      <m:sub>
                        <m:r>
                          <a:rPr lang="en-US" sz="2200" i="1">
                            <a:solidFill>
                              <a:srgbClr val="000000"/>
                            </a:solidFill>
                            <a:latin typeface="Cambria Math" panose="02040503050406030204" pitchFamily="18" charset="0"/>
                            <a:ea typeface="Microsoft YaHei" panose="020B0503020204020204" pitchFamily="34" charset="-122"/>
                          </a:rPr>
                          <m:t>𝑖</m:t>
                        </m:r>
                      </m:sub>
                    </m:sSub>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the length of the simple path from the root to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leaf.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How can we construct a binary tree with minimum weighted path length?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 is this more general problem that Huffman’s algorithm actually solves.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the coding application, </a:t>
                </a:r>
                <a14:m>
                  <m:oMath xmlns:m="http://schemas.openxmlformats.org/officeDocument/2006/math">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𝑙</m:t>
                        </m:r>
                      </m:e>
                      <m:sub>
                        <m:r>
                          <a:rPr lang="en-US" sz="2200" i="1">
                            <a:solidFill>
                              <a:srgbClr val="000000"/>
                            </a:solidFill>
                            <a:latin typeface="Cambria Math" panose="02040503050406030204" pitchFamily="18" charset="0"/>
                            <a:ea typeface="Microsoft YaHei" panose="020B0503020204020204" pitchFamily="34" charset="-122"/>
                          </a:rPr>
                          <m:t>𝑖</m:t>
                        </m:r>
                      </m:sub>
                    </m:sSub>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and </a:t>
                </a:r>
                <a14:m>
                  <m:oMath xmlns:m="http://schemas.openxmlformats.org/officeDocument/2006/math">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𝑤</m:t>
                        </m:r>
                      </m:e>
                      <m:sub>
                        <m:r>
                          <a:rPr lang="en-US" sz="2200" i="1">
                            <a:solidFill>
                              <a:srgbClr val="000000"/>
                            </a:solidFill>
                            <a:latin typeface="Cambria Math" panose="02040503050406030204" pitchFamily="18" charset="0"/>
                            <a:ea typeface="Microsoft YaHei" panose="020B0503020204020204" pitchFamily="34" charset="-122"/>
                          </a:rPr>
                          <m:t>𝑖</m:t>
                        </m:r>
                      </m:sub>
                    </m:sSub>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are the length of the codeword and the frequency of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character, respectively.)</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44895" y="812899"/>
                <a:ext cx="8498542" cy="5233356"/>
              </a:xfrm>
              <a:prstGeom prst="rect">
                <a:avLst/>
              </a:prstGeom>
              <a:blipFill>
                <a:blip r:embed="rId2"/>
                <a:stretch>
                  <a:fillRect l="-1865" t="-1513" r="-1435" b="-1397"/>
                </a:stretch>
              </a:blipFill>
            </p:spPr>
            <p:txBody>
              <a:bodyPr/>
              <a:lstStyle/>
              <a:p>
                <a:r>
                  <a:rPr lang="en-US">
                    <a:noFill/>
                  </a:rPr>
                  <a:t> </a:t>
                </a:r>
              </a:p>
            </p:txBody>
          </p:sp>
        </mc:Fallback>
      </mc:AlternateContent>
    </p:spTree>
    <p:extLst>
      <p:ext uri="{BB962C8B-B14F-4D97-AF65-F5344CB8AC3E}">
        <p14:creationId xmlns:p14="http://schemas.microsoft.com/office/powerpoint/2010/main" val="360303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29748330"/>
              </p:ext>
            </p:extLst>
          </p:nvPr>
        </p:nvGraphicFramePr>
        <p:xfrm>
          <a:off x="1963972" y="634950"/>
          <a:ext cx="8624614" cy="5480092"/>
        </p:xfrm>
        <a:graphic>
          <a:graphicData uri="http://schemas.openxmlformats.org/drawingml/2006/table">
            <a:tbl>
              <a:tblPr>
                <a:tableStyleId>{5C22544A-7EE6-4342-B048-85BDC9FD1C3A}</a:tableStyleId>
              </a:tblPr>
              <a:tblGrid>
                <a:gridCol w="498407">
                  <a:extLst>
                    <a:ext uri="{9D8B030D-6E8A-4147-A177-3AD203B41FA5}">
                      <a16:colId xmlns:a16="http://schemas.microsoft.com/office/drawing/2014/main" val="20000"/>
                    </a:ext>
                  </a:extLst>
                </a:gridCol>
                <a:gridCol w="381390">
                  <a:extLst>
                    <a:ext uri="{9D8B030D-6E8A-4147-A177-3AD203B41FA5}">
                      <a16:colId xmlns:a16="http://schemas.microsoft.com/office/drawing/2014/main" val="20001"/>
                    </a:ext>
                  </a:extLst>
                </a:gridCol>
                <a:gridCol w="381390">
                  <a:extLst>
                    <a:ext uri="{9D8B030D-6E8A-4147-A177-3AD203B41FA5}">
                      <a16:colId xmlns:a16="http://schemas.microsoft.com/office/drawing/2014/main" val="20002"/>
                    </a:ext>
                  </a:extLst>
                </a:gridCol>
                <a:gridCol w="381390">
                  <a:extLst>
                    <a:ext uri="{9D8B030D-6E8A-4147-A177-3AD203B41FA5}">
                      <a16:colId xmlns:a16="http://schemas.microsoft.com/office/drawing/2014/main" val="20003"/>
                    </a:ext>
                  </a:extLst>
                </a:gridCol>
                <a:gridCol w="381390">
                  <a:extLst>
                    <a:ext uri="{9D8B030D-6E8A-4147-A177-3AD203B41FA5}">
                      <a16:colId xmlns:a16="http://schemas.microsoft.com/office/drawing/2014/main" val="20004"/>
                    </a:ext>
                  </a:extLst>
                </a:gridCol>
                <a:gridCol w="381390">
                  <a:extLst>
                    <a:ext uri="{9D8B030D-6E8A-4147-A177-3AD203B41FA5}">
                      <a16:colId xmlns:a16="http://schemas.microsoft.com/office/drawing/2014/main" val="20005"/>
                    </a:ext>
                  </a:extLst>
                </a:gridCol>
                <a:gridCol w="381390">
                  <a:extLst>
                    <a:ext uri="{9D8B030D-6E8A-4147-A177-3AD203B41FA5}">
                      <a16:colId xmlns:a16="http://schemas.microsoft.com/office/drawing/2014/main" val="20006"/>
                    </a:ext>
                  </a:extLst>
                </a:gridCol>
                <a:gridCol w="381390">
                  <a:extLst>
                    <a:ext uri="{9D8B030D-6E8A-4147-A177-3AD203B41FA5}">
                      <a16:colId xmlns:a16="http://schemas.microsoft.com/office/drawing/2014/main" val="20007"/>
                    </a:ext>
                  </a:extLst>
                </a:gridCol>
                <a:gridCol w="381390">
                  <a:extLst>
                    <a:ext uri="{9D8B030D-6E8A-4147-A177-3AD203B41FA5}">
                      <a16:colId xmlns:a16="http://schemas.microsoft.com/office/drawing/2014/main" val="20008"/>
                    </a:ext>
                  </a:extLst>
                </a:gridCol>
                <a:gridCol w="381390">
                  <a:extLst>
                    <a:ext uri="{9D8B030D-6E8A-4147-A177-3AD203B41FA5}">
                      <a16:colId xmlns:a16="http://schemas.microsoft.com/office/drawing/2014/main" val="20009"/>
                    </a:ext>
                  </a:extLst>
                </a:gridCol>
                <a:gridCol w="381390">
                  <a:extLst>
                    <a:ext uri="{9D8B030D-6E8A-4147-A177-3AD203B41FA5}">
                      <a16:colId xmlns:a16="http://schemas.microsoft.com/office/drawing/2014/main" val="20010"/>
                    </a:ext>
                  </a:extLst>
                </a:gridCol>
                <a:gridCol w="381390">
                  <a:extLst>
                    <a:ext uri="{9D8B030D-6E8A-4147-A177-3AD203B41FA5}">
                      <a16:colId xmlns:a16="http://schemas.microsoft.com/office/drawing/2014/main" val="20011"/>
                    </a:ext>
                  </a:extLst>
                </a:gridCol>
                <a:gridCol w="381390">
                  <a:extLst>
                    <a:ext uri="{9D8B030D-6E8A-4147-A177-3AD203B41FA5}">
                      <a16:colId xmlns:a16="http://schemas.microsoft.com/office/drawing/2014/main" val="20012"/>
                    </a:ext>
                  </a:extLst>
                </a:gridCol>
                <a:gridCol w="381390">
                  <a:extLst>
                    <a:ext uri="{9D8B030D-6E8A-4147-A177-3AD203B41FA5}">
                      <a16:colId xmlns:a16="http://schemas.microsoft.com/office/drawing/2014/main" val="20013"/>
                    </a:ext>
                  </a:extLst>
                </a:gridCol>
                <a:gridCol w="381390">
                  <a:extLst>
                    <a:ext uri="{9D8B030D-6E8A-4147-A177-3AD203B41FA5}">
                      <a16:colId xmlns:a16="http://schemas.microsoft.com/office/drawing/2014/main" val="20014"/>
                    </a:ext>
                  </a:extLst>
                </a:gridCol>
                <a:gridCol w="381390">
                  <a:extLst>
                    <a:ext uri="{9D8B030D-6E8A-4147-A177-3AD203B41FA5}">
                      <a16:colId xmlns:a16="http://schemas.microsoft.com/office/drawing/2014/main" val="20015"/>
                    </a:ext>
                  </a:extLst>
                </a:gridCol>
                <a:gridCol w="381390">
                  <a:extLst>
                    <a:ext uri="{9D8B030D-6E8A-4147-A177-3AD203B41FA5}">
                      <a16:colId xmlns:a16="http://schemas.microsoft.com/office/drawing/2014/main" val="20016"/>
                    </a:ext>
                  </a:extLst>
                </a:gridCol>
                <a:gridCol w="381390">
                  <a:extLst>
                    <a:ext uri="{9D8B030D-6E8A-4147-A177-3AD203B41FA5}">
                      <a16:colId xmlns:a16="http://schemas.microsoft.com/office/drawing/2014/main" val="20017"/>
                    </a:ext>
                  </a:extLst>
                </a:gridCol>
                <a:gridCol w="381390">
                  <a:extLst>
                    <a:ext uri="{9D8B030D-6E8A-4147-A177-3AD203B41FA5}">
                      <a16:colId xmlns:a16="http://schemas.microsoft.com/office/drawing/2014/main" val="20018"/>
                    </a:ext>
                  </a:extLst>
                </a:gridCol>
                <a:gridCol w="381390">
                  <a:extLst>
                    <a:ext uri="{9D8B030D-6E8A-4147-A177-3AD203B41FA5}">
                      <a16:colId xmlns:a16="http://schemas.microsoft.com/office/drawing/2014/main" val="20019"/>
                    </a:ext>
                  </a:extLst>
                </a:gridCol>
                <a:gridCol w="381390">
                  <a:extLst>
                    <a:ext uri="{9D8B030D-6E8A-4147-A177-3AD203B41FA5}">
                      <a16:colId xmlns:a16="http://schemas.microsoft.com/office/drawing/2014/main" val="20020"/>
                    </a:ext>
                  </a:extLst>
                </a:gridCol>
                <a:gridCol w="498407">
                  <a:extLst>
                    <a:ext uri="{9D8B030D-6E8A-4147-A177-3AD203B41FA5}">
                      <a16:colId xmlns:a16="http://schemas.microsoft.com/office/drawing/2014/main" val="20021"/>
                    </a:ext>
                  </a:extLst>
                </a:gridCol>
              </a:tblGrid>
              <a:tr h="161264">
                <a:tc>
                  <a:txBody>
                    <a:bodyPr/>
                    <a:lstStyle/>
                    <a:p>
                      <a:pPr algn="l" fontAlgn="b"/>
                      <a:endParaRPr lang="en-US" sz="900" b="0" i="0" u="none" strike="noStrike" dirty="0">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extLst>
                  <a:ext uri="{0D108BD9-81ED-4DB2-BD59-A6C34878D82A}">
                    <a16:rowId xmlns:a16="http://schemas.microsoft.com/office/drawing/2014/main" val="10000"/>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dirty="0">
                          <a:effectLst/>
                        </a:rPr>
                        <a:t>x</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b="1" u="none" strike="noStrike" dirty="0">
                          <a:effectLst/>
                        </a:rPr>
                        <a:t>1</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2</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3</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4</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5</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6</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7</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8</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9</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fontAlgn="b"/>
                      <a:r>
                        <a:rPr lang="en-US" sz="1600" b="1" u="none" strike="noStrike" dirty="0">
                          <a:effectLst/>
                        </a:rPr>
                        <a:t>10</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11</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4"/>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5"/>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effectLst/>
                        </a:rPr>
                        <a:t>12</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6"/>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7"/>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n-US" sz="1600" b="1" u="none" strike="noStrike" dirty="0">
                          <a:effectLst/>
                        </a:rPr>
                        <a:t>13</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8"/>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9"/>
                  </a:ext>
                </a:extLst>
              </a:tr>
              <a:tr h="205670">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R w="12700" cap="flat" cmpd="sng" algn="ctr">
                      <a:solidFill>
                        <a:schemeClr val="tx1"/>
                      </a:solidFill>
                      <a:prstDash val="solid"/>
                      <a:round/>
                      <a:headEnd type="none" w="med" len="med"/>
                      <a:tailEnd type="none" w="med" len="med"/>
                    </a:lnR>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fontAlgn="b"/>
                      <a:r>
                        <a:rPr lang="en-US" sz="1600" b="1" u="none" strike="noStrike" dirty="0">
                          <a:effectLst/>
                        </a:rPr>
                        <a:t>14</a:t>
                      </a:r>
                      <a:endParaRPr lang="en-US" sz="1600" b="1" i="0" u="none" strike="noStrike" dirty="0">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0"/>
                  </a:ext>
                </a:extLst>
              </a:tr>
              <a:tr h="161264">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lnT w="12700" cap="flat" cmpd="sng" algn="ctr">
                      <a:solidFill>
                        <a:schemeClr val="tx1"/>
                      </a:solidFill>
                      <a:prstDash val="solid"/>
                      <a:round/>
                      <a:headEnd type="none" w="med" len="med"/>
                      <a:tailEnd type="none" w="med" len="med"/>
                    </a:lnT>
                  </a:tcPr>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extLst>
                  <a:ext uri="{0D108BD9-81ED-4DB2-BD59-A6C34878D82A}">
                    <a16:rowId xmlns:a16="http://schemas.microsoft.com/office/drawing/2014/main" val="10021"/>
                  </a:ext>
                </a:extLst>
              </a:tr>
              <a:tr h="161264">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975" marR="5975" marT="597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5975" marR="5975" marT="5975" marB="0" anchor="b"/>
                </a:tc>
                <a:extLst>
                  <a:ext uri="{0D108BD9-81ED-4DB2-BD59-A6C34878D82A}">
                    <a16:rowId xmlns:a16="http://schemas.microsoft.com/office/drawing/2014/main" val="10022"/>
                  </a:ext>
                </a:extLst>
              </a:tr>
            </a:tbl>
          </a:graphicData>
        </a:graphic>
      </p:graphicFrame>
      <p:sp>
        <p:nvSpPr>
          <p:cNvPr id="4" name="TextBox 3"/>
          <p:cNvSpPr txBox="1"/>
          <p:nvPr/>
        </p:nvSpPr>
        <p:spPr>
          <a:xfrm>
            <a:off x="2312315" y="5791876"/>
            <a:ext cx="4762831" cy="646331"/>
          </a:xfrm>
          <a:prstGeom prst="rect">
            <a:avLst/>
          </a:prstGeom>
          <a:noFill/>
        </p:spPr>
        <p:txBody>
          <a:bodyPr wrap="square" rtlCol="0">
            <a:spAutoFit/>
          </a:bodyPr>
          <a:lstStyle/>
          <a:p>
            <a:r>
              <a:rPr lang="en-US" dirty="0"/>
              <a:t>Solution for 20 x 20: provided by Kyle </a:t>
            </a:r>
            <a:r>
              <a:rPr lang="en-US" dirty="0" err="1"/>
              <a:t>Bostelman</a:t>
            </a:r>
            <a:r>
              <a:rPr lang="en-US" dirty="0"/>
              <a:t> </a:t>
            </a:r>
          </a:p>
          <a:p>
            <a:r>
              <a:rPr lang="en-US" dirty="0"/>
              <a:t>14 knight moves</a:t>
            </a:r>
          </a:p>
        </p:txBody>
      </p:sp>
    </p:spTree>
    <p:extLst>
      <p:ext uri="{BB962C8B-B14F-4D97-AF65-F5344CB8AC3E}">
        <p14:creationId xmlns:p14="http://schemas.microsoft.com/office/powerpoint/2010/main" val="378128066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7061" y="1703002"/>
            <a:ext cx="8695765" cy="4478149"/>
          </a:xfrm>
          <a:prstGeom prst="rect">
            <a:avLst/>
          </a:prstGeom>
        </p:spPr>
        <p:txBody>
          <a:bodyPr wrap="square">
            <a:spAutoFit/>
          </a:bodyPr>
          <a:lstStyle/>
          <a:p>
            <a:pPr>
              <a:spcAft>
                <a:spcPts val="1200"/>
              </a:spcAft>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3200" i="1" dirty="0">
                <a:solidFill>
                  <a:srgbClr val="FF0000"/>
                </a:solidFill>
                <a:ea typeface="Microsoft YaHei" panose="020B0503020204020204" pitchFamily="34" charset="-122"/>
                <a:cs typeface="Microsoft YaHei" panose="020B0503020204020204" pitchFamily="34" charset="-122"/>
              </a:rPr>
              <a:t>Need Huffman’s algorithm to solve this problem in its general case.      </a:t>
            </a:r>
            <a:endParaRPr lang="en-US" sz="320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180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problem arises in many situations involving decision making.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example, consider the game of guessing a chosen object from n possibilities (say, an integer between 1 and n) by asking question answerable by yes or no.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Different strategies for playing this game can be modeled by </a:t>
            </a:r>
            <a:r>
              <a:rPr lang="en-US" sz="24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decision trees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such as those depicted in Figure 9.13 for  n = 4.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1200"/>
              </a:spcAft>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en-US" sz="2200" dirty="0"/>
          </a:p>
        </p:txBody>
      </p:sp>
    </p:spTree>
    <p:extLst>
      <p:ext uri="{BB962C8B-B14F-4D97-AF65-F5344CB8AC3E}">
        <p14:creationId xmlns:p14="http://schemas.microsoft.com/office/powerpoint/2010/main" val="33955152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3160335" y="1714499"/>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n&gt;2</a:t>
            </a:r>
          </a:p>
        </p:txBody>
      </p:sp>
      <p:sp>
        <p:nvSpPr>
          <p:cNvPr id="3" name="Rectangle 2"/>
          <p:cNvSpPr>
            <a:spLocks noChangeArrowheads="1"/>
          </p:cNvSpPr>
          <p:nvPr/>
        </p:nvSpPr>
        <p:spPr bwMode="auto">
          <a:xfrm>
            <a:off x="1600479"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1</a:t>
            </a:r>
          </a:p>
        </p:txBody>
      </p:sp>
      <p:sp>
        <p:nvSpPr>
          <p:cNvPr id="4" name="Rectangle 3"/>
          <p:cNvSpPr>
            <a:spLocks noChangeArrowheads="1"/>
          </p:cNvSpPr>
          <p:nvPr/>
        </p:nvSpPr>
        <p:spPr bwMode="auto">
          <a:xfrm>
            <a:off x="2676243"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2</a:t>
            </a:r>
          </a:p>
        </p:txBody>
      </p:sp>
      <p:sp>
        <p:nvSpPr>
          <p:cNvPr id="5" name="Rectangle 4"/>
          <p:cNvSpPr>
            <a:spLocks noChangeArrowheads="1"/>
          </p:cNvSpPr>
          <p:nvPr/>
        </p:nvSpPr>
        <p:spPr bwMode="auto">
          <a:xfrm>
            <a:off x="3752007"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3</a:t>
            </a:r>
          </a:p>
        </p:txBody>
      </p:sp>
      <p:sp>
        <p:nvSpPr>
          <p:cNvPr id="6" name="Rectangle 5"/>
          <p:cNvSpPr>
            <a:spLocks noChangeArrowheads="1"/>
          </p:cNvSpPr>
          <p:nvPr/>
        </p:nvSpPr>
        <p:spPr bwMode="auto">
          <a:xfrm>
            <a:off x="4827771"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4</a:t>
            </a:r>
          </a:p>
        </p:txBody>
      </p:sp>
      <p:sp>
        <p:nvSpPr>
          <p:cNvPr id="7" name="Oval 6"/>
          <p:cNvSpPr>
            <a:spLocks noChangeArrowheads="1"/>
          </p:cNvSpPr>
          <p:nvPr/>
        </p:nvSpPr>
        <p:spPr bwMode="auto">
          <a:xfrm>
            <a:off x="2082192" y="2862822"/>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n&gt;1</a:t>
            </a:r>
          </a:p>
        </p:txBody>
      </p:sp>
      <p:sp>
        <p:nvSpPr>
          <p:cNvPr id="8" name="Oval 7"/>
          <p:cNvSpPr>
            <a:spLocks noChangeArrowheads="1"/>
          </p:cNvSpPr>
          <p:nvPr/>
        </p:nvSpPr>
        <p:spPr bwMode="auto">
          <a:xfrm>
            <a:off x="4204164" y="2862822"/>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n&gt;3</a:t>
            </a:r>
          </a:p>
        </p:txBody>
      </p:sp>
      <p:cxnSp>
        <p:nvCxnSpPr>
          <p:cNvPr id="9" name="AutoShape 179"/>
          <p:cNvCxnSpPr>
            <a:cxnSpLocks noChangeShapeType="1"/>
          </p:cNvCxnSpPr>
          <p:nvPr/>
        </p:nvCxnSpPr>
        <p:spPr bwMode="auto">
          <a:xfrm flipH="1">
            <a:off x="2627713" y="2259106"/>
            <a:ext cx="988768" cy="596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179"/>
          <p:cNvCxnSpPr>
            <a:cxnSpLocks noChangeShapeType="1"/>
            <a:stCxn id="7" idx="4"/>
          </p:cNvCxnSpPr>
          <p:nvPr/>
        </p:nvCxnSpPr>
        <p:spPr bwMode="auto">
          <a:xfrm flipH="1">
            <a:off x="2046333" y="3407429"/>
            <a:ext cx="47541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179"/>
          <p:cNvCxnSpPr>
            <a:cxnSpLocks noChangeShapeType="1"/>
          </p:cNvCxnSpPr>
          <p:nvPr/>
        </p:nvCxnSpPr>
        <p:spPr bwMode="auto">
          <a:xfrm flipH="1">
            <a:off x="4197861" y="3407429"/>
            <a:ext cx="47541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79"/>
          <p:cNvCxnSpPr>
            <a:cxnSpLocks noChangeShapeType="1"/>
            <a:endCxn id="6" idx="0"/>
          </p:cNvCxnSpPr>
          <p:nvPr/>
        </p:nvCxnSpPr>
        <p:spPr bwMode="auto">
          <a:xfrm>
            <a:off x="4682725" y="3407429"/>
            <a:ext cx="59090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79"/>
          <p:cNvCxnSpPr>
            <a:cxnSpLocks noChangeShapeType="1"/>
          </p:cNvCxnSpPr>
          <p:nvPr/>
        </p:nvCxnSpPr>
        <p:spPr bwMode="auto">
          <a:xfrm>
            <a:off x="2542823" y="3414994"/>
            <a:ext cx="59090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79"/>
          <p:cNvCxnSpPr>
            <a:cxnSpLocks noChangeShapeType="1"/>
            <a:stCxn id="8" idx="0"/>
          </p:cNvCxnSpPr>
          <p:nvPr/>
        </p:nvCxnSpPr>
        <p:spPr bwMode="auto">
          <a:xfrm flipH="1" flipV="1">
            <a:off x="3583292" y="2284988"/>
            <a:ext cx="1060424" cy="57783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6253161" y="4898651"/>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1</a:t>
            </a:r>
          </a:p>
        </p:txBody>
      </p:sp>
      <p:sp>
        <p:nvSpPr>
          <p:cNvPr id="19" name="Rectangle 18"/>
          <p:cNvSpPr>
            <a:spLocks noChangeArrowheads="1"/>
          </p:cNvSpPr>
          <p:nvPr/>
        </p:nvSpPr>
        <p:spPr bwMode="auto">
          <a:xfrm>
            <a:off x="7337890" y="4898712"/>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2</a:t>
            </a:r>
          </a:p>
        </p:txBody>
      </p:sp>
      <p:sp>
        <p:nvSpPr>
          <p:cNvPr id="20" name="Oval 19"/>
          <p:cNvSpPr>
            <a:spLocks noChangeArrowheads="1"/>
          </p:cNvSpPr>
          <p:nvPr/>
        </p:nvSpPr>
        <p:spPr bwMode="auto">
          <a:xfrm>
            <a:off x="6740194" y="3626503"/>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n&gt;2</a:t>
            </a:r>
          </a:p>
        </p:txBody>
      </p:sp>
      <p:sp>
        <p:nvSpPr>
          <p:cNvPr id="21" name="Rectangle 20"/>
          <p:cNvSpPr>
            <a:spLocks noChangeArrowheads="1"/>
          </p:cNvSpPr>
          <p:nvPr/>
        </p:nvSpPr>
        <p:spPr bwMode="auto">
          <a:xfrm>
            <a:off x="8494337" y="3771620"/>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3</a:t>
            </a:r>
          </a:p>
        </p:txBody>
      </p:sp>
      <p:sp>
        <p:nvSpPr>
          <p:cNvPr id="22" name="Oval 21"/>
          <p:cNvSpPr>
            <a:spLocks noChangeArrowheads="1"/>
          </p:cNvSpPr>
          <p:nvPr/>
        </p:nvSpPr>
        <p:spPr bwMode="auto">
          <a:xfrm>
            <a:off x="7615234" y="2496777"/>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n&gt;3</a:t>
            </a:r>
          </a:p>
        </p:txBody>
      </p:sp>
      <p:sp>
        <p:nvSpPr>
          <p:cNvPr id="23" name="Rectangle 22"/>
          <p:cNvSpPr>
            <a:spLocks noChangeArrowheads="1"/>
          </p:cNvSpPr>
          <p:nvPr/>
        </p:nvSpPr>
        <p:spPr bwMode="auto">
          <a:xfrm>
            <a:off x="9605959" y="2607717"/>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4</a:t>
            </a:r>
          </a:p>
        </p:txBody>
      </p:sp>
      <p:sp>
        <p:nvSpPr>
          <p:cNvPr id="24" name="Oval 23"/>
          <p:cNvSpPr>
            <a:spLocks noChangeArrowheads="1"/>
          </p:cNvSpPr>
          <p:nvPr/>
        </p:nvSpPr>
        <p:spPr bwMode="auto">
          <a:xfrm>
            <a:off x="8635392" y="1356751"/>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n&gt;4</a:t>
            </a:r>
          </a:p>
        </p:txBody>
      </p:sp>
      <p:cxnSp>
        <p:nvCxnSpPr>
          <p:cNvPr id="25" name="AutoShape 179"/>
          <p:cNvCxnSpPr>
            <a:cxnSpLocks noChangeShapeType="1"/>
          </p:cNvCxnSpPr>
          <p:nvPr/>
        </p:nvCxnSpPr>
        <p:spPr bwMode="auto">
          <a:xfrm flipH="1">
            <a:off x="8086175" y="1911658"/>
            <a:ext cx="988768" cy="596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79"/>
          <p:cNvCxnSpPr>
            <a:cxnSpLocks noChangeShapeType="1"/>
            <a:stCxn id="22" idx="4"/>
            <a:endCxn id="20" idx="0"/>
          </p:cNvCxnSpPr>
          <p:nvPr/>
        </p:nvCxnSpPr>
        <p:spPr bwMode="auto">
          <a:xfrm flipH="1">
            <a:off x="7179746" y="3041384"/>
            <a:ext cx="875040" cy="5851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179"/>
          <p:cNvCxnSpPr>
            <a:cxnSpLocks noChangeShapeType="1"/>
          </p:cNvCxnSpPr>
          <p:nvPr/>
        </p:nvCxnSpPr>
        <p:spPr bwMode="auto">
          <a:xfrm flipH="1">
            <a:off x="6729792" y="4142535"/>
            <a:ext cx="47541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p:cNvCxnSpPr>
            <a:cxnSpLocks noChangeShapeType="1"/>
          </p:cNvCxnSpPr>
          <p:nvPr/>
        </p:nvCxnSpPr>
        <p:spPr bwMode="auto">
          <a:xfrm>
            <a:off x="7186048" y="4142535"/>
            <a:ext cx="59090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1" name="AutoShape 179"/>
          <p:cNvCxnSpPr>
            <a:cxnSpLocks noChangeShapeType="1"/>
            <a:endCxn id="21" idx="0"/>
          </p:cNvCxnSpPr>
          <p:nvPr/>
        </p:nvCxnSpPr>
        <p:spPr bwMode="auto">
          <a:xfrm>
            <a:off x="8044702" y="3052637"/>
            <a:ext cx="895490" cy="7189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179"/>
          <p:cNvCxnSpPr>
            <a:cxnSpLocks noChangeShapeType="1"/>
            <a:endCxn id="23" idx="0"/>
          </p:cNvCxnSpPr>
          <p:nvPr/>
        </p:nvCxnSpPr>
        <p:spPr bwMode="auto">
          <a:xfrm>
            <a:off x="9113410" y="1901358"/>
            <a:ext cx="938404" cy="70635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5" name="TextBox 34"/>
          <p:cNvSpPr txBox="1"/>
          <p:nvPr/>
        </p:nvSpPr>
        <p:spPr>
          <a:xfrm>
            <a:off x="2676243" y="2251541"/>
            <a:ext cx="632017" cy="430887"/>
          </a:xfrm>
          <a:prstGeom prst="rect">
            <a:avLst/>
          </a:prstGeom>
          <a:noFill/>
        </p:spPr>
        <p:txBody>
          <a:bodyPr wrap="square" rtlCol="0">
            <a:spAutoFit/>
          </a:bodyPr>
          <a:lstStyle/>
          <a:p>
            <a:r>
              <a:rPr lang="en-US" sz="2200" dirty="0"/>
              <a:t>no</a:t>
            </a:r>
          </a:p>
        </p:txBody>
      </p:sp>
      <p:sp>
        <p:nvSpPr>
          <p:cNvPr id="36" name="TextBox 35"/>
          <p:cNvSpPr txBox="1"/>
          <p:nvPr/>
        </p:nvSpPr>
        <p:spPr>
          <a:xfrm>
            <a:off x="1797484" y="3540478"/>
            <a:ext cx="632017" cy="430887"/>
          </a:xfrm>
          <a:prstGeom prst="rect">
            <a:avLst/>
          </a:prstGeom>
          <a:noFill/>
        </p:spPr>
        <p:txBody>
          <a:bodyPr wrap="square" rtlCol="0">
            <a:spAutoFit/>
          </a:bodyPr>
          <a:lstStyle/>
          <a:p>
            <a:r>
              <a:rPr lang="en-US" sz="2200" dirty="0"/>
              <a:t>no</a:t>
            </a:r>
          </a:p>
        </p:txBody>
      </p:sp>
      <p:sp>
        <p:nvSpPr>
          <p:cNvPr id="37" name="TextBox 36"/>
          <p:cNvSpPr txBox="1"/>
          <p:nvPr/>
        </p:nvSpPr>
        <p:spPr>
          <a:xfrm>
            <a:off x="3971167" y="3540477"/>
            <a:ext cx="632017" cy="430887"/>
          </a:xfrm>
          <a:prstGeom prst="rect">
            <a:avLst/>
          </a:prstGeom>
          <a:noFill/>
        </p:spPr>
        <p:txBody>
          <a:bodyPr wrap="square" rtlCol="0">
            <a:spAutoFit/>
          </a:bodyPr>
          <a:lstStyle/>
          <a:p>
            <a:r>
              <a:rPr lang="en-US" sz="2200" dirty="0"/>
              <a:t>no</a:t>
            </a:r>
          </a:p>
        </p:txBody>
      </p:sp>
      <p:sp>
        <p:nvSpPr>
          <p:cNvPr id="38" name="TextBox 37"/>
          <p:cNvSpPr txBox="1"/>
          <p:nvPr/>
        </p:nvSpPr>
        <p:spPr>
          <a:xfrm>
            <a:off x="8193123" y="1871973"/>
            <a:ext cx="632017" cy="430887"/>
          </a:xfrm>
          <a:prstGeom prst="rect">
            <a:avLst/>
          </a:prstGeom>
          <a:noFill/>
        </p:spPr>
        <p:txBody>
          <a:bodyPr wrap="square" rtlCol="0">
            <a:spAutoFit/>
          </a:bodyPr>
          <a:lstStyle/>
          <a:p>
            <a:r>
              <a:rPr lang="en-US" sz="2200" dirty="0"/>
              <a:t>no</a:t>
            </a:r>
          </a:p>
        </p:txBody>
      </p:sp>
      <p:sp>
        <p:nvSpPr>
          <p:cNvPr id="39" name="TextBox 38"/>
          <p:cNvSpPr txBox="1"/>
          <p:nvPr/>
        </p:nvSpPr>
        <p:spPr>
          <a:xfrm>
            <a:off x="7144870" y="3056080"/>
            <a:ext cx="632017" cy="430887"/>
          </a:xfrm>
          <a:prstGeom prst="rect">
            <a:avLst/>
          </a:prstGeom>
          <a:noFill/>
        </p:spPr>
        <p:txBody>
          <a:bodyPr wrap="square" rtlCol="0">
            <a:spAutoFit/>
          </a:bodyPr>
          <a:lstStyle/>
          <a:p>
            <a:r>
              <a:rPr lang="en-US" sz="2200" dirty="0"/>
              <a:t>no</a:t>
            </a:r>
          </a:p>
        </p:txBody>
      </p:sp>
      <p:sp>
        <p:nvSpPr>
          <p:cNvPr id="40" name="TextBox 39"/>
          <p:cNvSpPr txBox="1"/>
          <p:nvPr/>
        </p:nvSpPr>
        <p:spPr>
          <a:xfrm>
            <a:off x="6567483" y="4209748"/>
            <a:ext cx="632017" cy="430887"/>
          </a:xfrm>
          <a:prstGeom prst="rect">
            <a:avLst/>
          </a:prstGeom>
          <a:noFill/>
        </p:spPr>
        <p:txBody>
          <a:bodyPr wrap="square" rtlCol="0">
            <a:spAutoFit/>
          </a:bodyPr>
          <a:lstStyle/>
          <a:p>
            <a:r>
              <a:rPr lang="en-US" sz="2200" dirty="0"/>
              <a:t>no</a:t>
            </a:r>
          </a:p>
        </p:txBody>
      </p:sp>
      <p:sp>
        <p:nvSpPr>
          <p:cNvPr id="41" name="TextBox 40"/>
          <p:cNvSpPr txBox="1"/>
          <p:nvPr/>
        </p:nvSpPr>
        <p:spPr>
          <a:xfrm>
            <a:off x="4081464" y="2209844"/>
            <a:ext cx="632017" cy="430887"/>
          </a:xfrm>
          <a:prstGeom prst="rect">
            <a:avLst/>
          </a:prstGeom>
          <a:noFill/>
        </p:spPr>
        <p:txBody>
          <a:bodyPr wrap="square" rtlCol="0">
            <a:spAutoFit/>
          </a:bodyPr>
          <a:lstStyle/>
          <a:p>
            <a:r>
              <a:rPr lang="en-US" sz="2200" dirty="0"/>
              <a:t>yes</a:t>
            </a:r>
          </a:p>
        </p:txBody>
      </p:sp>
      <p:sp>
        <p:nvSpPr>
          <p:cNvPr id="42" name="TextBox 41"/>
          <p:cNvSpPr txBox="1"/>
          <p:nvPr/>
        </p:nvSpPr>
        <p:spPr>
          <a:xfrm>
            <a:off x="2879136" y="3536058"/>
            <a:ext cx="632017" cy="430887"/>
          </a:xfrm>
          <a:prstGeom prst="rect">
            <a:avLst/>
          </a:prstGeom>
          <a:noFill/>
        </p:spPr>
        <p:txBody>
          <a:bodyPr wrap="square" rtlCol="0">
            <a:spAutoFit/>
          </a:bodyPr>
          <a:lstStyle/>
          <a:p>
            <a:r>
              <a:rPr lang="en-US" sz="2200" dirty="0"/>
              <a:t>yes</a:t>
            </a:r>
          </a:p>
        </p:txBody>
      </p:sp>
      <p:sp>
        <p:nvSpPr>
          <p:cNvPr id="43" name="TextBox 42"/>
          <p:cNvSpPr txBox="1"/>
          <p:nvPr/>
        </p:nvSpPr>
        <p:spPr>
          <a:xfrm>
            <a:off x="4987172" y="3487937"/>
            <a:ext cx="632017" cy="430887"/>
          </a:xfrm>
          <a:prstGeom prst="rect">
            <a:avLst/>
          </a:prstGeom>
          <a:noFill/>
        </p:spPr>
        <p:txBody>
          <a:bodyPr wrap="square" rtlCol="0">
            <a:spAutoFit/>
          </a:bodyPr>
          <a:lstStyle/>
          <a:p>
            <a:r>
              <a:rPr lang="en-US" sz="2200" dirty="0"/>
              <a:t>yes</a:t>
            </a:r>
          </a:p>
        </p:txBody>
      </p:sp>
      <p:sp>
        <p:nvSpPr>
          <p:cNvPr id="44" name="TextBox 43"/>
          <p:cNvSpPr txBox="1"/>
          <p:nvPr/>
        </p:nvSpPr>
        <p:spPr>
          <a:xfrm>
            <a:off x="7460878" y="4201587"/>
            <a:ext cx="632017" cy="430887"/>
          </a:xfrm>
          <a:prstGeom prst="rect">
            <a:avLst/>
          </a:prstGeom>
          <a:noFill/>
        </p:spPr>
        <p:txBody>
          <a:bodyPr wrap="square" rtlCol="0">
            <a:spAutoFit/>
          </a:bodyPr>
          <a:lstStyle/>
          <a:p>
            <a:r>
              <a:rPr lang="en-US" sz="2200" dirty="0"/>
              <a:t>yes</a:t>
            </a:r>
          </a:p>
        </p:txBody>
      </p:sp>
      <p:sp>
        <p:nvSpPr>
          <p:cNvPr id="45" name="TextBox 44"/>
          <p:cNvSpPr txBox="1"/>
          <p:nvPr/>
        </p:nvSpPr>
        <p:spPr>
          <a:xfrm>
            <a:off x="8401256" y="3007207"/>
            <a:ext cx="632017" cy="430887"/>
          </a:xfrm>
          <a:prstGeom prst="rect">
            <a:avLst/>
          </a:prstGeom>
          <a:noFill/>
        </p:spPr>
        <p:txBody>
          <a:bodyPr wrap="square" rtlCol="0">
            <a:spAutoFit/>
          </a:bodyPr>
          <a:lstStyle/>
          <a:p>
            <a:r>
              <a:rPr lang="en-US" sz="2200" dirty="0"/>
              <a:t>yes</a:t>
            </a:r>
          </a:p>
        </p:txBody>
      </p:sp>
      <p:sp>
        <p:nvSpPr>
          <p:cNvPr id="46" name="TextBox 45"/>
          <p:cNvSpPr txBox="1"/>
          <p:nvPr/>
        </p:nvSpPr>
        <p:spPr>
          <a:xfrm>
            <a:off x="9582612" y="1901358"/>
            <a:ext cx="632017" cy="430887"/>
          </a:xfrm>
          <a:prstGeom prst="rect">
            <a:avLst/>
          </a:prstGeom>
          <a:noFill/>
        </p:spPr>
        <p:txBody>
          <a:bodyPr wrap="square" rtlCol="0">
            <a:spAutoFit/>
          </a:bodyPr>
          <a:lstStyle/>
          <a:p>
            <a:r>
              <a:rPr lang="en-US" sz="2200" dirty="0"/>
              <a:t>yes</a:t>
            </a:r>
          </a:p>
        </p:txBody>
      </p:sp>
      <p:sp>
        <p:nvSpPr>
          <p:cNvPr id="47" name="Rectangle 46"/>
          <p:cNvSpPr/>
          <p:nvPr/>
        </p:nvSpPr>
        <p:spPr>
          <a:xfrm>
            <a:off x="1555184" y="5540592"/>
            <a:ext cx="849663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9.13   Two decision trees for guessing an integer between 1 and 4.</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160279055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86754" y="1327591"/>
                <a:ext cx="8848164" cy="4096699"/>
              </a:xfrm>
              <a:prstGeom prst="rect">
                <a:avLst/>
              </a:prstGeom>
            </p:spPr>
            <p:txBody>
              <a:bodyPr wrap="square">
                <a:spAutoFit/>
              </a:bodyPr>
              <a:lstStyle/>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length of the simple path from the root to a leaf in such a tree is equal to the number of questions needed to get to the chosen number represented by the leaf.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If number </a:t>
                </a:r>
                <a:r>
                  <a:rPr lang="en-US" sz="2200" i="1"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chosen with probability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i="1"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the sum, where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a:t>
                </a:r>
                <a:r>
                  <a:rPr lang="en-US" sz="2200" i="1"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the length of the path from the root to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leaf,  indic</a:t>
                </a:r>
                <a14:m>
                  <m:oMath xmlns:m="http://schemas.openxmlformats.org/officeDocument/2006/math">
                    <m:nary>
                      <m:naryPr>
                        <m:chr m:val="∑"/>
                        <m:ctrlPr>
                          <a:rPr lang="en-US" sz="2200" i="1">
                            <a:solidFill>
                              <a:srgbClr val="000000"/>
                            </a:solidFill>
                            <a:latin typeface="Cambria Math" panose="02040503050406030204" pitchFamily="18" charset="0"/>
                            <a:ea typeface="Microsoft YaHei" panose="020B0503020204020204" pitchFamily="34" charset="-122"/>
                          </a:rPr>
                        </m:ctrlPr>
                      </m:naryPr>
                      <m:sub>
                        <m:r>
                          <m:rPr>
                            <m:brk m:alnAt="23"/>
                          </m:rPr>
                          <a:rPr lang="en-US" sz="2200" i="1">
                            <a:solidFill>
                              <a:srgbClr val="000000"/>
                            </a:solidFill>
                            <a:latin typeface="Cambria Math" panose="02040503050406030204" pitchFamily="18" charset="0"/>
                            <a:ea typeface="Microsoft YaHei" panose="020B0503020204020204" pitchFamily="34" charset="-122"/>
                          </a:rPr>
                          <m:t>𝑖</m:t>
                        </m:r>
                        <m:r>
                          <a:rPr lang="en-US" sz="2200" i="1">
                            <a:solidFill>
                              <a:srgbClr val="000000"/>
                            </a:solidFill>
                            <a:latin typeface="Cambria Math" panose="02040503050406030204" pitchFamily="18" charset="0"/>
                            <a:ea typeface="Microsoft YaHei" panose="020B0503020204020204" pitchFamily="34" charset="-122"/>
                          </a:rPr>
                          <m:t>=1</m:t>
                        </m:r>
                      </m:sub>
                      <m:sup>
                        <m:r>
                          <a:rPr lang="en-US" sz="2200" i="1">
                            <a:solidFill>
                              <a:srgbClr val="000000"/>
                            </a:solidFill>
                            <a:latin typeface="Cambria Math" panose="02040503050406030204" pitchFamily="18" charset="0"/>
                            <a:ea typeface="Microsoft YaHei" panose="020B0503020204020204" pitchFamily="34" charset="-122"/>
                          </a:rPr>
                          <m:t>𝑛</m:t>
                        </m:r>
                      </m:sup>
                      <m:e>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𝑙</m:t>
                            </m:r>
                          </m:e>
                          <m:sub>
                            <m:r>
                              <a:rPr lang="en-US" sz="2200" i="1">
                                <a:solidFill>
                                  <a:srgbClr val="000000"/>
                                </a:solidFill>
                                <a:latin typeface="Cambria Math" panose="02040503050406030204" pitchFamily="18" charset="0"/>
                                <a:ea typeface="Microsoft YaHei" panose="020B0503020204020204" pitchFamily="34" charset="-122"/>
                              </a:rPr>
                              <m:t>𝑖</m:t>
                            </m:r>
                          </m:sub>
                        </m:sSub>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m:t>
                            </m:r>
                            <m:r>
                              <a:rPr lang="en-US" sz="2200" i="1">
                                <a:solidFill>
                                  <a:srgbClr val="000000"/>
                                </a:solidFill>
                                <a:latin typeface="Cambria Math" panose="02040503050406030204" pitchFamily="18" charset="0"/>
                                <a:ea typeface="Microsoft YaHei" panose="020B0503020204020204" pitchFamily="34" charset="-122"/>
                              </a:rPr>
                              <m:t>𝑝</m:t>
                            </m:r>
                          </m:e>
                          <m:sub>
                            <m:r>
                              <a:rPr lang="en-US" sz="2200" i="1">
                                <a:solidFill>
                                  <a:srgbClr val="000000"/>
                                </a:solidFill>
                                <a:latin typeface="Cambria Math" panose="02040503050406030204" pitchFamily="18" charset="0"/>
                                <a:ea typeface="Microsoft YaHei" panose="020B0503020204020204" pitchFamily="34" charset="-122"/>
                              </a:rPr>
                              <m:t>𝑖</m:t>
                            </m:r>
                          </m:sub>
                        </m:sSub>
                      </m:e>
                    </m:nary>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ates the average number of questions needed to “guess” the chosen number with a game strategy represented by its decision tree.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86754" y="1327591"/>
                <a:ext cx="8848164" cy="4096699"/>
              </a:xfrm>
              <a:prstGeom prst="rect">
                <a:avLst/>
              </a:prstGeom>
              <a:blipFill>
                <a:blip r:embed="rId2"/>
                <a:stretch>
                  <a:fillRect b="-2083"/>
                </a:stretch>
              </a:blipFill>
            </p:spPr>
            <p:txBody>
              <a:bodyPr/>
              <a:lstStyle/>
              <a:p>
                <a:r>
                  <a:rPr lang="en-US">
                    <a:noFill/>
                  </a:rPr>
                  <a:t> </a:t>
                </a:r>
              </a:p>
            </p:txBody>
          </p:sp>
        </mc:Fallback>
      </mc:AlternateContent>
    </p:spTree>
    <p:extLst>
      <p:ext uri="{BB962C8B-B14F-4D97-AF65-F5344CB8AC3E}">
        <p14:creationId xmlns:p14="http://schemas.microsoft.com/office/powerpoint/2010/main" val="290196406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67436" y="942109"/>
                <a:ext cx="8220634" cy="5873724"/>
              </a:xfrm>
              <a:prstGeom prst="rect">
                <a:avLst/>
              </a:prstGeom>
            </p:spPr>
            <p:txBody>
              <a:bodyPr wrap="square">
                <a:spAutoFit/>
              </a:bodyPr>
              <a:lstStyle/>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If each of the numbers is chosen with the same probability of </a:t>
                </a:r>
                <a14:m>
                  <m:oMath xmlns:m="http://schemas.openxmlformats.org/officeDocument/2006/math">
                    <m:f>
                      <m:fPr>
                        <m:ctrlPr>
                          <a:rPr lang="en-US" sz="2200" i="1" smtClean="0">
                            <a:solidFill>
                              <a:srgbClr val="000000"/>
                            </a:solidFill>
                            <a:latin typeface="Cambria Math" panose="02040503050406030204" pitchFamily="18" charset="0"/>
                            <a:ea typeface="Microsoft YaHei" panose="020B0503020204020204" pitchFamily="34" charset="-122"/>
                          </a:rPr>
                        </m:ctrlPr>
                      </m:fPr>
                      <m:num>
                        <m:r>
                          <a:rPr lang="en-US" sz="2200" b="0" i="1" smtClean="0">
                            <a:solidFill>
                              <a:srgbClr val="000000"/>
                            </a:solidFill>
                            <a:latin typeface="Cambria Math" panose="02040503050406030204" pitchFamily="18" charset="0"/>
                            <a:ea typeface="Microsoft YaHei" panose="020B0503020204020204" pitchFamily="34" charset="-122"/>
                          </a:rPr>
                          <m:t>1</m:t>
                        </m:r>
                      </m:num>
                      <m:den>
                        <m:r>
                          <a:rPr lang="en-US" sz="2200" b="0" i="1" smtClean="0">
                            <a:solidFill>
                              <a:srgbClr val="000000"/>
                            </a:solidFill>
                            <a:latin typeface="Cambria Math" panose="02040503050406030204" pitchFamily="18" charset="0"/>
                            <a:ea typeface="Microsoft YaHei" panose="020B0503020204020204" pitchFamily="34" charset="-122"/>
                          </a:rPr>
                          <m:t>𝑛</m:t>
                        </m:r>
                      </m:den>
                    </m:f>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the best strategy is to successively eliminate half  (or almost half) the candidates as binary search does. This may not be the case for arbitrary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i="1"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14:m>
                  <m:oMath xmlns:m="http://schemas.openxmlformats.org/officeDocument/2006/math">
                    <m:r>
                      <a:rPr lang="en-US" sz="2200" i="1" dirty="0" smtClean="0">
                        <a:solidFill>
                          <a:srgbClr val="000000"/>
                        </a:solidFill>
                        <a:latin typeface="Cambria Math" panose="02040503050406030204" pitchFamily="18" charset="0"/>
                        <a:ea typeface="Microsoft YaHei" panose="020B0503020204020204" pitchFamily="34" charset="-122"/>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 however.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example,  if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4 and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1</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0.1,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0.2,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3</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0.3  and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4</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0.4, the minimum weighted path tree is the rightmost one in Figure 9.13.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Thus, we need Huffman’s algorithm to solve this problem in its general case.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67436" y="942109"/>
                <a:ext cx="8220634" cy="5873724"/>
              </a:xfrm>
              <a:prstGeom prst="rect">
                <a:avLst/>
              </a:prstGeom>
              <a:blipFill>
                <a:blip r:embed="rId2"/>
                <a:stretch>
                  <a:fillRect r="-1113"/>
                </a:stretch>
              </a:blipFill>
            </p:spPr>
            <p:txBody>
              <a:bodyPr/>
              <a:lstStyle/>
              <a:p>
                <a:r>
                  <a:rPr lang="en-US">
                    <a:noFill/>
                  </a:rPr>
                  <a:t> </a:t>
                </a:r>
              </a:p>
            </p:txBody>
          </p:sp>
        </mc:Fallback>
      </mc:AlternateContent>
    </p:spTree>
    <p:extLst>
      <p:ext uri="{BB962C8B-B14F-4D97-AF65-F5344CB8AC3E}">
        <p14:creationId xmlns:p14="http://schemas.microsoft.com/office/powerpoint/2010/main" val="219459498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46909" y="731708"/>
                <a:ext cx="9418320" cy="5847755"/>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7.04.1:  Let C be an alphabet in which each character c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 has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 Let x and y be two characters in having the lowest frequencies. Then there exists an optimal prefix code for C in which the codewords for x and y have the same length and differ only in the last bit.</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Key step for the proof: In optimal tree T, leaves b and c are two of the deepest leaves and are siblings. Leaves x and y are the two leaves that Huffman’s algorithm merges together first; they appear in arbitrary positions in T. Leaves b and x are swapped to obtained tree T’. Then, leaves c and y are swapped to obtain tree T”. Since each swap does not increase the cost, the result tree T” is also an optimal tree.</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46909" y="731708"/>
                <a:ext cx="9418320" cy="5847755"/>
              </a:xfrm>
              <a:prstGeom prst="rect">
                <a:avLst/>
              </a:prstGeom>
              <a:blipFill>
                <a:blip r:embed="rId2"/>
                <a:stretch>
                  <a:fillRect l="-841" t="-730" r="-1877"/>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D1B0D32-8AD2-49D0-BE1A-C9668D704500}"/>
              </a:ext>
            </a:extLst>
          </p:cNvPr>
          <p:cNvSpPr/>
          <p:nvPr/>
        </p:nvSpPr>
        <p:spPr>
          <a:xfrm>
            <a:off x="2826327" y="471331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4" name="Oval 3">
            <a:extLst>
              <a:ext uri="{FF2B5EF4-FFF2-40B4-BE49-F238E27FC236}">
                <a16:creationId xmlns:a16="http://schemas.microsoft.com/office/drawing/2014/main" id="{2494E9BB-991B-46FB-AB9D-CA9DA44CD0C2}"/>
              </a:ext>
            </a:extLst>
          </p:cNvPr>
          <p:cNvSpPr/>
          <p:nvPr/>
        </p:nvSpPr>
        <p:spPr>
          <a:xfrm>
            <a:off x="5189910" y="4716084"/>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Oval 4">
            <a:extLst>
              <a:ext uri="{FF2B5EF4-FFF2-40B4-BE49-F238E27FC236}">
                <a16:creationId xmlns:a16="http://schemas.microsoft.com/office/drawing/2014/main" id="{119E38D2-0893-499D-A168-A6D1C58EFBAC}"/>
              </a:ext>
            </a:extLst>
          </p:cNvPr>
          <p:cNvSpPr/>
          <p:nvPr/>
        </p:nvSpPr>
        <p:spPr>
          <a:xfrm>
            <a:off x="7823660" y="471331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Oval 5">
            <a:extLst>
              <a:ext uri="{FF2B5EF4-FFF2-40B4-BE49-F238E27FC236}">
                <a16:creationId xmlns:a16="http://schemas.microsoft.com/office/drawing/2014/main" id="{90EE2BCE-1105-4118-B529-41E38ED44458}"/>
              </a:ext>
            </a:extLst>
          </p:cNvPr>
          <p:cNvSpPr/>
          <p:nvPr/>
        </p:nvSpPr>
        <p:spPr>
          <a:xfrm>
            <a:off x="2230581" y="520653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Oval 6">
            <a:extLst>
              <a:ext uri="{FF2B5EF4-FFF2-40B4-BE49-F238E27FC236}">
                <a16:creationId xmlns:a16="http://schemas.microsoft.com/office/drawing/2014/main" id="{82CB5A7D-D7C7-4BA7-B5D4-B44DD5B78B3D}"/>
              </a:ext>
            </a:extLst>
          </p:cNvPr>
          <p:cNvSpPr/>
          <p:nvPr/>
        </p:nvSpPr>
        <p:spPr>
          <a:xfrm>
            <a:off x="4602479" y="520653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Oval 7">
            <a:extLst>
              <a:ext uri="{FF2B5EF4-FFF2-40B4-BE49-F238E27FC236}">
                <a16:creationId xmlns:a16="http://schemas.microsoft.com/office/drawing/2014/main" id="{77FE221A-17EE-48BA-91D1-D29B1DAD65CB}"/>
              </a:ext>
            </a:extLst>
          </p:cNvPr>
          <p:cNvSpPr/>
          <p:nvPr/>
        </p:nvSpPr>
        <p:spPr>
          <a:xfrm>
            <a:off x="7213337" y="520653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Oval 8">
            <a:extLst>
              <a:ext uri="{FF2B5EF4-FFF2-40B4-BE49-F238E27FC236}">
                <a16:creationId xmlns:a16="http://schemas.microsoft.com/office/drawing/2014/main" id="{FBC72AEC-08FB-4F69-BEB1-A95F36502055}"/>
              </a:ext>
            </a:extLst>
          </p:cNvPr>
          <p:cNvSpPr/>
          <p:nvPr/>
        </p:nvSpPr>
        <p:spPr>
          <a:xfrm>
            <a:off x="2826327" y="571638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Oval 9">
            <a:extLst>
              <a:ext uri="{FF2B5EF4-FFF2-40B4-BE49-F238E27FC236}">
                <a16:creationId xmlns:a16="http://schemas.microsoft.com/office/drawing/2014/main" id="{7B0026A6-A7B4-4D48-BB62-04C3517FFA4F}"/>
              </a:ext>
            </a:extLst>
          </p:cNvPr>
          <p:cNvSpPr/>
          <p:nvPr/>
        </p:nvSpPr>
        <p:spPr>
          <a:xfrm>
            <a:off x="5189910" y="571638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Oval 10">
            <a:extLst>
              <a:ext uri="{FF2B5EF4-FFF2-40B4-BE49-F238E27FC236}">
                <a16:creationId xmlns:a16="http://schemas.microsoft.com/office/drawing/2014/main" id="{16FBD66F-0C6D-48CF-A858-8AB7A89CAEEE}"/>
              </a:ext>
            </a:extLst>
          </p:cNvPr>
          <p:cNvSpPr/>
          <p:nvPr/>
        </p:nvSpPr>
        <p:spPr>
          <a:xfrm>
            <a:off x="7812576" y="5724975"/>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TextBox 11">
            <a:extLst>
              <a:ext uri="{FF2B5EF4-FFF2-40B4-BE49-F238E27FC236}">
                <a16:creationId xmlns:a16="http://schemas.microsoft.com/office/drawing/2014/main" id="{F6B80AB5-1773-4FBC-9892-D38232BC0F5B}"/>
              </a:ext>
            </a:extLst>
          </p:cNvPr>
          <p:cNvSpPr txBox="1"/>
          <p:nvPr/>
        </p:nvSpPr>
        <p:spPr>
          <a:xfrm>
            <a:off x="2334489" y="4528650"/>
            <a:ext cx="332509"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13" name="TextBox 12">
            <a:extLst>
              <a:ext uri="{FF2B5EF4-FFF2-40B4-BE49-F238E27FC236}">
                <a16:creationId xmlns:a16="http://schemas.microsoft.com/office/drawing/2014/main" id="{12ACBFDC-F537-491C-ACB3-587331C82FD5}"/>
              </a:ext>
            </a:extLst>
          </p:cNvPr>
          <p:cNvSpPr txBox="1"/>
          <p:nvPr/>
        </p:nvSpPr>
        <p:spPr>
          <a:xfrm>
            <a:off x="3348642" y="512895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4" name="TextBox 13">
            <a:extLst>
              <a:ext uri="{FF2B5EF4-FFF2-40B4-BE49-F238E27FC236}">
                <a16:creationId xmlns:a16="http://schemas.microsoft.com/office/drawing/2014/main" id="{407C27C0-8D03-492C-9613-A27CFB1B12D8}"/>
              </a:ext>
            </a:extLst>
          </p:cNvPr>
          <p:cNvSpPr txBox="1"/>
          <p:nvPr/>
        </p:nvSpPr>
        <p:spPr>
          <a:xfrm>
            <a:off x="5731625" y="512895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5" name="TextBox 14">
            <a:extLst>
              <a:ext uri="{FF2B5EF4-FFF2-40B4-BE49-F238E27FC236}">
                <a16:creationId xmlns:a16="http://schemas.microsoft.com/office/drawing/2014/main" id="{4CEF2631-4E3D-40DA-B794-3F9F38BC92FC}"/>
              </a:ext>
            </a:extLst>
          </p:cNvPr>
          <p:cNvSpPr txBox="1"/>
          <p:nvPr/>
        </p:nvSpPr>
        <p:spPr>
          <a:xfrm>
            <a:off x="8343304" y="5147360"/>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6" name="TextBox 15">
            <a:extLst>
              <a:ext uri="{FF2B5EF4-FFF2-40B4-BE49-F238E27FC236}">
                <a16:creationId xmlns:a16="http://schemas.microsoft.com/office/drawing/2014/main" id="{2E565557-E5E4-434B-B7FE-85C04ACEAC3A}"/>
              </a:ext>
            </a:extLst>
          </p:cNvPr>
          <p:cNvSpPr txBox="1"/>
          <p:nvPr/>
        </p:nvSpPr>
        <p:spPr>
          <a:xfrm>
            <a:off x="1606784" y="5720939"/>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7" name="TextBox 16">
            <a:extLst>
              <a:ext uri="{FF2B5EF4-FFF2-40B4-BE49-F238E27FC236}">
                <a16:creationId xmlns:a16="http://schemas.microsoft.com/office/drawing/2014/main" id="{98ECC54D-2705-48D3-A5E8-D93858676D51}"/>
              </a:ext>
            </a:extLst>
          </p:cNvPr>
          <p:cNvSpPr txBox="1"/>
          <p:nvPr/>
        </p:nvSpPr>
        <p:spPr>
          <a:xfrm>
            <a:off x="2272144" y="6239674"/>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8" name="TextBox 17">
            <a:extLst>
              <a:ext uri="{FF2B5EF4-FFF2-40B4-BE49-F238E27FC236}">
                <a16:creationId xmlns:a16="http://schemas.microsoft.com/office/drawing/2014/main" id="{1A370786-0A86-4523-A11E-94641F3251FA}"/>
              </a:ext>
            </a:extLst>
          </p:cNvPr>
          <p:cNvSpPr txBox="1"/>
          <p:nvPr/>
        </p:nvSpPr>
        <p:spPr>
          <a:xfrm>
            <a:off x="3348641" y="6210131"/>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9" name="TextBox 18">
            <a:extLst>
              <a:ext uri="{FF2B5EF4-FFF2-40B4-BE49-F238E27FC236}">
                <a16:creationId xmlns:a16="http://schemas.microsoft.com/office/drawing/2014/main" id="{6F7168D7-8BD0-4AED-9735-7ABF466DC0F2}"/>
              </a:ext>
            </a:extLst>
          </p:cNvPr>
          <p:cNvSpPr txBox="1"/>
          <p:nvPr/>
        </p:nvSpPr>
        <p:spPr>
          <a:xfrm>
            <a:off x="4602479" y="6247987"/>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0" name="TextBox 19">
            <a:extLst>
              <a:ext uri="{FF2B5EF4-FFF2-40B4-BE49-F238E27FC236}">
                <a16:creationId xmlns:a16="http://schemas.microsoft.com/office/drawing/2014/main" id="{6945F3B2-A3D8-4A0B-9F4D-A1FA4112B2CE}"/>
              </a:ext>
            </a:extLst>
          </p:cNvPr>
          <p:cNvSpPr txBox="1"/>
          <p:nvPr/>
        </p:nvSpPr>
        <p:spPr>
          <a:xfrm>
            <a:off x="5731624" y="6210131"/>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1" name="TextBox 20">
            <a:extLst>
              <a:ext uri="{FF2B5EF4-FFF2-40B4-BE49-F238E27FC236}">
                <a16:creationId xmlns:a16="http://schemas.microsoft.com/office/drawing/2014/main" id="{33F4ACB1-5118-4CC2-8645-CA81911E83BA}"/>
              </a:ext>
            </a:extLst>
          </p:cNvPr>
          <p:cNvSpPr txBox="1"/>
          <p:nvPr/>
        </p:nvSpPr>
        <p:spPr>
          <a:xfrm>
            <a:off x="7315016" y="6239674"/>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2" name="TextBox 21">
            <a:extLst>
              <a:ext uri="{FF2B5EF4-FFF2-40B4-BE49-F238E27FC236}">
                <a16:creationId xmlns:a16="http://schemas.microsoft.com/office/drawing/2014/main" id="{36AF56BF-5A7B-4CF8-AE30-A8F12096E0CB}"/>
              </a:ext>
            </a:extLst>
          </p:cNvPr>
          <p:cNvSpPr txBox="1"/>
          <p:nvPr/>
        </p:nvSpPr>
        <p:spPr>
          <a:xfrm>
            <a:off x="8339792" y="6225405"/>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3" name="TextBox 22">
            <a:extLst>
              <a:ext uri="{FF2B5EF4-FFF2-40B4-BE49-F238E27FC236}">
                <a16:creationId xmlns:a16="http://schemas.microsoft.com/office/drawing/2014/main" id="{0E662BC8-B01A-493D-9DFF-422B7489EB71}"/>
              </a:ext>
            </a:extLst>
          </p:cNvPr>
          <p:cNvSpPr txBox="1"/>
          <p:nvPr/>
        </p:nvSpPr>
        <p:spPr>
          <a:xfrm>
            <a:off x="4037734" y="5714600"/>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4" name="TextBox 23">
            <a:extLst>
              <a:ext uri="{FF2B5EF4-FFF2-40B4-BE49-F238E27FC236}">
                <a16:creationId xmlns:a16="http://schemas.microsoft.com/office/drawing/2014/main" id="{81AD1255-8919-4FC0-979C-611A63242008}"/>
              </a:ext>
            </a:extLst>
          </p:cNvPr>
          <p:cNvSpPr txBox="1"/>
          <p:nvPr/>
        </p:nvSpPr>
        <p:spPr>
          <a:xfrm>
            <a:off x="6548349" y="5716386"/>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5" name="TextBox 24">
            <a:extLst>
              <a:ext uri="{FF2B5EF4-FFF2-40B4-BE49-F238E27FC236}">
                <a16:creationId xmlns:a16="http://schemas.microsoft.com/office/drawing/2014/main" id="{65903B55-9D7C-40F2-BD39-EFDF3EE40BBE}"/>
              </a:ext>
            </a:extLst>
          </p:cNvPr>
          <p:cNvSpPr txBox="1"/>
          <p:nvPr/>
        </p:nvSpPr>
        <p:spPr>
          <a:xfrm>
            <a:off x="4644042" y="4528650"/>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26" name="TextBox 25">
            <a:extLst>
              <a:ext uri="{FF2B5EF4-FFF2-40B4-BE49-F238E27FC236}">
                <a16:creationId xmlns:a16="http://schemas.microsoft.com/office/drawing/2014/main" id="{850E2782-C073-4119-BD91-51CAA4EFB8BA}"/>
              </a:ext>
            </a:extLst>
          </p:cNvPr>
          <p:cNvSpPr txBox="1"/>
          <p:nvPr/>
        </p:nvSpPr>
        <p:spPr>
          <a:xfrm>
            <a:off x="7363686" y="4527327"/>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cxnSp>
        <p:nvCxnSpPr>
          <p:cNvPr id="28" name="Straight Connector 27">
            <a:extLst>
              <a:ext uri="{FF2B5EF4-FFF2-40B4-BE49-F238E27FC236}">
                <a16:creationId xmlns:a16="http://schemas.microsoft.com/office/drawing/2014/main" id="{81BECBEA-3D5E-4222-938C-40AB904B322F}"/>
              </a:ext>
            </a:extLst>
          </p:cNvPr>
          <p:cNvCxnSpPr>
            <a:stCxn id="3" idx="3"/>
            <a:endCxn id="6" idx="7"/>
          </p:cNvCxnSpPr>
          <p:nvPr/>
        </p:nvCxnSpPr>
        <p:spPr>
          <a:xfrm flipH="1">
            <a:off x="2407965" y="4883605"/>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B7B0D1-4635-4D7B-AECC-D738A1B7E58D}"/>
              </a:ext>
            </a:extLst>
          </p:cNvPr>
          <p:cNvCxnSpPr/>
          <p:nvPr/>
        </p:nvCxnSpPr>
        <p:spPr>
          <a:xfrm flipH="1">
            <a:off x="1785945" y="5373533"/>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16CC06-7254-4FD5-9AE9-4EA44C386046}"/>
              </a:ext>
            </a:extLst>
          </p:cNvPr>
          <p:cNvCxnSpPr>
            <a:cxnSpLocks/>
            <a:endCxn id="23" idx="0"/>
          </p:cNvCxnSpPr>
          <p:nvPr/>
        </p:nvCxnSpPr>
        <p:spPr>
          <a:xfrm flipH="1">
            <a:off x="4203989" y="5373533"/>
            <a:ext cx="441090" cy="341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CEE006E-6B68-4924-B330-C5FC85E4E0B1}"/>
              </a:ext>
            </a:extLst>
          </p:cNvPr>
          <p:cNvCxnSpPr/>
          <p:nvPr/>
        </p:nvCxnSpPr>
        <p:spPr>
          <a:xfrm flipH="1">
            <a:off x="6778862" y="5367509"/>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5174947-D345-4C01-8515-3AA5373433E6}"/>
              </a:ext>
            </a:extLst>
          </p:cNvPr>
          <p:cNvCxnSpPr/>
          <p:nvPr/>
        </p:nvCxnSpPr>
        <p:spPr>
          <a:xfrm flipH="1">
            <a:off x="2445464" y="5892229"/>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D4D4E5-809D-4B82-BE23-2EC1E7404434}"/>
              </a:ext>
            </a:extLst>
          </p:cNvPr>
          <p:cNvCxnSpPr/>
          <p:nvPr/>
        </p:nvCxnSpPr>
        <p:spPr>
          <a:xfrm flipH="1">
            <a:off x="4786102" y="5904150"/>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56003A-8DC2-4FA8-857A-7C5E452CBEC6}"/>
              </a:ext>
            </a:extLst>
          </p:cNvPr>
          <p:cNvCxnSpPr/>
          <p:nvPr/>
        </p:nvCxnSpPr>
        <p:spPr>
          <a:xfrm flipH="1">
            <a:off x="7459748" y="5914196"/>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F91A0B-2147-47D2-B943-863E90213B5A}"/>
              </a:ext>
            </a:extLst>
          </p:cNvPr>
          <p:cNvCxnSpPr>
            <a:cxnSpLocks/>
            <a:stCxn id="6" idx="5"/>
            <a:endCxn id="9" idx="1"/>
          </p:cNvCxnSpPr>
          <p:nvPr/>
        </p:nvCxnSpPr>
        <p:spPr>
          <a:xfrm>
            <a:off x="2407965" y="5376827"/>
            <a:ext cx="448796" cy="36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EA38CE-EDFD-48C5-A84E-7BEBA8F5F06A}"/>
              </a:ext>
            </a:extLst>
          </p:cNvPr>
          <p:cNvCxnSpPr>
            <a:cxnSpLocks/>
            <a:endCxn id="10" idx="0"/>
          </p:cNvCxnSpPr>
          <p:nvPr/>
        </p:nvCxnSpPr>
        <p:spPr>
          <a:xfrm>
            <a:off x="4783179" y="5370782"/>
            <a:ext cx="510640" cy="345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E7C110F-FE94-49A7-85F2-DE9FF027673F}"/>
              </a:ext>
            </a:extLst>
          </p:cNvPr>
          <p:cNvCxnSpPr>
            <a:cxnSpLocks/>
            <a:stCxn id="8" idx="5"/>
          </p:cNvCxnSpPr>
          <p:nvPr/>
        </p:nvCxnSpPr>
        <p:spPr>
          <a:xfrm>
            <a:off x="7390721" y="5376827"/>
            <a:ext cx="479795" cy="378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4B4E75-BDA7-42B7-A152-F1B10B353E7B}"/>
              </a:ext>
            </a:extLst>
          </p:cNvPr>
          <p:cNvCxnSpPr/>
          <p:nvPr/>
        </p:nvCxnSpPr>
        <p:spPr>
          <a:xfrm flipH="1">
            <a:off x="4799307" y="4886376"/>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7238280-66E9-40D6-A4B6-79D12D3C3C8A}"/>
              </a:ext>
            </a:extLst>
          </p:cNvPr>
          <p:cNvCxnSpPr/>
          <p:nvPr/>
        </p:nvCxnSpPr>
        <p:spPr>
          <a:xfrm flipH="1">
            <a:off x="7399802" y="4894688"/>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703A82-5358-4353-9AAC-4C715D0174AF}"/>
              </a:ext>
            </a:extLst>
          </p:cNvPr>
          <p:cNvCxnSpPr>
            <a:cxnSpLocks/>
            <a:endCxn id="13" idx="0"/>
          </p:cNvCxnSpPr>
          <p:nvPr/>
        </p:nvCxnSpPr>
        <p:spPr>
          <a:xfrm>
            <a:off x="2993976" y="4875292"/>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14CDB3F-2AFC-4DCA-9FFD-47BADB002096}"/>
              </a:ext>
            </a:extLst>
          </p:cNvPr>
          <p:cNvCxnSpPr>
            <a:cxnSpLocks/>
          </p:cNvCxnSpPr>
          <p:nvPr/>
        </p:nvCxnSpPr>
        <p:spPr>
          <a:xfrm>
            <a:off x="5356813" y="4875292"/>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2296BB-418B-4117-8888-5D182F90049E}"/>
              </a:ext>
            </a:extLst>
          </p:cNvPr>
          <p:cNvCxnSpPr>
            <a:cxnSpLocks/>
          </p:cNvCxnSpPr>
          <p:nvPr/>
        </p:nvCxnSpPr>
        <p:spPr>
          <a:xfrm>
            <a:off x="7994083" y="4887899"/>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C512E5-9C80-4F9F-B007-AB16BC89AC0E}"/>
              </a:ext>
            </a:extLst>
          </p:cNvPr>
          <p:cNvCxnSpPr>
            <a:cxnSpLocks/>
            <a:endCxn id="18" idx="0"/>
          </p:cNvCxnSpPr>
          <p:nvPr/>
        </p:nvCxnSpPr>
        <p:spPr>
          <a:xfrm>
            <a:off x="3008919" y="5886675"/>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9B20A8-8752-4AC6-8EC1-D5972527FD5D}"/>
              </a:ext>
            </a:extLst>
          </p:cNvPr>
          <p:cNvCxnSpPr>
            <a:cxnSpLocks/>
          </p:cNvCxnSpPr>
          <p:nvPr/>
        </p:nvCxnSpPr>
        <p:spPr>
          <a:xfrm>
            <a:off x="5371757" y="5886675"/>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A8B57F-8D4F-4B62-A151-7A6C95CE046E}"/>
              </a:ext>
            </a:extLst>
          </p:cNvPr>
          <p:cNvCxnSpPr>
            <a:cxnSpLocks/>
          </p:cNvCxnSpPr>
          <p:nvPr/>
        </p:nvCxnSpPr>
        <p:spPr>
          <a:xfrm>
            <a:off x="8000070" y="5898143"/>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034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46909" y="731708"/>
                <a:ext cx="9418320" cy="5510355"/>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7.04.1:  Let C be an alphabet in which each character c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 has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 Let x and y be two characters in having the lowest frequencies. Then there exists an optimal prefix code for C in which the codewords for x and y have the same length and differ only in the last bit.</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cont</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Applying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bits(T) = </a:t>
                </a:r>
                <a14:m>
                  <m:oMath xmlns:m="http://schemas.openxmlformats.org/officeDocument/2006/math">
                    <m:nary>
                      <m:naryPr>
                        <m:chr m:val="∑"/>
                        <m:limLoc m:val="subSup"/>
                        <m:ctrlPr>
                          <a:rPr lang="en-US" sz="220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naryPr>
                      <m:sub>
                        <m:r>
                          <m:rPr>
                            <m:brk m:alnAt="25"/>
                          </m:r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𝑓𝑟𝑒𝑞𝑢𝑒𝑛𝑐𝑦</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𝑑𝑒𝑝𝑡h</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e>
                    </m:nary>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sz="2200" b="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we can show bits(T) – bits(T’)  </a:t>
                </a:r>
                <a14:m>
                  <m:oMath xmlns:m="http://schemas.openxmlformats.org/officeDocument/2006/math">
                    <m:r>
                      <a:rPr lang="en-US" sz="2200" b="0" i="1" spc="-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and bits(T’) – bits(T”) </a:t>
                </a:r>
                <a14:m>
                  <m:oMath xmlns:m="http://schemas.openxmlformats.org/officeDocument/2006/math">
                    <m:r>
                      <a:rPr lang="en-US" sz="2200" i="1" spc="-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This implies that bits(T) </a:t>
                </a:r>
                <a14:m>
                  <m:oMath xmlns:m="http://schemas.openxmlformats.org/officeDocument/2006/math">
                    <m:r>
                      <a:rPr lang="en-US" sz="2200" i="1" spc="-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bits(T”) and since T is optimal, bits(T) </a:t>
                </a:r>
                <a14:m>
                  <m:oMath xmlns:m="http://schemas.openxmlformats.org/officeDocument/2006/math">
                    <m:r>
                      <a:rPr lang="en-US" sz="2200" i="1" spc="-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bits(T”), which implies that bits(T) </a:t>
                </a:r>
                <a14:m>
                  <m:oMath xmlns:m="http://schemas.openxmlformats.org/officeDocument/2006/math">
                    <m:r>
                      <a:rPr lang="en-US" sz="2200" b="0" i="1" spc="-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bits(T”), Thus T” is an optimal tree in which x and y appear as sibling leaves of maximum depth. Then the lemma follows.</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46909" y="731708"/>
                <a:ext cx="9418320" cy="5510355"/>
              </a:xfrm>
              <a:prstGeom prst="rect">
                <a:avLst/>
              </a:prstGeom>
              <a:blipFill>
                <a:blip r:embed="rId2"/>
                <a:stretch>
                  <a:fillRect l="-841" t="-774" r="-1877"/>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D1B0D32-8AD2-49D0-BE1A-C9668D704500}"/>
              </a:ext>
            </a:extLst>
          </p:cNvPr>
          <p:cNvSpPr/>
          <p:nvPr/>
        </p:nvSpPr>
        <p:spPr>
          <a:xfrm>
            <a:off x="3374967" y="441405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4" name="Oval 3">
            <a:extLst>
              <a:ext uri="{FF2B5EF4-FFF2-40B4-BE49-F238E27FC236}">
                <a16:creationId xmlns:a16="http://schemas.microsoft.com/office/drawing/2014/main" id="{2494E9BB-991B-46FB-AB9D-CA9DA44CD0C2}"/>
              </a:ext>
            </a:extLst>
          </p:cNvPr>
          <p:cNvSpPr/>
          <p:nvPr/>
        </p:nvSpPr>
        <p:spPr>
          <a:xfrm>
            <a:off x="5738550" y="441682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Oval 4">
            <a:extLst>
              <a:ext uri="{FF2B5EF4-FFF2-40B4-BE49-F238E27FC236}">
                <a16:creationId xmlns:a16="http://schemas.microsoft.com/office/drawing/2014/main" id="{119E38D2-0893-499D-A168-A6D1C58EFBAC}"/>
              </a:ext>
            </a:extLst>
          </p:cNvPr>
          <p:cNvSpPr/>
          <p:nvPr/>
        </p:nvSpPr>
        <p:spPr>
          <a:xfrm>
            <a:off x="8372300" y="441405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Oval 5">
            <a:extLst>
              <a:ext uri="{FF2B5EF4-FFF2-40B4-BE49-F238E27FC236}">
                <a16:creationId xmlns:a16="http://schemas.microsoft.com/office/drawing/2014/main" id="{90EE2BCE-1105-4118-B529-41E38ED44458}"/>
              </a:ext>
            </a:extLst>
          </p:cNvPr>
          <p:cNvSpPr/>
          <p:nvPr/>
        </p:nvSpPr>
        <p:spPr>
          <a:xfrm>
            <a:off x="2779221" y="4907280"/>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Oval 6">
            <a:extLst>
              <a:ext uri="{FF2B5EF4-FFF2-40B4-BE49-F238E27FC236}">
                <a16:creationId xmlns:a16="http://schemas.microsoft.com/office/drawing/2014/main" id="{82CB5A7D-D7C7-4BA7-B5D4-B44DD5B78B3D}"/>
              </a:ext>
            </a:extLst>
          </p:cNvPr>
          <p:cNvSpPr/>
          <p:nvPr/>
        </p:nvSpPr>
        <p:spPr>
          <a:xfrm>
            <a:off x="5151119" y="4907280"/>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Oval 7">
            <a:extLst>
              <a:ext uri="{FF2B5EF4-FFF2-40B4-BE49-F238E27FC236}">
                <a16:creationId xmlns:a16="http://schemas.microsoft.com/office/drawing/2014/main" id="{77FE221A-17EE-48BA-91D1-D29B1DAD65CB}"/>
              </a:ext>
            </a:extLst>
          </p:cNvPr>
          <p:cNvSpPr/>
          <p:nvPr/>
        </p:nvSpPr>
        <p:spPr>
          <a:xfrm>
            <a:off x="7761977" y="4907280"/>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Oval 8">
            <a:extLst>
              <a:ext uri="{FF2B5EF4-FFF2-40B4-BE49-F238E27FC236}">
                <a16:creationId xmlns:a16="http://schemas.microsoft.com/office/drawing/2014/main" id="{FBC72AEC-08FB-4F69-BEB1-A95F36502055}"/>
              </a:ext>
            </a:extLst>
          </p:cNvPr>
          <p:cNvSpPr/>
          <p:nvPr/>
        </p:nvSpPr>
        <p:spPr>
          <a:xfrm>
            <a:off x="3374967" y="541712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Oval 9">
            <a:extLst>
              <a:ext uri="{FF2B5EF4-FFF2-40B4-BE49-F238E27FC236}">
                <a16:creationId xmlns:a16="http://schemas.microsoft.com/office/drawing/2014/main" id="{7B0026A6-A7B4-4D48-BB62-04C3517FFA4F}"/>
              </a:ext>
            </a:extLst>
          </p:cNvPr>
          <p:cNvSpPr/>
          <p:nvPr/>
        </p:nvSpPr>
        <p:spPr>
          <a:xfrm>
            <a:off x="5738550" y="541712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Oval 10">
            <a:extLst>
              <a:ext uri="{FF2B5EF4-FFF2-40B4-BE49-F238E27FC236}">
                <a16:creationId xmlns:a16="http://schemas.microsoft.com/office/drawing/2014/main" id="{16FBD66F-0C6D-48CF-A858-8AB7A89CAEEE}"/>
              </a:ext>
            </a:extLst>
          </p:cNvPr>
          <p:cNvSpPr/>
          <p:nvPr/>
        </p:nvSpPr>
        <p:spPr>
          <a:xfrm>
            <a:off x="8361216" y="5425717"/>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TextBox 11">
            <a:extLst>
              <a:ext uri="{FF2B5EF4-FFF2-40B4-BE49-F238E27FC236}">
                <a16:creationId xmlns:a16="http://schemas.microsoft.com/office/drawing/2014/main" id="{F6B80AB5-1773-4FBC-9892-D38232BC0F5B}"/>
              </a:ext>
            </a:extLst>
          </p:cNvPr>
          <p:cNvSpPr txBox="1"/>
          <p:nvPr/>
        </p:nvSpPr>
        <p:spPr>
          <a:xfrm>
            <a:off x="2883129" y="4229392"/>
            <a:ext cx="332509"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13" name="TextBox 12">
            <a:extLst>
              <a:ext uri="{FF2B5EF4-FFF2-40B4-BE49-F238E27FC236}">
                <a16:creationId xmlns:a16="http://schemas.microsoft.com/office/drawing/2014/main" id="{12ACBFDC-F537-491C-ACB3-587331C82FD5}"/>
              </a:ext>
            </a:extLst>
          </p:cNvPr>
          <p:cNvSpPr txBox="1"/>
          <p:nvPr/>
        </p:nvSpPr>
        <p:spPr>
          <a:xfrm>
            <a:off x="3897282" y="4829695"/>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4" name="TextBox 13">
            <a:extLst>
              <a:ext uri="{FF2B5EF4-FFF2-40B4-BE49-F238E27FC236}">
                <a16:creationId xmlns:a16="http://schemas.microsoft.com/office/drawing/2014/main" id="{407C27C0-8D03-492C-9613-A27CFB1B12D8}"/>
              </a:ext>
            </a:extLst>
          </p:cNvPr>
          <p:cNvSpPr txBox="1"/>
          <p:nvPr/>
        </p:nvSpPr>
        <p:spPr>
          <a:xfrm>
            <a:off x="6280265" y="4829695"/>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5" name="TextBox 14">
            <a:extLst>
              <a:ext uri="{FF2B5EF4-FFF2-40B4-BE49-F238E27FC236}">
                <a16:creationId xmlns:a16="http://schemas.microsoft.com/office/drawing/2014/main" id="{4CEF2631-4E3D-40DA-B794-3F9F38BC92FC}"/>
              </a:ext>
            </a:extLst>
          </p:cNvPr>
          <p:cNvSpPr txBox="1"/>
          <p:nvPr/>
        </p:nvSpPr>
        <p:spPr>
          <a:xfrm>
            <a:off x="8891944" y="4848102"/>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6" name="TextBox 15">
            <a:extLst>
              <a:ext uri="{FF2B5EF4-FFF2-40B4-BE49-F238E27FC236}">
                <a16:creationId xmlns:a16="http://schemas.microsoft.com/office/drawing/2014/main" id="{2E565557-E5E4-434B-B7FE-85C04ACEAC3A}"/>
              </a:ext>
            </a:extLst>
          </p:cNvPr>
          <p:cNvSpPr txBox="1"/>
          <p:nvPr/>
        </p:nvSpPr>
        <p:spPr>
          <a:xfrm>
            <a:off x="2155424" y="5421681"/>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7" name="TextBox 16">
            <a:extLst>
              <a:ext uri="{FF2B5EF4-FFF2-40B4-BE49-F238E27FC236}">
                <a16:creationId xmlns:a16="http://schemas.microsoft.com/office/drawing/2014/main" id="{98ECC54D-2705-48D3-A5E8-D93858676D51}"/>
              </a:ext>
            </a:extLst>
          </p:cNvPr>
          <p:cNvSpPr txBox="1"/>
          <p:nvPr/>
        </p:nvSpPr>
        <p:spPr>
          <a:xfrm>
            <a:off x="2820784" y="5940416"/>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8" name="TextBox 17">
            <a:extLst>
              <a:ext uri="{FF2B5EF4-FFF2-40B4-BE49-F238E27FC236}">
                <a16:creationId xmlns:a16="http://schemas.microsoft.com/office/drawing/2014/main" id="{1A370786-0A86-4523-A11E-94641F3251FA}"/>
              </a:ext>
            </a:extLst>
          </p:cNvPr>
          <p:cNvSpPr txBox="1"/>
          <p:nvPr/>
        </p:nvSpPr>
        <p:spPr>
          <a:xfrm>
            <a:off x="3897281" y="591087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9" name="TextBox 18">
            <a:extLst>
              <a:ext uri="{FF2B5EF4-FFF2-40B4-BE49-F238E27FC236}">
                <a16:creationId xmlns:a16="http://schemas.microsoft.com/office/drawing/2014/main" id="{6F7168D7-8BD0-4AED-9735-7ABF466DC0F2}"/>
              </a:ext>
            </a:extLst>
          </p:cNvPr>
          <p:cNvSpPr txBox="1"/>
          <p:nvPr/>
        </p:nvSpPr>
        <p:spPr>
          <a:xfrm>
            <a:off x="5151119" y="5948729"/>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0" name="TextBox 19">
            <a:extLst>
              <a:ext uri="{FF2B5EF4-FFF2-40B4-BE49-F238E27FC236}">
                <a16:creationId xmlns:a16="http://schemas.microsoft.com/office/drawing/2014/main" id="{6945F3B2-A3D8-4A0B-9F4D-A1FA4112B2CE}"/>
              </a:ext>
            </a:extLst>
          </p:cNvPr>
          <p:cNvSpPr txBox="1"/>
          <p:nvPr/>
        </p:nvSpPr>
        <p:spPr>
          <a:xfrm>
            <a:off x="6280264" y="591087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1" name="TextBox 20">
            <a:extLst>
              <a:ext uri="{FF2B5EF4-FFF2-40B4-BE49-F238E27FC236}">
                <a16:creationId xmlns:a16="http://schemas.microsoft.com/office/drawing/2014/main" id="{33F4ACB1-5118-4CC2-8645-CA81911E83BA}"/>
              </a:ext>
            </a:extLst>
          </p:cNvPr>
          <p:cNvSpPr txBox="1"/>
          <p:nvPr/>
        </p:nvSpPr>
        <p:spPr>
          <a:xfrm>
            <a:off x="7863656" y="5940416"/>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2" name="TextBox 21">
            <a:extLst>
              <a:ext uri="{FF2B5EF4-FFF2-40B4-BE49-F238E27FC236}">
                <a16:creationId xmlns:a16="http://schemas.microsoft.com/office/drawing/2014/main" id="{36AF56BF-5A7B-4CF8-AE30-A8F12096E0CB}"/>
              </a:ext>
            </a:extLst>
          </p:cNvPr>
          <p:cNvSpPr txBox="1"/>
          <p:nvPr/>
        </p:nvSpPr>
        <p:spPr>
          <a:xfrm>
            <a:off x="8888432" y="5926147"/>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3" name="TextBox 22">
            <a:extLst>
              <a:ext uri="{FF2B5EF4-FFF2-40B4-BE49-F238E27FC236}">
                <a16:creationId xmlns:a16="http://schemas.microsoft.com/office/drawing/2014/main" id="{0E662BC8-B01A-493D-9DFF-422B7489EB71}"/>
              </a:ext>
            </a:extLst>
          </p:cNvPr>
          <p:cNvSpPr txBox="1"/>
          <p:nvPr/>
        </p:nvSpPr>
        <p:spPr>
          <a:xfrm>
            <a:off x="4586374" y="5415342"/>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4" name="TextBox 23">
            <a:extLst>
              <a:ext uri="{FF2B5EF4-FFF2-40B4-BE49-F238E27FC236}">
                <a16:creationId xmlns:a16="http://schemas.microsoft.com/office/drawing/2014/main" id="{81AD1255-8919-4FC0-979C-611A63242008}"/>
              </a:ext>
            </a:extLst>
          </p:cNvPr>
          <p:cNvSpPr txBox="1"/>
          <p:nvPr/>
        </p:nvSpPr>
        <p:spPr>
          <a:xfrm>
            <a:off x="7096989" y="5417128"/>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5" name="TextBox 24">
            <a:extLst>
              <a:ext uri="{FF2B5EF4-FFF2-40B4-BE49-F238E27FC236}">
                <a16:creationId xmlns:a16="http://schemas.microsoft.com/office/drawing/2014/main" id="{65903B55-9D7C-40F2-BD39-EFDF3EE40BBE}"/>
              </a:ext>
            </a:extLst>
          </p:cNvPr>
          <p:cNvSpPr txBox="1"/>
          <p:nvPr/>
        </p:nvSpPr>
        <p:spPr>
          <a:xfrm>
            <a:off x="5192682" y="4229392"/>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26" name="TextBox 25">
            <a:extLst>
              <a:ext uri="{FF2B5EF4-FFF2-40B4-BE49-F238E27FC236}">
                <a16:creationId xmlns:a16="http://schemas.microsoft.com/office/drawing/2014/main" id="{850E2782-C073-4119-BD91-51CAA4EFB8BA}"/>
              </a:ext>
            </a:extLst>
          </p:cNvPr>
          <p:cNvSpPr txBox="1"/>
          <p:nvPr/>
        </p:nvSpPr>
        <p:spPr>
          <a:xfrm>
            <a:off x="7912326" y="4228069"/>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cxnSp>
        <p:nvCxnSpPr>
          <p:cNvPr id="28" name="Straight Connector 27">
            <a:extLst>
              <a:ext uri="{FF2B5EF4-FFF2-40B4-BE49-F238E27FC236}">
                <a16:creationId xmlns:a16="http://schemas.microsoft.com/office/drawing/2014/main" id="{81BECBEA-3D5E-4222-938C-40AB904B322F}"/>
              </a:ext>
            </a:extLst>
          </p:cNvPr>
          <p:cNvCxnSpPr>
            <a:stCxn id="3" idx="3"/>
            <a:endCxn id="6" idx="7"/>
          </p:cNvCxnSpPr>
          <p:nvPr/>
        </p:nvCxnSpPr>
        <p:spPr>
          <a:xfrm flipH="1">
            <a:off x="2956605" y="4584347"/>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B7B0D1-4635-4D7B-AECC-D738A1B7E58D}"/>
              </a:ext>
            </a:extLst>
          </p:cNvPr>
          <p:cNvCxnSpPr/>
          <p:nvPr/>
        </p:nvCxnSpPr>
        <p:spPr>
          <a:xfrm flipH="1">
            <a:off x="2334585" y="5074275"/>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16CC06-7254-4FD5-9AE9-4EA44C386046}"/>
              </a:ext>
            </a:extLst>
          </p:cNvPr>
          <p:cNvCxnSpPr>
            <a:cxnSpLocks/>
            <a:endCxn id="23" idx="0"/>
          </p:cNvCxnSpPr>
          <p:nvPr/>
        </p:nvCxnSpPr>
        <p:spPr>
          <a:xfrm flipH="1">
            <a:off x="4752629" y="5074275"/>
            <a:ext cx="441090" cy="341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CEE006E-6B68-4924-B330-C5FC85E4E0B1}"/>
              </a:ext>
            </a:extLst>
          </p:cNvPr>
          <p:cNvCxnSpPr/>
          <p:nvPr/>
        </p:nvCxnSpPr>
        <p:spPr>
          <a:xfrm flipH="1">
            <a:off x="7327502" y="5068251"/>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5174947-D345-4C01-8515-3AA5373433E6}"/>
              </a:ext>
            </a:extLst>
          </p:cNvPr>
          <p:cNvCxnSpPr/>
          <p:nvPr/>
        </p:nvCxnSpPr>
        <p:spPr>
          <a:xfrm flipH="1">
            <a:off x="2994104" y="5592971"/>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D4D4E5-809D-4B82-BE23-2EC1E7404434}"/>
              </a:ext>
            </a:extLst>
          </p:cNvPr>
          <p:cNvCxnSpPr/>
          <p:nvPr/>
        </p:nvCxnSpPr>
        <p:spPr>
          <a:xfrm flipH="1">
            <a:off x="5334742" y="5604892"/>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56003A-8DC2-4FA8-857A-7C5E452CBEC6}"/>
              </a:ext>
            </a:extLst>
          </p:cNvPr>
          <p:cNvCxnSpPr/>
          <p:nvPr/>
        </p:nvCxnSpPr>
        <p:spPr>
          <a:xfrm flipH="1">
            <a:off x="8008388" y="5614938"/>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F91A0B-2147-47D2-B943-863E90213B5A}"/>
              </a:ext>
            </a:extLst>
          </p:cNvPr>
          <p:cNvCxnSpPr>
            <a:cxnSpLocks/>
            <a:stCxn id="6" idx="5"/>
            <a:endCxn id="9" idx="1"/>
          </p:cNvCxnSpPr>
          <p:nvPr/>
        </p:nvCxnSpPr>
        <p:spPr>
          <a:xfrm>
            <a:off x="2956605" y="5077569"/>
            <a:ext cx="448796" cy="36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EA38CE-EDFD-48C5-A84E-7BEBA8F5F06A}"/>
              </a:ext>
            </a:extLst>
          </p:cNvPr>
          <p:cNvCxnSpPr>
            <a:cxnSpLocks/>
            <a:endCxn id="10" idx="0"/>
          </p:cNvCxnSpPr>
          <p:nvPr/>
        </p:nvCxnSpPr>
        <p:spPr>
          <a:xfrm>
            <a:off x="5331819" y="5071524"/>
            <a:ext cx="510640" cy="345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E7C110F-FE94-49A7-85F2-DE9FF027673F}"/>
              </a:ext>
            </a:extLst>
          </p:cNvPr>
          <p:cNvCxnSpPr>
            <a:cxnSpLocks/>
            <a:stCxn id="8" idx="5"/>
          </p:cNvCxnSpPr>
          <p:nvPr/>
        </p:nvCxnSpPr>
        <p:spPr>
          <a:xfrm>
            <a:off x="7939361" y="5077569"/>
            <a:ext cx="479795" cy="378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4B4E75-BDA7-42B7-A152-F1B10B353E7B}"/>
              </a:ext>
            </a:extLst>
          </p:cNvPr>
          <p:cNvCxnSpPr/>
          <p:nvPr/>
        </p:nvCxnSpPr>
        <p:spPr>
          <a:xfrm flipH="1">
            <a:off x="5347947" y="4587118"/>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7238280-66E9-40D6-A4B6-79D12D3C3C8A}"/>
              </a:ext>
            </a:extLst>
          </p:cNvPr>
          <p:cNvCxnSpPr/>
          <p:nvPr/>
        </p:nvCxnSpPr>
        <p:spPr>
          <a:xfrm flipH="1">
            <a:off x="7948442" y="4595430"/>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703A82-5358-4353-9AAC-4C715D0174AF}"/>
              </a:ext>
            </a:extLst>
          </p:cNvPr>
          <p:cNvCxnSpPr>
            <a:cxnSpLocks/>
            <a:endCxn id="13" idx="0"/>
          </p:cNvCxnSpPr>
          <p:nvPr/>
        </p:nvCxnSpPr>
        <p:spPr>
          <a:xfrm>
            <a:off x="3542616" y="4576034"/>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14CDB3F-2AFC-4DCA-9FFD-47BADB002096}"/>
              </a:ext>
            </a:extLst>
          </p:cNvPr>
          <p:cNvCxnSpPr>
            <a:cxnSpLocks/>
          </p:cNvCxnSpPr>
          <p:nvPr/>
        </p:nvCxnSpPr>
        <p:spPr>
          <a:xfrm>
            <a:off x="5905453" y="4576034"/>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2296BB-418B-4117-8888-5D182F90049E}"/>
              </a:ext>
            </a:extLst>
          </p:cNvPr>
          <p:cNvCxnSpPr>
            <a:cxnSpLocks/>
          </p:cNvCxnSpPr>
          <p:nvPr/>
        </p:nvCxnSpPr>
        <p:spPr>
          <a:xfrm>
            <a:off x="8542723" y="4588641"/>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C512E5-9C80-4F9F-B007-AB16BC89AC0E}"/>
              </a:ext>
            </a:extLst>
          </p:cNvPr>
          <p:cNvCxnSpPr>
            <a:cxnSpLocks/>
            <a:endCxn id="18" idx="0"/>
          </p:cNvCxnSpPr>
          <p:nvPr/>
        </p:nvCxnSpPr>
        <p:spPr>
          <a:xfrm>
            <a:off x="3557559" y="5587417"/>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9B20A8-8752-4AC6-8EC1-D5972527FD5D}"/>
              </a:ext>
            </a:extLst>
          </p:cNvPr>
          <p:cNvCxnSpPr>
            <a:cxnSpLocks/>
          </p:cNvCxnSpPr>
          <p:nvPr/>
        </p:nvCxnSpPr>
        <p:spPr>
          <a:xfrm>
            <a:off x="5920397" y="5587417"/>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A8B57F-8D4F-4B62-A151-7A6C95CE046E}"/>
              </a:ext>
            </a:extLst>
          </p:cNvPr>
          <p:cNvCxnSpPr>
            <a:cxnSpLocks/>
          </p:cNvCxnSpPr>
          <p:nvPr/>
        </p:nvCxnSpPr>
        <p:spPr>
          <a:xfrm>
            <a:off x="8548710" y="5598885"/>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90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09246" y="731708"/>
                <a:ext cx="8681909" cy="5617692"/>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7.04.2:  Let T be a full binary tree representing an optimal prefix code over an alphabet C, where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 is defined for each character c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 Consider any two characters x and y that appear as sibling leaves in T, and let z be their parent. Then considering z as a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charactere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with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(z) =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(x) +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(y), the tree T’ = T – {x, y} represents an optimal prefix code for the alphabet C’ = C – {x, y}  {z}.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Left as an exercise</a:t>
                </a:r>
              </a:p>
              <a:p>
                <a:pPr>
                  <a:lnSpc>
                    <a:spcPct val="150000"/>
                  </a:lnSpc>
                </a:pPr>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7.04.3: The binary tree corresponding to an optimal binary prefix code is full. That is, every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nonleaf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has two children. </a:t>
                </a:r>
              </a:p>
              <a:p>
                <a:pPr>
                  <a:lnSpc>
                    <a:spcPct val="150000"/>
                  </a:lnSpc>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Proof: Left as an exercise.</a:t>
                </a:r>
              </a:p>
            </p:txBody>
          </p:sp>
        </mc:Choice>
        <mc:Fallback xmlns="">
          <p:sp>
            <p:nvSpPr>
              <p:cNvPr id="2" name="Rectangle 1"/>
              <p:cNvSpPr>
                <a:spLocks noRot="1" noChangeAspect="1" noMove="1" noResize="1" noEditPoints="1" noAdjustHandles="1" noChangeArrowheads="1" noChangeShapeType="1" noTextEdit="1"/>
              </p:cNvSpPr>
              <p:nvPr/>
            </p:nvSpPr>
            <p:spPr>
              <a:xfrm>
                <a:off x="1609246" y="731708"/>
                <a:ext cx="8681909" cy="5617692"/>
              </a:xfrm>
              <a:prstGeom prst="rect">
                <a:avLst/>
              </a:prstGeom>
              <a:blipFill>
                <a:blip r:embed="rId2"/>
                <a:stretch>
                  <a:fillRect l="-913" r="-632" b="-1302"/>
                </a:stretch>
              </a:blipFill>
            </p:spPr>
            <p:txBody>
              <a:bodyPr/>
              <a:lstStyle/>
              <a:p>
                <a:r>
                  <a:rPr lang="en-US">
                    <a:noFill/>
                  </a:rPr>
                  <a:t> </a:t>
                </a:r>
              </a:p>
            </p:txBody>
          </p:sp>
        </mc:Fallback>
      </mc:AlternateContent>
    </p:spTree>
    <p:extLst>
      <p:ext uri="{BB962C8B-B14F-4D97-AF65-F5344CB8AC3E}">
        <p14:creationId xmlns:p14="http://schemas.microsoft.com/office/powerpoint/2010/main" val="321557352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20" y="1837301"/>
            <a:ext cx="8681909" cy="1047979"/>
          </a:xfrm>
          <a:prstGeom prst="rect">
            <a:avLst/>
          </a:prstGeom>
        </p:spPr>
        <p:txBody>
          <a:bodyPr wrap="square">
            <a:spAutoFit/>
          </a:bodyPr>
          <a:lstStyle/>
          <a:p>
            <a:pPr>
              <a:lnSpc>
                <a:spcPct val="150000"/>
              </a:lnSpc>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Theorem: 7.04.3:  Huffman’s algorithm produces an optimal binary code.</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Immediate from Lemmas 7.04.1, 7.04.2, 7.04.3.</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30705192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6472D6-C09C-4D9B-B11C-57AB141EB5CF}"/>
              </a:ext>
            </a:extLst>
          </p:cNvPr>
          <p:cNvSpPr/>
          <p:nvPr/>
        </p:nvSpPr>
        <p:spPr>
          <a:xfrm>
            <a:off x="2989965" y="2413457"/>
            <a:ext cx="6212070"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Ch 07_05Q Extension of Kruskal’s Algorithm, it has 19 viewgraphs regarding an extension of </a:t>
            </a:r>
          </a:p>
          <a:p>
            <a:r>
              <a:rPr lang="en-US" sz="2400" dirty="0">
                <a:latin typeface="Times New Roman" panose="02020603050405020304" pitchFamily="18" charset="0"/>
                <a:cs typeface="Times New Roman" panose="02020603050405020304" pitchFamily="18" charset="0"/>
              </a:rPr>
              <a:t>Kruskal’s Algorithm on disjoint set data structure, which deals with improving of the “Worst-Case Time-Complexity of Kruskal’s Algorithm”.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2936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6267-F3BD-4837-A851-75436711D3FA}"/>
              </a:ext>
            </a:extLst>
          </p:cNvPr>
          <p:cNvSpPr>
            <a:spLocks noGrp="1"/>
          </p:cNvSpPr>
          <p:nvPr>
            <p:ph type="ctrTitle"/>
          </p:nvPr>
        </p:nvSpPr>
        <p:spPr>
          <a:xfrm>
            <a:off x="1399309" y="1114050"/>
            <a:ext cx="9144000" cy="2387600"/>
          </a:xfrm>
        </p:spPr>
        <p:txBody>
          <a:bodyPr>
            <a:normAutofit/>
          </a:bodyPr>
          <a:lstStyle/>
          <a:p>
            <a:r>
              <a:rPr lang="en-US" sz="4000" b="1" dirty="0"/>
              <a:t>Chapter 07.05</a:t>
            </a:r>
          </a:p>
        </p:txBody>
      </p:sp>
      <p:sp>
        <p:nvSpPr>
          <p:cNvPr id="3" name="Subtitle 2">
            <a:extLst>
              <a:ext uri="{FF2B5EF4-FFF2-40B4-BE49-F238E27FC236}">
                <a16:creationId xmlns:a16="http://schemas.microsoft.com/office/drawing/2014/main" id="{2FAE9AAF-507C-4FFC-B956-0B9A6C3324BF}"/>
              </a:ext>
            </a:extLst>
          </p:cNvPr>
          <p:cNvSpPr>
            <a:spLocks noGrp="1"/>
          </p:cNvSpPr>
          <p:nvPr>
            <p:ph type="subTitle" idx="1"/>
          </p:nvPr>
        </p:nvSpPr>
        <p:spPr>
          <a:xfrm>
            <a:off x="1524000" y="3718416"/>
            <a:ext cx="9144000" cy="1655762"/>
          </a:xfrm>
        </p:spPr>
        <p:txBody>
          <a:bodyPr>
            <a:normAutofit lnSpcReduction="10000"/>
          </a:bodyPr>
          <a:lstStyle/>
          <a:p>
            <a:r>
              <a:rPr lang="en-US" sz="3200" dirty="0"/>
              <a:t>Greedy Algorithms:</a:t>
            </a:r>
          </a:p>
          <a:p>
            <a:r>
              <a:rPr lang="en-US" sz="3200" dirty="0"/>
              <a:t>Extension of Kruskal’s Algorithm</a:t>
            </a:r>
          </a:p>
          <a:p>
            <a:r>
              <a:rPr lang="en-US" sz="3200" dirty="0"/>
              <a:t>(Reference)</a:t>
            </a:r>
          </a:p>
        </p:txBody>
      </p:sp>
    </p:spTree>
    <p:extLst>
      <p:ext uri="{BB962C8B-B14F-4D97-AF65-F5344CB8AC3E}">
        <p14:creationId xmlns:p14="http://schemas.microsoft.com/office/powerpoint/2010/main" val="16193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086" y="304165"/>
            <a:ext cx="6311537" cy="1325563"/>
          </a:xfrm>
        </p:spPr>
        <p:txBody>
          <a:bodyPr>
            <a:normAutofit/>
          </a:bodyPr>
          <a:lstStyle/>
          <a:p>
            <a:r>
              <a:rPr lang="en-US" sz="3200" dirty="0">
                <a:latin typeface="+mn-lt"/>
              </a:rPr>
              <a:t>Greedy Technique</a:t>
            </a:r>
          </a:p>
        </p:txBody>
      </p:sp>
      <p:sp>
        <p:nvSpPr>
          <p:cNvPr id="3" name="Content Placeholder 2"/>
          <p:cNvSpPr>
            <a:spLocks noGrp="1"/>
          </p:cNvSpPr>
          <p:nvPr>
            <p:ph idx="1"/>
          </p:nvPr>
        </p:nvSpPr>
        <p:spPr>
          <a:xfrm>
            <a:off x="1622369" y="1940514"/>
            <a:ext cx="7591696" cy="2084524"/>
          </a:xfrm>
        </p:spPr>
        <p:txBody>
          <a:bodyPr>
            <a:normAutofit/>
          </a:bodyPr>
          <a:lstStyle/>
          <a:p>
            <a:pPr marL="461963" indent="-461963">
              <a:spcBef>
                <a:spcPts val="1200"/>
              </a:spcBef>
              <a:spcAft>
                <a:spcPts val="600"/>
              </a:spcAft>
            </a:pPr>
            <a:r>
              <a:rPr lang="en-US" sz="2400" dirty="0">
                <a:latin typeface="Times New Roman" panose="02020603050405020304" pitchFamily="18" charset="0"/>
                <a:cs typeface="Times New Roman" panose="02020603050405020304" pitchFamily="18" charset="0"/>
              </a:rPr>
              <a:t>Using mathematical induction, show that a partially constructed solution obtained by the greedy algorithm on each iteration can be extended to an optimal solution to the problem.</a:t>
            </a:r>
          </a:p>
        </p:txBody>
      </p:sp>
      <p:pic>
        <p:nvPicPr>
          <p:cNvPr id="4" name="Picture 3" descr="Image result for smiley face images">
            <a:extLst>
              <a:ext uri="{FF2B5EF4-FFF2-40B4-BE49-F238E27FC236}">
                <a16:creationId xmlns:a16="http://schemas.microsoft.com/office/drawing/2014/main" id="{1BD4DAA8-2867-4167-9354-08BAEADF31C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76941">
            <a:off x="482651" y="2052913"/>
            <a:ext cx="498227" cy="318614"/>
          </a:xfrm>
          <a:prstGeom prst="rect">
            <a:avLst/>
          </a:prstGeom>
          <a:noFill/>
        </p:spPr>
      </p:pic>
    </p:spTree>
    <p:extLst>
      <p:ext uri="{BB962C8B-B14F-4D97-AF65-F5344CB8AC3E}">
        <p14:creationId xmlns:p14="http://schemas.microsoft.com/office/powerpoint/2010/main" val="192556270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6472D6-C09C-4D9B-B11C-57AB141EB5CF}"/>
              </a:ext>
            </a:extLst>
          </p:cNvPr>
          <p:cNvSpPr/>
          <p:nvPr/>
        </p:nvSpPr>
        <p:spPr>
          <a:xfrm>
            <a:off x="3010307" y="3105788"/>
            <a:ext cx="6226057"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following 19 viewgraphs are an extension of </a:t>
            </a:r>
          </a:p>
          <a:p>
            <a:r>
              <a:rPr lang="en-US" sz="2400" dirty="0">
                <a:latin typeface="Times New Roman" panose="02020603050405020304" pitchFamily="18" charset="0"/>
                <a:cs typeface="Times New Roman" panose="02020603050405020304" pitchFamily="18" charset="0"/>
              </a:rPr>
              <a:t>Kruskal’s Algorithm, which deals with improving of the “Worst-Case Time-Complexity of Kruskal’s Algorithm”.</a:t>
            </a:r>
          </a:p>
        </p:txBody>
      </p:sp>
    </p:spTree>
    <p:extLst>
      <p:ext uri="{BB962C8B-B14F-4D97-AF65-F5344CB8AC3E}">
        <p14:creationId xmlns:p14="http://schemas.microsoft.com/office/powerpoint/2010/main" val="190575701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0539" y="472689"/>
            <a:ext cx="9126072" cy="6063198"/>
          </a:xfrm>
          <a:prstGeom prst="rect">
            <a:avLst/>
          </a:prstGeom>
        </p:spPr>
        <p:txBody>
          <a:bodyPr wrap="square">
            <a:spAutoFit/>
          </a:bodyPr>
          <a:lstStyle/>
          <a:p>
            <a:pPr>
              <a:spcAft>
                <a:spcPts val="1200"/>
              </a:spcAft>
            </a:pPr>
            <a:r>
              <a:rPr lang="en-US" sz="2200" b="1"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Different interpretation of </a:t>
            </a:r>
            <a:r>
              <a:rPr lang="en-US" sz="2200" b="1" i="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b="1"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view of these observations, we can use a slightly different interpretation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Consider the algorithm’s operations as a progression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through a series of forests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containing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vertices of a given graph and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some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its edges.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initial forest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consists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|V| trivial trees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each comprising a single vertex of the graph.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final forest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consists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a single tree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which is a minimum spanning tree of the graph.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 each iteration, the algorithm </a:t>
            </a:r>
          </a:p>
          <a:p>
            <a:pPr marL="1371600" marR="0" lvl="2" indent="-457200">
              <a:spcBef>
                <a:spcPts val="0"/>
              </a:spcBef>
              <a:spcAft>
                <a:spcPts val="12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takes the next edge (u, v) from the sorted 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graph’s edges, </a:t>
            </a:r>
          </a:p>
          <a:p>
            <a:pPr marL="1371600" marR="0" lvl="2" indent="-457200">
              <a:spcBef>
                <a:spcPts val="0"/>
              </a:spcBef>
              <a:spcAft>
                <a:spcPts val="12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finds the trees containing the vertices u and 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p>
          <a:p>
            <a:pPr marL="1371600" marR="0" lvl="2" indent="-4572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these trees are not the same,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unites them in a larger tree by adding the edge (u, v).</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pic>
        <p:nvPicPr>
          <p:cNvPr id="4" name="Picture 3" descr="Image result for smiley face images">
            <a:extLst>
              <a:ext uri="{FF2B5EF4-FFF2-40B4-BE49-F238E27FC236}">
                <a16:creationId xmlns:a16="http://schemas.microsoft.com/office/drawing/2014/main" id="{253818D1-17BE-4E25-B9EA-D1397AE9EC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970" y="1972977"/>
            <a:ext cx="586105" cy="425450"/>
          </a:xfrm>
          <a:prstGeom prst="rect">
            <a:avLst/>
          </a:prstGeom>
          <a:noFill/>
        </p:spPr>
      </p:pic>
    </p:spTree>
    <p:extLst>
      <p:ext uri="{BB962C8B-B14F-4D97-AF65-F5344CB8AC3E}">
        <p14:creationId xmlns:p14="http://schemas.microsoft.com/office/powerpoint/2010/main" val="237870973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2611" y="1658472"/>
            <a:ext cx="8776447" cy="3754874"/>
          </a:xfrm>
          <a:prstGeom prst="rect">
            <a:avLst/>
          </a:prstGeom>
        </p:spPr>
        <p:txBody>
          <a:bodyPr wrap="square">
            <a:spAutoFit/>
          </a:bodyPr>
          <a:lstStyle/>
          <a:p>
            <a:pPr>
              <a:spcAft>
                <a:spcPts val="1200"/>
              </a:spcAft>
            </a:pPr>
            <a:r>
              <a:rPr lang="en-US" sz="2200" b="1"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Efficient union-find algorithm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Fortunately, there are efficient algorithms for doing so, including the crucial check for whether two vertices belong to the same tree.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called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union-find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algorithms.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an efficient union-find algorithm, the running time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will be dominated by the time needed for sorting the edge weights of a given graph.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with an efficient sorting algorithm, the time efficiency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will be O( |E| log |E|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90786258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871437"/>
            <a:ext cx="8785412" cy="5078313"/>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requires a dynamic partition of some  n  element set  S  into a collection of disjoint subsets  S</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S</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After being initialize as a collection of  n  one-element subsets, each containing a different element of S, the collection is subjected to a sequence of intermixed  union and find operations.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union operations in any such sequence must be bounded above by n-1 because each union increases a subset’s size at least by  1  and there are only  n  elements in the entire set  S.)</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25854194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826613"/>
            <a:ext cx="8785412" cy="5724644"/>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Thus, we are dealing here with an abstract data type of a collection of disjoint subsets of a finite set with the following operations:</a:t>
            </a:r>
          </a:p>
          <a:p>
            <a:pPr marL="742950" marR="0" lvl="1" indent="-285750">
              <a:spcBef>
                <a:spcPts val="0"/>
              </a:spcBef>
              <a:spcAft>
                <a:spcPts val="1200"/>
              </a:spcAft>
              <a:buFont typeface="Courier New" panose="02070309020205020404" pitchFamily="49" charset="0"/>
              <a:buChar char="o"/>
            </a:pP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makeset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creates a one-element set { x }.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Assumed that this operation can be applied to each of the  elements of set  S only once.</a:t>
            </a:r>
          </a:p>
          <a:p>
            <a:pPr marL="742950" marR="0" lvl="1" indent="-285750">
              <a:spcBef>
                <a:spcPts val="0"/>
              </a:spcBef>
              <a:spcAft>
                <a:spcPts val="1200"/>
              </a:spcAft>
              <a:buFont typeface="Courier New" panose="02070309020205020404" pitchFamily="49" charset="0"/>
              <a:buChar char="o"/>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find(x)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returns a subset containing x.</a:t>
            </a:r>
          </a:p>
          <a:p>
            <a:pPr marL="742950" marR="0" lvl="1" indent="-285750">
              <a:spcBef>
                <a:spcPts val="0"/>
              </a:spcBef>
              <a:spcAft>
                <a:spcPts val="1200"/>
              </a:spcAft>
              <a:buFont typeface="Courier New" panose="02070309020205020404" pitchFamily="49" charset="0"/>
              <a:buChar char="o"/>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union(x, y</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constructs the union of the disjoint subsets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y</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containing x and y, respectively, and adds it to the collection to replace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y</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which are deleted from it.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425094237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548707"/>
            <a:ext cx="8785412" cy="6032421"/>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example, let  s = {1, 2, 3, 4, 5, 6 }. </a:t>
            </a:r>
          </a:p>
          <a:p>
            <a:pPr marL="914400" marR="0" lvl="0"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Then  </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makeset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creates the set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and applying this operation six times initializes the structure to the collection of six singleton set: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  { 2 }, { 3 },  { 4 },  { 5 },  { 6 }. </a:t>
            </a:r>
          </a:p>
          <a:p>
            <a:pPr marL="914400" marR="0" lvl="0" indent="-458788">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Performing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union(1, 4)</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union(5, 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yields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4}, { 5,  2 },  { 3 },  { 6 },</a:t>
            </a:r>
          </a:p>
          <a:p>
            <a:pPr marL="914400" marR="0" lvl="0" indent="-458788">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if followed by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union(4, 5)</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then by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union(3, 6)</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we end up with the disjoint subsets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4,  5,  2 },  { 3,  6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263014726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871437"/>
            <a:ext cx="8785412" cy="5724644"/>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Most implementations of this abstract data type use one element from each of the disjoint subsets in a collection as that subset’s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representative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Some implementations do not impose any specific constraints on such a representative;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others do so by requiring, say, the smallest element of each subset to be used as the subset’s  representative.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Also, it is usually assumed that set elements are integers.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64940005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9152" y="225978"/>
            <a:ext cx="8785412" cy="6201698"/>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6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457200" marR="0" lvl="0" indent="-457200">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marR="0" lvl="0" indent="-457200">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There are two principal alternatives for implementing this data structure. </a:t>
            </a:r>
          </a:p>
          <a:p>
            <a:pPr marL="914400" marR="0" lvl="1" indent="-457200">
              <a:spcBef>
                <a:spcPts val="0"/>
              </a:spcBef>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first one, called the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quick find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optimizes the time efficiency of the find operation; </a:t>
            </a:r>
          </a:p>
          <a:p>
            <a:pPr marL="914400" marR="0" lvl="1" indent="-457200">
              <a:spcBef>
                <a:spcPts val="0"/>
              </a:spcBef>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second one, called the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quick union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optimizes the union operation.</a:t>
            </a:r>
          </a:p>
          <a:p>
            <a:pPr marL="914400" marR="0" lvl="0" indent="-457200">
              <a:spcBef>
                <a:spcPts val="0"/>
              </a:spcBef>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quick find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uses an array indexed by the elements of the underlying set S;</a:t>
            </a:r>
          </a:p>
          <a:p>
            <a:pPr marL="1371600" marR="0" lvl="1" indent="-457200">
              <a:spcBef>
                <a:spcPts val="0"/>
              </a:spcBef>
              <a:spcAft>
                <a:spcPts val="6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array’s values indicate the representatives of the subsets containing those elements. </a:t>
            </a:r>
          </a:p>
          <a:p>
            <a:pPr marL="1371600" marR="0" lvl="1" indent="-457200">
              <a:spcBef>
                <a:spcPts val="0"/>
              </a:spcBef>
              <a:spcAft>
                <a:spcPts val="6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subset is implemented as a linked list whose header contains the pointers to the first and last elements of the list along with the number of elements in the list (see Figure 9.7 for an example).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50248741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64876" y="3045656"/>
          <a:ext cx="3511924" cy="3017520"/>
        </p:xfrm>
        <a:graphic>
          <a:graphicData uri="http://schemas.openxmlformats.org/drawingml/2006/table">
            <a:tbl>
              <a:tblPr firstRow="1" firstCol="1" bandRow="1">
                <a:tableStyleId>{5C22544A-7EE6-4342-B048-85BDC9FD1C3A}</a:tableStyleId>
              </a:tblPr>
              <a:tblGrid>
                <a:gridCol w="1755962">
                  <a:extLst>
                    <a:ext uri="{9D8B030D-6E8A-4147-A177-3AD203B41FA5}">
                      <a16:colId xmlns:a16="http://schemas.microsoft.com/office/drawing/2014/main" val="20000"/>
                    </a:ext>
                  </a:extLst>
                </a:gridCol>
                <a:gridCol w="1755962">
                  <a:extLst>
                    <a:ext uri="{9D8B030D-6E8A-4147-A177-3AD203B41FA5}">
                      <a16:colId xmlns:a16="http://schemas.microsoft.com/office/drawing/2014/main" val="20001"/>
                    </a:ext>
                  </a:extLst>
                </a:gridCol>
              </a:tblGrid>
              <a:tr h="0">
                <a:tc gridSpan="2">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subset representatives</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element index</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representative</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6</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41" name="Table 40"/>
          <p:cNvGraphicFramePr>
            <a:graphicFrameLocks noGrp="1"/>
          </p:cNvGraphicFramePr>
          <p:nvPr/>
        </p:nvGraphicFramePr>
        <p:xfrm>
          <a:off x="2724274" y="1420909"/>
          <a:ext cx="1849716" cy="37084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70840">
                <a:tc>
                  <a:txBody>
                    <a:bodyPr/>
                    <a:lstStyle/>
                    <a:p>
                      <a:r>
                        <a:rPr lang="en-US" sz="18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4784663" y="1414762"/>
          <a:ext cx="1233144" cy="386883"/>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86883">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6258852" y="1417017"/>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9239862" y="1394958"/>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7765673" y="1412626"/>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6" name="Rectangle 45"/>
          <p:cNvSpPr/>
          <p:nvPr/>
        </p:nvSpPr>
        <p:spPr>
          <a:xfrm>
            <a:off x="2611838" y="1005352"/>
            <a:ext cx="1750864" cy="369332"/>
          </a:xfrm>
          <a:prstGeom prst="rect">
            <a:avLst/>
          </a:prstGeom>
        </p:spPr>
        <p:txBody>
          <a:bodyPr wrap="none">
            <a:spAutoFit/>
          </a:bodyPr>
          <a:lstStyle/>
          <a:p>
            <a:r>
              <a:rPr lang="en-US" dirty="0">
                <a:latin typeface="Microsoft YaHei" panose="020B0503020204020204" pitchFamily="34" charset="-122"/>
                <a:ea typeface="SimSun" panose="02010600030101010101" pitchFamily="2" charset="-122"/>
                <a:cs typeface="Microsoft YaHei" panose="020B0503020204020204" pitchFamily="34" charset="-122"/>
              </a:rPr>
              <a:t> size   last first</a:t>
            </a:r>
            <a:endParaRPr lang="en-US" dirty="0"/>
          </a:p>
        </p:txBody>
      </p:sp>
      <p:sp>
        <p:nvSpPr>
          <p:cNvPr id="47" name="Rectangle 46"/>
          <p:cNvSpPr>
            <a:spLocks noChangeArrowheads="1"/>
          </p:cNvSpPr>
          <p:nvPr/>
        </p:nvSpPr>
        <p:spPr bwMode="auto">
          <a:xfrm>
            <a:off x="1427162" y="1420909"/>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1</a:t>
            </a:r>
          </a:p>
        </p:txBody>
      </p:sp>
      <p:cxnSp>
        <p:nvCxnSpPr>
          <p:cNvPr id="48" name="AutoShape 417"/>
          <p:cNvCxnSpPr>
            <a:cxnSpLocks noChangeShapeType="1"/>
          </p:cNvCxnSpPr>
          <p:nvPr/>
        </p:nvCxnSpPr>
        <p:spPr bwMode="auto">
          <a:xfrm>
            <a:off x="4251263" y="159680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417"/>
          <p:cNvCxnSpPr>
            <a:cxnSpLocks noChangeShapeType="1"/>
          </p:cNvCxnSpPr>
          <p:nvPr/>
        </p:nvCxnSpPr>
        <p:spPr bwMode="auto">
          <a:xfrm>
            <a:off x="5725452" y="161541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417"/>
          <p:cNvCxnSpPr>
            <a:cxnSpLocks noChangeShapeType="1"/>
          </p:cNvCxnSpPr>
          <p:nvPr/>
        </p:nvCxnSpPr>
        <p:spPr bwMode="auto">
          <a:xfrm>
            <a:off x="7225296" y="1636061"/>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417"/>
          <p:cNvCxnSpPr>
            <a:cxnSpLocks noChangeShapeType="1"/>
          </p:cNvCxnSpPr>
          <p:nvPr/>
        </p:nvCxnSpPr>
        <p:spPr bwMode="auto">
          <a:xfrm>
            <a:off x="8689517" y="161485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422"/>
          <p:cNvCxnSpPr>
            <a:cxnSpLocks noChangeShapeType="1"/>
          </p:cNvCxnSpPr>
          <p:nvPr/>
        </p:nvCxnSpPr>
        <p:spPr bwMode="auto">
          <a:xfrm>
            <a:off x="3649132" y="1995819"/>
            <a:ext cx="592939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423"/>
          <p:cNvCxnSpPr>
            <a:cxnSpLocks noChangeShapeType="1"/>
          </p:cNvCxnSpPr>
          <p:nvPr/>
        </p:nvCxnSpPr>
        <p:spPr bwMode="auto">
          <a:xfrm flipV="1">
            <a:off x="9578528" y="1751428"/>
            <a:ext cx="0" cy="24439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421"/>
          <p:cNvCxnSpPr>
            <a:cxnSpLocks noChangeShapeType="1"/>
          </p:cNvCxnSpPr>
          <p:nvPr/>
        </p:nvCxnSpPr>
        <p:spPr bwMode="auto">
          <a:xfrm flipH="1">
            <a:off x="3649132" y="1676067"/>
            <a:ext cx="2017" cy="31975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59" name="Table 58"/>
          <p:cNvGraphicFramePr>
            <a:graphicFrameLocks noGrp="1"/>
          </p:cNvGraphicFramePr>
          <p:nvPr/>
        </p:nvGraphicFramePr>
        <p:xfrm>
          <a:off x="2724274" y="2189993"/>
          <a:ext cx="1849716" cy="37084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70840">
                <a:tc>
                  <a:txBody>
                    <a:bodyPr/>
                    <a:lstStyle/>
                    <a:p>
                      <a:r>
                        <a:rPr lang="en-US" sz="18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0" name="Rectangle 59"/>
          <p:cNvSpPr>
            <a:spLocks noChangeArrowheads="1"/>
          </p:cNvSpPr>
          <p:nvPr/>
        </p:nvSpPr>
        <p:spPr bwMode="auto">
          <a:xfrm>
            <a:off x="1460026" y="2192345"/>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2</a:t>
            </a:r>
          </a:p>
        </p:txBody>
      </p:sp>
      <p:graphicFrame>
        <p:nvGraphicFramePr>
          <p:cNvPr id="61" name="Table 60"/>
          <p:cNvGraphicFramePr>
            <a:graphicFrameLocks noGrp="1"/>
          </p:cNvGraphicFramePr>
          <p:nvPr/>
        </p:nvGraphicFramePr>
        <p:xfrm>
          <a:off x="6258852" y="2801811"/>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a:t>
                      </a:r>
                      <a:r>
                        <a:rPr lang="en-US" sz="1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nvGraphicFramePr>
        <p:xfrm>
          <a:off x="8446844" y="2794599"/>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3" name="Table 62"/>
          <p:cNvGraphicFramePr>
            <a:graphicFrameLocks noGrp="1"/>
          </p:cNvGraphicFramePr>
          <p:nvPr/>
        </p:nvGraphicFramePr>
        <p:xfrm>
          <a:off x="9973729" y="2779740"/>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64" name="AutoShape 417"/>
          <p:cNvCxnSpPr>
            <a:cxnSpLocks noChangeShapeType="1"/>
          </p:cNvCxnSpPr>
          <p:nvPr/>
        </p:nvCxnSpPr>
        <p:spPr bwMode="auto">
          <a:xfrm>
            <a:off x="9440329" y="302525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417"/>
          <p:cNvCxnSpPr>
            <a:cxnSpLocks noChangeShapeType="1"/>
          </p:cNvCxnSpPr>
          <p:nvPr/>
        </p:nvCxnSpPr>
        <p:spPr bwMode="auto">
          <a:xfrm>
            <a:off x="7940485" y="2992994"/>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6" name="Rectangle 65"/>
          <p:cNvSpPr>
            <a:spLocks noChangeArrowheads="1"/>
          </p:cNvSpPr>
          <p:nvPr/>
        </p:nvSpPr>
        <p:spPr bwMode="auto">
          <a:xfrm>
            <a:off x="5195372" y="2757777"/>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7" name="AutoShape 421"/>
          <p:cNvCxnSpPr>
            <a:cxnSpLocks noChangeShapeType="1"/>
          </p:cNvCxnSpPr>
          <p:nvPr/>
        </p:nvCxnSpPr>
        <p:spPr bwMode="auto">
          <a:xfrm flipH="1">
            <a:off x="7215809" y="3065274"/>
            <a:ext cx="2017" cy="31975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8" name="AutoShape 423"/>
          <p:cNvCxnSpPr>
            <a:cxnSpLocks noChangeShapeType="1"/>
          </p:cNvCxnSpPr>
          <p:nvPr/>
        </p:nvCxnSpPr>
        <p:spPr bwMode="auto">
          <a:xfrm flipV="1">
            <a:off x="10295704" y="3162395"/>
            <a:ext cx="0" cy="24439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422"/>
          <p:cNvCxnSpPr>
            <a:cxnSpLocks noChangeShapeType="1"/>
          </p:cNvCxnSpPr>
          <p:nvPr/>
        </p:nvCxnSpPr>
        <p:spPr bwMode="auto">
          <a:xfrm>
            <a:off x="7225296" y="3385026"/>
            <a:ext cx="3070408" cy="1319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422"/>
          <p:cNvCxnSpPr>
            <a:cxnSpLocks noChangeShapeType="1"/>
          </p:cNvCxnSpPr>
          <p:nvPr/>
        </p:nvCxnSpPr>
        <p:spPr bwMode="auto">
          <a:xfrm>
            <a:off x="3801532" y="2148219"/>
            <a:ext cx="592939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73" name="Table 72"/>
          <p:cNvGraphicFramePr>
            <a:graphicFrameLocks noGrp="1"/>
          </p:cNvGraphicFramePr>
          <p:nvPr/>
        </p:nvGraphicFramePr>
        <p:xfrm>
          <a:off x="6290951" y="3550078"/>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0</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nvGraphicFramePr>
        <p:xfrm>
          <a:off x="6290951" y="4296060"/>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0</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nvGraphicFramePr>
        <p:xfrm>
          <a:off x="6300438" y="4948572"/>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0</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6" name="Rectangle 75"/>
          <p:cNvSpPr>
            <a:spLocks noChangeArrowheads="1"/>
          </p:cNvSpPr>
          <p:nvPr/>
        </p:nvSpPr>
        <p:spPr bwMode="auto">
          <a:xfrm>
            <a:off x="5198360" y="3550078"/>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7" name="Rectangle 76"/>
          <p:cNvSpPr>
            <a:spLocks noChangeArrowheads="1"/>
          </p:cNvSpPr>
          <p:nvPr/>
        </p:nvSpPr>
        <p:spPr bwMode="auto">
          <a:xfrm>
            <a:off x="5197861" y="4252582"/>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8" name="Rectangle 77"/>
          <p:cNvSpPr>
            <a:spLocks noChangeArrowheads="1"/>
          </p:cNvSpPr>
          <p:nvPr/>
        </p:nvSpPr>
        <p:spPr bwMode="auto">
          <a:xfrm>
            <a:off x="5195372" y="4905094"/>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9" name="Rectangle 78"/>
          <p:cNvSpPr/>
          <p:nvPr/>
        </p:nvSpPr>
        <p:spPr>
          <a:xfrm>
            <a:off x="5092667" y="5359893"/>
            <a:ext cx="6096000" cy="1200329"/>
          </a:xfrm>
          <a:prstGeom prst="rect">
            <a:avLst/>
          </a:prstGeom>
        </p:spPr>
        <p:txBody>
          <a:bodyPr>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9.7  Linked-list representation of subsets  {1, 4, 5, 2 } and {3, 6 } obtained by quick find after performing union(1, 4), union(5, 2), union(4, 5) and union(3, 6). The lists of size 0 are considered deleted from the collection.</a:t>
            </a:r>
            <a:endParaRPr lang="en-US" sz="16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6" name="Cloud Callout 35"/>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199738506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893" y="1243787"/>
            <a:ext cx="8848165" cy="507831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Under this scheme, the implementation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makeset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 requires assigning the corresponding element in the representative array to  x  and initializing the corresponding linked list to a single node with the  x  value.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of this operation is obviously in ϴ( 1 ), and hence the initialization of   n  singleton subsets is in ϴ( n ).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efficiency of find( x ) is also in ϴ( 1 ):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 we need to do is to retrieve the x’s representative  in the representative array.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28816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282" y="366623"/>
            <a:ext cx="8827876" cy="6124754"/>
          </a:xfrm>
          <a:prstGeom prst="rect">
            <a:avLst/>
          </a:prstGeom>
          <a:solidFill>
            <a:schemeClr val="bg1"/>
          </a:solidFill>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Greedy Technique </a:t>
            </a:r>
          </a:p>
          <a:p>
            <a:endPar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Consider the change-making problem by giving change for a specific amount n with the least number of coins of the denominations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&gt;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&gt; … &gt;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461963" marR="0" lvl="0" indent="-461963">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example: Let the coin denominations be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10 (dime),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5 (nickel), and  d</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(penny).  </a:t>
            </a:r>
          </a:p>
          <a:p>
            <a:pPr marL="461963" marR="0" lvl="0" indent="-461963">
              <a:spcBef>
                <a:spcPts val="0"/>
              </a:spcBef>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How would you give change with coins of these denominations of, say, 48 cents?</a:t>
            </a:r>
          </a:p>
          <a:p>
            <a:pPr marL="914400" lvl="1" indent="-457200">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Greedy technique comes up with the answer 1 quarter, 2 dimes and  3 pennies.</a:t>
            </a:r>
          </a:p>
          <a:p>
            <a:pPr marL="1371600" lvl="2"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“Greedy” thinking leads to give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one quarter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because it reduces the least remaining amount to 23 cents. </a:t>
            </a:r>
          </a:p>
          <a:p>
            <a:pPr marL="1371600" lvl="2"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best selection in the next step is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one dime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reducing the least remaining amount to 13 cents. </a:t>
            </a:r>
          </a:p>
          <a:p>
            <a:pPr marL="1371600" lvl="2"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Giving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one more dime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reduce the least remaining amount to        3 cents which are to be given with </a:t>
            </a:r>
            <a:r>
              <a:rPr lang="en-US" sz="22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three pennies.  </a:t>
            </a:r>
          </a:p>
        </p:txBody>
      </p:sp>
    </p:spTree>
    <p:extLst>
      <p:ext uri="{BB962C8B-B14F-4D97-AF65-F5344CB8AC3E}">
        <p14:creationId xmlns:p14="http://schemas.microsoft.com/office/powerpoint/2010/main" val="39064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9F59D-0A67-4041-911D-907424D9BE76}"/>
              </a:ext>
            </a:extLst>
          </p:cNvPr>
          <p:cNvSpPr txBox="1"/>
          <p:nvPr/>
        </p:nvSpPr>
        <p:spPr>
          <a:xfrm>
            <a:off x="4628111" y="4178175"/>
            <a:ext cx="3842558" cy="523220"/>
          </a:xfrm>
          <a:prstGeom prst="rect">
            <a:avLst/>
          </a:prstGeom>
          <a:noFill/>
        </p:spPr>
        <p:txBody>
          <a:bodyPr wrap="square">
            <a:spAutoFit/>
          </a:bodyPr>
          <a:lstStyle/>
          <a:p>
            <a:pPr algn="ctr"/>
            <a:r>
              <a:rPr lang="en-US" sz="2800" dirty="0">
                <a:solidFill>
                  <a:srgbClr val="000000"/>
                </a:solidFill>
                <a:ea typeface="Microsoft YaHei" panose="020B0503020204020204" pitchFamily="34" charset="-122"/>
                <a:cs typeface="Times New Roman" panose="02020603050405020304" pitchFamily="18" charset="0"/>
              </a:rPr>
              <a:t>Prim’s Algorithm</a:t>
            </a:r>
          </a:p>
        </p:txBody>
      </p:sp>
      <p:sp>
        <p:nvSpPr>
          <p:cNvPr id="5" name="TextBox 4">
            <a:extLst>
              <a:ext uri="{FF2B5EF4-FFF2-40B4-BE49-F238E27FC236}">
                <a16:creationId xmlns:a16="http://schemas.microsoft.com/office/drawing/2014/main" id="{3CCCDE85-4E79-4BE2-AFB1-1B0487DBB5B3}"/>
              </a:ext>
            </a:extLst>
          </p:cNvPr>
          <p:cNvSpPr txBox="1"/>
          <p:nvPr/>
        </p:nvSpPr>
        <p:spPr>
          <a:xfrm>
            <a:off x="2875163" y="1981554"/>
            <a:ext cx="7115695" cy="1754326"/>
          </a:xfrm>
          <a:prstGeom prst="rect">
            <a:avLst/>
          </a:prstGeom>
          <a:noFill/>
        </p:spPr>
        <p:txBody>
          <a:bodyPr wrap="square">
            <a:spAutoFit/>
          </a:bodyPr>
          <a:lstStyle/>
          <a:p>
            <a:pPr algn="ctr"/>
            <a:r>
              <a:rPr lang="en-US" sz="3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Minimum spanning tree</a:t>
            </a:r>
            <a:r>
              <a:rPr lang="en-US" sz="3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lgn="ctr"/>
            <a:r>
              <a:rPr lang="en-US" sz="3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a:t>
            </a:r>
          </a:p>
          <a:p>
            <a:pPr algn="ctr"/>
            <a:r>
              <a:rPr lang="en-US" sz="3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36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weighed</a:t>
            </a:r>
            <a:r>
              <a:rPr lang="en-US" sz="3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connected graph </a:t>
            </a:r>
            <a:endParaRPr lang="en-US" sz="3600" dirty="0"/>
          </a:p>
        </p:txBody>
      </p:sp>
    </p:spTree>
    <p:extLst>
      <p:ext uri="{BB962C8B-B14F-4D97-AF65-F5344CB8AC3E}">
        <p14:creationId xmlns:p14="http://schemas.microsoft.com/office/powerpoint/2010/main" val="76056847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893" y="580399"/>
            <a:ext cx="8848165" cy="5878532"/>
          </a:xfrm>
          <a:prstGeom prst="rect">
            <a:avLst/>
          </a:prstGeom>
        </p:spPr>
        <p:txBody>
          <a:bodyPr wrap="square">
            <a:spAutoFit/>
          </a:bodyPr>
          <a:lstStyle/>
          <a:p>
            <a:pPr>
              <a:spcAft>
                <a:spcPts val="1200"/>
              </a:spcAft>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Executing union(x, y) takes longer.  A straightforward solution would simply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append the  y’s list to the end of the  x’s list, update the information about their representative for all the elements in the y list, and then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delete the y’s list from the collection.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easy to verify, however, that with this algorithm the sequence of union operations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union(2, 1), union(3, 2), …, union(i+1, 1), …,  union(n, n-1),</a:t>
            </a:r>
          </a:p>
          <a:p>
            <a:pPr indent="457200">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runs in ϴ( n</a:t>
            </a:r>
            <a:r>
              <a:rPr lang="en-US" sz="2200" baseline="30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time, which is slow compared with several know </a:t>
            </a:r>
          </a:p>
          <a:p>
            <a:pPr indent="457200">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alternatives.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400644365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399" y="1804645"/>
            <a:ext cx="8749553" cy="4094967"/>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simple way to improve the overall efficiency of a sequence of union operations  is to always append the shorter of the two lists to the longer one, with ties broken arbitrarily.  Of course, the size of each list is assumed to the available by, say, storing the number of elements in the list’s header. This modification is called the union by size.  Though it does not improve the worst-case efficiency of a  single application of the union operation (it is still in ϴ( n ) ), the worst-case running time of any legitimate sequence of union-by-size operations turns out to be O(n log n)..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48122663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506" y="1028343"/>
            <a:ext cx="8758518" cy="517064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Here is a proof of this assertion.  Let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be an element of set S whose disjoint subsets we manipulate. Let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be the number of times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‘s representative is updated in a sequence of union-by-size operations.  How large can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get if set S has n elements?  Each time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‘s   representative is updated,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must be in a smaller subset involved in computing the union whose size will be at least twice as large as the size of the subset containing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Hence, when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‘s representative is updated for the first time, the resulting set will have at least two elements; when it is updated for the second time, the resulting set will have at least four elements; and, in general, if it is updated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times, the resulting set will have at least  2</a:t>
            </a:r>
            <a:r>
              <a:rPr lang="en-US" sz="2200" baseline="30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elements. Since the entire set S has n elements  2</a:t>
            </a:r>
            <a:r>
              <a:rPr lang="en-US" sz="2200" baseline="30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n and hence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log</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 Therefore, the total number of possible updates of the representatives for all n elements in S will not exceed  n log</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Thus, for union by size, the time efficiency of a sequence of at most n-1 unions and m finds is in O(</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nlog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 + m).</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31083249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506" y="1239346"/>
            <a:ext cx="8830235" cy="5618654"/>
          </a:xfrm>
          <a:prstGeom prst="rect">
            <a:avLst/>
          </a:prstGeom>
        </p:spPr>
        <p:txBody>
          <a:bodyPr wrap="square">
            <a:spAutoFit/>
          </a:bodyPr>
          <a:lstStyle/>
          <a:p>
            <a:pPr>
              <a:lnSpc>
                <a:spcPct val="150000"/>
              </a:lnSpc>
            </a:pP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The quick union</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the second principal alternative for implementing disjoint subsets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quick union</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represents each subset by a rooted tree.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nodes of the tree contain the subset’s elements (one per node), with the root’s element considered the subset’s representative;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tree’s edges are directed from children to their parents (Figure 9.8).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addition, a mapping of the set elements to their tree nodes is maintained. It can be implemented, say, as an array of pointers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mapping is not shown in figure 9.8 for the sake of simplicity.</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lnSpc>
                <a:spcPct val="150000"/>
              </a:lnSpc>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2028312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133601" y="190208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p:cNvSpPr>
            <a:spLocks noChangeArrowheads="1"/>
          </p:cNvSpPr>
          <p:nvPr/>
        </p:nvSpPr>
        <p:spPr bwMode="auto">
          <a:xfrm>
            <a:off x="1589836"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p:cNvSpPr>
            <a:spLocks noChangeArrowheads="1"/>
          </p:cNvSpPr>
          <p:nvPr/>
        </p:nvSpPr>
        <p:spPr bwMode="auto">
          <a:xfrm>
            <a:off x="2677366"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3221131" y="387432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764896" y="190208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4308661"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7951695" y="190208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7156918"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Oval 9"/>
          <p:cNvSpPr>
            <a:spLocks noChangeArrowheads="1"/>
          </p:cNvSpPr>
          <p:nvPr/>
        </p:nvSpPr>
        <p:spPr bwMode="auto">
          <a:xfrm>
            <a:off x="7951694"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Oval 10"/>
          <p:cNvSpPr>
            <a:spLocks noChangeArrowheads="1"/>
          </p:cNvSpPr>
          <p:nvPr/>
        </p:nvSpPr>
        <p:spPr bwMode="auto">
          <a:xfrm>
            <a:off x="7951694" y="387432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Oval 11"/>
          <p:cNvSpPr>
            <a:spLocks noChangeArrowheads="1"/>
          </p:cNvSpPr>
          <p:nvPr/>
        </p:nvSpPr>
        <p:spPr bwMode="auto">
          <a:xfrm>
            <a:off x="8812025"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Oval 12"/>
          <p:cNvSpPr>
            <a:spLocks noChangeArrowheads="1"/>
          </p:cNvSpPr>
          <p:nvPr/>
        </p:nvSpPr>
        <p:spPr bwMode="auto">
          <a:xfrm>
            <a:off x="8812025" y="387432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4" name="AutoShape 447"/>
          <p:cNvCxnSpPr>
            <a:cxnSpLocks noChangeShapeType="1"/>
            <a:stCxn id="7" idx="0"/>
            <a:endCxn id="6" idx="4"/>
          </p:cNvCxnSpPr>
          <p:nvPr/>
        </p:nvCxnSpPr>
        <p:spPr bwMode="auto">
          <a:xfrm flipH="1" flipV="1">
            <a:off x="4036779" y="2427867"/>
            <a:ext cx="543765" cy="46033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447"/>
          <p:cNvCxnSpPr>
            <a:cxnSpLocks noChangeShapeType="1"/>
          </p:cNvCxnSpPr>
          <p:nvPr/>
        </p:nvCxnSpPr>
        <p:spPr bwMode="auto">
          <a:xfrm flipH="1" flipV="1">
            <a:off x="2464802" y="2427868"/>
            <a:ext cx="424283"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447"/>
          <p:cNvCxnSpPr>
            <a:cxnSpLocks noChangeShapeType="1"/>
          </p:cNvCxnSpPr>
          <p:nvPr/>
        </p:nvCxnSpPr>
        <p:spPr bwMode="auto">
          <a:xfrm flipH="1" flipV="1">
            <a:off x="2991061" y="3413985"/>
            <a:ext cx="424283"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447"/>
          <p:cNvCxnSpPr>
            <a:cxnSpLocks noChangeShapeType="1"/>
            <a:stCxn id="12" idx="0"/>
          </p:cNvCxnSpPr>
          <p:nvPr/>
        </p:nvCxnSpPr>
        <p:spPr bwMode="auto">
          <a:xfrm flipH="1" flipV="1">
            <a:off x="8330731" y="2427868"/>
            <a:ext cx="753177"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447"/>
          <p:cNvCxnSpPr>
            <a:cxnSpLocks noChangeShapeType="1"/>
            <a:stCxn id="3" idx="0"/>
          </p:cNvCxnSpPr>
          <p:nvPr/>
        </p:nvCxnSpPr>
        <p:spPr bwMode="auto">
          <a:xfrm flipV="1">
            <a:off x="1861719" y="2427868"/>
            <a:ext cx="502651"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447"/>
          <p:cNvCxnSpPr>
            <a:cxnSpLocks noChangeShapeType="1"/>
            <a:stCxn id="9" idx="0"/>
          </p:cNvCxnSpPr>
          <p:nvPr/>
        </p:nvCxnSpPr>
        <p:spPr bwMode="auto">
          <a:xfrm flipV="1">
            <a:off x="7428801" y="2418903"/>
            <a:ext cx="753663" cy="46930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447"/>
          <p:cNvCxnSpPr>
            <a:cxnSpLocks noChangeShapeType="1"/>
            <a:stCxn id="10" idx="0"/>
          </p:cNvCxnSpPr>
          <p:nvPr/>
        </p:nvCxnSpPr>
        <p:spPr bwMode="auto">
          <a:xfrm flipV="1">
            <a:off x="8223577" y="2436831"/>
            <a:ext cx="0" cy="4513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47"/>
          <p:cNvCxnSpPr>
            <a:cxnSpLocks noChangeShapeType="1"/>
          </p:cNvCxnSpPr>
          <p:nvPr/>
        </p:nvCxnSpPr>
        <p:spPr bwMode="auto">
          <a:xfrm flipV="1">
            <a:off x="8226518" y="3413985"/>
            <a:ext cx="0" cy="4513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447"/>
          <p:cNvCxnSpPr>
            <a:cxnSpLocks noChangeShapeType="1"/>
          </p:cNvCxnSpPr>
          <p:nvPr/>
        </p:nvCxnSpPr>
        <p:spPr bwMode="auto">
          <a:xfrm flipV="1">
            <a:off x="9083907" y="3413985"/>
            <a:ext cx="0" cy="4513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 name="AutoShape 461"/>
          <p:cNvSpPr>
            <a:spLocks noChangeArrowheads="1"/>
          </p:cNvSpPr>
          <p:nvPr/>
        </p:nvSpPr>
        <p:spPr bwMode="auto">
          <a:xfrm>
            <a:off x="5714927" y="2965357"/>
            <a:ext cx="733425" cy="371475"/>
          </a:xfrm>
          <a:prstGeom prst="rightArrow">
            <a:avLst>
              <a:gd name="adj1" fmla="val 50000"/>
              <a:gd name="adj2" fmla="val 49359"/>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Rectangle 30"/>
          <p:cNvSpPr/>
          <p:nvPr/>
        </p:nvSpPr>
        <p:spPr>
          <a:xfrm>
            <a:off x="2086463" y="4860441"/>
            <a:ext cx="699744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9.8   (a) Forest representation of subsets {1, 4, 5, 2} and {3, 6} used by quick union.  (b)  Result of union(5, 6).</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25" name="Cloud Callout 24"/>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119970587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1068592"/>
            <a:ext cx="8857129" cy="4708981"/>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markset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requires the creation of a single-node tree, which is a ϴ( 1 ) operation;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the initialization of n singleton subsets is in ϴ( n ).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union(x, y) is implemented by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attaching the root of the y’s tree to the root of the x’ s tree; and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deleting the y’s tree from the collection by making the pointer to it root null.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of this operation is clearly ϴ( 1 ).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189539372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1068592"/>
            <a:ext cx="8857129" cy="4401205"/>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find(x)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performed by following the pointer chain from the node containing x to the tree’s root whose element is returned as the subset’s representative.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of a single find operation is in O(n) because a tree representing a subset can degenerate into a linked list with n nodes.</a:t>
            </a:r>
          </a:p>
          <a:p>
            <a:pPr marL="228600" marR="0">
              <a:spcBef>
                <a:spcPts val="0"/>
              </a:spcBef>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6310595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6047" y="333137"/>
            <a:ext cx="8857129" cy="6524863"/>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time bound can be improved by a straightforward way: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always perform a union operation by attaching a smaller tree to the root of a larger one, with ties broken arbitrarily.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size of a tree can be measured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either by the number of nodes (this version is called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 by size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or by its height (this version is called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 by rank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options require storing, for each node of the tree,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either the number of node descendants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or the height of the subtree rooted at that node, respectively.</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One can easily prove that in either case the height of the tree will be logarithmic, making it possible to execute each find in O(log n) time.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58616997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1068592"/>
            <a:ext cx="8857129" cy="4739759"/>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Thus for quick union, the time efficiency of a sequence of at most n-1 unions and m finds is in O(n + m log n).</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fact, an even better efficiency can be obtained by combining either variety of quick union with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path compression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modification makes every node encountered during the execution of a find operation point to the tree’s root (Figure 9.9).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and similar techniques improve the efficiency of a sequence of at most n-1 unions and m finds to only slightly worse than linear.</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42438084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133601" y="13552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p:cNvSpPr>
            <a:spLocks noChangeArrowheads="1"/>
          </p:cNvSpPr>
          <p:nvPr/>
        </p:nvSpPr>
        <p:spPr bwMode="auto">
          <a:xfrm>
            <a:off x="2976283" y="23413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p:cNvSpPr>
            <a:spLocks noChangeArrowheads="1"/>
          </p:cNvSpPr>
          <p:nvPr/>
        </p:nvSpPr>
        <p:spPr bwMode="auto">
          <a:xfrm>
            <a:off x="3827926" y="332747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4627660" y="43347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AutoShape 473"/>
          <p:cNvSpPr>
            <a:spLocks noChangeArrowheads="1"/>
          </p:cNvSpPr>
          <p:nvPr/>
        </p:nvSpPr>
        <p:spPr bwMode="auto">
          <a:xfrm>
            <a:off x="1873625" y="1881018"/>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AutoShape 473"/>
          <p:cNvSpPr>
            <a:spLocks noChangeArrowheads="1"/>
          </p:cNvSpPr>
          <p:nvPr/>
        </p:nvSpPr>
        <p:spPr bwMode="auto">
          <a:xfrm>
            <a:off x="2766163" y="2867136"/>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AutoShape 473"/>
          <p:cNvSpPr>
            <a:spLocks noChangeArrowheads="1"/>
          </p:cNvSpPr>
          <p:nvPr/>
        </p:nvSpPr>
        <p:spPr bwMode="auto">
          <a:xfrm>
            <a:off x="3626644" y="3841697"/>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AutoShape 473"/>
          <p:cNvSpPr>
            <a:spLocks noChangeArrowheads="1"/>
          </p:cNvSpPr>
          <p:nvPr/>
        </p:nvSpPr>
        <p:spPr bwMode="auto">
          <a:xfrm>
            <a:off x="4472331" y="4860536"/>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7"/>
          <p:cNvCxnSpPr>
            <a:cxnSpLocks noChangeShapeType="1"/>
            <a:stCxn id="3" idx="1"/>
          </p:cNvCxnSpPr>
          <p:nvPr/>
        </p:nvCxnSpPr>
        <p:spPr bwMode="auto">
          <a:xfrm flipH="1" flipV="1">
            <a:off x="2561447" y="1848299"/>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447"/>
          <p:cNvCxnSpPr>
            <a:cxnSpLocks noChangeShapeType="1"/>
          </p:cNvCxnSpPr>
          <p:nvPr/>
        </p:nvCxnSpPr>
        <p:spPr bwMode="auto">
          <a:xfrm flipH="1" flipV="1">
            <a:off x="3410293" y="2822860"/>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447"/>
          <p:cNvCxnSpPr>
            <a:cxnSpLocks noChangeShapeType="1"/>
          </p:cNvCxnSpPr>
          <p:nvPr/>
        </p:nvCxnSpPr>
        <p:spPr bwMode="auto">
          <a:xfrm flipH="1" flipV="1">
            <a:off x="4225097" y="3808976"/>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Oval 13"/>
          <p:cNvSpPr>
            <a:spLocks noChangeArrowheads="1"/>
          </p:cNvSpPr>
          <p:nvPr/>
        </p:nvSpPr>
        <p:spPr bwMode="auto">
          <a:xfrm>
            <a:off x="6517342" y="13552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5" name="Oval 14"/>
          <p:cNvSpPr>
            <a:spLocks noChangeArrowheads="1"/>
          </p:cNvSpPr>
          <p:nvPr/>
        </p:nvSpPr>
        <p:spPr bwMode="auto">
          <a:xfrm>
            <a:off x="7360025" y="2319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Oval 15"/>
          <p:cNvSpPr>
            <a:spLocks noChangeArrowheads="1"/>
          </p:cNvSpPr>
          <p:nvPr/>
        </p:nvSpPr>
        <p:spPr bwMode="auto">
          <a:xfrm>
            <a:off x="8435790" y="23413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7" name="Oval 16"/>
          <p:cNvSpPr>
            <a:spLocks noChangeArrowheads="1"/>
          </p:cNvSpPr>
          <p:nvPr/>
        </p:nvSpPr>
        <p:spPr bwMode="auto">
          <a:xfrm>
            <a:off x="9511558" y="23413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AutoShape 473"/>
          <p:cNvSpPr>
            <a:spLocks noChangeArrowheads="1"/>
          </p:cNvSpPr>
          <p:nvPr/>
        </p:nvSpPr>
        <p:spPr bwMode="auto">
          <a:xfrm>
            <a:off x="6354861" y="1884729"/>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AutoShape 473"/>
          <p:cNvSpPr>
            <a:spLocks noChangeArrowheads="1"/>
          </p:cNvSpPr>
          <p:nvPr/>
        </p:nvSpPr>
        <p:spPr bwMode="auto">
          <a:xfrm>
            <a:off x="7158743" y="2858720"/>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AutoShape 473"/>
          <p:cNvSpPr>
            <a:spLocks noChangeArrowheads="1"/>
          </p:cNvSpPr>
          <p:nvPr/>
        </p:nvSpPr>
        <p:spPr bwMode="auto">
          <a:xfrm>
            <a:off x="8245439" y="2845271"/>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1" name="AutoShape 473"/>
          <p:cNvSpPr>
            <a:spLocks noChangeArrowheads="1"/>
          </p:cNvSpPr>
          <p:nvPr/>
        </p:nvSpPr>
        <p:spPr bwMode="auto">
          <a:xfrm>
            <a:off x="9332135" y="2845271"/>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22" name="AutoShape 447"/>
          <p:cNvCxnSpPr>
            <a:cxnSpLocks noChangeShapeType="1"/>
          </p:cNvCxnSpPr>
          <p:nvPr/>
        </p:nvCxnSpPr>
        <p:spPr bwMode="auto">
          <a:xfrm flipH="1" flipV="1">
            <a:off x="6978475" y="1824114"/>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447"/>
          <p:cNvCxnSpPr>
            <a:cxnSpLocks noChangeShapeType="1"/>
            <a:stCxn id="16" idx="0"/>
          </p:cNvCxnSpPr>
          <p:nvPr/>
        </p:nvCxnSpPr>
        <p:spPr bwMode="auto">
          <a:xfrm flipH="1" flipV="1">
            <a:off x="7053955" y="1735986"/>
            <a:ext cx="1653718" cy="60537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447"/>
          <p:cNvCxnSpPr>
            <a:cxnSpLocks noChangeShapeType="1"/>
            <a:stCxn id="17" idx="0"/>
          </p:cNvCxnSpPr>
          <p:nvPr/>
        </p:nvCxnSpPr>
        <p:spPr bwMode="auto">
          <a:xfrm flipH="1" flipV="1">
            <a:off x="7053955" y="1591782"/>
            <a:ext cx="2729486" cy="7495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AutoShape 472"/>
          <p:cNvSpPr>
            <a:spLocks noChangeArrowheads="1"/>
          </p:cNvSpPr>
          <p:nvPr/>
        </p:nvSpPr>
        <p:spPr bwMode="auto">
          <a:xfrm>
            <a:off x="4945495" y="2464608"/>
            <a:ext cx="733425" cy="371475"/>
          </a:xfrm>
          <a:prstGeom prst="rightArrow">
            <a:avLst>
              <a:gd name="adj1" fmla="val 50000"/>
              <a:gd name="adj2" fmla="val 49359"/>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Rectangle 27"/>
          <p:cNvSpPr/>
          <p:nvPr/>
        </p:nvSpPr>
        <p:spPr>
          <a:xfrm>
            <a:off x="6433084" y="4645092"/>
            <a:ext cx="362471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rPr>
              <a:t>Figure 9.9   Path compression.</a:t>
            </a:r>
            <a:endParaRPr lang="en-US" sz="2200" dirty="0"/>
          </a:p>
        </p:txBody>
      </p:sp>
      <p:sp>
        <p:nvSpPr>
          <p:cNvPr id="26" name="Cloud Callout 25"/>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10734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8331" y="941064"/>
            <a:ext cx="8479075" cy="5339923"/>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Prim’s Algorithm</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finding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cheapest way to achieve connectivity:</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endPar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Problem: Given n points (vertices), connect them in the cheapest possible way so that there will be a path between every pair of points (vertices). </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lvl="0" indent="-457200">
              <a:spcBef>
                <a:spcPts val="0"/>
              </a:spcBef>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Represent 	the given points by vertices of a graph, </a:t>
            </a:r>
          </a:p>
          <a:p>
            <a:pPr marR="0" lvl="0">
              <a:spcBef>
                <a:spcPts val="0"/>
              </a:spcBef>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possible connections by the graph’s edges, and </a:t>
            </a:r>
          </a:p>
          <a:p>
            <a:pPr marR="0" lvl="0">
              <a:spcBef>
                <a:spcPts val="0"/>
              </a:spcBef>
              <a:spcAft>
                <a:spcPts val="60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the connection costs by the edge weights.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Then the question can be posed as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minimum spanning tree problem</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defined formally as follows.</a:t>
            </a:r>
          </a:p>
          <a:p>
            <a:pP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187" y="1657441"/>
            <a:ext cx="586105" cy="425450"/>
          </a:xfrm>
          <a:prstGeom prst="rect">
            <a:avLst/>
          </a:prstGeom>
          <a:noFill/>
        </p:spPr>
      </p:pic>
    </p:spTree>
    <p:extLst>
      <p:ext uri="{BB962C8B-B14F-4D97-AF65-F5344CB8AC3E}">
        <p14:creationId xmlns:p14="http://schemas.microsoft.com/office/powerpoint/2010/main" val="78681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3746" y="652530"/>
            <a:ext cx="8326465" cy="5339923"/>
          </a:xfrm>
          <a:prstGeom prst="rect">
            <a:avLst/>
          </a:prstGeom>
        </p:spPr>
        <p:txBody>
          <a:bodyPr wrap="square">
            <a:spAutoFit/>
          </a:bodyPr>
          <a:lstStyle/>
          <a:p>
            <a:pPr>
              <a:spcAft>
                <a:spcPts val="1200"/>
              </a:spcAft>
            </a:pPr>
            <a:r>
              <a:rPr lang="en-US" sz="3200" dirty="0">
                <a:solidFill>
                  <a:srgbClr val="000000"/>
                </a:solidFill>
                <a:ea typeface="Microsoft YaHei" panose="020B0503020204020204" pitchFamily="34" charset="-122"/>
                <a:cs typeface="Times New Roman" panose="02020603050405020304" pitchFamily="18" charset="0"/>
              </a:rPr>
              <a:t>Definition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4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spanning tree</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a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connected graph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t>
            </a:r>
          </a:p>
          <a:p>
            <a:pPr marL="914400" lvl="1"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its connected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acyclic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subgraph (i.e., a tree) that </a:t>
            </a:r>
            <a:r>
              <a:rPr lang="en-US" sz="24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contains all the vertices of the graph</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4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minimum spanning tree</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a </a:t>
            </a:r>
            <a:r>
              <a:rPr lang="en-US" sz="24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weighed</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connected graph is </a:t>
            </a:r>
          </a:p>
          <a:p>
            <a:pPr marL="919163" lvl="1" indent="-461963">
              <a:spcAft>
                <a:spcPts val="600"/>
              </a:spcAft>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its spanning tree of the smallest weight, </a:t>
            </a:r>
          </a:p>
          <a:p>
            <a:pPr marL="1376363" lvl="2" indent="-461963">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where the </a:t>
            </a:r>
            <a:r>
              <a:rPr lang="en-US" sz="24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a tree is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sum of the weights on all its edges</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400" b="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minimum spanning tree problem</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t>
            </a:r>
          </a:p>
          <a:p>
            <a:pPr marL="919163" lvl="1" indent="-461963">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problem of finding a minimum spanning tree for a given weighted connected graph.</a:t>
            </a:r>
          </a:p>
          <a:p>
            <a:pPr marL="461963" marR="0" lvl="0" indent="-461963">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9.2 presents a simple example illustrating these notions.</a:t>
            </a:r>
            <a:endParaRPr lang="en-US"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77990">
            <a:off x="681644" y="2535382"/>
            <a:ext cx="473556" cy="296446"/>
          </a:xfrm>
          <a:prstGeom prst="rect">
            <a:avLst/>
          </a:prstGeom>
          <a:noFill/>
        </p:spPr>
      </p:pic>
    </p:spTree>
    <p:extLst>
      <p:ext uri="{BB962C8B-B14F-4D97-AF65-F5344CB8AC3E}">
        <p14:creationId xmlns:p14="http://schemas.microsoft.com/office/powerpoint/2010/main" val="301555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469" y="1037383"/>
            <a:ext cx="907228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9.2  Graph and its spanning trees, with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being the minimum spanning tree.</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912847" y="289009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0" idx="2"/>
          </p:cNvCxnSpPr>
          <p:nvPr/>
        </p:nvCxnSpPr>
        <p:spPr bwMode="auto">
          <a:xfrm>
            <a:off x="7074556" y="2563907"/>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p:cNvCxnSpPr>
          <p:nvPr/>
        </p:nvCxnSpPr>
        <p:spPr bwMode="auto">
          <a:xfrm>
            <a:off x="7074555" y="3881718"/>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19" idx="5"/>
            <a:endCxn id="22" idx="1"/>
          </p:cNvCxnSpPr>
          <p:nvPr/>
        </p:nvCxnSpPr>
        <p:spPr bwMode="auto">
          <a:xfrm>
            <a:off x="6986390" y="2766756"/>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395202" y="20847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7484849" y="289010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7246943" y="349284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2563217" y="4544216"/>
            <a:ext cx="827471"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graph</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835801" y="4544216"/>
            <a:ext cx="1285929"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sz="2200" dirty="0">
                <a:latin typeface="Times New Roman" panose="02020603050405020304" pitchFamily="18" charset="0"/>
                <a:ea typeface="SimSun" panose="02010600030101010101" pitchFamily="2" charset="-122"/>
                <a:cs typeface="Times New Roman" panose="02020603050405020304" pitchFamily="18" charset="0"/>
              </a:rPr>
              <a:t>) = 6</a:t>
            </a:r>
            <a:endParaRPr lang="en-US" sz="2200" dirty="0">
              <a:latin typeface="Times New Roman" panose="02020603050405020304" pitchFamily="18" charset="0"/>
              <a:cs typeface="Times New Roman" panose="02020603050405020304" pitchFamily="18" charset="0"/>
            </a:endParaRPr>
          </a:p>
        </p:txBody>
      </p:sp>
      <p:pic>
        <p:nvPicPr>
          <p:cNvPr id="30" name="Picture 29"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89" y="1806824"/>
            <a:ext cx="586105" cy="425450"/>
          </a:xfrm>
          <a:prstGeom prst="rect">
            <a:avLst/>
          </a:prstGeom>
          <a:noFill/>
        </p:spPr>
      </p:pic>
    </p:spTree>
    <p:extLst>
      <p:ext uri="{BB962C8B-B14F-4D97-AF65-F5344CB8AC3E}">
        <p14:creationId xmlns:p14="http://schemas.microsoft.com/office/powerpoint/2010/main" val="2078371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3" name="Oval 2"/>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6" name="AutoShape 8"/>
          <p:cNvCxnSpPr>
            <a:cxnSpLocks noChangeShapeType="1"/>
            <a:endCxn id="3"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 name="AutoShape 8"/>
          <p:cNvCxnSpPr>
            <a:cxnSpLocks noChangeShapeType="1"/>
            <a:endCxn id="4"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0" name="Rectangle 9"/>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2" name="Rectangle 11"/>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3" name="Rectangle 12"/>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4" name="Oval 13"/>
          <p:cNvSpPr>
            <a:spLocks noChangeArrowheads="1"/>
          </p:cNvSpPr>
          <p:nvPr/>
        </p:nvSpPr>
        <p:spPr bwMode="auto">
          <a:xfrm>
            <a:off x="6956611" y="227703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15" name="Oval 14"/>
          <p:cNvSpPr>
            <a:spLocks noChangeArrowheads="1"/>
          </p:cNvSpPr>
          <p:nvPr/>
        </p:nvSpPr>
        <p:spPr bwMode="auto">
          <a:xfrm>
            <a:off x="8588188" y="227703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16" name="Oval 15"/>
          <p:cNvSpPr>
            <a:spLocks noChangeArrowheads="1"/>
          </p:cNvSpPr>
          <p:nvPr/>
        </p:nvSpPr>
        <p:spPr bwMode="auto">
          <a:xfrm>
            <a:off x="6956611"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7" name="Oval 16"/>
          <p:cNvSpPr>
            <a:spLocks noChangeArrowheads="1"/>
          </p:cNvSpPr>
          <p:nvPr/>
        </p:nvSpPr>
        <p:spPr bwMode="auto">
          <a:xfrm>
            <a:off x="8588188" y="359484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18" name="AutoShape 8"/>
          <p:cNvCxnSpPr>
            <a:cxnSpLocks noChangeShapeType="1"/>
            <a:endCxn id="15" idx="2"/>
          </p:cNvCxnSpPr>
          <p:nvPr/>
        </p:nvCxnSpPr>
        <p:spPr bwMode="auto">
          <a:xfrm>
            <a:off x="7558647" y="2563906"/>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
          <p:cNvCxnSpPr>
            <a:cxnSpLocks noChangeShapeType="1"/>
            <a:endCxn id="16" idx="0"/>
          </p:cNvCxnSpPr>
          <p:nvPr/>
        </p:nvCxnSpPr>
        <p:spPr bwMode="auto">
          <a:xfrm>
            <a:off x="7257629" y="2850776"/>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8"/>
          <p:cNvCxnSpPr>
            <a:cxnSpLocks noChangeShapeType="1"/>
            <a:stCxn id="14" idx="5"/>
            <a:endCxn id="17" idx="1"/>
          </p:cNvCxnSpPr>
          <p:nvPr/>
        </p:nvCxnSpPr>
        <p:spPr bwMode="auto">
          <a:xfrm>
            <a:off x="7470481" y="2766755"/>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Rectangle 21"/>
          <p:cNvSpPr/>
          <p:nvPr/>
        </p:nvSpPr>
        <p:spPr>
          <a:xfrm>
            <a:off x="7879293" y="208472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7968940" y="289010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6908476" y="3061954"/>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2131584" y="4795228"/>
            <a:ext cx="1356462"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sz="2200" dirty="0">
                <a:latin typeface="Times New Roman" panose="02020603050405020304" pitchFamily="18" charset="0"/>
                <a:ea typeface="SimSun" panose="02010600030101010101" pitchFamily="2" charset="-122"/>
                <a:cs typeface="Times New Roman" panose="02020603050405020304" pitchFamily="18" charset="0"/>
              </a:rPr>
              <a:t> ) = 9</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05938" y="4795228"/>
            <a:ext cx="1426994"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3</a:t>
            </a:r>
            <a:r>
              <a:rPr lang="en-US" sz="2200" dirty="0">
                <a:latin typeface="Times New Roman" panose="02020603050405020304" pitchFamily="18" charset="0"/>
                <a:ea typeface="SimSun" panose="02010600030101010101" pitchFamily="2" charset="-122"/>
                <a:cs typeface="Times New Roman" panose="02020603050405020304" pitchFamily="18" charset="0"/>
              </a:rPr>
              <a:t> ) = 8 </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D8312024-C3CE-4CA9-AA80-EBE529E0F920}"/>
              </a:ext>
            </a:extLst>
          </p:cNvPr>
          <p:cNvSpPr/>
          <p:nvPr/>
        </p:nvSpPr>
        <p:spPr>
          <a:xfrm>
            <a:off x="1852383" y="5642385"/>
            <a:ext cx="907228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9.2  Graph and its spanning trees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are not the minimum spanning tree.</a:t>
            </a:r>
          </a:p>
        </p:txBody>
      </p:sp>
      <p:sp>
        <p:nvSpPr>
          <p:cNvPr id="28" name="Oval 27">
            <a:extLst>
              <a:ext uri="{FF2B5EF4-FFF2-40B4-BE49-F238E27FC236}">
                <a16:creationId xmlns:a16="http://schemas.microsoft.com/office/drawing/2014/main" id="{5F005F20-08BA-4389-8F57-B00EFDE72C68}"/>
              </a:ext>
            </a:extLst>
          </p:cNvPr>
          <p:cNvSpPr>
            <a:spLocks noChangeArrowheads="1"/>
          </p:cNvSpPr>
          <p:nvPr/>
        </p:nvSpPr>
        <p:spPr bwMode="auto">
          <a:xfrm>
            <a:off x="4391182" y="54402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9" name="Oval 28">
            <a:extLst>
              <a:ext uri="{FF2B5EF4-FFF2-40B4-BE49-F238E27FC236}">
                <a16:creationId xmlns:a16="http://schemas.microsoft.com/office/drawing/2014/main" id="{B6B414B5-ADA3-476B-ACFE-7E825AF9FC02}"/>
              </a:ext>
            </a:extLst>
          </p:cNvPr>
          <p:cNvSpPr>
            <a:spLocks noChangeArrowheads="1"/>
          </p:cNvSpPr>
          <p:nvPr/>
        </p:nvSpPr>
        <p:spPr bwMode="auto">
          <a:xfrm>
            <a:off x="6022759" y="54402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0" name="Oval 29">
            <a:extLst>
              <a:ext uri="{FF2B5EF4-FFF2-40B4-BE49-F238E27FC236}">
                <a16:creationId xmlns:a16="http://schemas.microsoft.com/office/drawing/2014/main" id="{D17D6200-F1CA-4967-BEFC-4DA2CEE2C9E8}"/>
              </a:ext>
            </a:extLst>
          </p:cNvPr>
          <p:cNvSpPr>
            <a:spLocks noChangeArrowheads="1"/>
          </p:cNvSpPr>
          <p:nvPr/>
        </p:nvSpPr>
        <p:spPr bwMode="auto">
          <a:xfrm>
            <a:off x="4391182" y="186183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1" name="Oval 30">
            <a:extLst>
              <a:ext uri="{FF2B5EF4-FFF2-40B4-BE49-F238E27FC236}">
                <a16:creationId xmlns:a16="http://schemas.microsoft.com/office/drawing/2014/main" id="{EFA06F60-00A9-496D-A0F1-7E5A8FB252BF}"/>
              </a:ext>
            </a:extLst>
          </p:cNvPr>
          <p:cNvSpPr>
            <a:spLocks noChangeArrowheads="1"/>
          </p:cNvSpPr>
          <p:nvPr/>
        </p:nvSpPr>
        <p:spPr bwMode="auto">
          <a:xfrm>
            <a:off x="6022759" y="186183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32" name="AutoShape 8">
            <a:extLst>
              <a:ext uri="{FF2B5EF4-FFF2-40B4-BE49-F238E27FC236}">
                <a16:creationId xmlns:a16="http://schemas.microsoft.com/office/drawing/2014/main" id="{ADF02670-D8CC-4677-9CFE-FC861316B10A}"/>
              </a:ext>
            </a:extLst>
          </p:cNvPr>
          <p:cNvCxnSpPr>
            <a:cxnSpLocks noChangeShapeType="1"/>
            <a:endCxn id="29" idx="2"/>
          </p:cNvCxnSpPr>
          <p:nvPr/>
        </p:nvCxnSpPr>
        <p:spPr bwMode="auto">
          <a:xfrm>
            <a:off x="4993218" y="83089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a:extLst>
              <a:ext uri="{FF2B5EF4-FFF2-40B4-BE49-F238E27FC236}">
                <a16:creationId xmlns:a16="http://schemas.microsoft.com/office/drawing/2014/main" id="{05884D4D-5A40-44ED-9965-66646B38CFE7}"/>
              </a:ext>
            </a:extLst>
          </p:cNvPr>
          <p:cNvCxnSpPr>
            <a:cxnSpLocks noChangeShapeType="1"/>
          </p:cNvCxnSpPr>
          <p:nvPr/>
        </p:nvCxnSpPr>
        <p:spPr bwMode="auto">
          <a:xfrm>
            <a:off x="4993217" y="214870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8">
            <a:extLst>
              <a:ext uri="{FF2B5EF4-FFF2-40B4-BE49-F238E27FC236}">
                <a16:creationId xmlns:a16="http://schemas.microsoft.com/office/drawing/2014/main" id="{E6E48798-68DC-46E1-BDE0-CC7A27808478}"/>
              </a:ext>
            </a:extLst>
          </p:cNvPr>
          <p:cNvCxnSpPr>
            <a:cxnSpLocks noChangeShapeType="1"/>
            <a:endCxn id="30" idx="0"/>
          </p:cNvCxnSpPr>
          <p:nvPr/>
        </p:nvCxnSpPr>
        <p:spPr bwMode="auto">
          <a:xfrm>
            <a:off x="4692200" y="111776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8">
            <a:extLst>
              <a:ext uri="{FF2B5EF4-FFF2-40B4-BE49-F238E27FC236}">
                <a16:creationId xmlns:a16="http://schemas.microsoft.com/office/drawing/2014/main" id="{4E9F49A4-BF0C-4530-BF2A-A9617F3F3377}"/>
              </a:ext>
            </a:extLst>
          </p:cNvPr>
          <p:cNvCxnSpPr>
            <a:cxnSpLocks noChangeShapeType="1"/>
            <a:stCxn id="28" idx="5"/>
            <a:endCxn id="31" idx="1"/>
          </p:cNvCxnSpPr>
          <p:nvPr/>
        </p:nvCxnSpPr>
        <p:spPr bwMode="auto">
          <a:xfrm>
            <a:off x="4905052" y="103374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6" name="Rectangle 35">
            <a:extLst>
              <a:ext uri="{FF2B5EF4-FFF2-40B4-BE49-F238E27FC236}">
                <a16:creationId xmlns:a16="http://schemas.microsoft.com/office/drawing/2014/main" id="{392AAB6E-AAC9-49E3-99D0-9679A339C1B1}"/>
              </a:ext>
            </a:extLst>
          </p:cNvPr>
          <p:cNvSpPr/>
          <p:nvPr/>
        </p:nvSpPr>
        <p:spPr>
          <a:xfrm>
            <a:off x="5313864" y="35171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8E845D86-87FF-4D03-897C-AB6579070245}"/>
              </a:ext>
            </a:extLst>
          </p:cNvPr>
          <p:cNvSpPr/>
          <p:nvPr/>
        </p:nvSpPr>
        <p:spPr>
          <a:xfrm>
            <a:off x="5403511" y="115708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883DB15F-974A-4CB0-BAE3-92CA40CB712B}"/>
              </a:ext>
            </a:extLst>
          </p:cNvPr>
          <p:cNvSpPr/>
          <p:nvPr/>
        </p:nvSpPr>
        <p:spPr>
          <a:xfrm>
            <a:off x="5165605" y="175982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B915116A-066D-4AE9-BCAA-E8BEF931038D}"/>
              </a:ext>
            </a:extLst>
          </p:cNvPr>
          <p:cNvSpPr/>
          <p:nvPr/>
        </p:nvSpPr>
        <p:spPr>
          <a:xfrm>
            <a:off x="4343047" y="132894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4F36E919-FB89-45C3-9B01-7258C73545B3}"/>
              </a:ext>
            </a:extLst>
          </p:cNvPr>
          <p:cNvSpPr/>
          <p:nvPr/>
        </p:nvSpPr>
        <p:spPr>
          <a:xfrm>
            <a:off x="6731176" y="778359"/>
            <a:ext cx="1587294"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graph</a:t>
            </a:r>
            <a:endParaRPr lang="en-US" sz="2200" dirty="0">
              <a:latin typeface="Times New Roman" panose="02020603050405020304" pitchFamily="18" charset="0"/>
              <a:cs typeface="Times New Roman" panose="02020603050405020304" pitchFamily="18" charset="0"/>
            </a:endParaRPr>
          </a:p>
        </p:txBody>
      </p:sp>
      <p:pic>
        <p:nvPicPr>
          <p:cNvPr id="40" name="Picture 39"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182" y="608293"/>
            <a:ext cx="586105" cy="425450"/>
          </a:xfrm>
          <a:prstGeom prst="rect">
            <a:avLst/>
          </a:prstGeom>
          <a:noFill/>
        </p:spPr>
      </p:pic>
    </p:spTree>
    <p:extLst>
      <p:ext uri="{BB962C8B-B14F-4D97-AF65-F5344CB8AC3E}">
        <p14:creationId xmlns:p14="http://schemas.microsoft.com/office/powerpoint/2010/main" val="175608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7003" y="790366"/>
            <a:ext cx="8488030" cy="830997"/>
          </a:xfrm>
          <a:prstGeom prst="rect">
            <a:avLst/>
          </a:prstGeom>
        </p:spPr>
        <p:txBody>
          <a:bodyPr wrap="squar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number of spanning trees grows exponentially with the graph size (in terms of number of vertices), </a:t>
            </a: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0" idx="2"/>
          </p:cNvCxnSpPr>
          <p:nvPr/>
        </p:nvCxnSpPr>
        <p:spPr bwMode="auto">
          <a:xfrm>
            <a:off x="7074556" y="2563907"/>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p:cNvCxnSpPr>
          <p:nvPr/>
        </p:nvCxnSpPr>
        <p:spPr bwMode="auto">
          <a:xfrm>
            <a:off x="7074555" y="3881718"/>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endCxn id="21" idx="7"/>
          </p:cNvCxnSpPr>
          <p:nvPr/>
        </p:nvCxnSpPr>
        <p:spPr bwMode="auto">
          <a:xfrm flipH="1">
            <a:off x="6986390" y="2816812"/>
            <a:ext cx="1220682" cy="86205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395202" y="20847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7484849" y="276266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7246943" y="349284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122971"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375008" y="4526471"/>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 = 8.</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44581C5-5347-46AE-9847-374321C3E13B}"/>
              </a:ext>
            </a:extLst>
          </p:cNvPr>
          <p:cNvSpPr/>
          <p:nvPr/>
        </p:nvSpPr>
        <p:spPr>
          <a:xfrm>
            <a:off x="1760134" y="5655258"/>
            <a:ext cx="7108657" cy="830997"/>
          </a:xfrm>
          <a:prstGeom prst="rect">
            <a:avLst/>
          </a:prstGeom>
        </p:spPr>
        <p:txBody>
          <a:bodyPr wrap="square">
            <a:spAutoFit/>
          </a:bodyPr>
          <a:lstStyle/>
          <a:p>
            <a:r>
              <a:rPr lang="en-US" sz="2400" dirty="0">
                <a:solidFill>
                  <a:srgbClr val="0000FF"/>
                </a:solidFill>
                <a:latin typeface="Times New Roman" panose="02020603050405020304" pitchFamily="18" charset="0"/>
                <a:cs typeface="Times New Roman" panose="02020603050405020304" pitchFamily="18" charset="0"/>
              </a:rPr>
              <a:t>Total number of spanning trees is 2</a:t>
            </a:r>
            <a:r>
              <a:rPr lang="en-US" sz="2400" baseline="30000" dirty="0">
                <a:solidFill>
                  <a:srgbClr val="0000FF"/>
                </a:solidFill>
                <a:latin typeface="Times New Roman" panose="02020603050405020304" pitchFamily="18" charset="0"/>
                <a:cs typeface="Times New Roman" panose="02020603050405020304" pitchFamily="18" charset="0"/>
              </a:rPr>
              <a:t>|V|</a:t>
            </a:r>
            <a:r>
              <a:rPr lang="en-US" sz="2400" dirty="0">
                <a:solidFill>
                  <a:srgbClr val="0000FF"/>
                </a:solidFill>
                <a:latin typeface="Times New Roman" panose="02020603050405020304" pitchFamily="18" charset="0"/>
                <a:cs typeface="Times New Roman" panose="02020603050405020304" pitchFamily="18" charset="0"/>
              </a:rPr>
              <a:t> = 2</a:t>
            </a:r>
            <a:r>
              <a:rPr lang="en-US" sz="2400" baseline="30000" dirty="0">
                <a:solidFill>
                  <a:srgbClr val="0000FF"/>
                </a:solidFill>
                <a:latin typeface="Times New Roman" panose="02020603050405020304" pitchFamily="18" charset="0"/>
                <a:cs typeface="Times New Roman" panose="02020603050405020304" pitchFamily="18" charset="0"/>
              </a:rPr>
              <a:t>4  </a:t>
            </a:r>
            <a:r>
              <a:rPr lang="en-US" sz="2400" dirty="0">
                <a:solidFill>
                  <a:srgbClr val="0000FF"/>
                </a:solidFill>
                <a:latin typeface="Times New Roman" panose="02020603050405020304" pitchFamily="18" charset="0"/>
                <a:cs typeface="Times New Roman" panose="02020603050405020304" pitchFamily="18" charset="0"/>
              </a:rPr>
              <a:t> = 16, </a:t>
            </a:r>
          </a:p>
          <a:p>
            <a:r>
              <a:rPr lang="en-US" sz="2400" dirty="0">
                <a:latin typeface="Times New Roman" panose="02020603050405020304" pitchFamily="18" charset="0"/>
                <a:cs typeface="Times New Roman" panose="02020603050405020304" pitchFamily="18" charset="0"/>
              </a:rPr>
              <a:t>where 2 indicates each edge connecting two vertices.</a:t>
            </a:r>
            <a:endParaRPr lang="en-US" sz="2400" dirty="0"/>
          </a:p>
        </p:txBody>
      </p:sp>
      <p:pic>
        <p:nvPicPr>
          <p:cNvPr id="36" name="Picture 35"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25" y="2644534"/>
            <a:ext cx="586105" cy="425450"/>
          </a:xfrm>
          <a:prstGeom prst="rect">
            <a:avLst/>
          </a:prstGeom>
          <a:noFill/>
        </p:spPr>
      </p:pic>
    </p:spTree>
    <p:extLst>
      <p:ext uri="{BB962C8B-B14F-4D97-AF65-F5344CB8AC3E}">
        <p14:creationId xmlns:p14="http://schemas.microsoft.com/office/powerpoint/2010/main" val="223302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1" idx="0"/>
          </p:cNvCxnSpPr>
          <p:nvPr/>
        </p:nvCxnSpPr>
        <p:spPr bwMode="auto">
          <a:xfrm>
            <a:off x="6738683" y="2846865"/>
            <a:ext cx="34855" cy="74798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20" idx="4"/>
            <a:endCxn id="22" idx="0"/>
          </p:cNvCxnSpPr>
          <p:nvPr/>
        </p:nvCxnSpPr>
        <p:spPr bwMode="auto">
          <a:xfrm>
            <a:off x="8405115" y="2850778"/>
            <a:ext cx="0" cy="7440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endCxn id="21" idx="7"/>
          </p:cNvCxnSpPr>
          <p:nvPr/>
        </p:nvCxnSpPr>
        <p:spPr bwMode="auto">
          <a:xfrm flipH="1">
            <a:off x="6986390" y="2816812"/>
            <a:ext cx="1220682" cy="86205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6691794" y="303239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7484849" y="276266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412749" y="296007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18537"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72520" y="4527934"/>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 = 13.</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092F577-A285-40B5-9E47-A1C1CCC41327}"/>
              </a:ext>
            </a:extLst>
          </p:cNvPr>
          <p:cNvSpPr/>
          <p:nvPr/>
        </p:nvSpPr>
        <p:spPr>
          <a:xfrm>
            <a:off x="1999387" y="556894"/>
            <a:ext cx="8328978" cy="830997"/>
          </a:xfrm>
          <a:prstGeom prst="rect">
            <a:avLst/>
          </a:prstGeom>
        </p:spPr>
        <p:txBody>
          <a:bodyPr wrap="squar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number of spanning trees grows exponentially with the graph size (in terms of number of vertices), </a:t>
            </a: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131493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1" idx="0"/>
          </p:cNvCxnSpPr>
          <p:nvPr/>
        </p:nvCxnSpPr>
        <p:spPr bwMode="auto">
          <a:xfrm>
            <a:off x="6738683" y="2846865"/>
            <a:ext cx="34855" cy="74798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20" idx="4"/>
            <a:endCxn id="22" idx="0"/>
          </p:cNvCxnSpPr>
          <p:nvPr/>
        </p:nvCxnSpPr>
        <p:spPr bwMode="auto">
          <a:xfrm>
            <a:off x="8405115" y="2850778"/>
            <a:ext cx="0" cy="7440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22" idx="1"/>
          </p:cNvCxnSpPr>
          <p:nvPr/>
        </p:nvCxnSpPr>
        <p:spPr bwMode="auto">
          <a:xfrm flipH="1" flipV="1">
            <a:off x="6929700" y="2800448"/>
            <a:ext cx="1262563" cy="87842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6691794" y="303239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7286802" y="278997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412749" y="296007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18537"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72520" y="4545010"/>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6</a:t>
            </a:r>
            <a:r>
              <a:rPr lang="en-US" sz="2200" dirty="0">
                <a:latin typeface="Times New Roman" panose="02020603050405020304" pitchFamily="18" charset="0"/>
                <a:ea typeface="SimSun" panose="02010600030101010101" pitchFamily="2" charset="-122"/>
                <a:cs typeface="Times New Roman" panose="02020603050405020304" pitchFamily="18" charset="0"/>
              </a:rPr>
              <a:t> ) = 11.</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B1F2249-F748-41E6-A58B-33F22F77045A}"/>
              </a:ext>
            </a:extLst>
          </p:cNvPr>
          <p:cNvSpPr/>
          <p:nvPr/>
        </p:nvSpPr>
        <p:spPr>
          <a:xfrm>
            <a:off x="1819977" y="634820"/>
            <a:ext cx="8092806" cy="830997"/>
          </a:xfrm>
          <a:prstGeom prst="rect">
            <a:avLst/>
          </a:prstGeom>
        </p:spPr>
        <p:txBody>
          <a:bodyPr wrap="squar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he number of spanning trees grows exponentially with the graph size (in terms of number of vertices), </a:t>
            </a: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26225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35" y="1046237"/>
            <a:ext cx="7555200"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0" idx="2"/>
          </p:cNvCxnSpPr>
          <p:nvPr/>
        </p:nvCxnSpPr>
        <p:spPr bwMode="auto">
          <a:xfrm>
            <a:off x="7074556" y="2563907"/>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20" idx="4"/>
          </p:cNvCxnSpPr>
          <p:nvPr/>
        </p:nvCxnSpPr>
        <p:spPr bwMode="auto">
          <a:xfrm>
            <a:off x="8405115" y="2850778"/>
            <a:ext cx="19628" cy="72608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20" idx="3"/>
            <a:endCxn id="21" idx="7"/>
          </p:cNvCxnSpPr>
          <p:nvPr/>
        </p:nvCxnSpPr>
        <p:spPr bwMode="auto">
          <a:xfrm flipH="1">
            <a:off x="6986390" y="2766756"/>
            <a:ext cx="1205873" cy="9121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395202" y="20847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7735480" y="288019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89069"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77380" y="4527934"/>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7</a:t>
            </a:r>
            <a:r>
              <a:rPr lang="en-US" sz="2200" dirty="0">
                <a:latin typeface="Times New Roman" panose="02020603050405020304" pitchFamily="18" charset="0"/>
                <a:ea typeface="SimSun" panose="02010600030101010101" pitchFamily="2" charset="-122"/>
                <a:cs typeface="Times New Roman" panose="02020603050405020304" pitchFamily="18" charset="0"/>
              </a:rPr>
              <a:t> ) = 9.</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6" name="Rectangle 35"/>
          <p:cNvSpPr/>
          <p:nvPr/>
        </p:nvSpPr>
        <p:spPr>
          <a:xfrm>
            <a:off x="8329426" y="305116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08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469" y="1037383"/>
            <a:ext cx="907228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1" idx="0"/>
          </p:cNvCxnSpPr>
          <p:nvPr/>
        </p:nvCxnSpPr>
        <p:spPr bwMode="auto">
          <a:xfrm>
            <a:off x="6763892" y="2862308"/>
            <a:ext cx="9646" cy="73254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21" idx="6"/>
            <a:endCxn id="22" idx="2"/>
          </p:cNvCxnSpPr>
          <p:nvPr/>
        </p:nvCxnSpPr>
        <p:spPr bwMode="auto">
          <a:xfrm flipV="1">
            <a:off x="7074556" y="3881719"/>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20" idx="3"/>
            <a:endCxn id="21" idx="7"/>
          </p:cNvCxnSpPr>
          <p:nvPr/>
        </p:nvCxnSpPr>
        <p:spPr bwMode="auto">
          <a:xfrm flipH="1">
            <a:off x="6986390" y="2766756"/>
            <a:ext cx="1205873" cy="9121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8" name="Rectangle 27"/>
          <p:cNvSpPr/>
          <p:nvPr/>
        </p:nvSpPr>
        <p:spPr>
          <a:xfrm>
            <a:off x="7735480" y="288019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23694" y="4527934"/>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8</a:t>
            </a:r>
            <a:r>
              <a:rPr lang="en-US" sz="2200" dirty="0">
                <a:latin typeface="Times New Roman" panose="02020603050405020304" pitchFamily="18" charset="0"/>
                <a:ea typeface="SimSun" panose="02010600030101010101" pitchFamily="2" charset="-122"/>
                <a:cs typeface="Times New Roman" panose="02020603050405020304" pitchFamily="18" charset="0"/>
              </a:rPr>
              <a:t> ) = 12.</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6" name="Rectangle 35"/>
          <p:cNvSpPr/>
          <p:nvPr/>
        </p:nvSpPr>
        <p:spPr>
          <a:xfrm>
            <a:off x="7327398" y="34928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337716" y="306823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84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2458" y="428178"/>
            <a:ext cx="8550302" cy="6155531"/>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Greedy Technique</a:t>
            </a:r>
          </a:p>
          <a:p>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Consider the change-making problem by giving change for a specific amount n with the least number of coins of the denominations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&gt;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&gt; … &gt;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461963" marR="0" lvl="0" indent="-461963">
              <a:spcBef>
                <a:spcPts val="0"/>
              </a:spcBef>
              <a:spcAft>
                <a:spcPts val="1200"/>
              </a:spcAft>
              <a:buFont typeface="Symbol" panose="05050102010706020507" pitchFamily="18" charset="2"/>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example: Let coin denominations be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10 (dime),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5 (nickel), and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(penny).  </a:t>
            </a:r>
          </a:p>
          <a:p>
            <a:pPr lvl="1">
              <a:spcAft>
                <a:spcPts val="12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Greedy Technique, how would you give change with coins of these denominations of, say, 48 cents?</a:t>
            </a:r>
          </a:p>
          <a:p>
            <a:pPr marL="1257300" lvl="2"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1Q first,  	48 –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25</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23</a:t>
            </a:r>
          </a:p>
          <a:p>
            <a:pPr marL="1257300" lvl="2"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1D,     		23 –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10</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13</a:t>
            </a:r>
          </a:p>
          <a:p>
            <a:pPr marL="1257300" lvl="2"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1D, 		13 –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10</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3</a:t>
            </a:r>
          </a:p>
          <a:p>
            <a:pPr marL="1257300" lvl="2"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3 –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a:t>
            </a:r>
          </a:p>
          <a:p>
            <a:pPr marL="1257300" lvl="2"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2 – 1 = 1</a:t>
            </a:r>
          </a:p>
          <a:p>
            <a:pPr marL="1257300" lvl="2"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1 –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0</a:t>
            </a:r>
          </a:p>
          <a:p>
            <a:pPr marL="1257300" lvl="2"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Conclusion: Using 1Q, 2D and 3P (6 items.)</a:t>
            </a:r>
          </a:p>
        </p:txBody>
      </p:sp>
      <p:sp>
        <p:nvSpPr>
          <p:cNvPr id="3" name="Thought Bubble: Cloud 2">
            <a:extLst>
              <a:ext uri="{FF2B5EF4-FFF2-40B4-BE49-F238E27FC236}">
                <a16:creationId xmlns:a16="http://schemas.microsoft.com/office/drawing/2014/main" id="{18682018-4DCA-436A-9563-82A7FD3F599C}"/>
              </a:ext>
            </a:extLst>
          </p:cNvPr>
          <p:cNvSpPr/>
          <p:nvPr/>
        </p:nvSpPr>
        <p:spPr>
          <a:xfrm>
            <a:off x="950566" y="3332057"/>
            <a:ext cx="578734" cy="324091"/>
          </a:xfrm>
          <a:prstGeom prst="cloudCallout">
            <a:avLst>
              <a:gd name="adj1" fmla="val 69167"/>
              <a:gd name="adj2" fmla="val 589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7DAC4A1F-A109-468F-8AAC-4AB25F210AC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3200886"/>
            <a:ext cx="586105" cy="425450"/>
          </a:xfrm>
          <a:prstGeom prst="rect">
            <a:avLst/>
          </a:prstGeom>
          <a:noFill/>
        </p:spPr>
      </p:pic>
    </p:spTree>
    <p:extLst>
      <p:ext uri="{BB962C8B-B14F-4D97-AF65-F5344CB8AC3E}">
        <p14:creationId xmlns:p14="http://schemas.microsoft.com/office/powerpoint/2010/main" val="1700556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303" y="969796"/>
            <a:ext cx="7703245"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p:cNvCxnSpPr>
          <p:nvPr/>
        </p:nvCxnSpPr>
        <p:spPr bwMode="auto">
          <a:xfrm>
            <a:off x="8421820" y="2878162"/>
            <a:ext cx="9646" cy="73254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21" idx="6"/>
            <a:endCxn id="22" idx="2"/>
          </p:cNvCxnSpPr>
          <p:nvPr/>
        </p:nvCxnSpPr>
        <p:spPr bwMode="auto">
          <a:xfrm flipV="1">
            <a:off x="7074556" y="3881719"/>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19" idx="5"/>
          </p:cNvCxnSpPr>
          <p:nvPr/>
        </p:nvCxnSpPr>
        <p:spPr bwMode="auto">
          <a:xfrm>
            <a:off x="6986390" y="2766756"/>
            <a:ext cx="1300663" cy="86482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8" name="Rectangle 27"/>
          <p:cNvSpPr/>
          <p:nvPr/>
        </p:nvSpPr>
        <p:spPr>
          <a:xfrm>
            <a:off x="7353618" y="276827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72520" y="4527935"/>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9</a:t>
            </a:r>
            <a:r>
              <a:rPr lang="en-US" sz="2200" dirty="0">
                <a:latin typeface="Times New Roman" panose="02020603050405020304" pitchFamily="18" charset="0"/>
                <a:ea typeface="SimSun" panose="02010600030101010101" pitchFamily="2" charset="-122"/>
                <a:cs typeface="Times New Roman" panose="02020603050405020304" pitchFamily="18" charset="0"/>
              </a:rPr>
              <a:t> ) = 9.</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6" name="Rectangle 35"/>
          <p:cNvSpPr/>
          <p:nvPr/>
        </p:nvSpPr>
        <p:spPr>
          <a:xfrm>
            <a:off x="7327398" y="34928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8405115" y="301096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69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303" y="1028415"/>
            <a:ext cx="7668411"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0" idx="2"/>
          </p:cNvCxnSpPr>
          <p:nvPr/>
        </p:nvCxnSpPr>
        <p:spPr bwMode="auto">
          <a:xfrm>
            <a:off x="7074556" y="2563907"/>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p:cNvCxnSpPr>
          <p:nvPr/>
        </p:nvCxnSpPr>
        <p:spPr bwMode="auto">
          <a:xfrm>
            <a:off x="7074555" y="3881718"/>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20" idx="4"/>
            <a:endCxn id="22" idx="0"/>
          </p:cNvCxnSpPr>
          <p:nvPr/>
        </p:nvCxnSpPr>
        <p:spPr bwMode="auto">
          <a:xfrm>
            <a:off x="8405115" y="2850778"/>
            <a:ext cx="0" cy="7440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395202" y="20847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7929303" y="289906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solidFill>
                  <a:srgbClr val="3803CD"/>
                </a:solidFill>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solidFill>
                <a:srgbClr val="3803CD"/>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7246943" y="349284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374246" y="4475492"/>
            <a:ext cx="3246453" cy="1785104"/>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10</a:t>
            </a:r>
            <a:r>
              <a:rPr lang="en-US" sz="2200" dirty="0">
                <a:latin typeface="Times New Roman" panose="02020603050405020304" pitchFamily="18" charset="0"/>
                <a:ea typeface="SimSun" panose="02010600030101010101" pitchFamily="2" charset="-122"/>
                <a:cs typeface="Times New Roman" panose="02020603050405020304" pitchFamily="18" charset="0"/>
              </a:rPr>
              <a:t> ) = 8.</a:t>
            </a:r>
          </a:p>
          <a:p>
            <a:endParaRPr lang="en-US" sz="2200"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if W(b, d) = </a:t>
            </a:r>
            <a:r>
              <a:rPr lang="en-US" sz="2200" dirty="0">
                <a:solidFill>
                  <a:srgbClr val="3803CD"/>
                </a:solidFill>
                <a:latin typeface="Times New Roman" panose="02020603050405020304" pitchFamily="18" charset="0"/>
                <a:ea typeface="SimSun" panose="02010600030101010101" pitchFamily="2" charset="-122"/>
                <a:cs typeface="Times New Roman" panose="02020603050405020304" pitchFamily="18" charset="0"/>
              </a:rPr>
              <a:t>1</a:t>
            </a:r>
            <a:r>
              <a:rPr lang="en-US" sz="2200" dirty="0">
                <a:latin typeface="Times New Roman" panose="02020603050405020304" pitchFamily="18" charset="0"/>
                <a:ea typeface="SimSun" panose="02010600030101010101" pitchFamily="2" charset="-122"/>
                <a:cs typeface="Times New Roman" panose="02020603050405020304" pitchFamily="18" charset="0"/>
              </a:rPr>
              <a:t>,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10</a:t>
            </a:r>
            <a:r>
              <a:rPr lang="en-US" sz="2200" dirty="0">
                <a:latin typeface="Times New Roman" panose="02020603050405020304" pitchFamily="18" charset="0"/>
                <a:ea typeface="SimSun" panose="02010600030101010101" pitchFamily="2" charset="-122"/>
                <a:cs typeface="Times New Roman" panose="02020603050405020304" pitchFamily="18" charset="0"/>
              </a:rPr>
              <a:t> ) = 5.</a:t>
            </a:r>
          </a:p>
          <a:p>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448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35" y="1045105"/>
            <a:ext cx="7781622"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20" idx="2"/>
          </p:cNvCxnSpPr>
          <p:nvPr/>
        </p:nvCxnSpPr>
        <p:spPr bwMode="auto">
          <a:xfrm>
            <a:off x="7074556" y="2563907"/>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22" idx="0"/>
          </p:cNvCxnSpPr>
          <p:nvPr/>
        </p:nvCxnSpPr>
        <p:spPr bwMode="auto">
          <a:xfrm flipV="1">
            <a:off x="8405115" y="2865882"/>
            <a:ext cx="10899" cy="72896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p:cNvCxnSpPr>
          <p:nvPr/>
        </p:nvCxnSpPr>
        <p:spPr bwMode="auto">
          <a:xfrm>
            <a:off x="6812533" y="2837711"/>
            <a:ext cx="0" cy="7440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395202" y="20847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6714452" y="302790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331806" y="298516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72520" y="4535618"/>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11</a:t>
            </a:r>
            <a:r>
              <a:rPr lang="en-US" sz="2200" dirty="0">
                <a:latin typeface="Times New Roman" panose="02020603050405020304" pitchFamily="18" charset="0"/>
                <a:ea typeface="SimSun" panose="02010600030101010101" pitchFamily="2" charset="-122"/>
                <a:cs typeface="Times New Roman" panose="02020603050405020304" pitchFamily="18" charset="0"/>
              </a:rPr>
              <a:t> ) = 10.</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276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469" y="1037383"/>
            <a:ext cx="7633577"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stCxn id="22" idx="0"/>
          </p:cNvCxnSpPr>
          <p:nvPr/>
        </p:nvCxnSpPr>
        <p:spPr bwMode="auto">
          <a:xfrm flipV="1">
            <a:off x="8405115" y="2875366"/>
            <a:ext cx="0" cy="71948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p:cNvCxnSpPr>
          <p:nvPr/>
        </p:nvCxnSpPr>
        <p:spPr bwMode="auto">
          <a:xfrm>
            <a:off x="7074555" y="3881718"/>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p:cNvCxnSpPr>
          <p:nvPr/>
        </p:nvCxnSpPr>
        <p:spPr bwMode="auto">
          <a:xfrm>
            <a:off x="6812533" y="2837711"/>
            <a:ext cx="0" cy="7440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8331806" y="299430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6714452" y="302790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7246943" y="349284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121367"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The graph has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69504" y="4527934"/>
            <a:ext cx="2992011"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12</a:t>
            </a:r>
            <a:r>
              <a:rPr lang="en-US" sz="2200" dirty="0">
                <a:latin typeface="Times New Roman" panose="02020603050405020304" pitchFamily="18" charset="0"/>
                <a:ea typeface="SimSun" panose="02010600030101010101" pitchFamily="2" charset="-122"/>
                <a:cs typeface="Times New Roman" panose="02020603050405020304" pitchFamily="18" charset="0"/>
              </a:rPr>
              <a:t> ) = 12.</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952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35" y="1045105"/>
            <a:ext cx="7624868"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stCxn id="21" idx="7"/>
          </p:cNvCxnSpPr>
          <p:nvPr/>
        </p:nvCxnSpPr>
        <p:spPr bwMode="auto">
          <a:xfrm flipV="1">
            <a:off x="6986390" y="2766753"/>
            <a:ext cx="1243796" cy="9121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19" idx="5"/>
            <a:endCxn id="22" idx="0"/>
          </p:cNvCxnSpPr>
          <p:nvPr/>
        </p:nvCxnSpPr>
        <p:spPr bwMode="auto">
          <a:xfrm>
            <a:off x="6986390" y="2766756"/>
            <a:ext cx="1418725" cy="82809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738112" y="287709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6986390" y="286967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80012" y="4462874"/>
            <a:ext cx="2992011"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13</a:t>
            </a:r>
            <a:r>
              <a:rPr lang="en-US" sz="2200" dirty="0">
                <a:latin typeface="Times New Roman" panose="02020603050405020304" pitchFamily="18" charset="0"/>
                <a:ea typeface="SimSun" panose="02010600030101010101" pitchFamily="2" charset="-122"/>
                <a:cs typeface="Times New Roman" panose="02020603050405020304" pitchFamily="18" charset="0"/>
              </a:rPr>
              <a:t> ) = 10.</a:t>
            </a:r>
          </a:p>
          <a:p>
            <a:r>
              <a:rPr lang="en-US" sz="2200" dirty="0">
                <a:latin typeface="Times New Roman" panose="02020603050405020304" pitchFamily="18" charset="0"/>
                <a:ea typeface="SimSun" panose="02010600030101010101" pitchFamily="2" charset="-122"/>
                <a:cs typeface="Times New Roman" panose="02020603050405020304" pitchFamily="18" charset="0"/>
              </a:rPr>
              <a:t>(c, b, a, d)</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cxnSp>
        <p:nvCxnSpPr>
          <p:cNvPr id="36" name="AutoShape 8"/>
          <p:cNvCxnSpPr>
            <a:cxnSpLocks noChangeShapeType="1"/>
          </p:cNvCxnSpPr>
          <p:nvPr/>
        </p:nvCxnSpPr>
        <p:spPr bwMode="auto">
          <a:xfrm>
            <a:off x="7091806" y="2612759"/>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7482226" y="219762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490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469" y="1037383"/>
            <a:ext cx="907228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endCxn id="19" idx="5"/>
          </p:cNvCxnSpPr>
          <p:nvPr/>
        </p:nvCxnSpPr>
        <p:spPr bwMode="auto">
          <a:xfrm flipH="1" flipV="1">
            <a:off x="6986390" y="2766756"/>
            <a:ext cx="1204040" cy="91211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p:cNvCxnSpPr>
          <p:nvPr/>
        </p:nvCxnSpPr>
        <p:spPr bwMode="auto">
          <a:xfrm>
            <a:off x="7074555" y="3881718"/>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endCxn id="21" idx="7"/>
          </p:cNvCxnSpPr>
          <p:nvPr/>
        </p:nvCxnSpPr>
        <p:spPr bwMode="auto">
          <a:xfrm flipH="1">
            <a:off x="6986390" y="2756835"/>
            <a:ext cx="1204041" cy="9220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162871" y="262878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7698660" y="289524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7246943" y="349284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89069"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330704" y="4527935"/>
            <a:ext cx="2992011"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14</a:t>
            </a:r>
            <a:r>
              <a:rPr lang="en-US" sz="2200" dirty="0">
                <a:latin typeface="Times New Roman" panose="02020603050405020304" pitchFamily="18" charset="0"/>
                <a:ea typeface="SimSun" panose="02010600030101010101" pitchFamily="2" charset="-122"/>
                <a:cs typeface="Times New Roman" panose="02020603050405020304" pitchFamily="18" charset="0"/>
              </a:rPr>
              <a:t> ) = 9.</a:t>
            </a:r>
          </a:p>
          <a:p>
            <a:r>
              <a:rPr lang="en-US" sz="2200" dirty="0">
                <a:latin typeface="Times New Roman" panose="02020603050405020304" pitchFamily="18" charset="0"/>
                <a:ea typeface="SimSun" panose="02010600030101010101" pitchFamily="2" charset="-122"/>
                <a:cs typeface="Times New Roman" panose="02020603050405020304" pitchFamily="18" charset="0"/>
              </a:rPr>
              <a:t>(a, d, c, b)</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644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35" y="1028811"/>
            <a:ext cx="7546491"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stCxn id="22" idx="1"/>
          </p:cNvCxnSpPr>
          <p:nvPr/>
        </p:nvCxnSpPr>
        <p:spPr bwMode="auto">
          <a:xfrm flipH="1" flipV="1">
            <a:off x="6981833" y="2778859"/>
            <a:ext cx="1210430" cy="90001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endCxn id="20" idx="3"/>
          </p:cNvCxnSpPr>
          <p:nvPr/>
        </p:nvCxnSpPr>
        <p:spPr bwMode="auto">
          <a:xfrm flipV="1">
            <a:off x="6970078" y="2766756"/>
            <a:ext cx="1222185" cy="91211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p:cNvCxnSpPr>
          <p:nvPr/>
        </p:nvCxnSpPr>
        <p:spPr bwMode="auto">
          <a:xfrm>
            <a:off x="6812533" y="2837711"/>
            <a:ext cx="0" cy="7440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7705402" y="28994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6714452" y="302790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7086310" y="261568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57533" y="4505751"/>
            <a:ext cx="2992011"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15</a:t>
            </a:r>
            <a:r>
              <a:rPr lang="en-US" sz="2200" dirty="0">
                <a:latin typeface="Times New Roman" panose="02020603050405020304" pitchFamily="18" charset="0"/>
                <a:ea typeface="SimSun" panose="02010600030101010101" pitchFamily="2" charset="-122"/>
                <a:cs typeface="Times New Roman" panose="02020603050405020304" pitchFamily="18" charset="0"/>
              </a:rPr>
              <a:t> ) = 11.</a:t>
            </a:r>
          </a:p>
          <a:p>
            <a:r>
              <a:rPr lang="en-US" sz="2200" dirty="0">
                <a:latin typeface="Times New Roman" panose="02020603050405020304" pitchFamily="18" charset="0"/>
                <a:ea typeface="SimSun" panose="02010600030101010101" pitchFamily="2" charset="-122"/>
                <a:cs typeface="Times New Roman" panose="02020603050405020304" pitchFamily="18" charset="0"/>
              </a:rPr>
              <a:t>(b, c, a, d)</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14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35" y="1046237"/>
            <a:ext cx="7476822"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the number of spanning trees grows exponentially with the graph size (in terms of number of vertices).</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881715"/>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941" y="349283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stCxn id="22" idx="0"/>
          </p:cNvCxnSpPr>
          <p:nvPr/>
        </p:nvCxnSpPr>
        <p:spPr bwMode="auto">
          <a:xfrm flipV="1">
            <a:off x="8405115" y="2875366"/>
            <a:ext cx="0" cy="71948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19" idx="5"/>
          </p:cNvCxnSpPr>
          <p:nvPr/>
        </p:nvCxnSpPr>
        <p:spPr bwMode="auto">
          <a:xfrm>
            <a:off x="6986390" y="2766756"/>
            <a:ext cx="1134103" cy="98014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20" idx="3"/>
            <a:endCxn id="21" idx="7"/>
          </p:cNvCxnSpPr>
          <p:nvPr/>
        </p:nvCxnSpPr>
        <p:spPr bwMode="auto">
          <a:xfrm flipH="1">
            <a:off x="6986390" y="2766756"/>
            <a:ext cx="1205873" cy="9121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8331806" y="299430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6841432" y="281989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7665576" y="296007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Given a graph of 4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4</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407476" y="4488325"/>
            <a:ext cx="2992011"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16</a:t>
            </a:r>
            <a:r>
              <a:rPr lang="en-US" sz="2200" dirty="0">
                <a:latin typeface="Times New Roman" panose="02020603050405020304" pitchFamily="18" charset="0"/>
                <a:ea typeface="SimSun" panose="02010600030101010101" pitchFamily="2" charset="-122"/>
                <a:cs typeface="Times New Roman" panose="02020603050405020304" pitchFamily="18" charset="0"/>
              </a:rPr>
              <a:t> ) = 10.</a:t>
            </a:r>
          </a:p>
          <a:p>
            <a:r>
              <a:rPr lang="en-US" sz="2200" dirty="0">
                <a:latin typeface="Times New Roman" panose="02020603050405020304" pitchFamily="18" charset="0"/>
                <a:ea typeface="SimSun" panose="02010600030101010101" pitchFamily="2" charset="-122"/>
                <a:cs typeface="Times New Roman" panose="02020603050405020304" pitchFamily="18" charset="0"/>
              </a:rPr>
              <a:t>(a, d, b, c)</a:t>
            </a:r>
            <a:endParaRPr lang="en-US" sz="2200" dirty="0">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95931" y="5571886"/>
            <a:ext cx="62075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Total number of spanning trees is 2</a:t>
            </a:r>
            <a:r>
              <a:rPr lang="en-US" sz="2400" baseline="300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 2</a:t>
            </a:r>
            <a:r>
              <a:rPr lang="en-US" sz="2400" baseline="300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 = 16.</a:t>
            </a:r>
          </a:p>
        </p:txBody>
      </p:sp>
    </p:spTree>
    <p:extLst>
      <p:ext uri="{BB962C8B-B14F-4D97-AF65-F5344CB8AC3E}">
        <p14:creationId xmlns:p14="http://schemas.microsoft.com/office/powerpoint/2010/main" val="465827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443" y="1052978"/>
            <a:ext cx="778431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 a graph, t</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he number of spanning trees grows exponentially with the graph size (in terms of number of vertices), </a:t>
            </a:r>
            <a:r>
              <a:rPr lang="en-US" sz="2000" dirty="0">
                <a:solidFill>
                  <a:srgbClr val="3803CD"/>
                </a:solidFill>
                <a:latin typeface="Times New Roman" panose="02020603050405020304" pitchFamily="18" charset="0"/>
                <a:cs typeface="Times New Roman" panose="02020603050405020304" pitchFamily="18" charset="0"/>
              </a:rPr>
              <a:t>2</a:t>
            </a:r>
            <a:r>
              <a:rPr lang="en-US" sz="2000" baseline="30000" dirty="0">
                <a:solidFill>
                  <a:srgbClr val="3803CD"/>
                </a:solidFill>
                <a:latin typeface="Times New Roman" panose="02020603050405020304" pitchFamily="18" charset="0"/>
                <a:cs typeface="Times New Roman" panose="02020603050405020304" pitchFamily="18" charset="0"/>
              </a:rPr>
              <a:t>|V|</a:t>
            </a:r>
            <a:r>
              <a:rPr lang="en-US" sz="2000" dirty="0">
                <a:solidFill>
                  <a:srgbClr val="3803CD"/>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3" name="Oval 2"/>
          <p:cNvSpPr>
            <a:spLocks noChangeArrowheads="1"/>
          </p:cNvSpPr>
          <p:nvPr/>
        </p:nvSpPr>
        <p:spPr bwMode="auto">
          <a:xfrm>
            <a:off x="1900518"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4" name="Oval 3"/>
          <p:cNvSpPr>
            <a:spLocks noChangeArrowheads="1"/>
          </p:cNvSpPr>
          <p:nvPr/>
        </p:nvSpPr>
        <p:spPr bwMode="auto">
          <a:xfrm>
            <a:off x="3532095"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1900518"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532095"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7" name="AutoShape 8"/>
          <p:cNvCxnSpPr>
            <a:cxnSpLocks noChangeShapeType="1"/>
            <a:endCxn id="4" idx="2"/>
          </p:cNvCxnSpPr>
          <p:nvPr/>
        </p:nvCxnSpPr>
        <p:spPr bwMode="auto">
          <a:xfrm>
            <a:off x="2502554" y="2563904"/>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p:cNvCxnSpPr>
          <p:nvPr/>
        </p:nvCxnSpPr>
        <p:spPr bwMode="auto">
          <a:xfrm>
            <a:off x="2502553" y="3905066"/>
            <a:ext cx="1029541"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a:endCxn id="5" idx="0"/>
          </p:cNvCxnSpPr>
          <p:nvPr/>
        </p:nvCxnSpPr>
        <p:spPr bwMode="auto">
          <a:xfrm>
            <a:off x="220153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3" idx="5"/>
            <a:endCxn id="6" idx="1"/>
          </p:cNvCxnSpPr>
          <p:nvPr/>
        </p:nvCxnSpPr>
        <p:spPr bwMode="auto">
          <a:xfrm>
            <a:off x="2414388" y="2766753"/>
            <a:ext cx="1205873" cy="9121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823200" y="208472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74253"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22804" y="385431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1852383"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sp>
        <p:nvSpPr>
          <p:cNvPr id="19" name="Oval 18"/>
          <p:cNvSpPr>
            <a:spLocks noChangeArrowheads="1"/>
          </p:cNvSpPr>
          <p:nvPr/>
        </p:nvSpPr>
        <p:spPr bwMode="auto">
          <a:xfrm>
            <a:off x="6472520"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0" name="Oval 19"/>
          <p:cNvSpPr>
            <a:spLocks noChangeArrowheads="1"/>
          </p:cNvSpPr>
          <p:nvPr/>
        </p:nvSpPr>
        <p:spPr bwMode="auto">
          <a:xfrm>
            <a:off x="8104097" y="2277037"/>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1" name="Oval 20"/>
          <p:cNvSpPr>
            <a:spLocks noChangeArrowheads="1"/>
          </p:cNvSpPr>
          <p:nvPr/>
        </p:nvSpPr>
        <p:spPr bwMode="auto">
          <a:xfrm>
            <a:off x="6472520" y="3594849"/>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2" name="Oval 21"/>
          <p:cNvSpPr>
            <a:spLocks noChangeArrowheads="1"/>
          </p:cNvSpPr>
          <p:nvPr/>
        </p:nvSpPr>
        <p:spPr bwMode="auto">
          <a:xfrm>
            <a:off x="8104097" y="359484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23" name="AutoShape 8"/>
          <p:cNvCxnSpPr>
            <a:cxnSpLocks noChangeShapeType="1"/>
            <a:stCxn id="22" idx="0"/>
          </p:cNvCxnSpPr>
          <p:nvPr/>
        </p:nvCxnSpPr>
        <p:spPr bwMode="auto">
          <a:xfrm flipV="1">
            <a:off x="8405115" y="2875366"/>
            <a:ext cx="0" cy="71948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a:stCxn id="19" idx="5"/>
          </p:cNvCxnSpPr>
          <p:nvPr/>
        </p:nvCxnSpPr>
        <p:spPr bwMode="auto">
          <a:xfrm>
            <a:off x="6986390" y="2766756"/>
            <a:ext cx="1134103" cy="98014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8"/>
          <p:cNvCxnSpPr>
            <a:cxnSpLocks noChangeShapeType="1"/>
            <a:stCxn id="20" idx="3"/>
            <a:endCxn id="21" idx="7"/>
          </p:cNvCxnSpPr>
          <p:nvPr/>
        </p:nvCxnSpPr>
        <p:spPr bwMode="auto">
          <a:xfrm flipH="1">
            <a:off x="6986390" y="2766756"/>
            <a:ext cx="1205873" cy="9121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p:nvPr/>
        </p:nvSpPr>
        <p:spPr>
          <a:xfrm>
            <a:off x="8331806" y="299430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6841432" y="281989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7665576" y="296007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760135" y="4527935"/>
            <a:ext cx="3332964" cy="769441"/>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The graph has 5 vertices,</a:t>
            </a:r>
          </a:p>
          <a:p>
            <a:r>
              <a:rPr lang="en-US" sz="2200" dirty="0">
                <a:latin typeface="Times New Roman" panose="02020603050405020304" pitchFamily="18" charset="0"/>
                <a:ea typeface="SimSun" panose="02010600030101010101" pitchFamily="2" charset="-122"/>
                <a:cs typeface="Times New Roman" panose="02020603050405020304" pitchFamily="18" charset="0"/>
              </a:rPr>
              <a:t>and it has 2</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spanning trees.</a:t>
            </a:r>
            <a:endParaRPr lang="en-US" sz="2200" dirty="0">
              <a:latin typeface="Times New Roman" panose="02020603050405020304" pitchFamily="18" charset="0"/>
              <a:cs typeface="Times New Roman" panose="02020603050405020304" pitchFamily="18" charset="0"/>
            </a:endParaRPr>
          </a:p>
        </p:txBody>
      </p:sp>
      <p:sp>
        <p:nvSpPr>
          <p:cNvPr id="32" name="Rectangle 31"/>
          <p:cNvSpPr/>
          <p:nvPr/>
        </p:nvSpPr>
        <p:spPr>
          <a:xfrm>
            <a:off x="6835800" y="4463889"/>
            <a:ext cx="2992011"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e.g., a spanning tree with w(T</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sz="2200" dirty="0">
                <a:latin typeface="Times New Roman" panose="02020603050405020304" pitchFamily="18" charset="0"/>
                <a:ea typeface="SimSun" panose="02010600030101010101" pitchFamily="2" charset="-122"/>
                <a:cs typeface="Times New Roman" panose="02020603050405020304" pitchFamily="18" charset="0"/>
              </a:rPr>
              <a:t> ) = 9.</a:t>
            </a:r>
          </a:p>
          <a:p>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 (d (e  b (c))))</a:t>
            </a:r>
            <a:endParaRPr lang="en-US" sz="2200" dirty="0">
              <a:solidFill>
                <a:srgbClr val="0000FF"/>
              </a:solidFill>
              <a:latin typeface="Times New Roman" panose="02020603050405020304" pitchFamily="18" charset="0"/>
              <a:cs typeface="Times New Roman" panose="02020603050405020304" pitchFamily="18" charset="0"/>
            </a:endParaRPr>
          </a:p>
        </p:txBody>
      </p:sp>
      <p:cxnSp>
        <p:nvCxnSpPr>
          <p:cNvPr id="30" name="AutoShape 8"/>
          <p:cNvCxnSpPr>
            <a:cxnSpLocks noChangeShapeType="1"/>
          </p:cNvCxnSpPr>
          <p:nvPr/>
        </p:nvCxnSpPr>
        <p:spPr bwMode="auto">
          <a:xfrm>
            <a:off x="3793122"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8"/>
          <p:cNvCxnSpPr>
            <a:cxnSpLocks noChangeShapeType="1"/>
            <a:endCxn id="4" idx="3"/>
          </p:cNvCxnSpPr>
          <p:nvPr/>
        </p:nvCxnSpPr>
        <p:spPr bwMode="auto">
          <a:xfrm flipV="1">
            <a:off x="2414388"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4" name="Rectangle 33"/>
          <p:cNvSpPr/>
          <p:nvPr/>
        </p:nvSpPr>
        <p:spPr>
          <a:xfrm>
            <a:off x="3095847"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35" name="Rectangle 34"/>
          <p:cNvSpPr/>
          <p:nvPr/>
        </p:nvSpPr>
        <p:spPr>
          <a:xfrm>
            <a:off x="3706454"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95931" y="5571886"/>
            <a:ext cx="6207551" cy="461665"/>
          </a:xfrm>
          <a:prstGeom prst="rect">
            <a:avLst/>
          </a:prstGeom>
          <a:noFill/>
        </p:spPr>
        <p:txBody>
          <a:bodyPr wrap="square" rtlCol="0">
            <a:spAutoFit/>
          </a:bodyPr>
          <a:lstStyle/>
          <a:p>
            <a:r>
              <a:rPr lang="en-US" sz="2400" dirty="0">
                <a:solidFill>
                  <a:srgbClr val="0000FF"/>
                </a:solidFill>
                <a:latin typeface="Times New Roman" panose="02020603050405020304" pitchFamily="18" charset="0"/>
                <a:cs typeface="Times New Roman" panose="02020603050405020304" pitchFamily="18" charset="0"/>
              </a:rPr>
              <a:t>Total number of spanning trees is 2</a:t>
            </a:r>
            <a:r>
              <a:rPr lang="en-US" sz="2400" baseline="30000" dirty="0">
                <a:solidFill>
                  <a:srgbClr val="0000FF"/>
                </a:solidFill>
                <a:latin typeface="Times New Roman" panose="02020603050405020304" pitchFamily="18" charset="0"/>
                <a:cs typeface="Times New Roman" panose="02020603050405020304" pitchFamily="18" charset="0"/>
              </a:rPr>
              <a:t>|V|</a:t>
            </a:r>
            <a:r>
              <a:rPr lang="en-US" sz="2400" dirty="0">
                <a:solidFill>
                  <a:srgbClr val="0000FF"/>
                </a:solidFill>
                <a:latin typeface="Times New Roman" panose="02020603050405020304" pitchFamily="18" charset="0"/>
                <a:cs typeface="Times New Roman" panose="02020603050405020304" pitchFamily="18" charset="0"/>
              </a:rPr>
              <a:t> = 2</a:t>
            </a:r>
            <a:r>
              <a:rPr lang="en-US" sz="2400" baseline="30000" dirty="0">
                <a:solidFill>
                  <a:srgbClr val="0000FF"/>
                </a:solidFill>
                <a:latin typeface="Times New Roman" panose="02020603050405020304" pitchFamily="18" charset="0"/>
                <a:cs typeface="Times New Roman" panose="02020603050405020304" pitchFamily="18" charset="0"/>
              </a:rPr>
              <a:t>5  </a:t>
            </a:r>
            <a:r>
              <a:rPr lang="en-US" sz="2400" dirty="0">
                <a:solidFill>
                  <a:srgbClr val="0000FF"/>
                </a:solidFill>
                <a:latin typeface="Times New Roman" panose="02020603050405020304" pitchFamily="18" charset="0"/>
                <a:cs typeface="Times New Roman" panose="02020603050405020304" pitchFamily="18" charset="0"/>
              </a:rPr>
              <a:t> = 32</a:t>
            </a:r>
            <a:r>
              <a:rPr lang="en-US" sz="2400" dirty="0">
                <a:latin typeface="Times New Roman" panose="02020603050405020304" pitchFamily="18" charset="0"/>
                <a:cs typeface="Times New Roman" panose="02020603050405020304" pitchFamily="18" charset="0"/>
              </a:rPr>
              <a:t>.</a:t>
            </a:r>
          </a:p>
        </p:txBody>
      </p:sp>
      <p:sp>
        <p:nvSpPr>
          <p:cNvPr id="36" name="Oval 35"/>
          <p:cNvSpPr>
            <a:spLocks noChangeArrowheads="1"/>
          </p:cNvSpPr>
          <p:nvPr/>
        </p:nvSpPr>
        <p:spPr bwMode="auto">
          <a:xfrm>
            <a:off x="4908838" y="29859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7" name="AutoShape 8"/>
          <p:cNvCxnSpPr>
            <a:cxnSpLocks noChangeShapeType="1"/>
            <a:endCxn id="36" idx="1"/>
          </p:cNvCxnSpPr>
          <p:nvPr/>
        </p:nvCxnSpPr>
        <p:spPr bwMode="auto">
          <a:xfrm>
            <a:off x="4048889" y="2744241"/>
            <a:ext cx="948115" cy="3257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8"/>
          <p:cNvCxnSpPr>
            <a:cxnSpLocks noChangeShapeType="1"/>
            <a:stCxn id="36" idx="3"/>
          </p:cNvCxnSpPr>
          <p:nvPr/>
        </p:nvCxnSpPr>
        <p:spPr bwMode="auto">
          <a:xfrm flipH="1">
            <a:off x="4134131" y="3475717"/>
            <a:ext cx="862873" cy="28728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9" name="Rectangle 38"/>
          <p:cNvSpPr/>
          <p:nvPr/>
        </p:nvSpPr>
        <p:spPr>
          <a:xfrm>
            <a:off x="4254034" y="24709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4428709" y="36452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41" name="Oval 40"/>
          <p:cNvSpPr>
            <a:spLocks noChangeArrowheads="1"/>
          </p:cNvSpPr>
          <p:nvPr/>
        </p:nvSpPr>
        <p:spPr bwMode="auto">
          <a:xfrm>
            <a:off x="9488152" y="297173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42" name="AutoShape 8"/>
          <p:cNvCxnSpPr>
            <a:cxnSpLocks noChangeShapeType="1"/>
          </p:cNvCxnSpPr>
          <p:nvPr/>
        </p:nvCxnSpPr>
        <p:spPr bwMode="auto">
          <a:xfrm flipH="1">
            <a:off x="8673904" y="3459619"/>
            <a:ext cx="862873" cy="28728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3" name="Rectangle 42"/>
          <p:cNvSpPr/>
          <p:nvPr/>
        </p:nvSpPr>
        <p:spPr>
          <a:xfrm>
            <a:off x="8966970" y="356588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cxnSp>
        <p:nvCxnSpPr>
          <p:cNvPr id="44" name="AutoShape 8"/>
          <p:cNvCxnSpPr>
            <a:cxnSpLocks noChangeShapeType="1"/>
            <a:endCxn id="36" idx="2"/>
          </p:cNvCxnSpPr>
          <p:nvPr/>
        </p:nvCxnSpPr>
        <p:spPr bwMode="auto">
          <a:xfrm>
            <a:off x="2494684" y="2656980"/>
            <a:ext cx="2414154" cy="6158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5" name="Rectangle 44"/>
          <p:cNvSpPr/>
          <p:nvPr/>
        </p:nvSpPr>
        <p:spPr>
          <a:xfrm>
            <a:off x="3931302" y="275629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cxnSp>
        <p:nvCxnSpPr>
          <p:cNvPr id="46" name="AutoShape 8"/>
          <p:cNvCxnSpPr>
            <a:cxnSpLocks noChangeShapeType="1"/>
          </p:cNvCxnSpPr>
          <p:nvPr/>
        </p:nvCxnSpPr>
        <p:spPr bwMode="auto">
          <a:xfrm flipV="1">
            <a:off x="2496408" y="3281586"/>
            <a:ext cx="2428202" cy="5225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7" name="Rectangle 46"/>
          <p:cNvSpPr/>
          <p:nvPr/>
        </p:nvSpPr>
        <p:spPr>
          <a:xfrm>
            <a:off x="3972245" y="33601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pic>
        <p:nvPicPr>
          <p:cNvPr id="48" name="Picture 47"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129" y="2045488"/>
            <a:ext cx="586105" cy="425450"/>
          </a:xfrm>
          <a:prstGeom prst="rect">
            <a:avLst/>
          </a:prstGeom>
          <a:noFill/>
        </p:spPr>
      </p:pic>
      <p:sp>
        <p:nvSpPr>
          <p:cNvPr id="11" name="Rectangle 10"/>
          <p:cNvSpPr/>
          <p:nvPr/>
        </p:nvSpPr>
        <p:spPr>
          <a:xfrm>
            <a:off x="7074556" y="6283343"/>
            <a:ext cx="3130148" cy="369332"/>
          </a:xfrm>
          <a:prstGeom prst="rect">
            <a:avLst/>
          </a:prstGeom>
        </p:spPr>
        <p:txBody>
          <a:bodyPr wrap="square">
            <a:spAutoFit/>
          </a:bodyPr>
          <a:lstStyle/>
          <a:p>
            <a:r>
              <a:rPr lang="en-US"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 ((d, e), (b, c))) an error!</a:t>
            </a:r>
            <a:endParaRPr 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61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6411" y="982176"/>
            <a:ext cx="8296323" cy="4893647"/>
          </a:xfrm>
          <a:prstGeom prst="rect">
            <a:avLst/>
          </a:prstGeom>
        </p:spPr>
        <p:txBody>
          <a:bodyPr wrap="square">
            <a:spAutoFit/>
          </a:bodyPr>
          <a:lstStyle/>
          <a:p>
            <a:pPr>
              <a:spcAft>
                <a:spcPts val="1200"/>
              </a:spcAft>
            </a:pPr>
            <a:r>
              <a:rPr lang="en-US" sz="3200" dirty="0">
                <a:ea typeface="Microsoft YaHei" panose="020B0503020204020204" pitchFamily="34" charset="-122"/>
                <a:cs typeface="Times New Roman" panose="02020603050405020304" pitchFamily="18" charset="0"/>
              </a:rPr>
              <a:t>Problems for constructing a minimum spanning tree via exhaustive search</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endPar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Two serious obstacles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constructing a minimum spanning tree:</a:t>
            </a:r>
          </a:p>
          <a:p>
            <a:pPr marL="461963" indent="-461963">
              <a:spcAft>
                <a:spcPts val="12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number of spanning trees</a:t>
            </a:r>
            <a:r>
              <a:rPr lang="en-US" sz="2400" dirty="0">
                <a:latin typeface="Times New Roman" panose="02020603050405020304" pitchFamily="18" charset="0"/>
                <a:cs typeface="Times New Roman" panose="02020603050405020304" pitchFamily="18" charset="0"/>
              </a:rPr>
              <a:t> 2</a:t>
            </a:r>
            <a:r>
              <a:rPr lang="en-US" sz="2400" baseline="30000" dirty="0">
                <a:latin typeface="Times New Roman" panose="02020603050405020304" pitchFamily="18" charset="0"/>
                <a:cs typeface="Times New Roman" panose="02020603050405020304" pitchFamily="18" charset="0"/>
              </a:rPr>
              <a:t>|V|</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grows exponentially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graph size |V| (for dense graphs).</a:t>
            </a:r>
          </a:p>
          <a:p>
            <a:pPr marL="461963" marR="0" lvl="0" indent="-461963">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not easy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generate all spanning trees for a given.</a:t>
            </a:r>
          </a:p>
          <a:p>
            <a:pPr marL="800100" marR="0" lvl="1" indent="-342900">
              <a:spcBef>
                <a:spcPts val="0"/>
              </a:spcBef>
              <a:spcAft>
                <a:spcPts val="12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Difficult to find a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minimum</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spanning tree for a weighted graph.</a:t>
            </a: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Are there efficient algorithms for this problem?</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5B74CED1-473C-456E-9F3F-0F3B5BA621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129" y="2045488"/>
            <a:ext cx="586105" cy="425450"/>
          </a:xfrm>
          <a:prstGeom prst="rect">
            <a:avLst/>
          </a:prstGeom>
          <a:noFill/>
        </p:spPr>
      </p:pic>
    </p:spTree>
    <p:extLst>
      <p:ext uri="{BB962C8B-B14F-4D97-AF65-F5344CB8AC3E}">
        <p14:creationId xmlns:p14="http://schemas.microsoft.com/office/powerpoint/2010/main" val="40795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6766" y="425470"/>
            <a:ext cx="9032682" cy="6432530"/>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Dynamic Programming</a:t>
            </a:r>
          </a:p>
          <a:p>
            <a:pPr>
              <a:spcAft>
                <a:spcPts val="12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Consider the same change-making problem by giving change for a specific amount n with the least number of coins of the denominations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&gt;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&gt; … &gt;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461963" marR="0" lvl="0" indent="-461963">
              <a:spcBef>
                <a:spcPts val="0"/>
              </a:spcBef>
              <a:spcAft>
                <a:spcPts val="1200"/>
              </a:spcAft>
              <a:buFont typeface="Symbol" panose="05050102010706020507" pitchFamily="18" charset="2"/>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example: Let coin denominations be the same,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10 (dime),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5 (nickel), and  d</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(penny).  </a:t>
            </a:r>
          </a:p>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Using </a:t>
            </a:r>
            <a:r>
              <a:rPr lang="en-US" sz="20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dynamic programming</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how would you give change with coins of these </a:t>
            </a:r>
          </a:p>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denominations of, say, 48 cents?</a:t>
            </a:r>
          </a:p>
          <a:p>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61963" marR="0" lvl="0" indent="-461963">
              <a:spcBef>
                <a:spcPts val="0"/>
              </a:spcBef>
              <a:spcAft>
                <a:spcPts val="1200"/>
              </a:spcAft>
              <a:buFont typeface="Symbol" panose="05050102010706020507" pitchFamily="18" charset="2"/>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a:t>
            </a:r>
            <a:r>
              <a:rPr lang="en-US" sz="20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dynamic programming</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apply the following formula:</a:t>
            </a:r>
          </a:p>
          <a:p>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F(n) = </a:t>
            </a:r>
            <a:r>
              <a:rPr lang="en-US" sz="2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min</a:t>
            </a:r>
            <a:r>
              <a:rPr lang="en-US" sz="20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j</a:t>
            </a:r>
            <a:r>
              <a:rPr lang="en-US" sz="20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n </a:t>
            </a:r>
            <a:r>
              <a:rPr lang="zh-CN" altLang="en-US" sz="20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dj</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F(n – </a:t>
            </a:r>
            <a:r>
              <a:rPr lang="en-US" sz="2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j</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 + 1 for n &gt; 0       …………… 8.4</a:t>
            </a:r>
          </a:p>
          <a:p>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F(0) = 0.</a:t>
            </a:r>
          </a:p>
          <a:p>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spcAft>
                <a:spcPts val="1200"/>
              </a:spcAft>
            </a:pPr>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solution is F(48)  = min{</a:t>
            </a:r>
            <a:r>
              <a:rPr lang="en-US" sz="20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F(48-1),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F(48-5), </a:t>
            </a:r>
            <a:r>
              <a:rPr lang="en-US" sz="20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F(48-10), F(48-25)}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a:t>
            </a:r>
          </a:p>
          <a:p>
            <a:pPr marR="0" lvl="0">
              <a:spcBef>
                <a:spcPts val="0"/>
              </a:spcBef>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F(47) + 1 or F(38) + 1 or F(23) + 1</a:t>
            </a:r>
          </a:p>
          <a:p>
            <a:pPr marR="0" lvl="0">
              <a:spcBef>
                <a:spcPts val="0"/>
              </a:spcBef>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{{1Q, 2 D, 2 P} + {1P}} or {{1Q, 1D, 3P} + {1D}} or</a:t>
            </a:r>
          </a:p>
          <a:p>
            <a:pPr marR="0" lvl="0">
              <a:spcBef>
                <a:spcPts val="0"/>
              </a:spcBef>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{{2D, 3P} + {1Q}} = {1Q, 2D, 3P}</a:t>
            </a:r>
          </a:p>
        </p:txBody>
      </p:sp>
      <p:graphicFrame>
        <p:nvGraphicFramePr>
          <p:cNvPr id="3" name="Table 2"/>
          <p:cNvGraphicFramePr>
            <a:graphicFrameLocks noGrp="1"/>
          </p:cNvGraphicFramePr>
          <p:nvPr>
            <p:extLst>
              <p:ext uri="{D42A27DB-BD31-4B8C-83A1-F6EECF244321}">
                <p14:modId xmlns:p14="http://schemas.microsoft.com/office/powerpoint/2010/main" val="1298388782"/>
              </p:ext>
            </p:extLst>
          </p:nvPr>
        </p:nvGraphicFramePr>
        <p:xfrm>
          <a:off x="1088571" y="4516341"/>
          <a:ext cx="9486654" cy="800210"/>
        </p:xfrm>
        <a:graphic>
          <a:graphicData uri="http://schemas.openxmlformats.org/drawingml/2006/table">
            <a:tbl>
              <a:tblPr firstRow="1" bandRow="1">
                <a:tableStyleId>{5C22544A-7EE6-4342-B048-85BDC9FD1C3A}</a:tableStyleId>
              </a:tblPr>
              <a:tblGrid>
                <a:gridCol w="531223">
                  <a:extLst>
                    <a:ext uri="{9D8B030D-6E8A-4147-A177-3AD203B41FA5}">
                      <a16:colId xmlns:a16="http://schemas.microsoft.com/office/drawing/2014/main" val="20000"/>
                    </a:ext>
                  </a:extLst>
                </a:gridCol>
                <a:gridCol w="381683">
                  <a:extLst>
                    <a:ext uri="{9D8B030D-6E8A-4147-A177-3AD203B41FA5}">
                      <a16:colId xmlns:a16="http://schemas.microsoft.com/office/drawing/2014/main" val="20001"/>
                    </a:ext>
                  </a:extLst>
                </a:gridCol>
                <a:gridCol w="381683">
                  <a:extLst>
                    <a:ext uri="{9D8B030D-6E8A-4147-A177-3AD203B41FA5}">
                      <a16:colId xmlns:a16="http://schemas.microsoft.com/office/drawing/2014/main" val="20002"/>
                    </a:ext>
                  </a:extLst>
                </a:gridCol>
                <a:gridCol w="381683">
                  <a:extLst>
                    <a:ext uri="{9D8B030D-6E8A-4147-A177-3AD203B41FA5}">
                      <a16:colId xmlns:a16="http://schemas.microsoft.com/office/drawing/2014/main" val="20003"/>
                    </a:ext>
                  </a:extLst>
                </a:gridCol>
                <a:gridCol w="381683">
                  <a:extLst>
                    <a:ext uri="{9D8B030D-6E8A-4147-A177-3AD203B41FA5}">
                      <a16:colId xmlns:a16="http://schemas.microsoft.com/office/drawing/2014/main" val="20004"/>
                    </a:ext>
                  </a:extLst>
                </a:gridCol>
                <a:gridCol w="381683">
                  <a:extLst>
                    <a:ext uri="{9D8B030D-6E8A-4147-A177-3AD203B41FA5}">
                      <a16:colId xmlns:a16="http://schemas.microsoft.com/office/drawing/2014/main" val="20005"/>
                    </a:ext>
                  </a:extLst>
                </a:gridCol>
                <a:gridCol w="381683">
                  <a:extLst>
                    <a:ext uri="{9D8B030D-6E8A-4147-A177-3AD203B41FA5}">
                      <a16:colId xmlns:a16="http://schemas.microsoft.com/office/drawing/2014/main" val="20006"/>
                    </a:ext>
                  </a:extLst>
                </a:gridCol>
                <a:gridCol w="381683">
                  <a:extLst>
                    <a:ext uri="{9D8B030D-6E8A-4147-A177-3AD203B41FA5}">
                      <a16:colId xmlns:a16="http://schemas.microsoft.com/office/drawing/2014/main" val="2885513051"/>
                    </a:ext>
                  </a:extLst>
                </a:gridCol>
                <a:gridCol w="381683">
                  <a:extLst>
                    <a:ext uri="{9D8B030D-6E8A-4147-A177-3AD203B41FA5}">
                      <a16:colId xmlns:a16="http://schemas.microsoft.com/office/drawing/2014/main" val="2399972794"/>
                    </a:ext>
                  </a:extLst>
                </a:gridCol>
                <a:gridCol w="381683">
                  <a:extLst>
                    <a:ext uri="{9D8B030D-6E8A-4147-A177-3AD203B41FA5}">
                      <a16:colId xmlns:a16="http://schemas.microsoft.com/office/drawing/2014/main" val="2397326074"/>
                    </a:ext>
                  </a:extLst>
                </a:gridCol>
                <a:gridCol w="381683">
                  <a:extLst>
                    <a:ext uri="{9D8B030D-6E8A-4147-A177-3AD203B41FA5}">
                      <a16:colId xmlns:a16="http://schemas.microsoft.com/office/drawing/2014/main" val="3555508271"/>
                    </a:ext>
                  </a:extLst>
                </a:gridCol>
                <a:gridCol w="395277">
                  <a:extLst>
                    <a:ext uri="{9D8B030D-6E8A-4147-A177-3AD203B41FA5}">
                      <a16:colId xmlns:a16="http://schemas.microsoft.com/office/drawing/2014/main" val="3308571332"/>
                    </a:ext>
                  </a:extLst>
                </a:gridCol>
                <a:gridCol w="395277">
                  <a:extLst>
                    <a:ext uri="{9D8B030D-6E8A-4147-A177-3AD203B41FA5}">
                      <a16:colId xmlns:a16="http://schemas.microsoft.com/office/drawing/2014/main" val="1282077137"/>
                    </a:ext>
                  </a:extLst>
                </a:gridCol>
                <a:gridCol w="395277">
                  <a:extLst>
                    <a:ext uri="{9D8B030D-6E8A-4147-A177-3AD203B41FA5}">
                      <a16:colId xmlns:a16="http://schemas.microsoft.com/office/drawing/2014/main" val="20007"/>
                    </a:ext>
                  </a:extLst>
                </a:gridCol>
                <a:gridCol w="395277">
                  <a:extLst>
                    <a:ext uri="{9D8B030D-6E8A-4147-A177-3AD203B41FA5}">
                      <a16:colId xmlns:a16="http://schemas.microsoft.com/office/drawing/2014/main" val="20008"/>
                    </a:ext>
                  </a:extLst>
                </a:gridCol>
                <a:gridCol w="395277">
                  <a:extLst>
                    <a:ext uri="{9D8B030D-6E8A-4147-A177-3AD203B41FA5}">
                      <a16:colId xmlns:a16="http://schemas.microsoft.com/office/drawing/2014/main" val="2000944366"/>
                    </a:ext>
                  </a:extLst>
                </a:gridCol>
                <a:gridCol w="395277">
                  <a:extLst>
                    <a:ext uri="{9D8B030D-6E8A-4147-A177-3AD203B41FA5}">
                      <a16:colId xmlns:a16="http://schemas.microsoft.com/office/drawing/2014/main" val="2477732286"/>
                    </a:ext>
                  </a:extLst>
                </a:gridCol>
                <a:gridCol w="395277">
                  <a:extLst>
                    <a:ext uri="{9D8B030D-6E8A-4147-A177-3AD203B41FA5}">
                      <a16:colId xmlns:a16="http://schemas.microsoft.com/office/drawing/2014/main" val="20009"/>
                    </a:ext>
                  </a:extLst>
                </a:gridCol>
                <a:gridCol w="395277">
                  <a:extLst>
                    <a:ext uri="{9D8B030D-6E8A-4147-A177-3AD203B41FA5}">
                      <a16:colId xmlns:a16="http://schemas.microsoft.com/office/drawing/2014/main" val="20010"/>
                    </a:ext>
                  </a:extLst>
                </a:gridCol>
                <a:gridCol w="395277">
                  <a:extLst>
                    <a:ext uri="{9D8B030D-6E8A-4147-A177-3AD203B41FA5}">
                      <a16:colId xmlns:a16="http://schemas.microsoft.com/office/drawing/2014/main" val="20011"/>
                    </a:ext>
                  </a:extLst>
                </a:gridCol>
                <a:gridCol w="395277">
                  <a:extLst>
                    <a:ext uri="{9D8B030D-6E8A-4147-A177-3AD203B41FA5}">
                      <a16:colId xmlns:a16="http://schemas.microsoft.com/office/drawing/2014/main" val="20012"/>
                    </a:ext>
                  </a:extLst>
                </a:gridCol>
                <a:gridCol w="395277">
                  <a:extLst>
                    <a:ext uri="{9D8B030D-6E8A-4147-A177-3AD203B41FA5}">
                      <a16:colId xmlns:a16="http://schemas.microsoft.com/office/drawing/2014/main" val="20013"/>
                    </a:ext>
                  </a:extLst>
                </a:gridCol>
                <a:gridCol w="395277">
                  <a:extLst>
                    <a:ext uri="{9D8B030D-6E8A-4147-A177-3AD203B41FA5}">
                      <a16:colId xmlns:a16="http://schemas.microsoft.com/office/drawing/2014/main" val="20014"/>
                    </a:ext>
                  </a:extLst>
                </a:gridCol>
                <a:gridCol w="395277">
                  <a:extLst>
                    <a:ext uri="{9D8B030D-6E8A-4147-A177-3AD203B41FA5}">
                      <a16:colId xmlns:a16="http://schemas.microsoft.com/office/drawing/2014/main" val="20015"/>
                    </a:ext>
                  </a:extLst>
                </a:gridCol>
              </a:tblGrid>
              <a:tr h="429370">
                <a:tc>
                  <a:txBody>
                    <a:bodyPr/>
                    <a:lstStyle/>
                    <a:p>
                      <a:pPr algn="ctr"/>
                      <a:r>
                        <a:rPr lang="en-US"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600" dirty="0">
                          <a:solidFill>
                            <a:schemeClr val="tx1"/>
                          </a:solidFill>
                        </a:rPr>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pic>
        <p:nvPicPr>
          <p:cNvPr id="5" name="Picture 4" descr="Image result for smiley face images">
            <a:extLst>
              <a:ext uri="{FF2B5EF4-FFF2-40B4-BE49-F238E27FC236}">
                <a16:creationId xmlns:a16="http://schemas.microsoft.com/office/drawing/2014/main" id="{77A868FF-567C-44DC-9CCB-C59081A534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26878">
            <a:off x="837408" y="3200886"/>
            <a:ext cx="586105" cy="425450"/>
          </a:xfrm>
          <a:prstGeom prst="rect">
            <a:avLst/>
          </a:prstGeom>
          <a:noFill/>
        </p:spPr>
      </p:pic>
    </p:spTree>
    <p:extLst>
      <p:ext uri="{BB962C8B-B14F-4D97-AF65-F5344CB8AC3E}">
        <p14:creationId xmlns:p14="http://schemas.microsoft.com/office/powerpoint/2010/main" val="40244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9498"/>
            <a:ext cx="9144000" cy="2387600"/>
          </a:xfrm>
        </p:spPr>
        <p:txBody>
          <a:bodyPr>
            <a:normAutofit/>
          </a:bodyPr>
          <a:lstStyle/>
          <a:p>
            <a:r>
              <a:rPr lang="en-US" sz="4000" b="1" dirty="0"/>
              <a:t>Chapter 07.02</a:t>
            </a:r>
            <a:br>
              <a:rPr lang="en-US" sz="4000" b="1" dirty="0"/>
            </a:br>
            <a:r>
              <a:rPr lang="en-US" sz="4000" b="1" dirty="0"/>
              <a:t>Greedy Algorithms</a:t>
            </a:r>
          </a:p>
        </p:txBody>
      </p:sp>
      <p:sp>
        <p:nvSpPr>
          <p:cNvPr id="3" name="Subtitle 2"/>
          <p:cNvSpPr>
            <a:spLocks noGrp="1"/>
          </p:cNvSpPr>
          <p:nvPr>
            <p:ph type="subTitle" idx="1"/>
          </p:nvPr>
        </p:nvSpPr>
        <p:spPr>
          <a:xfrm>
            <a:off x="2801389" y="3955184"/>
            <a:ext cx="6589222" cy="1265209"/>
          </a:xfrm>
        </p:spPr>
        <p:txBody>
          <a:bodyPr>
            <a:normAutofit/>
          </a:bodyPr>
          <a:lstStyle/>
          <a:p>
            <a:r>
              <a:rPr lang="en-US" sz="3200" dirty="0"/>
              <a:t>Minimum Spanning Tree Problem</a:t>
            </a:r>
          </a:p>
          <a:p>
            <a:r>
              <a:rPr lang="en-US" sz="3200" dirty="0"/>
              <a:t>Prim’s and </a:t>
            </a:r>
            <a:r>
              <a:rPr lang="en-US" sz="3200" dirty="0" err="1"/>
              <a:t>Krushal’s</a:t>
            </a:r>
            <a:r>
              <a:rPr lang="en-US" sz="3200" dirty="0"/>
              <a:t> Algorithms</a:t>
            </a:r>
          </a:p>
        </p:txBody>
      </p:sp>
    </p:spTree>
    <p:extLst>
      <p:ext uri="{BB962C8B-B14F-4D97-AF65-F5344CB8AC3E}">
        <p14:creationId xmlns:p14="http://schemas.microsoft.com/office/powerpoint/2010/main" val="1347923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114E4-5DD6-4C3B-8364-F84774C0ADD7}"/>
              </a:ext>
            </a:extLst>
          </p:cNvPr>
          <p:cNvSpPr txBox="1"/>
          <p:nvPr/>
        </p:nvSpPr>
        <p:spPr>
          <a:xfrm>
            <a:off x="1981200" y="2020217"/>
            <a:ext cx="8229600" cy="2654573"/>
          </a:xfrm>
          <a:prstGeom prst="rect">
            <a:avLst/>
          </a:prstGeom>
          <a:noFill/>
        </p:spPr>
        <p:txBody>
          <a:bodyPr wrap="square" rtlCol="0">
            <a:spAutoFit/>
          </a:bodyPr>
          <a:lstStyle/>
          <a:p>
            <a:pPr>
              <a:spcAft>
                <a:spcPts val="900"/>
              </a:spcAft>
            </a:pPr>
            <a:r>
              <a:rPr lang="en-US" sz="2400" dirty="0">
                <a:latin typeface="Times New Roman" panose="02020603050405020304" pitchFamily="18" charset="0"/>
                <a:cs typeface="Times New Roman" panose="02020603050405020304" pitchFamily="18" charset="0"/>
              </a:rPr>
              <a:t>In the design of electronic circuitry,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model to use the pins of several components electrically equivalent by wiring them together.</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connect a set of n pins (vertices), there need n-1 wires (edges), each connecting two pins.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uses of least amount of wire is usually the most desirable. </a:t>
            </a:r>
          </a:p>
        </p:txBody>
      </p:sp>
    </p:spTree>
    <p:extLst>
      <p:ext uri="{BB962C8B-B14F-4D97-AF65-F5344CB8AC3E}">
        <p14:creationId xmlns:p14="http://schemas.microsoft.com/office/powerpoint/2010/main" val="2810834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1114E4-5DD6-4C3B-8364-F84774C0ADD7}"/>
                  </a:ext>
                </a:extLst>
              </p:cNvPr>
              <p:cNvSpPr txBox="1"/>
              <p:nvPr/>
            </p:nvSpPr>
            <p:spPr>
              <a:xfrm>
                <a:off x="1321724" y="751726"/>
                <a:ext cx="9218815" cy="575407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this wiring problem with a connected undirected graph G = (V, E), where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 is the set of pins,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 is the set of possible interconnections between pairs of pins,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each edge (u,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there is a weight w(u, v) specifying the cost (amount of wire needed) to connect u and v. </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find an acyclic subset T </a:t>
                </a:r>
                <a:r>
                  <a:rPr lang="en-US" sz="2400" dirty="0">
                    <a:latin typeface="Cambria Math" panose="020405030504060302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 that connects all of the vertices and whose total weight </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(T) =   </a:t>
                </a:r>
                <a14:m>
                  <m:oMath xmlns:m="http://schemas.openxmlformats.org/officeDocument/2006/math">
                    <m:nary>
                      <m:naryPr>
                        <m:chr m:val="∑"/>
                        <m:limLoc m:val="subSup"/>
                        <m:supHide m:val="on"/>
                        <m:ctrlPr>
                          <a:rPr lang="en-US" sz="2400" i="1">
                            <a:latin typeface="Cambria Math" panose="02040503050406030204" pitchFamily="18" charset="0"/>
                            <a:cs typeface="Times New Roman" panose="02020603050405020304" pitchFamily="18" charset="0"/>
                          </a:rPr>
                        </m:ctrlPr>
                      </m:naryPr>
                      <m:sub>
                        <m:d>
                          <m:dPr>
                            <m:ctrlPr>
                              <a:rPr lang="en-US" sz="2400" i="1">
                                <a:latin typeface="Cambria Math" panose="02040503050406030204" pitchFamily="18" charset="0"/>
                                <a:cs typeface="Times New Roman" panose="02020603050405020304" pitchFamily="18" charset="0"/>
                              </a:rPr>
                            </m:ctrlPr>
                          </m:dPr>
                          <m:e>
                            <m:r>
                              <m:rPr>
                                <m:brk m:alnAt="9"/>
                              </m:rPr>
                              <a:rPr lang="en-US" sz="2400" i="1">
                                <a:latin typeface="Cambria Math" panose="02040503050406030204" pitchFamily="18" charset="0"/>
                                <a:cs typeface="Times New Roman" panose="02020603050405020304" pitchFamily="18" charset="0"/>
                              </a:rPr>
                              <m:t>𝑢</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𝑣</m:t>
                            </m:r>
                          </m:e>
                        </m:d>
                        <m:r>
                          <m:rPr>
                            <m:brk m:alnAt="9"/>
                          </m:rP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𝐸</m:t>
                        </m:r>
                      </m:sub>
                      <m:sup/>
                      <m:e>
                        <m:r>
                          <a:rPr lang="en-US" sz="2400" i="1">
                            <a:latin typeface="Cambria Math" panose="02040503050406030204" pitchFamily="18" charset="0"/>
                            <a:cs typeface="Times New Roman" panose="02020603050405020304" pitchFamily="18" charset="0"/>
                          </a:rPr>
                          <m:t>𝑤</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𝑣</m:t>
                            </m:r>
                          </m:e>
                        </m:d>
                        <m:r>
                          <a:rPr lang="en-US" sz="2400" i="1">
                            <a:latin typeface="Cambria Math" panose="02040503050406030204" pitchFamily="18" charset="0"/>
                            <a:cs typeface="Times New Roman" panose="02020603050405020304" pitchFamily="18" charset="0"/>
                          </a:rPr>
                          <m:t>, </m:t>
                        </m:r>
                      </m:e>
                    </m:nary>
                  </m:oMath>
                </a14:m>
                <a:r>
                  <a:rPr lang="en-US" sz="2400" dirty="0">
                    <a:latin typeface="Times New Roman" panose="02020603050405020304" pitchFamily="18" charset="0"/>
                    <a:cs typeface="Times New Roman" panose="02020603050405020304" pitchFamily="18" charset="0"/>
                  </a:rPr>
                  <a:t>where </a:t>
                </a:r>
                <a14:m>
                  <m:oMath xmlns:m="http://schemas.openxmlformats.org/officeDocument/2006/math">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R is a weight function.</a:t>
                </a:r>
              </a:p>
              <a:p>
                <a:r>
                  <a:rPr lang="en-US" sz="2400" dirty="0">
                    <a:latin typeface="Times New Roman" panose="02020603050405020304" pitchFamily="18" charset="0"/>
                    <a:cs typeface="Times New Roman" panose="02020603050405020304" pitchFamily="18" charset="0"/>
                  </a:rPr>
                  <a:t>      is minimized.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is acyclic and connects all of the vertices to form a tree, which is called a </a:t>
                </a:r>
                <a:r>
                  <a:rPr lang="en-US" sz="2400" dirty="0">
                    <a:solidFill>
                      <a:srgbClr val="0000FF"/>
                    </a:solidFill>
                    <a:latin typeface="Times New Roman" panose="02020603050405020304" pitchFamily="18" charset="0"/>
                    <a:cs typeface="Times New Roman" panose="02020603050405020304" pitchFamily="18" charset="0"/>
                  </a:rPr>
                  <a:t>spanning tree </a:t>
                </a:r>
                <a:r>
                  <a:rPr lang="en-US" sz="2400" dirty="0">
                    <a:latin typeface="Times New Roman" panose="02020603050405020304" pitchFamily="18" charset="0"/>
                    <a:cs typeface="Times New Roman" panose="02020603050405020304" pitchFamily="18" charset="0"/>
                  </a:rPr>
                  <a:t>since it “spans” the graph G.</a:t>
                </a:r>
              </a:p>
              <a:p>
                <a:pPr marL="461963" indent="-461963">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minimum-spanning tree </a:t>
                </a:r>
                <a:r>
                  <a:rPr lang="en-US" sz="2400" dirty="0">
                    <a:latin typeface="Times New Roman" panose="02020603050405020304" pitchFamily="18" charset="0"/>
                    <a:cs typeface="Times New Roman" panose="02020603050405020304" pitchFamily="18" charset="0"/>
                  </a:rPr>
                  <a:t>(“minimum-weight spanning tree”) </a:t>
                </a:r>
                <a:r>
                  <a:rPr lang="en-US" sz="2400" dirty="0">
                    <a:solidFill>
                      <a:srgbClr val="0000FF"/>
                    </a:solidFill>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is the problem of determining the tree T .</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2E1114E4-5DD6-4C3B-8364-F84774C0ADD7}"/>
                  </a:ext>
                </a:extLst>
              </p:cNvPr>
              <p:cNvSpPr txBox="1">
                <a:spLocks noRot="1" noChangeAspect="1" noMove="1" noResize="1" noEditPoints="1" noAdjustHandles="1" noChangeArrowheads="1" noChangeShapeType="1" noTextEdit="1"/>
              </p:cNvSpPr>
              <p:nvPr/>
            </p:nvSpPr>
            <p:spPr>
              <a:xfrm>
                <a:off x="1321724" y="751726"/>
                <a:ext cx="9218815" cy="5754076"/>
              </a:xfrm>
              <a:prstGeom prst="rect">
                <a:avLst/>
              </a:prstGeom>
              <a:blipFill>
                <a:blip r:embed="rId2"/>
                <a:stretch>
                  <a:fillRect l="-1058" t="-847" r="-1521"/>
                </a:stretch>
              </a:blipFill>
            </p:spPr>
            <p:txBody>
              <a:bodyPr/>
              <a:lstStyle/>
              <a:p>
                <a:r>
                  <a:rPr lang="en-US">
                    <a:noFill/>
                  </a:rPr>
                  <a:t> </a:t>
                </a:r>
              </a:p>
            </p:txBody>
          </p:sp>
        </mc:Fallback>
      </mc:AlternateContent>
    </p:spTree>
    <p:extLst>
      <p:ext uri="{BB962C8B-B14F-4D97-AF65-F5344CB8AC3E}">
        <p14:creationId xmlns:p14="http://schemas.microsoft.com/office/powerpoint/2010/main" val="2401440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2258367" y="1278551"/>
            <a:ext cx="6578062" cy="265457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                                  8                      7 </a:t>
            </a:r>
          </a:p>
          <a:p>
            <a:pPr>
              <a:spcAft>
                <a:spcPts val="600"/>
              </a:spcAft>
            </a:pPr>
            <a:r>
              <a:rPr lang="en-US" sz="2000" dirty="0">
                <a:latin typeface="Times New Roman" panose="02020603050405020304" pitchFamily="18" charset="0"/>
                <a:cs typeface="Times New Roman" panose="02020603050405020304" pitchFamily="18" charset="0"/>
              </a:rPr>
              <a:t>             4                        2                                      9</a:t>
            </a:r>
          </a:p>
          <a:p>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                   11                                 4             14</a:t>
            </a:r>
          </a:p>
          <a:p>
            <a:r>
              <a:rPr lang="en-US" sz="2000" dirty="0">
                <a:latin typeface="Times New Roman" panose="02020603050405020304" pitchFamily="18" charset="0"/>
                <a:cs typeface="Times New Roman" panose="02020603050405020304" pitchFamily="18" charset="0"/>
              </a:rPr>
              <a:t>           8                7       6                                         10</a:t>
            </a:r>
          </a:p>
          <a:p>
            <a:pPr>
              <a:spcBef>
                <a:spcPts val="900"/>
              </a:spcBef>
            </a:pPr>
            <a:r>
              <a:rPr lang="en-US" sz="2000" dirty="0">
                <a:latin typeface="Times New Roman" panose="02020603050405020304" pitchFamily="18" charset="0"/>
                <a:cs typeface="Times New Roman" panose="02020603050405020304" pitchFamily="18" charset="0"/>
              </a:rPr>
              <a:t>                                  1                     2</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0C6729-5379-4261-ADA6-BD50FB2028C1}"/>
              </a:ext>
            </a:extLst>
          </p:cNvPr>
          <p:cNvSpPr txBox="1"/>
          <p:nvPr/>
        </p:nvSpPr>
        <p:spPr>
          <a:xfrm>
            <a:off x="1873134" y="3828301"/>
            <a:ext cx="8229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24.1   A minimum spanning tree for a connected graph 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weights on edges are shown, and the edges in a minimum spanning tree are shaded.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total weight of the tree shown is 37.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tree is not unique: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removing the edge (b, c) and replacing it with (a, h) yields another spanning tree with weight 37. </a:t>
            </a:r>
          </a:p>
        </p:txBody>
      </p:sp>
      <p:sp>
        <p:nvSpPr>
          <p:cNvPr id="4" name="Oval 3">
            <a:extLst>
              <a:ext uri="{FF2B5EF4-FFF2-40B4-BE49-F238E27FC236}">
                <a16:creationId xmlns:a16="http://schemas.microsoft.com/office/drawing/2014/main" id="{1BB21692-BB61-441E-AAD1-F3EE20A761AF}"/>
              </a:ext>
            </a:extLst>
          </p:cNvPr>
          <p:cNvSpPr/>
          <p:nvPr/>
        </p:nvSpPr>
        <p:spPr>
          <a:xfrm>
            <a:off x="2545079"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5CDF230-316E-451B-AA7F-211DBA7631E9}"/>
              </a:ext>
            </a:extLst>
          </p:cNvPr>
          <p:cNvSpPr/>
          <p:nvPr/>
        </p:nvSpPr>
        <p:spPr>
          <a:xfrm>
            <a:off x="3541220" y="2966684"/>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h</a:t>
            </a:r>
          </a:p>
        </p:txBody>
      </p:sp>
      <p:sp>
        <p:nvSpPr>
          <p:cNvPr id="6" name="Oval 5">
            <a:extLst>
              <a:ext uri="{FF2B5EF4-FFF2-40B4-BE49-F238E27FC236}">
                <a16:creationId xmlns:a16="http://schemas.microsoft.com/office/drawing/2014/main" id="{8E9A2C28-42C8-4B73-8FD6-0898414C5E38}"/>
              </a:ext>
            </a:extLst>
          </p:cNvPr>
          <p:cNvSpPr/>
          <p:nvPr/>
        </p:nvSpPr>
        <p:spPr>
          <a:xfrm>
            <a:off x="5061064" y="1404561"/>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a:t>
            </a:r>
          </a:p>
        </p:txBody>
      </p:sp>
      <p:sp>
        <p:nvSpPr>
          <p:cNvPr id="7" name="Oval 6">
            <a:extLst>
              <a:ext uri="{FF2B5EF4-FFF2-40B4-BE49-F238E27FC236}">
                <a16:creationId xmlns:a16="http://schemas.microsoft.com/office/drawing/2014/main" id="{FC09DF26-70C7-420C-AAAD-8000A698FA37}"/>
              </a:ext>
            </a:extLst>
          </p:cNvPr>
          <p:cNvSpPr/>
          <p:nvPr/>
        </p:nvSpPr>
        <p:spPr>
          <a:xfrm>
            <a:off x="5061064" y="29666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g</a:t>
            </a:r>
          </a:p>
        </p:txBody>
      </p:sp>
      <p:sp>
        <p:nvSpPr>
          <p:cNvPr id="8" name="Oval 7">
            <a:extLst>
              <a:ext uri="{FF2B5EF4-FFF2-40B4-BE49-F238E27FC236}">
                <a16:creationId xmlns:a16="http://schemas.microsoft.com/office/drawing/2014/main" id="{1A92D740-6437-4D66-BA69-12602D32391D}"/>
              </a:ext>
            </a:extLst>
          </p:cNvPr>
          <p:cNvSpPr/>
          <p:nvPr/>
        </p:nvSpPr>
        <p:spPr>
          <a:xfrm>
            <a:off x="6569825" y="14045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
            </a:r>
          </a:p>
        </p:txBody>
      </p:sp>
      <p:sp>
        <p:nvSpPr>
          <p:cNvPr id="9" name="Oval 8">
            <a:extLst>
              <a:ext uri="{FF2B5EF4-FFF2-40B4-BE49-F238E27FC236}">
                <a16:creationId xmlns:a16="http://schemas.microsoft.com/office/drawing/2014/main" id="{7C7A322C-75F7-4EBA-9E91-C63C4CB85E26}"/>
              </a:ext>
            </a:extLst>
          </p:cNvPr>
          <p:cNvSpPr/>
          <p:nvPr/>
        </p:nvSpPr>
        <p:spPr>
          <a:xfrm>
            <a:off x="4294909"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i</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E749A3F-92D2-4610-AE48-ACF5563CA8A5}"/>
              </a:ext>
            </a:extLst>
          </p:cNvPr>
          <p:cNvSpPr/>
          <p:nvPr/>
        </p:nvSpPr>
        <p:spPr>
          <a:xfrm>
            <a:off x="6569825" y="29666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7407279D-3F01-404B-9187-6436667624C9}"/>
              </a:ext>
            </a:extLst>
          </p:cNvPr>
          <p:cNvSpPr/>
          <p:nvPr/>
        </p:nvSpPr>
        <p:spPr>
          <a:xfrm>
            <a:off x="7725294"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a:t>
            </a:r>
          </a:p>
        </p:txBody>
      </p:sp>
      <p:sp>
        <p:nvSpPr>
          <p:cNvPr id="12" name="Oval 11">
            <a:extLst>
              <a:ext uri="{FF2B5EF4-FFF2-40B4-BE49-F238E27FC236}">
                <a16:creationId xmlns:a16="http://schemas.microsoft.com/office/drawing/2014/main" id="{EAF95ACD-6871-451B-957E-AABBCE5EBB0F}"/>
              </a:ext>
            </a:extLst>
          </p:cNvPr>
          <p:cNvSpPr/>
          <p:nvPr/>
        </p:nvSpPr>
        <p:spPr>
          <a:xfrm>
            <a:off x="3552304" y="1404563"/>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a:t>
            </a:r>
          </a:p>
        </p:txBody>
      </p:sp>
      <p:cxnSp>
        <p:nvCxnSpPr>
          <p:cNvPr id="14" name="Straight Connector 13">
            <a:extLst>
              <a:ext uri="{FF2B5EF4-FFF2-40B4-BE49-F238E27FC236}">
                <a16:creationId xmlns:a16="http://schemas.microsoft.com/office/drawing/2014/main" id="{85A101DB-B77F-46FF-AE68-B38A7512633D}"/>
              </a:ext>
            </a:extLst>
          </p:cNvPr>
          <p:cNvCxnSpPr>
            <a:stCxn id="4" idx="7"/>
            <a:endCxn id="12" idx="3"/>
          </p:cNvCxnSpPr>
          <p:nvPr/>
        </p:nvCxnSpPr>
        <p:spPr>
          <a:xfrm flipV="1">
            <a:off x="2963705" y="1798619"/>
            <a:ext cx="660424" cy="48077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CC1DA0-FC2B-4928-852F-4DF6504E948C}"/>
              </a:ext>
            </a:extLst>
          </p:cNvPr>
          <p:cNvCxnSpPr>
            <a:cxnSpLocks/>
            <a:stCxn id="12" idx="6"/>
            <a:endCxn id="6" idx="2"/>
          </p:cNvCxnSpPr>
          <p:nvPr/>
        </p:nvCxnSpPr>
        <p:spPr>
          <a:xfrm flipV="1">
            <a:off x="4042755" y="1635394"/>
            <a:ext cx="1018309" cy="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DD6E50-689A-4A29-8DE7-310797E73C25}"/>
              </a:ext>
            </a:extLst>
          </p:cNvPr>
          <p:cNvCxnSpPr>
            <a:cxnSpLocks/>
            <a:stCxn id="6" idx="6"/>
          </p:cNvCxnSpPr>
          <p:nvPr/>
        </p:nvCxnSpPr>
        <p:spPr>
          <a:xfrm>
            <a:off x="5551515" y="1635394"/>
            <a:ext cx="101831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DE0746-BD88-4A98-B977-22847D920F8F}"/>
              </a:ext>
            </a:extLst>
          </p:cNvPr>
          <p:cNvCxnSpPr>
            <a:cxnSpLocks/>
            <a:stCxn id="5" idx="6"/>
            <a:endCxn id="7" idx="2"/>
          </p:cNvCxnSpPr>
          <p:nvPr/>
        </p:nvCxnSpPr>
        <p:spPr>
          <a:xfrm flipV="1">
            <a:off x="4031671" y="3197515"/>
            <a:ext cx="1029393" cy="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A67E29-5E76-46A8-96B2-C05B3B06F44A}"/>
              </a:ext>
            </a:extLst>
          </p:cNvPr>
          <p:cNvCxnSpPr>
            <a:cxnSpLocks/>
          </p:cNvCxnSpPr>
          <p:nvPr/>
        </p:nvCxnSpPr>
        <p:spPr>
          <a:xfrm>
            <a:off x="5551515" y="3197514"/>
            <a:ext cx="101831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73FA29-3592-4970-A9CC-E621A35B252B}"/>
              </a:ext>
            </a:extLst>
          </p:cNvPr>
          <p:cNvCxnSpPr>
            <a:cxnSpLocks/>
            <a:stCxn id="10" idx="6"/>
            <a:endCxn id="11" idx="3"/>
          </p:cNvCxnSpPr>
          <p:nvPr/>
        </p:nvCxnSpPr>
        <p:spPr>
          <a:xfrm flipV="1">
            <a:off x="7060276" y="2605838"/>
            <a:ext cx="736843" cy="591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FC1784-42C7-4F64-947C-00415650B453}"/>
              </a:ext>
            </a:extLst>
          </p:cNvPr>
          <p:cNvCxnSpPr>
            <a:cxnSpLocks/>
            <a:stCxn id="4" idx="5"/>
            <a:endCxn id="5" idx="2"/>
          </p:cNvCxnSpPr>
          <p:nvPr/>
        </p:nvCxnSpPr>
        <p:spPr>
          <a:xfrm>
            <a:off x="2963705" y="2605838"/>
            <a:ext cx="577515" cy="59167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3E1A63-8F5A-485B-AB93-AEF7D421C0C3}"/>
              </a:ext>
            </a:extLst>
          </p:cNvPr>
          <p:cNvCxnSpPr>
            <a:cxnSpLocks/>
            <a:stCxn id="8" idx="5"/>
            <a:endCxn id="11" idx="1"/>
          </p:cNvCxnSpPr>
          <p:nvPr/>
        </p:nvCxnSpPr>
        <p:spPr>
          <a:xfrm>
            <a:off x="6988451" y="1798618"/>
            <a:ext cx="808668" cy="4807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7816B2-3C4B-47AE-A445-F7CB356CC9AA}"/>
              </a:ext>
            </a:extLst>
          </p:cNvPr>
          <p:cNvCxnSpPr>
            <a:cxnSpLocks/>
            <a:stCxn id="9" idx="5"/>
            <a:endCxn id="7" idx="1"/>
          </p:cNvCxnSpPr>
          <p:nvPr/>
        </p:nvCxnSpPr>
        <p:spPr>
          <a:xfrm>
            <a:off x="4713535" y="2605838"/>
            <a:ext cx="419354" cy="428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72CB4F-A3EC-4BDB-A977-74F858B50E6F}"/>
              </a:ext>
            </a:extLst>
          </p:cNvPr>
          <p:cNvCxnSpPr>
            <a:cxnSpLocks/>
            <a:stCxn id="9" idx="3"/>
          </p:cNvCxnSpPr>
          <p:nvPr/>
        </p:nvCxnSpPr>
        <p:spPr>
          <a:xfrm flipH="1">
            <a:off x="3947380" y="2605838"/>
            <a:ext cx="419354" cy="4114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B87DA-979B-476A-B3CA-6B8BA84BCC8A}"/>
              </a:ext>
            </a:extLst>
          </p:cNvPr>
          <p:cNvCxnSpPr>
            <a:cxnSpLocks/>
            <a:stCxn id="6" idx="3"/>
            <a:endCxn id="9" idx="7"/>
          </p:cNvCxnSpPr>
          <p:nvPr/>
        </p:nvCxnSpPr>
        <p:spPr>
          <a:xfrm flipH="1">
            <a:off x="4713535" y="1798617"/>
            <a:ext cx="419354" cy="4807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E7A1D8E-AAFC-4DC7-A04C-947E897AFB5B}"/>
              </a:ext>
            </a:extLst>
          </p:cNvPr>
          <p:cNvCxnSpPr>
            <a:cxnSpLocks/>
            <a:stCxn id="5" idx="0"/>
            <a:endCxn id="12" idx="4"/>
          </p:cNvCxnSpPr>
          <p:nvPr/>
        </p:nvCxnSpPr>
        <p:spPr>
          <a:xfrm flipV="1">
            <a:off x="3786446" y="1866228"/>
            <a:ext cx="11084" cy="1100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24C79E-6FA4-499B-A9A4-FC8FD29BDC0D}"/>
              </a:ext>
            </a:extLst>
          </p:cNvPr>
          <p:cNvCxnSpPr>
            <a:cxnSpLocks/>
            <a:stCxn id="10" idx="0"/>
          </p:cNvCxnSpPr>
          <p:nvPr/>
        </p:nvCxnSpPr>
        <p:spPr>
          <a:xfrm flipH="1" flipV="1">
            <a:off x="6809509" y="1859428"/>
            <a:ext cx="5542" cy="1107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FAA871-593D-43B4-8F44-8D28C504BABF}"/>
              </a:ext>
            </a:extLst>
          </p:cNvPr>
          <p:cNvCxnSpPr>
            <a:cxnSpLocks/>
            <a:stCxn id="6" idx="5"/>
            <a:endCxn id="10" idx="1"/>
          </p:cNvCxnSpPr>
          <p:nvPr/>
        </p:nvCxnSpPr>
        <p:spPr>
          <a:xfrm>
            <a:off x="5479690" y="1798617"/>
            <a:ext cx="1161960" cy="12356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9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2158612" y="1463264"/>
                <a:ext cx="8381925" cy="3724096"/>
              </a:xfrm>
              <a:prstGeom prst="rect">
                <a:avLst/>
              </a:prstGeom>
              <a:noFill/>
            </p:spPr>
            <p:txBody>
              <a:bodyPr wrap="square" rtlCol="0">
                <a:spAutoFit/>
              </a:bodyPr>
              <a:lstStyle/>
              <a:p>
                <a:pPr>
                  <a:spcAft>
                    <a:spcPts val="600"/>
                  </a:spcAft>
                </a:pPr>
                <a:r>
                  <a:rPr lang="en-US" sz="2400" dirty="0">
                    <a:latin typeface="Times New Roman" panose="02020603050405020304" pitchFamily="18" charset="0"/>
                    <a:cs typeface="Times New Roman" panose="02020603050405020304" pitchFamily="18" charset="0"/>
                  </a:rPr>
                  <a:t>Examine two algorithms for solving the minimum spanning tree problem: Prim’s algorithm and </a:t>
                </a:r>
                <a:r>
                  <a:rPr lang="en-US" sz="2400" dirty="0" err="1">
                    <a:latin typeface="Times New Roman" panose="02020603050405020304" pitchFamily="18" charset="0"/>
                    <a:cs typeface="Times New Roman" panose="02020603050405020304" pitchFamily="18" charset="0"/>
                  </a:rPr>
                  <a:t>Krushal’s</a:t>
                </a:r>
                <a:r>
                  <a:rPr lang="en-US" sz="2400" dirty="0">
                    <a:latin typeface="Times New Roman" panose="02020603050405020304" pitchFamily="18" charset="0"/>
                    <a:cs typeface="Times New Roman" panose="02020603050405020304" pitchFamily="18" charset="0"/>
                  </a:rPr>
                  <a:t> algorithm.</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runs in time O(|E| log |V|) using ordinary binary heaps.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Prim’s algorithm can be speed up to run in time O(|E| + |V| log |V|), which is an improvement if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using Fibonacci heaps.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algorithms illustrate a heuristic for optimization called “greedy” strategy.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2158612" y="1463264"/>
                <a:ext cx="8381925" cy="3724096"/>
              </a:xfrm>
              <a:prstGeom prst="rect">
                <a:avLst/>
              </a:prstGeom>
              <a:blipFill>
                <a:blip r:embed="rId2"/>
                <a:stretch>
                  <a:fillRect l="-1091" t="-1309"/>
                </a:stretch>
              </a:blipFill>
            </p:spPr>
            <p:txBody>
              <a:bodyPr/>
              <a:lstStyle/>
              <a:p>
                <a:r>
                  <a:rPr lang="en-US">
                    <a:noFill/>
                  </a:rPr>
                  <a:t> </a:t>
                </a:r>
              </a:p>
            </p:txBody>
          </p:sp>
        </mc:Fallback>
      </mc:AlternateContent>
    </p:spTree>
    <p:extLst>
      <p:ext uri="{BB962C8B-B14F-4D97-AF65-F5344CB8AC3E}">
        <p14:creationId xmlns:p14="http://schemas.microsoft.com/office/powerpoint/2010/main" val="2765347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2008983" y="1222195"/>
            <a:ext cx="8381925"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Examine two algorithms for solving the minimum spanning tree problem: Prim’s algorithm and </a:t>
            </a:r>
            <a:r>
              <a:rPr lang="en-US" sz="2400" dirty="0" err="1">
                <a:latin typeface="Times New Roman" panose="02020603050405020304" pitchFamily="18" charset="0"/>
                <a:cs typeface="Times New Roman" panose="02020603050405020304" pitchFamily="18" charset="0"/>
              </a:rPr>
              <a:t>Krushal’s</a:t>
            </a:r>
            <a:r>
              <a:rPr lang="en-US" sz="2400" dirty="0">
                <a:latin typeface="Times New Roman" panose="02020603050405020304" pitchFamily="18" charset="0"/>
                <a:cs typeface="Times New Roman" panose="02020603050405020304" pitchFamily="18" charset="0"/>
              </a:rPr>
              <a:t> algorithm.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algorithms illustrate a heuristic for optimization called “greedy” strategy.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each step of an algorithm, one of several possible choices must be made.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greedy strategy advocates making the choice that is the best at the moment.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 strategy is not generally guaranteed to find globally optimal solutions to problems.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minimum spanning tree problem, we can show that certain greedy strategies do yield a spanning tree with a minimum weight.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86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FC1563-EF89-45F5-A888-57BC1A81077B}"/>
                  </a:ext>
                </a:extLst>
              </p:cNvPr>
              <p:cNvSpPr txBox="1"/>
              <p:nvPr/>
            </p:nvSpPr>
            <p:spPr>
              <a:xfrm>
                <a:off x="2158614" y="1587955"/>
                <a:ext cx="8229600" cy="4131900"/>
              </a:xfrm>
              <a:prstGeom prst="rect">
                <a:avLst/>
              </a:prstGeom>
              <a:noFill/>
            </p:spPr>
            <p:txBody>
              <a:bodyPr wrap="square" rtlCol="0">
                <a:spAutoFit/>
              </a:bodyPr>
              <a:lstStyle/>
              <a:p>
                <a:pPr>
                  <a:spcAft>
                    <a:spcPts val="900"/>
                  </a:spcAft>
                </a:pPr>
                <a:r>
                  <a:rPr lang="en-US" sz="2400" dirty="0">
                    <a:latin typeface="Times New Roman" panose="02020603050405020304" pitchFamily="18" charset="0"/>
                    <a:cs typeface="Times New Roman" panose="02020603050405020304" pitchFamily="18" charset="0"/>
                  </a:rPr>
                  <a:t>Consider a “generic” algorithm, G</a:t>
                </a:r>
                <a:r>
                  <a:rPr lang="en-US" sz="2000" dirty="0">
                    <a:latin typeface="Times New Roman" panose="02020603050405020304" pitchFamily="18" charset="0"/>
                    <a:cs typeface="Times New Roman" panose="02020603050405020304" pitchFamily="18" charset="0"/>
                  </a:rPr>
                  <a:t>ENERIC</a:t>
                </a:r>
                <a:r>
                  <a:rPr lang="en-US" sz="2400" dirty="0">
                    <a:latin typeface="Times New Roman" panose="02020603050405020304" pitchFamily="18" charset="0"/>
                    <a:cs typeface="Times New Roman" panose="02020603050405020304" pitchFamily="18" charset="0"/>
                  </a:rPr>
                  <a:t>-MST(G,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 which uses greedy strategy to grows the minimum spanning tree (MST) one edge at a time.</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algorithm manages </a:t>
                </a:r>
                <a:r>
                  <a:rPr lang="en-US" sz="2400" dirty="0">
                    <a:solidFill>
                      <a:srgbClr val="0000FF"/>
                    </a:solidFill>
                    <a:latin typeface="Times New Roman" panose="02020603050405020304" pitchFamily="18" charset="0"/>
                    <a:cs typeface="Times New Roman" panose="02020603050405020304" pitchFamily="18" charset="0"/>
                  </a:rPr>
                  <a:t>a set A satisfying the </a:t>
                </a:r>
                <a:r>
                  <a:rPr lang="en-US" sz="2400" i="1" dirty="0">
                    <a:solidFill>
                      <a:srgbClr val="0000FF"/>
                    </a:solidFill>
                    <a:latin typeface="Times New Roman" panose="02020603050405020304" pitchFamily="18" charset="0"/>
                    <a:cs typeface="Times New Roman" panose="02020603050405020304" pitchFamily="18" charset="0"/>
                  </a:rPr>
                  <a:t>invariant</a:t>
                </a:r>
                <a:r>
                  <a:rPr lang="en-US" sz="2400" dirty="0">
                    <a:solidFill>
                      <a:srgbClr val="0000FF"/>
                    </a:solidFill>
                    <a:latin typeface="Times New Roman" panose="02020603050405020304" pitchFamily="18" charset="0"/>
                    <a:cs typeface="Times New Roman" panose="02020603050405020304" pitchFamily="18" charset="0"/>
                  </a:rPr>
                  <a:t> that </a:t>
                </a:r>
                <a:r>
                  <a:rPr lang="en-US" sz="2400" i="1" dirty="0">
                    <a:solidFill>
                      <a:srgbClr val="0000FF"/>
                    </a:solidFill>
                    <a:latin typeface="Times New Roman" panose="02020603050405020304" pitchFamily="18" charset="0"/>
                    <a:cs typeface="Times New Roman" panose="02020603050405020304" pitchFamily="18" charset="0"/>
                  </a:rPr>
                  <a:t>“it “a subset of some minimum spanning tree”</a:t>
                </a:r>
                <a:r>
                  <a:rPr lang="en-US" sz="2400" dirty="0">
                    <a:latin typeface="Times New Roman" panose="02020603050405020304" pitchFamily="18" charset="0"/>
                    <a:cs typeface="Times New Roman" panose="02020603050405020304" pitchFamily="18" charset="0"/>
                  </a:rPr>
                  <a:t>.</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each step, an edge (u, v) is determined that can be added to A without violating this invariant, in the sense that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{(u, v)} is also a subset of a minimum spanning tree.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an edge (u, v) is a </a:t>
                </a:r>
                <a:r>
                  <a:rPr lang="en-US" sz="2400" b="1" dirty="0">
                    <a:latin typeface="Times New Roman" panose="02020603050405020304" pitchFamily="18" charset="0"/>
                    <a:cs typeface="Times New Roman" panose="02020603050405020304" pitchFamily="18" charset="0"/>
                  </a:rPr>
                  <a:t>safe edge </a:t>
                </a:r>
                <a:r>
                  <a:rPr lang="en-US" sz="2400" dirty="0">
                    <a:latin typeface="Times New Roman" panose="02020603050405020304" pitchFamily="18" charset="0"/>
                    <a:cs typeface="Times New Roman" panose="02020603050405020304" pitchFamily="18" charset="0"/>
                  </a:rPr>
                  <a:t>for A, since it can be safely added to A without destroying the invariant.</a:t>
                </a:r>
              </a:p>
            </p:txBody>
          </p:sp>
        </mc:Choice>
        <mc:Fallback xmlns="">
          <p:sp>
            <p:nvSpPr>
              <p:cNvPr id="3" name="TextBox 2">
                <a:extLst>
                  <a:ext uri="{FF2B5EF4-FFF2-40B4-BE49-F238E27FC236}">
                    <a16:creationId xmlns:a16="http://schemas.microsoft.com/office/drawing/2014/main" id="{E7FC1563-EF89-45F5-A888-57BC1A81077B}"/>
                  </a:ext>
                </a:extLst>
              </p:cNvPr>
              <p:cNvSpPr txBox="1">
                <a:spLocks noRot="1" noChangeAspect="1" noMove="1" noResize="1" noEditPoints="1" noAdjustHandles="1" noChangeArrowheads="1" noChangeShapeType="1" noTextEdit="1"/>
              </p:cNvSpPr>
              <p:nvPr/>
            </p:nvSpPr>
            <p:spPr>
              <a:xfrm>
                <a:off x="2158614" y="1587955"/>
                <a:ext cx="8229600" cy="4131900"/>
              </a:xfrm>
              <a:prstGeom prst="rect">
                <a:avLst/>
              </a:prstGeom>
              <a:blipFill>
                <a:blip r:embed="rId2"/>
                <a:stretch>
                  <a:fillRect l="-1111" t="-1180" r="-1778" b="-2507"/>
                </a:stretch>
              </a:blipFill>
            </p:spPr>
            <p:txBody>
              <a:bodyPr/>
              <a:lstStyle/>
              <a:p>
                <a:r>
                  <a:rPr lang="en-US">
                    <a:noFill/>
                  </a:rPr>
                  <a:t> </a:t>
                </a:r>
              </a:p>
            </p:txBody>
          </p:sp>
        </mc:Fallback>
      </mc:AlternateContent>
    </p:spTree>
    <p:extLst>
      <p:ext uri="{BB962C8B-B14F-4D97-AF65-F5344CB8AC3E}">
        <p14:creationId xmlns:p14="http://schemas.microsoft.com/office/powerpoint/2010/main" val="601945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BBF6115-D6CD-4F31-8F1B-98E97CD0120E}"/>
                  </a:ext>
                </a:extLst>
              </p:cNvPr>
              <p:cNvSpPr txBox="1"/>
              <p:nvPr/>
            </p:nvSpPr>
            <p:spPr>
              <a:xfrm>
                <a:off x="2108735" y="1031002"/>
                <a:ext cx="8697809"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ENERIC</a:t>
                </a:r>
                <a:r>
                  <a:rPr lang="en-US" sz="2400" dirty="0">
                    <a:latin typeface="Times New Roman" panose="02020603050405020304" pitchFamily="18" charset="0"/>
                    <a:cs typeface="Times New Roman" panose="02020603050405020304" pitchFamily="18" charset="0"/>
                  </a:rPr>
                  <a:t>-MST(G,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a:t>
                </a:r>
              </a:p>
              <a:p>
                <a:pPr marL="341313"/>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a:t>
                </a:r>
              </a:p>
              <a:p>
                <a:pPr marL="341313"/>
                <a:r>
                  <a:rPr lang="en-US" sz="2400" b="1" dirty="0">
                    <a:latin typeface="Times New Roman" panose="02020603050405020304" pitchFamily="18" charset="0"/>
                    <a:cs typeface="Times New Roman" panose="02020603050405020304" pitchFamily="18" charset="0"/>
                  </a:rPr>
                  <a:t>while</a:t>
                </a:r>
                <a:r>
                  <a:rPr lang="en-US" sz="2400" dirty="0">
                    <a:latin typeface="Times New Roman" panose="02020603050405020304" pitchFamily="18" charset="0"/>
                    <a:cs typeface="Times New Roman" panose="02020603050405020304" pitchFamily="18" charset="0"/>
                  </a:rPr>
                  <a:t> A does not form a spanning tree</a:t>
                </a:r>
              </a:p>
              <a:p>
                <a:pPr marL="341313"/>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do</a:t>
                </a:r>
                <a:r>
                  <a:rPr lang="en-US" sz="2400" dirty="0">
                    <a:latin typeface="Times New Roman" panose="02020603050405020304" pitchFamily="18" charset="0"/>
                    <a:cs typeface="Times New Roman" panose="02020603050405020304" pitchFamily="18" charset="0"/>
                  </a:rPr>
                  <a:t> find an edge (u, v) that is safe for A</a:t>
                </a:r>
              </a:p>
              <a:p>
                <a:pPr marL="341313"/>
                <a:r>
                  <a:rPr lang="en-US" sz="2400" dirty="0">
                    <a:latin typeface="Times New Roman" panose="02020603050405020304" pitchFamily="18" charset="0"/>
                    <a:cs typeface="Times New Roman" panose="02020603050405020304" pitchFamily="18" charset="0"/>
                  </a:rPr>
                  <a:t>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{(u, v)}</a:t>
                </a:r>
              </a:p>
              <a:p>
                <a:pPr marL="341313"/>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   //A must be a minimum spanning tree</a:t>
                </a:r>
              </a:p>
              <a:p>
                <a:pPr marL="341313"/>
                <a:endParaRPr lang="en-US" sz="2400" dirty="0">
                  <a:latin typeface="Times New Roman" panose="02020603050405020304" pitchFamily="18" charset="0"/>
                  <a:cs typeface="Times New Roman" panose="02020603050405020304" pitchFamily="18" charset="0"/>
                </a:endParaRPr>
              </a:p>
              <a:p>
                <a:pPr marL="341313"/>
                <a:endParaRPr lang="en-US" sz="2400" dirty="0">
                  <a:latin typeface="Times New Roman" panose="02020603050405020304" pitchFamily="18" charset="0"/>
                  <a:cs typeface="Times New Roman" panose="02020603050405020304" pitchFamily="18" charset="0"/>
                </a:endParaRPr>
              </a:p>
              <a:p>
                <a:pPr marL="341313"/>
                <a:r>
                  <a:rPr lang="en-US" sz="2400" dirty="0">
                    <a:latin typeface="Times New Roman" panose="02020603050405020304" pitchFamily="18" charset="0"/>
                    <a:cs typeface="Times New Roman" panose="02020603050405020304" pitchFamily="18" charset="0"/>
                  </a:rPr>
                  <a:t>Note:</a:t>
                </a:r>
              </a:p>
              <a:p>
                <a:pPr marL="341313"/>
                <a:r>
                  <a:rPr lang="en-US" sz="2400" dirty="0">
                    <a:latin typeface="Times New Roman" panose="02020603050405020304" pitchFamily="18" charset="0"/>
                    <a:cs typeface="Times New Roman" panose="02020603050405020304" pitchFamily="18" charset="0"/>
                  </a:rPr>
                  <a:t>The tricky part is finding a </a:t>
                </a:r>
                <a:r>
                  <a:rPr lang="en-US" sz="2400" dirty="0">
                    <a:solidFill>
                      <a:srgbClr val="0000FF"/>
                    </a:solidFill>
                    <a:latin typeface="Times New Roman" panose="02020603050405020304" pitchFamily="18" charset="0"/>
                    <a:cs typeface="Times New Roman" panose="02020603050405020304" pitchFamily="18" charset="0"/>
                  </a:rPr>
                  <a:t>safe edge</a:t>
                </a:r>
                <a:r>
                  <a:rPr lang="en-US" sz="2400" dirty="0">
                    <a:latin typeface="Times New Roman" panose="02020603050405020304" pitchFamily="18" charset="0"/>
                    <a:cs typeface="Times New Roman" panose="02020603050405020304" pitchFamily="18" charset="0"/>
                  </a:rPr>
                  <a:t>. </a:t>
                </a:r>
              </a:p>
              <a:p>
                <a:pPr marL="684213"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must exist, since when “find an edge (u, v) that is </a:t>
                </a:r>
                <a:r>
                  <a:rPr lang="en-US" sz="2400" dirty="0">
                    <a:solidFill>
                      <a:srgbClr val="0000FF"/>
                    </a:solidFill>
                    <a:latin typeface="Times New Roman" panose="02020603050405020304" pitchFamily="18" charset="0"/>
                    <a:cs typeface="Times New Roman" panose="02020603050405020304" pitchFamily="18" charset="0"/>
                  </a:rPr>
                  <a:t>safe</a:t>
                </a:r>
                <a:r>
                  <a:rPr lang="en-US" sz="2400" dirty="0">
                    <a:latin typeface="Times New Roman" panose="02020603050405020304" pitchFamily="18" charset="0"/>
                    <a:cs typeface="Times New Roman" panose="02020603050405020304" pitchFamily="18" charset="0"/>
                  </a:rPr>
                  <a:t> for A” is executed, the invariant dictates that there is a spanning tree T such that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 and if there is an edge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 such that (u, v ) </a:t>
                </a:r>
                <a14:m>
                  <m:oMath xmlns:m="http://schemas.openxmlformats.org/officeDocument/2006/math">
                    <m:r>
                      <a:rPr lang="en-US" sz="240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 then (u, v) is safe for A.</a:t>
                </a:r>
              </a:p>
            </p:txBody>
          </p:sp>
        </mc:Choice>
        <mc:Fallback xmlns="">
          <p:sp>
            <p:nvSpPr>
              <p:cNvPr id="2" name="TextBox 1">
                <a:extLst>
                  <a:ext uri="{FF2B5EF4-FFF2-40B4-BE49-F238E27FC236}">
                    <a16:creationId xmlns:a16="http://schemas.microsoft.com/office/drawing/2014/main" id="{9BBF6115-D6CD-4F31-8F1B-98E97CD0120E}"/>
                  </a:ext>
                </a:extLst>
              </p:cNvPr>
              <p:cNvSpPr txBox="1">
                <a:spLocks noRot="1" noChangeAspect="1" noMove="1" noResize="1" noEditPoints="1" noAdjustHandles="1" noChangeArrowheads="1" noChangeShapeType="1" noTextEdit="1"/>
              </p:cNvSpPr>
              <p:nvPr/>
            </p:nvSpPr>
            <p:spPr>
              <a:xfrm>
                <a:off x="2108735" y="1031002"/>
                <a:ext cx="8697809" cy="5262979"/>
              </a:xfrm>
              <a:prstGeom prst="rect">
                <a:avLst/>
              </a:prstGeom>
              <a:blipFill>
                <a:blip r:embed="rId2"/>
                <a:stretch>
                  <a:fillRect l="-1121" t="-927" b="-1738"/>
                </a:stretch>
              </a:blipFill>
            </p:spPr>
            <p:txBody>
              <a:bodyPr/>
              <a:lstStyle/>
              <a:p>
                <a:r>
                  <a:rPr lang="en-US">
                    <a:noFill/>
                  </a:rPr>
                  <a:t> </a:t>
                </a:r>
              </a:p>
            </p:txBody>
          </p:sp>
        </mc:Fallback>
      </mc:AlternateContent>
    </p:spTree>
    <p:extLst>
      <p:ext uri="{BB962C8B-B14F-4D97-AF65-F5344CB8AC3E}">
        <p14:creationId xmlns:p14="http://schemas.microsoft.com/office/powerpoint/2010/main" val="370129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903572B-0869-443D-945A-B6694D250923}"/>
                  </a:ext>
                </a:extLst>
              </p:cNvPr>
              <p:cNvSpPr txBox="1"/>
              <p:nvPr/>
            </p:nvSpPr>
            <p:spPr>
              <a:xfrm>
                <a:off x="1627909" y="1047628"/>
                <a:ext cx="8936181" cy="490903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given a rule (Theorem 24.1) for </a:t>
                </a:r>
                <a:r>
                  <a:rPr lang="en-US" sz="2400" dirty="0">
                    <a:solidFill>
                      <a:srgbClr val="0000FF"/>
                    </a:solidFill>
                    <a:latin typeface="Times New Roman" panose="02020603050405020304" pitchFamily="18" charset="0"/>
                    <a:cs typeface="Times New Roman" panose="02020603050405020304" pitchFamily="18" charset="0"/>
                  </a:rPr>
                  <a:t>recognizing safe edges</a:t>
                </a:r>
                <a:r>
                  <a:rPr lang="en-US" sz="2400" dirty="0">
                    <a:latin typeface="Times New Roman" panose="02020603050405020304" pitchFamily="18" charset="0"/>
                    <a:cs typeface="Times New Roman" panose="02020603050405020304" pitchFamily="18" charset="0"/>
                  </a:rPr>
                  <a:t>, define:</a:t>
                </a:r>
              </a:p>
              <a:p>
                <a:endParaRPr lang="en-US" sz="24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cut</a:t>
                </a:r>
                <a:r>
                  <a:rPr lang="en-US" sz="2400" dirty="0">
                    <a:latin typeface="Times New Roman" panose="02020603050405020304" pitchFamily="18" charset="0"/>
                    <a:cs typeface="Times New Roman" panose="02020603050405020304" pitchFamily="18" charset="0"/>
                  </a:rPr>
                  <a:t> (S, V - S) of an undirected graph G = (V, E) is a partition of V.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edge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E </a:t>
                </a:r>
                <a:r>
                  <a:rPr lang="en-US" sz="2400" dirty="0">
                    <a:solidFill>
                      <a:srgbClr val="0000FF"/>
                    </a:solidFill>
                    <a:latin typeface="Times New Roman" panose="02020603050405020304" pitchFamily="18" charset="0"/>
                    <a:cs typeface="Times New Roman" panose="02020603050405020304" pitchFamily="18" charset="0"/>
                  </a:rPr>
                  <a:t>crosses</a:t>
                </a:r>
                <a:r>
                  <a:rPr lang="en-US" sz="2400" dirty="0">
                    <a:latin typeface="Times New Roman" panose="02020603050405020304" pitchFamily="18" charset="0"/>
                    <a:cs typeface="Times New Roman" panose="02020603050405020304" pitchFamily="18" charset="0"/>
                  </a:rPr>
                  <a:t> the cut (S, V - S) if one of its endpoints is in S and the other is in V - S.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cut </a:t>
                </a:r>
                <a:r>
                  <a:rPr lang="en-US" sz="2400" dirty="0">
                    <a:solidFill>
                      <a:srgbClr val="0000FF"/>
                    </a:solidFill>
                    <a:latin typeface="Times New Roman" panose="02020603050405020304" pitchFamily="18" charset="0"/>
                    <a:cs typeface="Times New Roman" panose="02020603050405020304" pitchFamily="18" charset="0"/>
                  </a:rPr>
                  <a:t>respects</a:t>
                </a:r>
                <a:r>
                  <a:rPr lang="en-US" sz="2400" dirty="0">
                    <a:latin typeface="Times New Roman" panose="02020603050405020304" pitchFamily="18" charset="0"/>
                    <a:cs typeface="Times New Roman" panose="02020603050405020304" pitchFamily="18" charset="0"/>
                  </a:rPr>
                  <a:t> the set A of edges if no edge in A crosses the cut.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edge is a </a:t>
                </a:r>
                <a:r>
                  <a:rPr lang="en-US" sz="2400" dirty="0">
                    <a:solidFill>
                      <a:srgbClr val="0000FF"/>
                    </a:solidFill>
                    <a:latin typeface="Times New Roman" panose="02020603050405020304" pitchFamily="18" charset="0"/>
                    <a:cs typeface="Times New Roman" panose="02020603050405020304" pitchFamily="18" charset="0"/>
                  </a:rPr>
                  <a:t>light </a:t>
                </a:r>
                <a:r>
                  <a:rPr lang="en-US" sz="2400" dirty="0">
                    <a:latin typeface="Times New Roman" panose="02020603050405020304" pitchFamily="18" charset="0"/>
                    <a:cs typeface="Times New Roman" panose="02020603050405020304" pitchFamily="18" charset="0"/>
                  </a:rPr>
                  <a:t>edge crossing a cut if its weight is the minimum of any edge crossing the cut.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Note that there can be more than one light edge crossing a cut in the case of ties.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generally, an edge is a </a:t>
                </a:r>
                <a:r>
                  <a:rPr lang="en-US" sz="2400" dirty="0">
                    <a:solidFill>
                      <a:srgbClr val="0000FF"/>
                    </a:solidFill>
                    <a:latin typeface="Times New Roman" panose="02020603050405020304" pitchFamily="18" charset="0"/>
                    <a:cs typeface="Times New Roman" panose="02020603050405020304" pitchFamily="18" charset="0"/>
                  </a:rPr>
                  <a:t>light edge </a:t>
                </a:r>
                <a:r>
                  <a:rPr lang="en-US" sz="2400" dirty="0">
                    <a:latin typeface="Times New Roman" panose="02020603050405020304" pitchFamily="18" charset="0"/>
                    <a:cs typeface="Times New Roman" panose="02020603050405020304" pitchFamily="18" charset="0"/>
                  </a:rPr>
                  <a:t>satisfying a given property if the weight is the minimum of any edge satisfying the property.</a:t>
                </a:r>
              </a:p>
            </p:txBody>
          </p:sp>
        </mc:Choice>
        <mc:Fallback xmlns="">
          <p:sp>
            <p:nvSpPr>
              <p:cNvPr id="2" name="TextBox 1">
                <a:extLst>
                  <a:ext uri="{FF2B5EF4-FFF2-40B4-BE49-F238E27FC236}">
                    <a16:creationId xmlns:a16="http://schemas.microsoft.com/office/drawing/2014/main" id="{D903572B-0869-443D-945A-B6694D250923}"/>
                  </a:ext>
                </a:extLst>
              </p:cNvPr>
              <p:cNvSpPr txBox="1">
                <a:spLocks noRot="1" noChangeAspect="1" noMove="1" noResize="1" noEditPoints="1" noAdjustHandles="1" noChangeArrowheads="1" noChangeShapeType="1" noTextEdit="1"/>
              </p:cNvSpPr>
              <p:nvPr/>
            </p:nvSpPr>
            <p:spPr>
              <a:xfrm>
                <a:off x="1627909" y="1047628"/>
                <a:ext cx="8936181" cy="4909036"/>
              </a:xfrm>
              <a:prstGeom prst="rect">
                <a:avLst/>
              </a:prstGeom>
              <a:blipFill>
                <a:blip r:embed="rId2"/>
                <a:stretch>
                  <a:fillRect l="-1023" t="-994" r="-1774" b="-1988"/>
                </a:stretch>
              </a:blipFill>
            </p:spPr>
            <p:txBody>
              <a:bodyPr/>
              <a:lstStyle/>
              <a:p>
                <a:r>
                  <a:rPr lang="en-US">
                    <a:noFill/>
                  </a:rPr>
                  <a:t> </a:t>
                </a:r>
              </a:p>
            </p:txBody>
          </p:sp>
        </mc:Fallback>
      </mc:AlternateContent>
    </p:spTree>
    <p:extLst>
      <p:ext uri="{BB962C8B-B14F-4D97-AF65-F5344CB8AC3E}">
        <p14:creationId xmlns:p14="http://schemas.microsoft.com/office/powerpoint/2010/main" val="2588033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1573477" y="3910982"/>
            <a:ext cx="9066814"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24.2   Viewing a cut (S, V – S) of the graph from Figure 24.1. (a) The vertices in the set S are shown in red (referred as black), and those in V-S are shown in white. The edges crossing the cut are those connecting white vertices with red (referred as black) vertices. The edge (d, e) is the unique light edge crossing the cut. A subset A of the edges is shaded; note that the cut (S, V – S) respects A, since no edges of A crosses the cut.</a:t>
            </a:r>
          </a:p>
        </p:txBody>
      </p:sp>
      <p:sp>
        <p:nvSpPr>
          <p:cNvPr id="7" name="Oval 6">
            <a:extLst>
              <a:ext uri="{FF2B5EF4-FFF2-40B4-BE49-F238E27FC236}">
                <a16:creationId xmlns:a16="http://schemas.microsoft.com/office/drawing/2014/main" id="{6F3D766A-7181-48FF-9446-B8BE8F768ADB}"/>
              </a:ext>
            </a:extLst>
          </p:cNvPr>
          <p:cNvSpPr/>
          <p:nvPr/>
        </p:nvSpPr>
        <p:spPr>
          <a:xfrm>
            <a:off x="2545079" y="193746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a:t>
            </a:r>
          </a:p>
        </p:txBody>
      </p:sp>
      <p:sp>
        <p:nvSpPr>
          <p:cNvPr id="8" name="Oval 7">
            <a:extLst>
              <a:ext uri="{FF2B5EF4-FFF2-40B4-BE49-F238E27FC236}">
                <a16:creationId xmlns:a16="http://schemas.microsoft.com/office/drawing/2014/main" id="{4CEAFD5C-38CD-47F7-B4D0-65403692F191}"/>
              </a:ext>
            </a:extLst>
          </p:cNvPr>
          <p:cNvSpPr/>
          <p:nvPr/>
        </p:nvSpPr>
        <p:spPr>
          <a:xfrm>
            <a:off x="3541220" y="2692364"/>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h</a:t>
            </a:r>
          </a:p>
        </p:txBody>
      </p:sp>
      <p:sp>
        <p:nvSpPr>
          <p:cNvPr id="9" name="Oval 8">
            <a:extLst>
              <a:ext uri="{FF2B5EF4-FFF2-40B4-BE49-F238E27FC236}">
                <a16:creationId xmlns:a16="http://schemas.microsoft.com/office/drawing/2014/main" id="{FDD61AA1-85E5-43E2-B7A2-93CC699C7E05}"/>
              </a:ext>
            </a:extLst>
          </p:cNvPr>
          <p:cNvSpPr/>
          <p:nvPr/>
        </p:nvSpPr>
        <p:spPr>
          <a:xfrm>
            <a:off x="5061064" y="1130241"/>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19EF19DD-7DA7-46B6-B663-89FC6161A7B9}"/>
              </a:ext>
            </a:extLst>
          </p:cNvPr>
          <p:cNvSpPr/>
          <p:nvPr/>
        </p:nvSpPr>
        <p:spPr>
          <a:xfrm>
            <a:off x="5061064" y="26923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g</a:t>
            </a:r>
          </a:p>
        </p:txBody>
      </p:sp>
      <p:sp>
        <p:nvSpPr>
          <p:cNvPr id="11" name="Oval 10">
            <a:extLst>
              <a:ext uri="{FF2B5EF4-FFF2-40B4-BE49-F238E27FC236}">
                <a16:creationId xmlns:a16="http://schemas.microsoft.com/office/drawing/2014/main" id="{64131A2D-9BB4-4C15-B431-D1C01EFBD631}"/>
              </a:ext>
            </a:extLst>
          </p:cNvPr>
          <p:cNvSpPr/>
          <p:nvPr/>
        </p:nvSpPr>
        <p:spPr>
          <a:xfrm>
            <a:off x="6569825" y="113024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
            </a:r>
          </a:p>
        </p:txBody>
      </p:sp>
      <p:sp>
        <p:nvSpPr>
          <p:cNvPr id="12" name="Oval 11">
            <a:extLst>
              <a:ext uri="{FF2B5EF4-FFF2-40B4-BE49-F238E27FC236}">
                <a16:creationId xmlns:a16="http://schemas.microsoft.com/office/drawing/2014/main" id="{FF87001F-D906-46C3-9A00-F4E4BCFC56FD}"/>
              </a:ext>
            </a:extLst>
          </p:cNvPr>
          <p:cNvSpPr/>
          <p:nvPr/>
        </p:nvSpPr>
        <p:spPr>
          <a:xfrm>
            <a:off x="4294909" y="19374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i</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F01971CC-C960-41EE-AF85-F049D03E2543}"/>
              </a:ext>
            </a:extLst>
          </p:cNvPr>
          <p:cNvSpPr/>
          <p:nvPr/>
        </p:nvSpPr>
        <p:spPr>
          <a:xfrm>
            <a:off x="6569825" y="26923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t>
            </a:r>
          </a:p>
        </p:txBody>
      </p:sp>
      <p:sp>
        <p:nvSpPr>
          <p:cNvPr id="14" name="Oval 13">
            <a:extLst>
              <a:ext uri="{FF2B5EF4-FFF2-40B4-BE49-F238E27FC236}">
                <a16:creationId xmlns:a16="http://schemas.microsoft.com/office/drawing/2014/main" id="{A68DE4CF-A7CA-4E20-9141-C14E4ACB55D5}"/>
              </a:ext>
            </a:extLst>
          </p:cNvPr>
          <p:cNvSpPr/>
          <p:nvPr/>
        </p:nvSpPr>
        <p:spPr>
          <a:xfrm>
            <a:off x="7725294" y="193746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a:t>
            </a:r>
          </a:p>
        </p:txBody>
      </p:sp>
      <p:sp>
        <p:nvSpPr>
          <p:cNvPr id="15" name="Oval 14">
            <a:extLst>
              <a:ext uri="{FF2B5EF4-FFF2-40B4-BE49-F238E27FC236}">
                <a16:creationId xmlns:a16="http://schemas.microsoft.com/office/drawing/2014/main" id="{0DB52187-0B4C-4E00-B8E1-311F8DAF4DC2}"/>
              </a:ext>
            </a:extLst>
          </p:cNvPr>
          <p:cNvSpPr/>
          <p:nvPr/>
        </p:nvSpPr>
        <p:spPr>
          <a:xfrm>
            <a:off x="3552304" y="1130243"/>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a:t>
            </a:r>
          </a:p>
        </p:txBody>
      </p:sp>
      <p:cxnSp>
        <p:nvCxnSpPr>
          <p:cNvPr id="16" name="Straight Connector 15">
            <a:extLst>
              <a:ext uri="{FF2B5EF4-FFF2-40B4-BE49-F238E27FC236}">
                <a16:creationId xmlns:a16="http://schemas.microsoft.com/office/drawing/2014/main" id="{35A1D884-3AF5-49BF-9860-59EFCCBF85CF}"/>
              </a:ext>
            </a:extLst>
          </p:cNvPr>
          <p:cNvCxnSpPr>
            <a:stCxn id="7" idx="7"/>
            <a:endCxn id="15" idx="3"/>
          </p:cNvCxnSpPr>
          <p:nvPr/>
        </p:nvCxnSpPr>
        <p:spPr>
          <a:xfrm flipV="1">
            <a:off x="2963705" y="1524299"/>
            <a:ext cx="660424" cy="48077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9F3D580-8C23-4AD8-8023-8F64E4C9234F}"/>
              </a:ext>
            </a:extLst>
          </p:cNvPr>
          <p:cNvCxnSpPr>
            <a:cxnSpLocks/>
            <a:stCxn id="15" idx="6"/>
            <a:endCxn id="9" idx="2"/>
          </p:cNvCxnSpPr>
          <p:nvPr/>
        </p:nvCxnSpPr>
        <p:spPr>
          <a:xfrm flipV="1">
            <a:off x="4042755" y="1361074"/>
            <a:ext cx="1018309"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EE0FC7-7A6C-4C6D-A800-D8705FF20B41}"/>
              </a:ext>
            </a:extLst>
          </p:cNvPr>
          <p:cNvCxnSpPr>
            <a:cxnSpLocks/>
            <a:stCxn id="9" idx="6"/>
          </p:cNvCxnSpPr>
          <p:nvPr/>
        </p:nvCxnSpPr>
        <p:spPr>
          <a:xfrm>
            <a:off x="5551515" y="1361074"/>
            <a:ext cx="10183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C9E651-3130-4D0A-A844-7EA930B70DA9}"/>
              </a:ext>
            </a:extLst>
          </p:cNvPr>
          <p:cNvCxnSpPr>
            <a:cxnSpLocks/>
            <a:stCxn id="8" idx="6"/>
            <a:endCxn id="10" idx="2"/>
          </p:cNvCxnSpPr>
          <p:nvPr/>
        </p:nvCxnSpPr>
        <p:spPr>
          <a:xfrm flipV="1">
            <a:off x="4031671" y="2923195"/>
            <a:ext cx="1029393" cy="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A642B1-1A55-4D53-889A-05912329B94E}"/>
              </a:ext>
            </a:extLst>
          </p:cNvPr>
          <p:cNvCxnSpPr>
            <a:cxnSpLocks/>
          </p:cNvCxnSpPr>
          <p:nvPr/>
        </p:nvCxnSpPr>
        <p:spPr>
          <a:xfrm>
            <a:off x="5551515" y="2923194"/>
            <a:ext cx="101831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9FF418-C745-42A8-A3B5-6786901AF967}"/>
              </a:ext>
            </a:extLst>
          </p:cNvPr>
          <p:cNvCxnSpPr>
            <a:cxnSpLocks/>
            <a:stCxn id="13" idx="6"/>
            <a:endCxn id="14" idx="3"/>
          </p:cNvCxnSpPr>
          <p:nvPr/>
        </p:nvCxnSpPr>
        <p:spPr>
          <a:xfrm flipV="1">
            <a:off x="7060276" y="2331518"/>
            <a:ext cx="736843" cy="59167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28D7C6-1F1A-4683-9512-6767D9160237}"/>
              </a:ext>
            </a:extLst>
          </p:cNvPr>
          <p:cNvCxnSpPr>
            <a:cxnSpLocks/>
            <a:stCxn id="7" idx="5"/>
            <a:endCxn id="8" idx="2"/>
          </p:cNvCxnSpPr>
          <p:nvPr/>
        </p:nvCxnSpPr>
        <p:spPr>
          <a:xfrm>
            <a:off x="2963705" y="2331518"/>
            <a:ext cx="577515" cy="59167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B5234B-844F-47F8-B012-4C162C7C63EA}"/>
              </a:ext>
            </a:extLst>
          </p:cNvPr>
          <p:cNvCxnSpPr>
            <a:cxnSpLocks/>
            <a:stCxn id="11" idx="5"/>
            <a:endCxn id="14" idx="1"/>
          </p:cNvCxnSpPr>
          <p:nvPr/>
        </p:nvCxnSpPr>
        <p:spPr>
          <a:xfrm>
            <a:off x="6988451" y="1524298"/>
            <a:ext cx="808668" cy="480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029F3E-7A15-418D-AF8E-B3B844F374A6}"/>
              </a:ext>
            </a:extLst>
          </p:cNvPr>
          <p:cNvCxnSpPr>
            <a:cxnSpLocks/>
            <a:stCxn id="12" idx="5"/>
            <a:endCxn id="10" idx="1"/>
          </p:cNvCxnSpPr>
          <p:nvPr/>
        </p:nvCxnSpPr>
        <p:spPr>
          <a:xfrm>
            <a:off x="4713535" y="2331518"/>
            <a:ext cx="419354" cy="428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E036E4-0F0F-44B3-80E9-2396B44B3F87}"/>
              </a:ext>
            </a:extLst>
          </p:cNvPr>
          <p:cNvCxnSpPr>
            <a:cxnSpLocks/>
            <a:stCxn id="12" idx="3"/>
          </p:cNvCxnSpPr>
          <p:nvPr/>
        </p:nvCxnSpPr>
        <p:spPr>
          <a:xfrm flipH="1">
            <a:off x="3947380" y="2331518"/>
            <a:ext cx="419354" cy="4114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F4C87-6FF6-4319-AA5F-C6C0A90F654F}"/>
              </a:ext>
            </a:extLst>
          </p:cNvPr>
          <p:cNvCxnSpPr>
            <a:cxnSpLocks/>
            <a:stCxn id="9" idx="3"/>
            <a:endCxn id="12" idx="7"/>
          </p:cNvCxnSpPr>
          <p:nvPr/>
        </p:nvCxnSpPr>
        <p:spPr>
          <a:xfrm flipH="1">
            <a:off x="4713535" y="1524297"/>
            <a:ext cx="419354" cy="480774"/>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029B1B-C9CA-416D-95E1-7A50040351DC}"/>
              </a:ext>
            </a:extLst>
          </p:cNvPr>
          <p:cNvCxnSpPr>
            <a:cxnSpLocks/>
            <a:stCxn id="8" idx="0"/>
            <a:endCxn id="15" idx="4"/>
          </p:cNvCxnSpPr>
          <p:nvPr/>
        </p:nvCxnSpPr>
        <p:spPr>
          <a:xfrm flipV="1">
            <a:off x="3786446" y="1591908"/>
            <a:ext cx="11084" cy="1100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15FCB9-0902-4CB4-9B84-EA3CCE31B348}"/>
              </a:ext>
            </a:extLst>
          </p:cNvPr>
          <p:cNvCxnSpPr>
            <a:cxnSpLocks/>
            <a:stCxn id="13" idx="0"/>
          </p:cNvCxnSpPr>
          <p:nvPr/>
        </p:nvCxnSpPr>
        <p:spPr>
          <a:xfrm flipH="1" flipV="1">
            <a:off x="6809509" y="1585108"/>
            <a:ext cx="5542" cy="1107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CA407C-6594-4141-9EBF-DFDD15AB6F9B}"/>
              </a:ext>
            </a:extLst>
          </p:cNvPr>
          <p:cNvCxnSpPr>
            <a:cxnSpLocks/>
            <a:stCxn id="9" idx="5"/>
            <a:endCxn id="13" idx="1"/>
          </p:cNvCxnSpPr>
          <p:nvPr/>
        </p:nvCxnSpPr>
        <p:spPr>
          <a:xfrm>
            <a:off x="5479690" y="1524297"/>
            <a:ext cx="1161960" cy="1235674"/>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F35E2E6-4C5C-4B69-A233-F91DE15B1DDF}"/>
              </a:ext>
            </a:extLst>
          </p:cNvPr>
          <p:cNvSpPr txBox="1"/>
          <p:nvPr/>
        </p:nvSpPr>
        <p:spPr>
          <a:xfrm>
            <a:off x="2262484" y="1002021"/>
            <a:ext cx="6578062" cy="265457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                                  8                      7 </a:t>
            </a:r>
          </a:p>
          <a:p>
            <a:pPr>
              <a:spcAft>
                <a:spcPts val="600"/>
              </a:spcAft>
            </a:pPr>
            <a:r>
              <a:rPr lang="en-US" sz="2000" dirty="0">
                <a:latin typeface="Times New Roman" panose="02020603050405020304" pitchFamily="18" charset="0"/>
                <a:cs typeface="Times New Roman" panose="02020603050405020304" pitchFamily="18" charset="0"/>
              </a:rPr>
              <a:t>             4                        2                                      9</a:t>
            </a:r>
          </a:p>
          <a:p>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                   11                                 4             14</a:t>
            </a:r>
          </a:p>
          <a:p>
            <a:r>
              <a:rPr lang="en-US" sz="2000" dirty="0">
                <a:latin typeface="Times New Roman" panose="02020603050405020304" pitchFamily="18" charset="0"/>
                <a:cs typeface="Times New Roman" panose="02020603050405020304" pitchFamily="18" charset="0"/>
              </a:rPr>
              <a:t>           8                7       6                                         10</a:t>
            </a:r>
          </a:p>
          <a:p>
            <a:pPr>
              <a:spcBef>
                <a:spcPts val="900"/>
              </a:spcBef>
            </a:pPr>
            <a:r>
              <a:rPr lang="en-US" sz="2000" dirty="0">
                <a:latin typeface="Times New Roman" panose="02020603050405020304" pitchFamily="18" charset="0"/>
                <a:cs typeface="Times New Roman" panose="02020603050405020304" pitchFamily="18" charset="0"/>
              </a:rPr>
              <a:t>                                  1                     2</a:t>
            </a:r>
          </a:p>
          <a:p>
            <a:endParaRPr lang="en-US" sz="2400"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874BE737-0840-4DBD-9ABD-362C7B2E0373}"/>
              </a:ext>
            </a:extLst>
          </p:cNvPr>
          <p:cNvSpPr/>
          <p:nvPr/>
        </p:nvSpPr>
        <p:spPr>
          <a:xfrm>
            <a:off x="1374372" y="926884"/>
            <a:ext cx="7514705" cy="1914698"/>
          </a:xfrm>
          <a:custGeom>
            <a:avLst/>
            <a:gdLst>
              <a:gd name="connsiteX0" fmla="*/ 0 w 7514705"/>
              <a:gd name="connsiteY0" fmla="*/ 1504604 h 1914698"/>
              <a:gd name="connsiteX1" fmla="*/ 41563 w 7514705"/>
              <a:gd name="connsiteY1" fmla="*/ 1496291 h 1914698"/>
              <a:gd name="connsiteX2" fmla="*/ 74814 w 7514705"/>
              <a:gd name="connsiteY2" fmla="*/ 1479666 h 1914698"/>
              <a:gd name="connsiteX3" fmla="*/ 149629 w 7514705"/>
              <a:gd name="connsiteY3" fmla="*/ 1487978 h 1914698"/>
              <a:gd name="connsiteX4" fmla="*/ 207818 w 7514705"/>
              <a:gd name="connsiteY4" fmla="*/ 1504604 h 1914698"/>
              <a:gd name="connsiteX5" fmla="*/ 307571 w 7514705"/>
              <a:gd name="connsiteY5" fmla="*/ 1571106 h 1914698"/>
              <a:gd name="connsiteX6" fmla="*/ 349134 w 7514705"/>
              <a:gd name="connsiteY6" fmla="*/ 1587731 h 1914698"/>
              <a:gd name="connsiteX7" fmla="*/ 415636 w 7514705"/>
              <a:gd name="connsiteY7" fmla="*/ 1637607 h 1914698"/>
              <a:gd name="connsiteX8" fmla="*/ 440574 w 7514705"/>
              <a:gd name="connsiteY8" fmla="*/ 1662546 h 1914698"/>
              <a:gd name="connsiteX9" fmla="*/ 523702 w 7514705"/>
              <a:gd name="connsiteY9" fmla="*/ 1704109 h 1914698"/>
              <a:gd name="connsiteX10" fmla="*/ 565265 w 7514705"/>
              <a:gd name="connsiteY10" fmla="*/ 1729047 h 1914698"/>
              <a:gd name="connsiteX11" fmla="*/ 606829 w 7514705"/>
              <a:gd name="connsiteY11" fmla="*/ 1762298 h 1914698"/>
              <a:gd name="connsiteX12" fmla="*/ 648393 w 7514705"/>
              <a:gd name="connsiteY12" fmla="*/ 1770611 h 1914698"/>
              <a:gd name="connsiteX13" fmla="*/ 706582 w 7514705"/>
              <a:gd name="connsiteY13" fmla="*/ 1795549 h 1914698"/>
              <a:gd name="connsiteX14" fmla="*/ 748145 w 7514705"/>
              <a:gd name="connsiteY14" fmla="*/ 1803862 h 1914698"/>
              <a:gd name="connsiteX15" fmla="*/ 847898 w 7514705"/>
              <a:gd name="connsiteY15" fmla="*/ 1837113 h 1914698"/>
              <a:gd name="connsiteX16" fmla="*/ 872836 w 7514705"/>
              <a:gd name="connsiteY16" fmla="*/ 1845426 h 1914698"/>
              <a:gd name="connsiteX17" fmla="*/ 897774 w 7514705"/>
              <a:gd name="connsiteY17" fmla="*/ 1862051 h 1914698"/>
              <a:gd name="connsiteX18" fmla="*/ 1047403 w 7514705"/>
              <a:gd name="connsiteY18" fmla="*/ 1878677 h 1914698"/>
              <a:gd name="connsiteX19" fmla="*/ 1155469 w 7514705"/>
              <a:gd name="connsiteY19" fmla="*/ 1895302 h 1914698"/>
              <a:gd name="connsiteX20" fmla="*/ 1296785 w 7514705"/>
              <a:gd name="connsiteY20" fmla="*/ 1903615 h 1914698"/>
              <a:gd name="connsiteX21" fmla="*/ 1512916 w 7514705"/>
              <a:gd name="connsiteY21" fmla="*/ 1886989 h 1914698"/>
              <a:gd name="connsiteX22" fmla="*/ 1571105 w 7514705"/>
              <a:gd name="connsiteY22" fmla="*/ 1870364 h 1914698"/>
              <a:gd name="connsiteX23" fmla="*/ 1645920 w 7514705"/>
              <a:gd name="connsiteY23" fmla="*/ 1845426 h 1914698"/>
              <a:gd name="connsiteX24" fmla="*/ 1670858 w 7514705"/>
              <a:gd name="connsiteY24" fmla="*/ 1828800 h 1914698"/>
              <a:gd name="connsiteX25" fmla="*/ 1695796 w 7514705"/>
              <a:gd name="connsiteY25" fmla="*/ 1820487 h 1914698"/>
              <a:gd name="connsiteX26" fmla="*/ 1762298 w 7514705"/>
              <a:gd name="connsiteY26" fmla="*/ 1803862 h 1914698"/>
              <a:gd name="connsiteX27" fmla="*/ 1828800 w 7514705"/>
              <a:gd name="connsiteY27" fmla="*/ 1787237 h 1914698"/>
              <a:gd name="connsiteX28" fmla="*/ 1895302 w 7514705"/>
              <a:gd name="connsiteY28" fmla="*/ 1762298 h 1914698"/>
              <a:gd name="connsiteX29" fmla="*/ 1945178 w 7514705"/>
              <a:gd name="connsiteY29" fmla="*/ 1737360 h 1914698"/>
              <a:gd name="connsiteX30" fmla="*/ 2036618 w 7514705"/>
              <a:gd name="connsiteY30" fmla="*/ 1679171 h 1914698"/>
              <a:gd name="connsiteX31" fmla="*/ 2061556 w 7514705"/>
              <a:gd name="connsiteY31" fmla="*/ 1662546 h 1914698"/>
              <a:gd name="connsiteX32" fmla="*/ 2119745 w 7514705"/>
              <a:gd name="connsiteY32" fmla="*/ 1629295 h 1914698"/>
              <a:gd name="connsiteX33" fmla="*/ 2144683 w 7514705"/>
              <a:gd name="connsiteY33" fmla="*/ 1596044 h 1914698"/>
              <a:gd name="connsiteX34" fmla="*/ 2177934 w 7514705"/>
              <a:gd name="connsiteY34" fmla="*/ 1579418 h 1914698"/>
              <a:gd name="connsiteX35" fmla="*/ 2227811 w 7514705"/>
              <a:gd name="connsiteY35" fmla="*/ 1537855 h 1914698"/>
              <a:gd name="connsiteX36" fmla="*/ 2277687 w 7514705"/>
              <a:gd name="connsiteY36" fmla="*/ 1496291 h 1914698"/>
              <a:gd name="connsiteX37" fmla="*/ 2319251 w 7514705"/>
              <a:gd name="connsiteY37" fmla="*/ 1438102 h 1914698"/>
              <a:gd name="connsiteX38" fmla="*/ 2369127 w 7514705"/>
              <a:gd name="connsiteY38" fmla="*/ 1396538 h 1914698"/>
              <a:gd name="connsiteX39" fmla="*/ 2402378 w 7514705"/>
              <a:gd name="connsiteY39" fmla="*/ 1354975 h 1914698"/>
              <a:gd name="connsiteX40" fmla="*/ 2443942 w 7514705"/>
              <a:gd name="connsiteY40" fmla="*/ 1313411 h 1914698"/>
              <a:gd name="connsiteX41" fmla="*/ 2518756 w 7514705"/>
              <a:gd name="connsiteY41" fmla="*/ 1213658 h 1914698"/>
              <a:gd name="connsiteX42" fmla="*/ 2560320 w 7514705"/>
              <a:gd name="connsiteY42" fmla="*/ 1155469 h 1914698"/>
              <a:gd name="connsiteX43" fmla="*/ 2593571 w 7514705"/>
              <a:gd name="connsiteY43" fmla="*/ 1122218 h 1914698"/>
              <a:gd name="connsiteX44" fmla="*/ 2601883 w 7514705"/>
              <a:gd name="connsiteY44" fmla="*/ 1072342 h 1914698"/>
              <a:gd name="connsiteX45" fmla="*/ 2626822 w 7514705"/>
              <a:gd name="connsiteY45" fmla="*/ 1039091 h 1914698"/>
              <a:gd name="connsiteX46" fmla="*/ 2660073 w 7514705"/>
              <a:gd name="connsiteY46" fmla="*/ 989215 h 1914698"/>
              <a:gd name="connsiteX47" fmla="*/ 2676698 w 7514705"/>
              <a:gd name="connsiteY47" fmla="*/ 947651 h 1914698"/>
              <a:gd name="connsiteX48" fmla="*/ 2701636 w 7514705"/>
              <a:gd name="connsiteY48" fmla="*/ 922713 h 1914698"/>
              <a:gd name="connsiteX49" fmla="*/ 2743200 w 7514705"/>
              <a:gd name="connsiteY49" fmla="*/ 839586 h 1914698"/>
              <a:gd name="connsiteX50" fmla="*/ 2776451 w 7514705"/>
              <a:gd name="connsiteY50" fmla="*/ 756458 h 1914698"/>
              <a:gd name="connsiteX51" fmla="*/ 2842953 w 7514705"/>
              <a:gd name="connsiteY51" fmla="*/ 665018 h 1914698"/>
              <a:gd name="connsiteX52" fmla="*/ 2884516 w 7514705"/>
              <a:gd name="connsiteY52" fmla="*/ 565266 h 1914698"/>
              <a:gd name="connsiteX53" fmla="*/ 2951018 w 7514705"/>
              <a:gd name="connsiteY53" fmla="*/ 448887 h 1914698"/>
              <a:gd name="connsiteX54" fmla="*/ 2967643 w 7514705"/>
              <a:gd name="connsiteY54" fmla="*/ 415637 h 1914698"/>
              <a:gd name="connsiteX55" fmla="*/ 3009207 w 7514705"/>
              <a:gd name="connsiteY55" fmla="*/ 324197 h 1914698"/>
              <a:gd name="connsiteX56" fmla="*/ 3059083 w 7514705"/>
              <a:gd name="connsiteY56" fmla="*/ 257695 h 1914698"/>
              <a:gd name="connsiteX57" fmla="*/ 3075709 w 7514705"/>
              <a:gd name="connsiteY57" fmla="*/ 232757 h 1914698"/>
              <a:gd name="connsiteX58" fmla="*/ 3100647 w 7514705"/>
              <a:gd name="connsiteY58" fmla="*/ 207818 h 1914698"/>
              <a:gd name="connsiteX59" fmla="*/ 3125585 w 7514705"/>
              <a:gd name="connsiteY59" fmla="*/ 174567 h 1914698"/>
              <a:gd name="connsiteX60" fmla="*/ 3192087 w 7514705"/>
              <a:gd name="connsiteY60" fmla="*/ 108066 h 1914698"/>
              <a:gd name="connsiteX61" fmla="*/ 3225338 w 7514705"/>
              <a:gd name="connsiteY61" fmla="*/ 74815 h 1914698"/>
              <a:gd name="connsiteX62" fmla="*/ 3275214 w 7514705"/>
              <a:gd name="connsiteY62" fmla="*/ 41564 h 1914698"/>
              <a:gd name="connsiteX63" fmla="*/ 3383280 w 7514705"/>
              <a:gd name="connsiteY63" fmla="*/ 0 h 1914698"/>
              <a:gd name="connsiteX64" fmla="*/ 3724102 w 7514705"/>
              <a:gd name="connsiteY64" fmla="*/ 33251 h 1914698"/>
              <a:gd name="connsiteX65" fmla="*/ 3823854 w 7514705"/>
              <a:gd name="connsiteY65" fmla="*/ 83127 h 1914698"/>
              <a:gd name="connsiteX66" fmla="*/ 3882043 w 7514705"/>
              <a:gd name="connsiteY66" fmla="*/ 108066 h 1914698"/>
              <a:gd name="connsiteX67" fmla="*/ 4023360 w 7514705"/>
              <a:gd name="connsiteY67" fmla="*/ 149629 h 1914698"/>
              <a:gd name="connsiteX68" fmla="*/ 4123113 w 7514705"/>
              <a:gd name="connsiteY68" fmla="*/ 216131 h 1914698"/>
              <a:gd name="connsiteX69" fmla="*/ 4272742 w 7514705"/>
              <a:gd name="connsiteY69" fmla="*/ 299258 h 1914698"/>
              <a:gd name="connsiteX70" fmla="*/ 4330931 w 7514705"/>
              <a:gd name="connsiteY70" fmla="*/ 357447 h 1914698"/>
              <a:gd name="connsiteX71" fmla="*/ 4389120 w 7514705"/>
              <a:gd name="connsiteY71" fmla="*/ 407324 h 1914698"/>
              <a:gd name="connsiteX72" fmla="*/ 4422371 w 7514705"/>
              <a:gd name="connsiteY72" fmla="*/ 457200 h 1914698"/>
              <a:gd name="connsiteX73" fmla="*/ 4438996 w 7514705"/>
              <a:gd name="connsiteY73" fmla="*/ 473826 h 1914698"/>
              <a:gd name="connsiteX74" fmla="*/ 4463934 w 7514705"/>
              <a:gd name="connsiteY74" fmla="*/ 507077 h 1914698"/>
              <a:gd name="connsiteX75" fmla="*/ 4480560 w 7514705"/>
              <a:gd name="connsiteY75" fmla="*/ 523702 h 1914698"/>
              <a:gd name="connsiteX76" fmla="*/ 4505498 w 7514705"/>
              <a:gd name="connsiteY76" fmla="*/ 556953 h 1914698"/>
              <a:gd name="connsiteX77" fmla="*/ 4522123 w 7514705"/>
              <a:gd name="connsiteY77" fmla="*/ 581891 h 1914698"/>
              <a:gd name="connsiteX78" fmla="*/ 4596938 w 7514705"/>
              <a:gd name="connsiteY78" fmla="*/ 623455 h 1914698"/>
              <a:gd name="connsiteX79" fmla="*/ 4729942 w 7514705"/>
              <a:gd name="connsiteY79" fmla="*/ 739833 h 1914698"/>
              <a:gd name="connsiteX80" fmla="*/ 4763193 w 7514705"/>
              <a:gd name="connsiteY80" fmla="*/ 764771 h 1914698"/>
              <a:gd name="connsiteX81" fmla="*/ 4813069 w 7514705"/>
              <a:gd name="connsiteY81" fmla="*/ 847898 h 1914698"/>
              <a:gd name="connsiteX82" fmla="*/ 4829694 w 7514705"/>
              <a:gd name="connsiteY82" fmla="*/ 889462 h 1914698"/>
              <a:gd name="connsiteX83" fmla="*/ 4862945 w 7514705"/>
              <a:gd name="connsiteY83" fmla="*/ 914400 h 1914698"/>
              <a:gd name="connsiteX84" fmla="*/ 4904509 w 7514705"/>
              <a:gd name="connsiteY84" fmla="*/ 989215 h 1914698"/>
              <a:gd name="connsiteX85" fmla="*/ 4971011 w 7514705"/>
              <a:gd name="connsiteY85" fmla="*/ 1064029 h 1914698"/>
              <a:gd name="connsiteX86" fmla="*/ 5029200 w 7514705"/>
              <a:gd name="connsiteY86" fmla="*/ 1147157 h 1914698"/>
              <a:gd name="connsiteX87" fmla="*/ 5095702 w 7514705"/>
              <a:gd name="connsiteY87" fmla="*/ 1238597 h 1914698"/>
              <a:gd name="connsiteX88" fmla="*/ 5128953 w 7514705"/>
              <a:gd name="connsiteY88" fmla="*/ 1288473 h 1914698"/>
              <a:gd name="connsiteX89" fmla="*/ 5178829 w 7514705"/>
              <a:gd name="connsiteY89" fmla="*/ 1346662 h 1914698"/>
              <a:gd name="connsiteX90" fmla="*/ 5286894 w 7514705"/>
              <a:gd name="connsiteY90" fmla="*/ 1454727 h 1914698"/>
              <a:gd name="connsiteX91" fmla="*/ 5320145 w 7514705"/>
              <a:gd name="connsiteY91" fmla="*/ 1487978 h 1914698"/>
              <a:gd name="connsiteX92" fmla="*/ 5361709 w 7514705"/>
              <a:gd name="connsiteY92" fmla="*/ 1529542 h 1914698"/>
              <a:gd name="connsiteX93" fmla="*/ 5386647 w 7514705"/>
              <a:gd name="connsiteY93" fmla="*/ 1546167 h 1914698"/>
              <a:gd name="connsiteX94" fmla="*/ 5411585 w 7514705"/>
              <a:gd name="connsiteY94" fmla="*/ 1571106 h 1914698"/>
              <a:gd name="connsiteX95" fmla="*/ 5444836 w 7514705"/>
              <a:gd name="connsiteY95" fmla="*/ 1579418 h 1914698"/>
              <a:gd name="connsiteX96" fmla="*/ 5544589 w 7514705"/>
              <a:gd name="connsiteY96" fmla="*/ 1620982 h 1914698"/>
              <a:gd name="connsiteX97" fmla="*/ 5577840 w 7514705"/>
              <a:gd name="connsiteY97" fmla="*/ 1637607 h 1914698"/>
              <a:gd name="connsiteX98" fmla="*/ 5619403 w 7514705"/>
              <a:gd name="connsiteY98" fmla="*/ 1654233 h 1914698"/>
              <a:gd name="connsiteX99" fmla="*/ 5660967 w 7514705"/>
              <a:gd name="connsiteY99" fmla="*/ 1679171 h 1914698"/>
              <a:gd name="connsiteX100" fmla="*/ 5785658 w 7514705"/>
              <a:gd name="connsiteY100" fmla="*/ 1729047 h 1914698"/>
              <a:gd name="connsiteX101" fmla="*/ 5852160 w 7514705"/>
              <a:gd name="connsiteY101" fmla="*/ 1762298 h 1914698"/>
              <a:gd name="connsiteX102" fmla="*/ 5918662 w 7514705"/>
              <a:gd name="connsiteY102" fmla="*/ 1787237 h 1914698"/>
              <a:gd name="connsiteX103" fmla="*/ 5993476 w 7514705"/>
              <a:gd name="connsiteY103" fmla="*/ 1820487 h 1914698"/>
              <a:gd name="connsiteX104" fmla="*/ 6118167 w 7514705"/>
              <a:gd name="connsiteY104" fmla="*/ 1837113 h 1914698"/>
              <a:gd name="connsiteX105" fmla="*/ 6217920 w 7514705"/>
              <a:gd name="connsiteY105" fmla="*/ 1862051 h 1914698"/>
              <a:gd name="connsiteX106" fmla="*/ 6284422 w 7514705"/>
              <a:gd name="connsiteY106" fmla="*/ 1870364 h 1914698"/>
              <a:gd name="connsiteX107" fmla="*/ 6342611 w 7514705"/>
              <a:gd name="connsiteY107" fmla="*/ 1878677 h 1914698"/>
              <a:gd name="connsiteX108" fmla="*/ 6833062 w 7514705"/>
              <a:gd name="connsiteY108" fmla="*/ 1903615 h 1914698"/>
              <a:gd name="connsiteX109" fmla="*/ 6924502 w 7514705"/>
              <a:gd name="connsiteY109" fmla="*/ 1911927 h 1914698"/>
              <a:gd name="connsiteX110" fmla="*/ 7132320 w 7514705"/>
              <a:gd name="connsiteY110" fmla="*/ 1903615 h 1914698"/>
              <a:gd name="connsiteX111" fmla="*/ 7157258 w 7514705"/>
              <a:gd name="connsiteY111" fmla="*/ 1886989 h 1914698"/>
              <a:gd name="connsiteX112" fmla="*/ 7273636 w 7514705"/>
              <a:gd name="connsiteY112" fmla="*/ 1878677 h 1914698"/>
              <a:gd name="connsiteX113" fmla="*/ 7423265 w 7514705"/>
              <a:gd name="connsiteY113" fmla="*/ 1862051 h 1914698"/>
              <a:gd name="connsiteX114" fmla="*/ 7456516 w 7514705"/>
              <a:gd name="connsiteY114" fmla="*/ 1853738 h 1914698"/>
              <a:gd name="connsiteX115" fmla="*/ 7514705 w 7514705"/>
              <a:gd name="connsiteY115" fmla="*/ 1820487 h 191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7514705" h="1914698">
                <a:moveTo>
                  <a:pt x="0" y="1504604"/>
                </a:moveTo>
                <a:cubicBezTo>
                  <a:pt x="13854" y="1501833"/>
                  <a:pt x="28159" y="1500759"/>
                  <a:pt x="41563" y="1496291"/>
                </a:cubicBezTo>
                <a:cubicBezTo>
                  <a:pt x="53319" y="1492372"/>
                  <a:pt x="62459" y="1480616"/>
                  <a:pt x="74814" y="1479666"/>
                </a:cubicBezTo>
                <a:cubicBezTo>
                  <a:pt x="99832" y="1477741"/>
                  <a:pt x="124691" y="1485207"/>
                  <a:pt x="149629" y="1487978"/>
                </a:cubicBezTo>
                <a:cubicBezTo>
                  <a:pt x="169025" y="1493520"/>
                  <a:pt x="189967" y="1495209"/>
                  <a:pt x="207818" y="1504604"/>
                </a:cubicBezTo>
                <a:cubicBezTo>
                  <a:pt x="243182" y="1523217"/>
                  <a:pt x="270466" y="1556264"/>
                  <a:pt x="307571" y="1571106"/>
                </a:cubicBezTo>
                <a:lnTo>
                  <a:pt x="349134" y="1587731"/>
                </a:lnTo>
                <a:cubicBezTo>
                  <a:pt x="408052" y="1646646"/>
                  <a:pt x="332996" y="1575625"/>
                  <a:pt x="415636" y="1637607"/>
                </a:cubicBezTo>
                <a:cubicBezTo>
                  <a:pt x="425041" y="1644661"/>
                  <a:pt x="430562" y="1656385"/>
                  <a:pt x="440574" y="1662546"/>
                </a:cubicBezTo>
                <a:cubicBezTo>
                  <a:pt x="466958" y="1678782"/>
                  <a:pt x="496367" y="1689530"/>
                  <a:pt x="523702" y="1704109"/>
                </a:cubicBezTo>
                <a:cubicBezTo>
                  <a:pt x="537958" y="1711712"/>
                  <a:pt x="552029" y="1719782"/>
                  <a:pt x="565265" y="1729047"/>
                </a:cubicBezTo>
                <a:cubicBezTo>
                  <a:pt x="579800" y="1739222"/>
                  <a:pt x="590960" y="1754363"/>
                  <a:pt x="606829" y="1762298"/>
                </a:cubicBezTo>
                <a:cubicBezTo>
                  <a:pt x="619466" y="1768617"/>
                  <a:pt x="634686" y="1767184"/>
                  <a:pt x="648393" y="1770611"/>
                </a:cubicBezTo>
                <a:cubicBezTo>
                  <a:pt x="706495" y="1785137"/>
                  <a:pt x="635218" y="1771761"/>
                  <a:pt x="706582" y="1795549"/>
                </a:cubicBezTo>
                <a:cubicBezTo>
                  <a:pt x="719986" y="1800017"/>
                  <a:pt x="734291" y="1801091"/>
                  <a:pt x="748145" y="1803862"/>
                </a:cubicBezTo>
                <a:cubicBezTo>
                  <a:pt x="828144" y="1843861"/>
                  <a:pt x="766043" y="1818922"/>
                  <a:pt x="847898" y="1837113"/>
                </a:cubicBezTo>
                <a:cubicBezTo>
                  <a:pt x="856452" y="1839014"/>
                  <a:pt x="864999" y="1841507"/>
                  <a:pt x="872836" y="1845426"/>
                </a:cubicBezTo>
                <a:cubicBezTo>
                  <a:pt x="881772" y="1849894"/>
                  <a:pt x="887960" y="1860182"/>
                  <a:pt x="897774" y="1862051"/>
                </a:cubicBezTo>
                <a:cubicBezTo>
                  <a:pt x="947071" y="1871441"/>
                  <a:pt x="998194" y="1868836"/>
                  <a:pt x="1047403" y="1878677"/>
                </a:cubicBezTo>
                <a:cubicBezTo>
                  <a:pt x="1091772" y="1887550"/>
                  <a:pt x="1105149" y="1891276"/>
                  <a:pt x="1155469" y="1895302"/>
                </a:cubicBezTo>
                <a:cubicBezTo>
                  <a:pt x="1202505" y="1899065"/>
                  <a:pt x="1249680" y="1900844"/>
                  <a:pt x="1296785" y="1903615"/>
                </a:cubicBezTo>
                <a:cubicBezTo>
                  <a:pt x="1441717" y="1897027"/>
                  <a:pt x="1429706" y="1909683"/>
                  <a:pt x="1512916" y="1886989"/>
                </a:cubicBezTo>
                <a:cubicBezTo>
                  <a:pt x="1532378" y="1881681"/>
                  <a:pt x="1551851" y="1876381"/>
                  <a:pt x="1571105" y="1870364"/>
                </a:cubicBezTo>
                <a:cubicBezTo>
                  <a:pt x="1596196" y="1862523"/>
                  <a:pt x="1645920" y="1845426"/>
                  <a:pt x="1645920" y="1845426"/>
                </a:cubicBezTo>
                <a:cubicBezTo>
                  <a:pt x="1654233" y="1839884"/>
                  <a:pt x="1661922" y="1833268"/>
                  <a:pt x="1670858" y="1828800"/>
                </a:cubicBezTo>
                <a:cubicBezTo>
                  <a:pt x="1678695" y="1824881"/>
                  <a:pt x="1687342" y="1822793"/>
                  <a:pt x="1695796" y="1820487"/>
                </a:cubicBezTo>
                <a:cubicBezTo>
                  <a:pt x="1717840" y="1814475"/>
                  <a:pt x="1740254" y="1809874"/>
                  <a:pt x="1762298" y="1803862"/>
                </a:cubicBezTo>
                <a:cubicBezTo>
                  <a:pt x="1832592" y="1784691"/>
                  <a:pt x="1727122" y="1807571"/>
                  <a:pt x="1828800" y="1787237"/>
                </a:cubicBezTo>
                <a:cubicBezTo>
                  <a:pt x="1945916" y="1728677"/>
                  <a:pt x="1782130" y="1807567"/>
                  <a:pt x="1895302" y="1762298"/>
                </a:cubicBezTo>
                <a:cubicBezTo>
                  <a:pt x="1912560" y="1755395"/>
                  <a:pt x="1928860" y="1746261"/>
                  <a:pt x="1945178" y="1737360"/>
                </a:cubicBezTo>
                <a:cubicBezTo>
                  <a:pt x="1977468" y="1719747"/>
                  <a:pt x="2005956" y="1699612"/>
                  <a:pt x="2036618" y="1679171"/>
                </a:cubicBezTo>
                <a:cubicBezTo>
                  <a:pt x="2044931" y="1673629"/>
                  <a:pt x="2052882" y="1667503"/>
                  <a:pt x="2061556" y="1662546"/>
                </a:cubicBezTo>
                <a:lnTo>
                  <a:pt x="2119745" y="1629295"/>
                </a:lnTo>
                <a:cubicBezTo>
                  <a:pt x="2128058" y="1618211"/>
                  <a:pt x="2134164" y="1605060"/>
                  <a:pt x="2144683" y="1596044"/>
                </a:cubicBezTo>
                <a:cubicBezTo>
                  <a:pt x="2154092" y="1587979"/>
                  <a:pt x="2167175" y="1585566"/>
                  <a:pt x="2177934" y="1579418"/>
                </a:cubicBezTo>
                <a:cubicBezTo>
                  <a:pt x="2214684" y="1558418"/>
                  <a:pt x="2193420" y="1567333"/>
                  <a:pt x="2227811" y="1537855"/>
                </a:cubicBezTo>
                <a:cubicBezTo>
                  <a:pt x="2246081" y="1522195"/>
                  <a:pt x="2263287" y="1514805"/>
                  <a:pt x="2277687" y="1496291"/>
                </a:cubicBezTo>
                <a:cubicBezTo>
                  <a:pt x="2292321" y="1477476"/>
                  <a:pt x="2304361" y="1456715"/>
                  <a:pt x="2319251" y="1438102"/>
                </a:cubicBezTo>
                <a:cubicBezTo>
                  <a:pt x="2373720" y="1370016"/>
                  <a:pt x="2315315" y="1450350"/>
                  <a:pt x="2369127" y="1396538"/>
                </a:cubicBezTo>
                <a:cubicBezTo>
                  <a:pt x="2381673" y="1383992"/>
                  <a:pt x="2390509" y="1368163"/>
                  <a:pt x="2402378" y="1354975"/>
                </a:cubicBezTo>
                <a:cubicBezTo>
                  <a:pt x="2415485" y="1340411"/>
                  <a:pt x="2431486" y="1328536"/>
                  <a:pt x="2443942" y="1313411"/>
                </a:cubicBezTo>
                <a:cubicBezTo>
                  <a:pt x="2470364" y="1281327"/>
                  <a:pt x="2494101" y="1247119"/>
                  <a:pt x="2518756" y="1213658"/>
                </a:cubicBezTo>
                <a:cubicBezTo>
                  <a:pt x="2532896" y="1194468"/>
                  <a:pt x="2543465" y="1172324"/>
                  <a:pt x="2560320" y="1155469"/>
                </a:cubicBezTo>
                <a:lnTo>
                  <a:pt x="2593571" y="1122218"/>
                </a:lnTo>
                <a:cubicBezTo>
                  <a:pt x="2596342" y="1105593"/>
                  <a:pt x="2595623" y="1087991"/>
                  <a:pt x="2601883" y="1072342"/>
                </a:cubicBezTo>
                <a:cubicBezTo>
                  <a:pt x="2607029" y="1059478"/>
                  <a:pt x="2618877" y="1050441"/>
                  <a:pt x="2626822" y="1039091"/>
                </a:cubicBezTo>
                <a:cubicBezTo>
                  <a:pt x="2638281" y="1022722"/>
                  <a:pt x="2650505" y="1006756"/>
                  <a:pt x="2660073" y="989215"/>
                </a:cubicBezTo>
                <a:cubicBezTo>
                  <a:pt x="2667218" y="976115"/>
                  <a:pt x="2668790" y="960305"/>
                  <a:pt x="2676698" y="947651"/>
                </a:cubicBezTo>
                <a:cubicBezTo>
                  <a:pt x="2682929" y="937682"/>
                  <a:pt x="2695475" y="932725"/>
                  <a:pt x="2701636" y="922713"/>
                </a:cubicBezTo>
                <a:cubicBezTo>
                  <a:pt x="2717872" y="896329"/>
                  <a:pt x="2731694" y="868350"/>
                  <a:pt x="2743200" y="839586"/>
                </a:cubicBezTo>
                <a:cubicBezTo>
                  <a:pt x="2754284" y="811877"/>
                  <a:pt x="2758898" y="780594"/>
                  <a:pt x="2776451" y="756458"/>
                </a:cubicBezTo>
                <a:cubicBezTo>
                  <a:pt x="2798618" y="725978"/>
                  <a:pt x="2828458" y="699807"/>
                  <a:pt x="2842953" y="665018"/>
                </a:cubicBezTo>
                <a:cubicBezTo>
                  <a:pt x="2856807" y="631767"/>
                  <a:pt x="2862903" y="594083"/>
                  <a:pt x="2884516" y="565266"/>
                </a:cubicBezTo>
                <a:cubicBezTo>
                  <a:pt x="2928042" y="507231"/>
                  <a:pt x="2903258" y="544407"/>
                  <a:pt x="2951018" y="448887"/>
                </a:cubicBezTo>
                <a:cubicBezTo>
                  <a:pt x="2956560" y="437804"/>
                  <a:pt x="2963724" y="427393"/>
                  <a:pt x="2967643" y="415637"/>
                </a:cubicBezTo>
                <a:cubicBezTo>
                  <a:pt x="2979413" y="380328"/>
                  <a:pt x="2984426" y="361368"/>
                  <a:pt x="3009207" y="324197"/>
                </a:cubicBezTo>
                <a:cubicBezTo>
                  <a:pt x="3046790" y="267822"/>
                  <a:pt x="2999852" y="336669"/>
                  <a:pt x="3059083" y="257695"/>
                </a:cubicBezTo>
                <a:cubicBezTo>
                  <a:pt x="3065077" y="249702"/>
                  <a:pt x="3069313" y="240432"/>
                  <a:pt x="3075709" y="232757"/>
                </a:cubicBezTo>
                <a:cubicBezTo>
                  <a:pt x="3083235" y="223726"/>
                  <a:pt x="3092996" y="216744"/>
                  <a:pt x="3100647" y="207818"/>
                </a:cubicBezTo>
                <a:cubicBezTo>
                  <a:pt x="3109663" y="197299"/>
                  <a:pt x="3116223" y="184780"/>
                  <a:pt x="3125585" y="174567"/>
                </a:cubicBezTo>
                <a:cubicBezTo>
                  <a:pt x="3146768" y="151458"/>
                  <a:pt x="3169920" y="130233"/>
                  <a:pt x="3192087" y="108066"/>
                </a:cubicBezTo>
                <a:cubicBezTo>
                  <a:pt x="3203171" y="96982"/>
                  <a:pt x="3212296" y="83510"/>
                  <a:pt x="3225338" y="74815"/>
                </a:cubicBezTo>
                <a:cubicBezTo>
                  <a:pt x="3241963" y="63731"/>
                  <a:pt x="3256258" y="47883"/>
                  <a:pt x="3275214" y="41564"/>
                </a:cubicBezTo>
                <a:cubicBezTo>
                  <a:pt x="3345111" y="18265"/>
                  <a:pt x="3308983" y="31841"/>
                  <a:pt x="3383280" y="0"/>
                </a:cubicBezTo>
                <a:cubicBezTo>
                  <a:pt x="3496887" y="11084"/>
                  <a:pt x="3610874" y="18796"/>
                  <a:pt x="3724102" y="33251"/>
                </a:cubicBezTo>
                <a:cubicBezTo>
                  <a:pt x="3776111" y="39891"/>
                  <a:pt x="3778577" y="58747"/>
                  <a:pt x="3823854" y="83127"/>
                </a:cubicBezTo>
                <a:cubicBezTo>
                  <a:pt x="3842434" y="93132"/>
                  <a:pt x="3862647" y="99753"/>
                  <a:pt x="3882043" y="108066"/>
                </a:cubicBezTo>
                <a:cubicBezTo>
                  <a:pt x="3964578" y="190601"/>
                  <a:pt x="3844954" y="85404"/>
                  <a:pt x="4023360" y="149629"/>
                </a:cubicBezTo>
                <a:cubicBezTo>
                  <a:pt x="4060960" y="163165"/>
                  <a:pt x="4088416" y="196304"/>
                  <a:pt x="4123113" y="216131"/>
                </a:cubicBezTo>
                <a:cubicBezTo>
                  <a:pt x="4250250" y="288781"/>
                  <a:pt x="4199528" y="262652"/>
                  <a:pt x="4272742" y="299258"/>
                </a:cubicBezTo>
                <a:cubicBezTo>
                  <a:pt x="4292138" y="318654"/>
                  <a:pt x="4310104" y="339595"/>
                  <a:pt x="4330931" y="357447"/>
                </a:cubicBezTo>
                <a:cubicBezTo>
                  <a:pt x="4350327" y="374073"/>
                  <a:pt x="4371858" y="388492"/>
                  <a:pt x="4389120" y="407324"/>
                </a:cubicBezTo>
                <a:cubicBezTo>
                  <a:pt x="4402622" y="422053"/>
                  <a:pt x="4410382" y="441215"/>
                  <a:pt x="4422371" y="457200"/>
                </a:cubicBezTo>
                <a:cubicBezTo>
                  <a:pt x="4427073" y="463470"/>
                  <a:pt x="4433979" y="467805"/>
                  <a:pt x="4438996" y="473826"/>
                </a:cubicBezTo>
                <a:cubicBezTo>
                  <a:pt x="4447865" y="484469"/>
                  <a:pt x="4455064" y="496434"/>
                  <a:pt x="4463934" y="507077"/>
                </a:cubicBezTo>
                <a:cubicBezTo>
                  <a:pt x="4468951" y="513098"/>
                  <a:pt x="4475543" y="517681"/>
                  <a:pt x="4480560" y="523702"/>
                </a:cubicBezTo>
                <a:cubicBezTo>
                  <a:pt x="4489430" y="534345"/>
                  <a:pt x="4497445" y="545679"/>
                  <a:pt x="4505498" y="556953"/>
                </a:cubicBezTo>
                <a:cubicBezTo>
                  <a:pt x="4511305" y="565083"/>
                  <a:pt x="4514043" y="576015"/>
                  <a:pt x="4522123" y="581891"/>
                </a:cubicBezTo>
                <a:cubicBezTo>
                  <a:pt x="4545195" y="598671"/>
                  <a:pt x="4573723" y="606873"/>
                  <a:pt x="4596938" y="623455"/>
                </a:cubicBezTo>
                <a:cubicBezTo>
                  <a:pt x="4763073" y="742123"/>
                  <a:pt x="4646406" y="666739"/>
                  <a:pt x="4729942" y="739833"/>
                </a:cubicBezTo>
                <a:cubicBezTo>
                  <a:pt x="4740369" y="748956"/>
                  <a:pt x="4752109" y="756458"/>
                  <a:pt x="4763193" y="764771"/>
                </a:cubicBezTo>
                <a:cubicBezTo>
                  <a:pt x="4779818" y="792480"/>
                  <a:pt x="4801068" y="817895"/>
                  <a:pt x="4813069" y="847898"/>
                </a:cubicBezTo>
                <a:cubicBezTo>
                  <a:pt x="4818611" y="861753"/>
                  <a:pt x="4820741" y="877524"/>
                  <a:pt x="4829694" y="889462"/>
                </a:cubicBezTo>
                <a:cubicBezTo>
                  <a:pt x="4838007" y="900546"/>
                  <a:pt x="4851861" y="906087"/>
                  <a:pt x="4862945" y="914400"/>
                </a:cubicBezTo>
                <a:cubicBezTo>
                  <a:pt x="4876800" y="939338"/>
                  <a:pt x="4889082" y="965218"/>
                  <a:pt x="4904509" y="989215"/>
                </a:cubicBezTo>
                <a:cubicBezTo>
                  <a:pt x="4923877" y="1019343"/>
                  <a:pt x="4946130" y="1039148"/>
                  <a:pt x="4971011" y="1064029"/>
                </a:cubicBezTo>
                <a:cubicBezTo>
                  <a:pt x="5001722" y="1125453"/>
                  <a:pt x="4972004" y="1072363"/>
                  <a:pt x="5029200" y="1147157"/>
                </a:cubicBezTo>
                <a:cubicBezTo>
                  <a:pt x="5052094" y="1177095"/>
                  <a:pt x="5073968" y="1207807"/>
                  <a:pt x="5095702" y="1238597"/>
                </a:cubicBezTo>
                <a:cubicBezTo>
                  <a:pt x="5107225" y="1254921"/>
                  <a:pt x="5115949" y="1273302"/>
                  <a:pt x="5128953" y="1288473"/>
                </a:cubicBezTo>
                <a:cubicBezTo>
                  <a:pt x="5145578" y="1307869"/>
                  <a:pt x="5161320" y="1328059"/>
                  <a:pt x="5178829" y="1346662"/>
                </a:cubicBezTo>
                <a:cubicBezTo>
                  <a:pt x="5213743" y="1383758"/>
                  <a:pt x="5250872" y="1418705"/>
                  <a:pt x="5286894" y="1454727"/>
                </a:cubicBezTo>
                <a:lnTo>
                  <a:pt x="5320145" y="1487978"/>
                </a:lnTo>
                <a:cubicBezTo>
                  <a:pt x="5334000" y="1501833"/>
                  <a:pt x="5345406" y="1518674"/>
                  <a:pt x="5361709" y="1529542"/>
                </a:cubicBezTo>
                <a:cubicBezTo>
                  <a:pt x="5370022" y="1535084"/>
                  <a:pt x="5378972" y="1539771"/>
                  <a:pt x="5386647" y="1546167"/>
                </a:cubicBezTo>
                <a:cubicBezTo>
                  <a:pt x="5395678" y="1553693"/>
                  <a:pt x="5401378" y="1565273"/>
                  <a:pt x="5411585" y="1571106"/>
                </a:cubicBezTo>
                <a:cubicBezTo>
                  <a:pt x="5421504" y="1576774"/>
                  <a:pt x="5433752" y="1576647"/>
                  <a:pt x="5444836" y="1579418"/>
                </a:cubicBezTo>
                <a:cubicBezTo>
                  <a:pt x="5558114" y="1636058"/>
                  <a:pt x="5432083" y="1575981"/>
                  <a:pt x="5544589" y="1620982"/>
                </a:cubicBezTo>
                <a:cubicBezTo>
                  <a:pt x="5556095" y="1625584"/>
                  <a:pt x="5566516" y="1632574"/>
                  <a:pt x="5577840" y="1637607"/>
                </a:cubicBezTo>
                <a:cubicBezTo>
                  <a:pt x="5591476" y="1643667"/>
                  <a:pt x="5606057" y="1647560"/>
                  <a:pt x="5619403" y="1654233"/>
                </a:cubicBezTo>
                <a:cubicBezTo>
                  <a:pt x="5633854" y="1661459"/>
                  <a:pt x="5646516" y="1671945"/>
                  <a:pt x="5660967" y="1679171"/>
                </a:cubicBezTo>
                <a:cubicBezTo>
                  <a:pt x="5726440" y="1711907"/>
                  <a:pt x="5715638" y="1698414"/>
                  <a:pt x="5785658" y="1729047"/>
                </a:cubicBezTo>
                <a:cubicBezTo>
                  <a:pt x="5808364" y="1738981"/>
                  <a:pt x="5829454" y="1752364"/>
                  <a:pt x="5852160" y="1762298"/>
                </a:cubicBezTo>
                <a:cubicBezTo>
                  <a:pt x="5873850" y="1771787"/>
                  <a:pt x="5896901" y="1777911"/>
                  <a:pt x="5918662" y="1787237"/>
                </a:cubicBezTo>
                <a:cubicBezTo>
                  <a:pt x="5975139" y="1811442"/>
                  <a:pt x="5951487" y="1808490"/>
                  <a:pt x="5993476" y="1820487"/>
                </a:cubicBezTo>
                <a:cubicBezTo>
                  <a:pt x="6044884" y="1835174"/>
                  <a:pt x="6046251" y="1830575"/>
                  <a:pt x="6118167" y="1837113"/>
                </a:cubicBezTo>
                <a:cubicBezTo>
                  <a:pt x="6159284" y="1848860"/>
                  <a:pt x="6178048" y="1855917"/>
                  <a:pt x="6217920" y="1862051"/>
                </a:cubicBezTo>
                <a:cubicBezTo>
                  <a:pt x="6240000" y="1865448"/>
                  <a:pt x="6262278" y="1867411"/>
                  <a:pt x="6284422" y="1870364"/>
                </a:cubicBezTo>
                <a:lnTo>
                  <a:pt x="6342611" y="1878677"/>
                </a:lnTo>
                <a:cubicBezTo>
                  <a:pt x="6524660" y="1951496"/>
                  <a:pt x="6353868" y="1888871"/>
                  <a:pt x="6833062" y="1903615"/>
                </a:cubicBezTo>
                <a:cubicBezTo>
                  <a:pt x="6863653" y="1904556"/>
                  <a:pt x="6894022" y="1909156"/>
                  <a:pt x="6924502" y="1911927"/>
                </a:cubicBezTo>
                <a:cubicBezTo>
                  <a:pt x="6993775" y="1909156"/>
                  <a:pt x="7063386" y="1911001"/>
                  <a:pt x="7132320" y="1903615"/>
                </a:cubicBezTo>
                <a:cubicBezTo>
                  <a:pt x="7142254" y="1902551"/>
                  <a:pt x="7147419" y="1888725"/>
                  <a:pt x="7157258" y="1886989"/>
                </a:cubicBezTo>
                <a:cubicBezTo>
                  <a:pt x="7195558" y="1880230"/>
                  <a:pt x="7234879" y="1881907"/>
                  <a:pt x="7273636" y="1878677"/>
                </a:cubicBezTo>
                <a:cubicBezTo>
                  <a:pt x="7299248" y="1876543"/>
                  <a:pt x="7393104" y="1867078"/>
                  <a:pt x="7423265" y="1862051"/>
                </a:cubicBezTo>
                <a:cubicBezTo>
                  <a:pt x="7434534" y="1860173"/>
                  <a:pt x="7445432" y="1856509"/>
                  <a:pt x="7456516" y="1853738"/>
                </a:cubicBezTo>
                <a:cubicBezTo>
                  <a:pt x="7491765" y="1830239"/>
                  <a:pt x="7472518" y="1841581"/>
                  <a:pt x="7514705" y="182048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E5DDE5A-C5CD-4E02-9406-5EE4B669F054}"/>
              </a:ext>
            </a:extLst>
          </p:cNvPr>
          <p:cNvCxnSpPr/>
          <p:nvPr/>
        </p:nvCxnSpPr>
        <p:spPr>
          <a:xfrm>
            <a:off x="1097280" y="52370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FDDA69A-D976-40DA-9E35-0C6C9962CD16}"/>
                  </a:ext>
                </a:extLst>
              </p:cNvPr>
              <p:cNvSpPr txBox="1"/>
              <p:nvPr/>
            </p:nvSpPr>
            <p:spPr>
              <a:xfrm>
                <a:off x="8344591" y="2449836"/>
                <a:ext cx="350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m:oMathPara>
                </a14:m>
                <a:endParaRPr lang="en-US" dirty="0"/>
              </a:p>
            </p:txBody>
          </p:sp>
        </mc:Choice>
        <mc:Fallback xmlns="">
          <p:sp>
            <p:nvSpPr>
              <p:cNvPr id="34" name="TextBox 33">
                <a:extLst>
                  <a:ext uri="{FF2B5EF4-FFF2-40B4-BE49-F238E27FC236}">
                    <a16:creationId xmlns:a16="http://schemas.microsoft.com/office/drawing/2014/main" id="{5FDDA69A-D976-40DA-9E35-0C6C9962CD16}"/>
                  </a:ext>
                </a:extLst>
              </p:cNvPr>
              <p:cNvSpPr txBox="1">
                <a:spLocks noRot="1" noChangeAspect="1" noMove="1" noResize="1" noEditPoints="1" noAdjustHandles="1" noChangeArrowheads="1" noChangeShapeType="1" noTextEdit="1"/>
              </p:cNvSpPr>
              <p:nvPr/>
            </p:nvSpPr>
            <p:spPr>
              <a:xfrm>
                <a:off x="8344591" y="2449836"/>
                <a:ext cx="350737" cy="276999"/>
              </a:xfrm>
              <a:prstGeom prst="rect">
                <a:avLst/>
              </a:prstGeom>
              <a:blipFill>
                <a:blip r:embed="rId2"/>
                <a:stretch>
                  <a:fillRect l="-17544" r="-1403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B6774E2-B8C6-40DA-AF15-DECDE3397354}"/>
                  </a:ext>
                </a:extLst>
              </p:cNvPr>
              <p:cNvSpPr txBox="1"/>
              <p:nvPr/>
            </p:nvSpPr>
            <p:spPr>
              <a:xfrm>
                <a:off x="1573477" y="2138735"/>
                <a:ext cx="419789" cy="276999"/>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𝑆</m:t>
                    </m:r>
                  </m:oMath>
                </a14:m>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5" name="TextBox 34">
                <a:extLst>
                  <a:ext uri="{FF2B5EF4-FFF2-40B4-BE49-F238E27FC236}">
                    <a16:creationId xmlns:a16="http://schemas.microsoft.com/office/drawing/2014/main" id="{FB6774E2-B8C6-40DA-AF15-DECDE3397354}"/>
                  </a:ext>
                </a:extLst>
              </p:cNvPr>
              <p:cNvSpPr txBox="1">
                <a:spLocks noRot="1" noChangeAspect="1" noMove="1" noResize="1" noEditPoints="1" noAdjustHandles="1" noChangeArrowheads="1" noChangeShapeType="1" noTextEdit="1"/>
              </p:cNvSpPr>
              <p:nvPr/>
            </p:nvSpPr>
            <p:spPr>
              <a:xfrm>
                <a:off x="1573477" y="2138735"/>
                <a:ext cx="419789" cy="276999"/>
              </a:xfrm>
              <a:prstGeom prst="rect">
                <a:avLst/>
              </a:prstGeom>
              <a:blipFill>
                <a:blip r:embed="rId3"/>
                <a:stretch>
                  <a:fillRect l="-18841"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51AF4EA-14BE-417B-83C0-722F63DAA81D}"/>
                  </a:ext>
                </a:extLst>
              </p:cNvPr>
              <p:cNvSpPr txBox="1"/>
              <p:nvPr/>
            </p:nvSpPr>
            <p:spPr>
              <a:xfrm>
                <a:off x="1077562" y="2646195"/>
                <a:ext cx="778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451AF4EA-14BE-417B-83C0-722F63DAA81D}"/>
                  </a:ext>
                </a:extLst>
              </p:cNvPr>
              <p:cNvSpPr txBox="1">
                <a:spLocks noRot="1" noChangeAspect="1" noMove="1" noResize="1" noEditPoints="1" noAdjustHandles="1" noChangeArrowheads="1" noChangeShapeType="1" noTextEdit="1"/>
              </p:cNvSpPr>
              <p:nvPr/>
            </p:nvSpPr>
            <p:spPr>
              <a:xfrm>
                <a:off x="1077562" y="2646195"/>
                <a:ext cx="778034" cy="276999"/>
              </a:xfrm>
              <a:prstGeom prst="rect">
                <a:avLst/>
              </a:prstGeom>
              <a:blipFill>
                <a:blip r:embed="rId4"/>
                <a:stretch>
                  <a:fillRect l="-7087" r="-7874"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B0BEA7C-CD1B-4CBA-B875-EC0BCB467ECD}"/>
                  </a:ext>
                </a:extLst>
              </p:cNvPr>
              <p:cNvSpPr txBox="1"/>
              <p:nvPr/>
            </p:nvSpPr>
            <p:spPr>
              <a:xfrm>
                <a:off x="8306311" y="2918929"/>
                <a:ext cx="778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oMath>
                  </m:oMathPara>
                </a14:m>
                <a:endParaRPr lang="en-US" dirty="0"/>
              </a:p>
            </p:txBody>
          </p:sp>
        </mc:Choice>
        <mc:Fallback xmlns="">
          <p:sp>
            <p:nvSpPr>
              <p:cNvPr id="38" name="TextBox 37">
                <a:extLst>
                  <a:ext uri="{FF2B5EF4-FFF2-40B4-BE49-F238E27FC236}">
                    <a16:creationId xmlns:a16="http://schemas.microsoft.com/office/drawing/2014/main" id="{AB0BEA7C-CD1B-4CBA-B875-EC0BCB467ECD}"/>
                  </a:ext>
                </a:extLst>
              </p:cNvPr>
              <p:cNvSpPr txBox="1">
                <a:spLocks noRot="1" noChangeAspect="1" noMove="1" noResize="1" noEditPoints="1" noAdjustHandles="1" noChangeArrowheads="1" noChangeShapeType="1" noTextEdit="1"/>
              </p:cNvSpPr>
              <p:nvPr/>
            </p:nvSpPr>
            <p:spPr>
              <a:xfrm>
                <a:off x="8306311" y="2918929"/>
                <a:ext cx="778034" cy="276999"/>
              </a:xfrm>
              <a:prstGeom prst="rect">
                <a:avLst/>
              </a:prstGeom>
              <a:blipFill>
                <a:blip r:embed="rId5"/>
                <a:stretch>
                  <a:fillRect l="-7087" r="-6299" b="-8889"/>
                </a:stretch>
              </a:blipFill>
            </p:spPr>
            <p:txBody>
              <a:bodyPr/>
              <a:lstStyle/>
              <a:p>
                <a:r>
                  <a:rPr lang="en-US">
                    <a:noFill/>
                  </a:rPr>
                  <a:t> </a:t>
                </a:r>
              </a:p>
            </p:txBody>
          </p:sp>
        </mc:Fallback>
      </mc:AlternateContent>
    </p:spTree>
    <p:extLst>
      <p:ext uri="{BB962C8B-B14F-4D97-AF65-F5344CB8AC3E}">
        <p14:creationId xmlns:p14="http://schemas.microsoft.com/office/powerpoint/2010/main" val="51813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9826" y="770304"/>
            <a:ext cx="9239415" cy="5878532"/>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Greedy Technique</a:t>
            </a:r>
          </a:p>
          <a:p>
            <a:endParaRPr lang="en-US" sz="2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63550" indent="-463550">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given example, is the solution to the instance of the change-making problem optimal with respect to these given coins denominations? </a:t>
            </a:r>
          </a:p>
          <a:p>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800100" marR="0" lvl="1" indent="-3429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greedy technique,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yes, it is.  </a:t>
            </a:r>
          </a:p>
          <a:p>
            <a:pPr marL="1257300" lvl="2"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 can prove that the greedy algorithm yields an optimal solution for every positive integer amount n with </a:t>
            </a:r>
            <a:r>
              <a:rPr lang="en-US" sz="24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these </a:t>
            </a:r>
            <a:r>
              <a:rPr lang="en-US" sz="24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coins denominations,</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10 (dime),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5 (nickel), and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(penny). </a:t>
            </a:r>
          </a:p>
          <a:p>
            <a:pPr marL="800100" lvl="1"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dynamic programming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yields an optimal solution to the instance of the change-making problem.</a:t>
            </a:r>
          </a:p>
          <a:p>
            <a:pPr>
              <a:spcAft>
                <a:spcPts val="600"/>
              </a:spcAft>
            </a:pP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0"/>
              </a:spcBef>
              <a:spcAft>
                <a:spcPts val="600"/>
              </a:spcAft>
              <a:buFont typeface="Symbol" panose="05050102010706020507" pitchFamily="18" charset="2"/>
              <a:buChar char=""/>
            </a:pPr>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554C1205-B549-4628-8D9E-CB3685175A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3200886"/>
            <a:ext cx="586105" cy="425450"/>
          </a:xfrm>
          <a:prstGeom prst="rect">
            <a:avLst/>
          </a:prstGeom>
          <a:noFill/>
        </p:spPr>
      </p:pic>
    </p:spTree>
    <p:extLst>
      <p:ext uri="{BB962C8B-B14F-4D97-AF65-F5344CB8AC3E}">
        <p14:creationId xmlns:p14="http://schemas.microsoft.com/office/powerpoint/2010/main" val="1011034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1981200" y="1579642"/>
                <a:ext cx="82296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24.1</a:t>
                </a:r>
              </a:p>
              <a:p>
                <a:r>
                  <a:rPr lang="en-US" sz="2400" dirty="0">
                    <a:latin typeface="Times New Roman" panose="02020603050405020304" pitchFamily="18" charset="0"/>
                    <a:cs typeface="Times New Roman" panose="02020603050405020304" pitchFamily="18" charset="0"/>
                  </a:rPr>
                  <a:t>Let G = (V, E) be a connected undirected graph with a real-valued weight function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 defined on E. Let A be a subset E that is included in some minimum spanning tree for G, let (S, V – S) be any cut of G that respects A, and let (u, v) be a light edge crossing (S, V – S). Then edge (u, v) is safe for 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Proof: </a:t>
                </a:r>
              </a:p>
              <a:p>
                <a:r>
                  <a:rPr lang="en-US" sz="2400" dirty="0">
                    <a:latin typeface="Times New Roman" panose="02020603050405020304" pitchFamily="18" charset="0"/>
                    <a:cs typeface="Times New Roman" panose="02020603050405020304" pitchFamily="18" charset="0"/>
                  </a:rPr>
                  <a:t>Let T be a minimum spanning tree that includes A. Assume that T does not contain the light edge (u, v), since if it does, we are done.  We shall construct another minimum spanning tree T’ that includes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{(u, v)} by using a cut-and-paste technique, thereby showing that (u, v) is a safe edge for A.</a:t>
                </a: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1981200" y="1579642"/>
                <a:ext cx="8229600" cy="4893647"/>
              </a:xfrm>
              <a:prstGeom prst="rect">
                <a:avLst/>
              </a:prstGeom>
              <a:blipFill>
                <a:blip r:embed="rId2"/>
                <a:stretch>
                  <a:fillRect l="-1111" t="-996" r="-2000" b="-1868"/>
                </a:stretch>
              </a:blipFill>
            </p:spPr>
            <p:txBody>
              <a:bodyPr/>
              <a:lstStyle/>
              <a:p>
                <a:r>
                  <a:rPr lang="en-US">
                    <a:noFill/>
                  </a:rPr>
                  <a:t> </a:t>
                </a:r>
              </a:p>
            </p:txBody>
          </p:sp>
        </mc:Fallback>
      </mc:AlternateContent>
    </p:spTree>
    <p:extLst>
      <p:ext uri="{BB962C8B-B14F-4D97-AF65-F5344CB8AC3E}">
        <p14:creationId xmlns:p14="http://schemas.microsoft.com/office/powerpoint/2010/main" val="1363672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1741516" y="516810"/>
            <a:ext cx="8708967" cy="6155531"/>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Figure 24.3 The proof of Theorem 24.1. The vertices in S are black, and the vertices in V – S are white. The edges in the minimum spanning tree T are shown, but the edge in the graph G are not. The edge in A are shaded, and (u, v) is a </a:t>
            </a:r>
            <a:r>
              <a:rPr lang="en-US" sz="2200" i="1" dirty="0">
                <a:latin typeface="Times New Roman" panose="02020603050405020304" pitchFamily="18" charset="0"/>
                <a:cs typeface="Times New Roman" panose="02020603050405020304" pitchFamily="18" charset="0"/>
              </a:rPr>
              <a:t>light</a:t>
            </a:r>
            <a:r>
              <a:rPr lang="en-US" sz="2200" dirty="0">
                <a:latin typeface="Times New Roman" panose="02020603050405020304" pitchFamily="18" charset="0"/>
                <a:cs typeface="Times New Roman" panose="02020603050405020304" pitchFamily="18" charset="0"/>
              </a:rPr>
              <a:t> edge (</a:t>
            </a:r>
            <a:r>
              <a:rPr lang="en-US" sz="2200" i="1" dirty="0">
                <a:latin typeface="Times New Roman" panose="02020603050405020304" pitchFamily="18" charset="0"/>
                <a:cs typeface="Times New Roman" panose="02020603050405020304" pitchFamily="18" charset="0"/>
              </a:rPr>
              <a:t>for its weight is the minimum of any edge crossing the cut</a:t>
            </a:r>
            <a:r>
              <a:rPr lang="en-US" sz="2200" dirty="0">
                <a:latin typeface="Times New Roman" panose="02020603050405020304" pitchFamily="18" charset="0"/>
                <a:cs typeface="Times New Roman" panose="02020603050405020304" pitchFamily="18" charset="0"/>
              </a:rPr>
              <a:t>) crossing the cut (S, V – S). The edge (x, y) is an edge on the unique path p from u to v in T. A minimum spanning tree T’ that contains (u, v) is formed by removing the edge (x, y) from T and added the edge (u, v).</a:t>
            </a:r>
          </a:p>
        </p:txBody>
      </p:sp>
      <p:sp>
        <p:nvSpPr>
          <p:cNvPr id="3" name="Oval 2">
            <a:extLst>
              <a:ext uri="{FF2B5EF4-FFF2-40B4-BE49-F238E27FC236}">
                <a16:creationId xmlns:a16="http://schemas.microsoft.com/office/drawing/2014/main" id="{0D24F1A2-E398-44EE-BCFF-8A331AAFC41B}"/>
              </a:ext>
            </a:extLst>
          </p:cNvPr>
          <p:cNvSpPr/>
          <p:nvPr/>
        </p:nvSpPr>
        <p:spPr>
          <a:xfrm>
            <a:off x="2552008" y="1271847"/>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518A9EB-E9FA-4BB6-B5AF-4ED001BB00B0}"/>
              </a:ext>
            </a:extLst>
          </p:cNvPr>
          <p:cNvSpPr/>
          <p:nvPr/>
        </p:nvSpPr>
        <p:spPr>
          <a:xfrm>
            <a:off x="2552008" y="1964574"/>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t>
            </a:r>
          </a:p>
        </p:txBody>
      </p:sp>
      <p:sp>
        <p:nvSpPr>
          <p:cNvPr id="5" name="Oval 4">
            <a:extLst>
              <a:ext uri="{FF2B5EF4-FFF2-40B4-BE49-F238E27FC236}">
                <a16:creationId xmlns:a16="http://schemas.microsoft.com/office/drawing/2014/main" id="{57079036-7D6E-44CF-9A81-46BA676FF516}"/>
              </a:ext>
            </a:extLst>
          </p:cNvPr>
          <p:cNvSpPr/>
          <p:nvPr/>
        </p:nvSpPr>
        <p:spPr>
          <a:xfrm>
            <a:off x="3715791" y="1643148"/>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6EE2253-A161-4E95-8648-74116D8A229B}"/>
              </a:ext>
            </a:extLst>
          </p:cNvPr>
          <p:cNvSpPr/>
          <p:nvPr/>
        </p:nvSpPr>
        <p:spPr>
          <a:xfrm>
            <a:off x="4879574" y="1654231"/>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x</a:t>
            </a:r>
          </a:p>
        </p:txBody>
      </p:sp>
      <p:sp>
        <p:nvSpPr>
          <p:cNvPr id="7" name="Oval 6">
            <a:extLst>
              <a:ext uri="{FF2B5EF4-FFF2-40B4-BE49-F238E27FC236}">
                <a16:creationId xmlns:a16="http://schemas.microsoft.com/office/drawing/2014/main" id="{48855E0E-62A3-4CB6-BECD-F7CCB71F5929}"/>
              </a:ext>
            </a:extLst>
          </p:cNvPr>
          <p:cNvSpPr/>
          <p:nvPr/>
        </p:nvSpPr>
        <p:spPr>
          <a:xfrm>
            <a:off x="6096000" y="1210886"/>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6DC4B6-F38B-41CB-B387-25CC219BB584}"/>
              </a:ext>
            </a:extLst>
          </p:cNvPr>
          <p:cNvSpPr/>
          <p:nvPr/>
        </p:nvSpPr>
        <p:spPr>
          <a:xfrm>
            <a:off x="5591693" y="2349730"/>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9" name="Oval 8">
            <a:extLst>
              <a:ext uri="{FF2B5EF4-FFF2-40B4-BE49-F238E27FC236}">
                <a16:creationId xmlns:a16="http://schemas.microsoft.com/office/drawing/2014/main" id="{8F92206A-E295-4E94-943C-C425F548B748}"/>
              </a:ext>
            </a:extLst>
          </p:cNvPr>
          <p:cNvSpPr/>
          <p:nvPr/>
        </p:nvSpPr>
        <p:spPr>
          <a:xfrm>
            <a:off x="4222863" y="2996738"/>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8F9758A-CFA2-440B-BEEB-A83D7CDF5419}"/>
              </a:ext>
            </a:extLst>
          </p:cNvPr>
          <p:cNvSpPr/>
          <p:nvPr/>
        </p:nvSpPr>
        <p:spPr>
          <a:xfrm>
            <a:off x="2984270" y="3139078"/>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11" name="Oval 10">
            <a:extLst>
              <a:ext uri="{FF2B5EF4-FFF2-40B4-BE49-F238E27FC236}">
                <a16:creationId xmlns:a16="http://schemas.microsoft.com/office/drawing/2014/main" id="{138C25E2-1F1E-4BE4-BD28-4AC4AFF0C16F}"/>
              </a:ext>
            </a:extLst>
          </p:cNvPr>
          <p:cNvSpPr/>
          <p:nvPr/>
        </p:nvSpPr>
        <p:spPr>
          <a:xfrm>
            <a:off x="5591693" y="3531273"/>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2358E2B-8F7B-470E-A3ED-BB821A52B283}"/>
              </a:ext>
            </a:extLst>
          </p:cNvPr>
          <p:cNvCxnSpPr/>
          <p:nvPr/>
        </p:nvCxnSpPr>
        <p:spPr>
          <a:xfrm>
            <a:off x="4149433" y="1864820"/>
            <a:ext cx="731521" cy="1108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6464B6B-DA97-4E7F-A00E-5373FA8F81AD}"/>
              </a:ext>
            </a:extLst>
          </p:cNvPr>
          <p:cNvCxnSpPr>
            <a:cxnSpLocks/>
          </p:cNvCxnSpPr>
          <p:nvPr/>
        </p:nvCxnSpPr>
        <p:spPr>
          <a:xfrm>
            <a:off x="4149435" y="1869224"/>
            <a:ext cx="731521" cy="11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B11E5F-9256-4A2E-BDB3-39012035EC82}"/>
              </a:ext>
            </a:extLst>
          </p:cNvPr>
          <p:cNvCxnSpPr>
            <a:cxnSpLocks/>
            <a:endCxn id="7" idx="3"/>
          </p:cNvCxnSpPr>
          <p:nvPr/>
        </p:nvCxnSpPr>
        <p:spPr>
          <a:xfrm flipV="1">
            <a:off x="5311836" y="1579845"/>
            <a:ext cx="847467" cy="2949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0DDF528-D555-44BA-B3D1-3132260D8EA4}"/>
              </a:ext>
            </a:extLst>
          </p:cNvPr>
          <p:cNvCxnSpPr>
            <a:cxnSpLocks/>
            <a:endCxn id="7" idx="3"/>
          </p:cNvCxnSpPr>
          <p:nvPr/>
        </p:nvCxnSpPr>
        <p:spPr>
          <a:xfrm flipV="1">
            <a:off x="5292434" y="1579845"/>
            <a:ext cx="866869" cy="302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366C84-7432-44F4-9190-F8DABC495610}"/>
              </a:ext>
            </a:extLst>
          </p:cNvPr>
          <p:cNvCxnSpPr>
            <a:cxnSpLocks/>
            <a:endCxn id="8" idx="3"/>
          </p:cNvCxnSpPr>
          <p:nvPr/>
        </p:nvCxnSpPr>
        <p:spPr>
          <a:xfrm flipV="1">
            <a:off x="4655125" y="2718689"/>
            <a:ext cx="999871" cy="49418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29A705B-37B0-4FD7-81FD-65AA1B1FEE3F}"/>
              </a:ext>
            </a:extLst>
          </p:cNvPr>
          <p:cNvCxnSpPr>
            <a:cxnSpLocks/>
            <a:endCxn id="8" idx="3"/>
          </p:cNvCxnSpPr>
          <p:nvPr/>
        </p:nvCxnSpPr>
        <p:spPr>
          <a:xfrm flipV="1">
            <a:off x="4655125" y="2718689"/>
            <a:ext cx="999871" cy="488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6CFEDB-2DCD-4A10-834F-CC6A03B54944}"/>
              </a:ext>
            </a:extLst>
          </p:cNvPr>
          <p:cNvCxnSpPr>
            <a:cxnSpLocks/>
            <a:endCxn id="9" idx="2"/>
          </p:cNvCxnSpPr>
          <p:nvPr/>
        </p:nvCxnSpPr>
        <p:spPr>
          <a:xfrm flipV="1">
            <a:off x="3406831" y="3212869"/>
            <a:ext cx="816032" cy="14234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CE7D6A-DCAB-45EE-91D1-9997D6E89F49}"/>
              </a:ext>
            </a:extLst>
          </p:cNvPr>
          <p:cNvCxnSpPr>
            <a:cxnSpLocks/>
            <a:endCxn id="9" idx="2"/>
          </p:cNvCxnSpPr>
          <p:nvPr/>
        </p:nvCxnSpPr>
        <p:spPr>
          <a:xfrm flipV="1">
            <a:off x="3406831" y="3212869"/>
            <a:ext cx="816032" cy="136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22F6C7-5308-4E84-A334-0D464298B88E}"/>
              </a:ext>
            </a:extLst>
          </p:cNvPr>
          <p:cNvCxnSpPr>
            <a:cxnSpLocks/>
            <a:stCxn id="9" idx="6"/>
            <a:endCxn id="11" idx="1"/>
          </p:cNvCxnSpPr>
          <p:nvPr/>
        </p:nvCxnSpPr>
        <p:spPr>
          <a:xfrm>
            <a:off x="4655125" y="3212869"/>
            <a:ext cx="999871" cy="381707"/>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035C8F-72E2-4946-B924-3BFF98CDFE3D}"/>
              </a:ext>
            </a:extLst>
          </p:cNvPr>
          <p:cNvCxnSpPr>
            <a:cxnSpLocks/>
            <a:endCxn id="11" idx="1"/>
          </p:cNvCxnSpPr>
          <p:nvPr/>
        </p:nvCxnSpPr>
        <p:spPr>
          <a:xfrm>
            <a:off x="4655125" y="3218410"/>
            <a:ext cx="999871" cy="376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BBB2B2-50D0-455B-8BA5-F13BE006139D}"/>
              </a:ext>
            </a:extLst>
          </p:cNvPr>
          <p:cNvCxnSpPr>
            <a:cxnSpLocks/>
            <a:endCxn id="5" idx="2"/>
          </p:cNvCxnSpPr>
          <p:nvPr/>
        </p:nvCxnSpPr>
        <p:spPr>
          <a:xfrm>
            <a:off x="2984270" y="1518458"/>
            <a:ext cx="731521" cy="3408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715D73-6FC8-4563-8225-C40D2A4DD909}"/>
              </a:ext>
            </a:extLst>
          </p:cNvPr>
          <p:cNvCxnSpPr>
            <a:cxnSpLocks/>
          </p:cNvCxnSpPr>
          <p:nvPr/>
        </p:nvCxnSpPr>
        <p:spPr>
          <a:xfrm flipV="1">
            <a:off x="2984269" y="1869224"/>
            <a:ext cx="731522" cy="307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6C58D-2437-4510-842B-B97762F6DA83}"/>
              </a:ext>
            </a:extLst>
          </p:cNvPr>
          <p:cNvCxnSpPr>
            <a:cxnSpLocks/>
            <a:stCxn id="6" idx="5"/>
            <a:endCxn id="8" idx="1"/>
          </p:cNvCxnSpPr>
          <p:nvPr/>
        </p:nvCxnSpPr>
        <p:spPr>
          <a:xfrm>
            <a:off x="5248533" y="2023190"/>
            <a:ext cx="406463" cy="389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F29BEFA-D74C-4F6A-9D20-79BFAE5F7409}"/>
              </a:ext>
            </a:extLst>
          </p:cNvPr>
          <p:cNvCxnSpPr>
            <a:cxnSpLocks/>
            <a:stCxn id="4" idx="4"/>
            <a:endCxn id="10" idx="1"/>
          </p:cNvCxnSpPr>
          <p:nvPr/>
        </p:nvCxnSpPr>
        <p:spPr>
          <a:xfrm>
            <a:off x="2768139" y="2396836"/>
            <a:ext cx="279434" cy="80554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2" name="Arrow: Curved Down 71">
            <a:extLst>
              <a:ext uri="{FF2B5EF4-FFF2-40B4-BE49-F238E27FC236}">
                <a16:creationId xmlns:a16="http://schemas.microsoft.com/office/drawing/2014/main" id="{A44BD015-8742-477A-941D-DAD3DE8E8317}"/>
              </a:ext>
            </a:extLst>
          </p:cNvPr>
          <p:cNvSpPr/>
          <p:nvPr/>
        </p:nvSpPr>
        <p:spPr>
          <a:xfrm rot="4845475">
            <a:off x="3842286" y="1613326"/>
            <a:ext cx="797430" cy="2009637"/>
          </a:xfrm>
          <a:prstGeom prst="curvedDow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8" name="TextBox 197">
            <a:extLst>
              <a:ext uri="{FF2B5EF4-FFF2-40B4-BE49-F238E27FC236}">
                <a16:creationId xmlns:a16="http://schemas.microsoft.com/office/drawing/2014/main" id="{22C7F832-D96C-49D7-BB13-62701C47EC22}"/>
              </a:ext>
            </a:extLst>
          </p:cNvPr>
          <p:cNvSpPr txBox="1"/>
          <p:nvPr/>
        </p:nvSpPr>
        <p:spPr>
          <a:xfrm>
            <a:off x="4580315" y="2364542"/>
            <a:ext cx="446114"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533957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1981200" y="1579642"/>
                <a:ext cx="8229600"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24.1 gives us a better understanding of the workings of the GENERIC-MST algorithm on a connected graph G = (V, E). As the algorithm proceeds, the set A is always acyclic; otherwise, a minimum spanning tree including A would contain a cycle, which is a contradiction. </a:t>
                </a:r>
              </a:p>
              <a:p>
                <a:r>
                  <a:rPr lang="en-US" sz="2400" dirty="0">
                    <a:latin typeface="Times New Roman" panose="02020603050405020304" pitchFamily="18" charset="0"/>
                    <a:cs typeface="Times New Roman" panose="02020603050405020304" pitchFamily="18" charset="0"/>
                  </a:rPr>
                  <a:t>At any point in the execution of the algorithm, the graph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(V, A) is a forest, and each of the connected components of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a tree. </a:t>
                </a:r>
              </a:p>
              <a:p>
                <a:r>
                  <a:rPr lang="en-US" sz="2400" dirty="0">
                    <a:latin typeface="Times New Roman" panose="02020603050405020304" pitchFamily="18" charset="0"/>
                    <a:cs typeface="Times New Roman" panose="02020603050405020304" pitchFamily="18" charset="0"/>
                  </a:rPr>
                  <a:t>When the algorithm begins: A is empty and the forest contains |V| trees, one for each vertex. Any safe edge (u, v) for A connects distinct components of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since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{(u, v)} must be acyclic.</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1981200" y="1579642"/>
                <a:ext cx="8229600" cy="4524315"/>
              </a:xfrm>
              <a:prstGeom prst="rect">
                <a:avLst/>
              </a:prstGeom>
              <a:blipFill>
                <a:blip r:embed="rId2"/>
                <a:stretch>
                  <a:fillRect l="-1111" t="-1078" r="-1037"/>
                </a:stretch>
              </a:blipFill>
            </p:spPr>
            <p:txBody>
              <a:bodyPr/>
              <a:lstStyle/>
              <a:p>
                <a:r>
                  <a:rPr lang="en-US">
                    <a:noFill/>
                  </a:rPr>
                  <a:t> </a:t>
                </a:r>
              </a:p>
            </p:txBody>
          </p:sp>
        </mc:Fallback>
      </mc:AlternateContent>
    </p:spTree>
    <p:extLst>
      <p:ext uri="{BB962C8B-B14F-4D97-AF65-F5344CB8AC3E}">
        <p14:creationId xmlns:p14="http://schemas.microsoft.com/office/powerpoint/2010/main" val="2472547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B0666-8CAE-43BA-9B04-8441F0BC538D}"/>
              </a:ext>
            </a:extLst>
          </p:cNvPr>
          <p:cNvSpPr txBox="1"/>
          <p:nvPr/>
        </p:nvSpPr>
        <p:spPr>
          <a:xfrm>
            <a:off x="3048693" y="2951947"/>
            <a:ext cx="6097384" cy="1415772"/>
          </a:xfrm>
          <a:prstGeom prst="rect">
            <a:avLst/>
          </a:prstGeom>
          <a:noFill/>
        </p:spPr>
        <p:txBody>
          <a:bodyPr wrap="square">
            <a:spAutoFit/>
          </a:bodyPr>
          <a:lstStyle/>
          <a:p>
            <a:pPr algn="ctr">
              <a:spcAft>
                <a:spcPts val="1200"/>
              </a:spcAft>
            </a:pPr>
            <a:r>
              <a:rPr lang="en-US" sz="28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Prim’s algorithm </a:t>
            </a:r>
          </a:p>
          <a:p>
            <a:pPr algn="ct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Constructs a minimum spanning tree through a sequence of expanding subtrees. </a:t>
            </a:r>
          </a:p>
        </p:txBody>
      </p:sp>
    </p:spTree>
    <p:extLst>
      <p:ext uri="{BB962C8B-B14F-4D97-AF65-F5344CB8AC3E}">
        <p14:creationId xmlns:p14="http://schemas.microsoft.com/office/powerpoint/2010/main" val="2826868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593" y="397401"/>
            <a:ext cx="8794813" cy="6063198"/>
          </a:xfrm>
          <a:prstGeom prst="rect">
            <a:avLst/>
          </a:prstGeom>
        </p:spPr>
        <p:txBody>
          <a:bodyPr wrap="square">
            <a:spAutoFit/>
          </a:bodyPr>
          <a:lstStyle/>
          <a:p>
            <a:r>
              <a:rPr lang="en-US" sz="3200" dirty="0">
                <a:ea typeface="Microsoft YaHei" panose="020B0503020204020204" pitchFamily="34" charset="-122"/>
                <a:cs typeface="Times New Roman" panose="02020603050405020304" pitchFamily="18" charset="0"/>
              </a:rPr>
              <a:t>Outline constructing a minimum spanning tree</a:t>
            </a:r>
          </a:p>
          <a:p>
            <a:pPr>
              <a:spcAft>
                <a:spcPts val="1200"/>
              </a:spcAft>
            </a:pPr>
            <a:endParaRPr lang="en-US" sz="1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6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Prim’s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constructs a minimum spanning tree through a 		 	        sequence of expanding subtrees. </a:t>
            </a:r>
          </a:p>
          <a:p>
            <a:pPr marL="457200" marR="0" lvl="0" indent="-457200">
              <a:spcBef>
                <a:spcPts val="0"/>
              </a:spcBef>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initial spanning tree has a single vertex </a:t>
            </a: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arbitrarily selected a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i="1"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from the set V of the graph’s vertices. </a:t>
            </a:r>
          </a:p>
          <a:p>
            <a:pPr marL="457200" marR="0" lvl="0" indent="-457200">
              <a:spcBef>
                <a:spcPts val="0"/>
              </a:spcBef>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On each iteration</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the algorithm expands the current (spanning) tree in the greedy manner by </a:t>
            </a:r>
          </a:p>
          <a:p>
            <a:pPr marL="914400" lvl="1" indent="-457200">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attaching to the tree the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nearest vertex</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that is not in that tree:</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t>
            </a:r>
          </a:p>
          <a:p>
            <a:pPr marL="1257300" lvl="2" indent="-342900">
              <a:spcAft>
                <a:spcPts val="600"/>
              </a:spcAft>
              <a:buFont typeface="Arial" panose="020B0604020202020204" pitchFamily="34" charset="0"/>
              <a:buChar char="•"/>
            </a:pP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connect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 vertex </a:t>
            </a:r>
            <a:r>
              <a:rPr lang="en-US" sz="2200" i="1"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not in the (spanning) tree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 vertex </a:t>
            </a:r>
            <a:r>
              <a:rPr lang="en-US" sz="2200" i="1" dirty="0">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in the spanning tree by an edge of the </a:t>
            </a:r>
            <a:r>
              <a:rPr lang="en-US" sz="2200" b="1" i="1" dirty="0">
                <a:latin typeface="Times New Roman" panose="02020603050405020304" pitchFamily="18" charset="0"/>
                <a:ea typeface="Microsoft YaHei" panose="020B0503020204020204" pitchFamily="34" charset="-122"/>
                <a:cs typeface="Times New Roman" panose="02020603050405020304" pitchFamily="18" charset="0"/>
              </a:rPr>
              <a:t>smallest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weight. </a:t>
            </a:r>
          </a:p>
          <a:p>
            <a:pPr marL="1257300" lvl="2" indent="-3429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Ties can be broken arbitrarily.  </a:t>
            </a:r>
          </a:p>
          <a:p>
            <a:pPr marL="457200" marR="0" lvl="0" indent="-457200">
              <a:spcBef>
                <a:spcPts val="0"/>
              </a:spcBef>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The algorithm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stops</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until </a:t>
            </a: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all the graph’s vertices have been included in the tree being constructed. </a:t>
            </a:r>
          </a:p>
        </p:txBody>
      </p:sp>
      <p:pic>
        <p:nvPicPr>
          <p:cNvPr id="3" name="Picture 2" descr="Image result for smiley face images">
            <a:extLst>
              <a:ext uri="{FF2B5EF4-FFF2-40B4-BE49-F238E27FC236}">
                <a16:creationId xmlns:a16="http://schemas.microsoft.com/office/drawing/2014/main" id="{A127C54C-8085-48FA-9B9B-6BCAFA4A503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129" y="2045488"/>
            <a:ext cx="586105" cy="425450"/>
          </a:xfrm>
          <a:prstGeom prst="rect">
            <a:avLst/>
          </a:prstGeom>
          <a:noFill/>
        </p:spPr>
      </p:pic>
    </p:spTree>
    <p:extLst>
      <p:ext uri="{BB962C8B-B14F-4D97-AF65-F5344CB8AC3E}">
        <p14:creationId xmlns:p14="http://schemas.microsoft.com/office/powerpoint/2010/main" val="3177423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31578" y="917790"/>
                <a:ext cx="8583576" cy="5324535"/>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A Pseudocode of Prim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constructing a minimum spanning tree.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Prim(G)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weighted connected graph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 = (V, 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set of edges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composing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 minimum spanning tree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//Initialize the set of tree vertices with any vertex in V</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Ø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find a minimum-weight edge  e* = (v*, u*) among all the edge (v, u)</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that v is in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u is in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//u(v,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    }  //end for</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1578" y="917790"/>
                <a:ext cx="8583576" cy="5324535"/>
              </a:xfrm>
              <a:prstGeom prst="rect">
                <a:avLst/>
              </a:prstGeom>
              <a:blipFill>
                <a:blip r:embed="rId2"/>
                <a:stretch>
                  <a:fillRect l="-1847" t="-1489" b="-1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172077" y="5293879"/>
                <a:ext cx="3609134" cy="646331"/>
              </a:xfrm>
              <a:prstGeom prst="rect">
                <a:avLst/>
              </a:prstGeom>
              <a:noFill/>
              <a:ln>
                <a:solidFill>
                  <a:schemeClr val="accent1"/>
                </a:solidFill>
              </a:ln>
            </p:spPr>
            <p:txBody>
              <a:bodyPr wrap="square" rtlCol="0">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14:m>
                  <m:oMath xmlns:m="http://schemas.openxmlformats.org/officeDocument/2006/math">
                    <m:r>
                      <a:rPr lang="en-US"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rules out the cyclic-connected.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172077" y="5293879"/>
                <a:ext cx="3609134" cy="646331"/>
              </a:xfrm>
              <a:prstGeom prst="rect">
                <a:avLst/>
              </a:prstGeom>
              <a:blipFill>
                <a:blip r:embed="rId3"/>
                <a:stretch>
                  <a:fillRect l="-1347" t="-3704" b="-12037"/>
                </a:stretch>
              </a:blipFill>
              <a:ln>
                <a:solidFill>
                  <a:schemeClr val="accent1"/>
                </a:solidFill>
              </a:ln>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C8DCE8C1-CADD-4CFE-A210-52C3F3CCBEC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684" y="2267041"/>
            <a:ext cx="586105" cy="425450"/>
          </a:xfrm>
          <a:prstGeom prst="rect">
            <a:avLst/>
          </a:prstGeom>
          <a:noFill/>
        </p:spPr>
      </p:pic>
    </p:spTree>
    <p:extLst>
      <p:ext uri="{BB962C8B-B14F-4D97-AF65-F5344CB8AC3E}">
        <p14:creationId xmlns:p14="http://schemas.microsoft.com/office/powerpoint/2010/main" val="753470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1919" y="833617"/>
            <a:ext cx="8866094" cy="5016758"/>
          </a:xfrm>
          <a:prstGeom prst="rect">
            <a:avLst/>
          </a:prstGeom>
        </p:spPr>
        <p:txBody>
          <a:bodyPr wrap="square">
            <a:spAutoFit/>
          </a:bodyPr>
          <a:lstStyle/>
          <a:p>
            <a:r>
              <a:rPr lang="en-US" sz="3200" dirty="0">
                <a:ea typeface="Microsoft YaHei" panose="020B0503020204020204" pitchFamily="34" charset="-122"/>
                <a:cs typeface="Times New Roman" panose="02020603050405020304" pitchFamily="18" charset="0"/>
              </a:rPr>
              <a:t>Outline constructing a minimum spanning tree</a:t>
            </a:r>
          </a:p>
          <a:p>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Prim’s algorithm: constructs a minimum spanning tree through a 			     sequence of expanding subtrees. </a:t>
            </a:r>
          </a:p>
          <a:p>
            <a:pPr marR="0" lvl="0">
              <a:spcBef>
                <a:spcPts val="0"/>
              </a:spcBef>
              <a:spcAft>
                <a:spcPts val="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algorithm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expands a tree T =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by </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exactly one vertex </a:t>
            </a:r>
            <a:r>
              <a:rPr lang="en-US" sz="24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on each of its iterations</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total number of n - 1 such iterations is </a:t>
            </a:r>
          </a:p>
          <a:p>
            <a:pPr marL="914400" lvl="1" indent="-4572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vertices in the graph, where n is |T|.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tree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 =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generated by the algorithm is obtained </a:t>
            </a:r>
          </a:p>
          <a:p>
            <a:pPr marL="914400" lvl="1" indent="-4572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set n-1 of edges for the tree expansions</a:t>
            </a:r>
            <a:r>
              <a:rPr 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4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F1B481EC-98CB-49F3-98B7-D72EC6BD60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42183">
            <a:off x="736129" y="2430645"/>
            <a:ext cx="586105" cy="425450"/>
          </a:xfrm>
          <a:prstGeom prst="rect">
            <a:avLst/>
          </a:prstGeom>
          <a:noFill/>
        </p:spPr>
      </p:pic>
    </p:spTree>
    <p:extLst>
      <p:ext uri="{BB962C8B-B14F-4D97-AF65-F5344CB8AC3E}">
        <p14:creationId xmlns:p14="http://schemas.microsoft.com/office/powerpoint/2010/main" val="11614557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430" y="378104"/>
            <a:ext cx="8621319" cy="600164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Prim’s algorithm needs:</a:t>
            </a:r>
            <a:endPar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vertex 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not in the current (spanning) tree vertices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information about the shortest edge connecting the vertex in V-V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a spanning tree vertex in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1" indent="-457200">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information by attaching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each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a tree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2" indent="-461963">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nearest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tree vertex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p>
          <a:p>
            <a:pPr marL="1833563" lvl="2" indent="-461963">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the corresponding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edge. </a:t>
            </a:r>
          </a:p>
          <a:p>
            <a:pPr marL="1833563" lvl="2" indent="-461963">
              <a:spcAft>
                <a:spcPts val="800"/>
              </a:spcAft>
              <a:buFont typeface="Arial" panose="020B0604020202020204" pitchFamily="34" charset="0"/>
              <a:buChar char="•"/>
            </a:pP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
            </a:r>
          </a:p>
          <a:p>
            <a:pPr marL="914400" marR="0" lvl="0" indent="-457200">
              <a:spcBef>
                <a:spcPts val="0"/>
              </a:spcBef>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Vertices of</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as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not adjacent to any of the tree vertices of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as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can be written: </a:t>
            </a:r>
          </a:p>
          <a:p>
            <a:pPr marL="1376363" marR="0" lvl="1" indent="-457200">
              <a:spcBef>
                <a:spcPts val="0"/>
              </a:spcBef>
              <a:spcAft>
                <a:spcPts val="800"/>
              </a:spcAft>
              <a:buFont typeface="Arial" panose="020B0604020202020204" pitchFamily="34" charset="0"/>
              <a:buChar char="•"/>
            </a:pPr>
            <a:r>
              <a:rPr lang="en-US" sz="2200" i="1" dirty="0">
                <a:latin typeface="Times New Roman" panose="02020603050405020304" pitchFamily="18" charset="0"/>
                <a:ea typeface="SimSun" panose="02010600030101010101" pitchFamily="2" charset="-122"/>
                <a:cs typeface="Times New Roman" panose="02020603050405020304" pitchFamily="18" charset="0"/>
              </a:rPr>
              <a:t>c</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latin typeface="Times New Roman" panose="02020603050405020304" pitchFamily="18" charset="0"/>
                <a:ea typeface="SimSun" panose="02010600030101010101" pitchFamily="2" charset="-122"/>
                <a:cs typeface="Times New Roman" panose="02020603050405020304" pitchFamily="18" charset="0"/>
              </a:rPr>
              <a:t>d</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where </a:t>
            </a:r>
          </a:p>
          <a:p>
            <a:pPr marL="1376363" marR="0" lvl="1" indent="-457200">
              <a:spcBef>
                <a:spcPts val="0"/>
              </a:spcBef>
              <a:spcAft>
                <a:spcPts val="8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indicates their “infinite” distance to the tree vertices and </a:t>
            </a:r>
          </a:p>
          <a:p>
            <a:pPr marL="1376363" marR="0" lvl="1" indent="-457200">
              <a:spcBef>
                <a:spcPts val="0"/>
              </a:spcBef>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null</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(or -) for the name of the nearest tree vertex. </a:t>
            </a:r>
          </a:p>
        </p:txBody>
      </p:sp>
      <p:sp>
        <p:nvSpPr>
          <p:cNvPr id="3" name="Oval 2">
            <a:extLst>
              <a:ext uri="{FF2B5EF4-FFF2-40B4-BE49-F238E27FC236}">
                <a16:creationId xmlns:a16="http://schemas.microsoft.com/office/drawing/2014/main" id="{449A8457-BE99-477F-BFF3-EFB0988FAD5A}"/>
              </a:ext>
            </a:extLst>
          </p:cNvPr>
          <p:cNvSpPr>
            <a:spLocks noChangeArrowheads="1"/>
          </p:cNvSpPr>
          <p:nvPr/>
        </p:nvSpPr>
        <p:spPr bwMode="auto">
          <a:xfrm>
            <a:off x="1243269"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a:extLst>
              <a:ext uri="{FF2B5EF4-FFF2-40B4-BE49-F238E27FC236}">
                <a16:creationId xmlns:a16="http://schemas.microsoft.com/office/drawing/2014/main" id="{7127D4DF-A642-4C04-AC21-100A89A0BA4C}"/>
              </a:ext>
            </a:extLst>
          </p:cNvPr>
          <p:cNvSpPr>
            <a:spLocks noChangeArrowheads="1"/>
          </p:cNvSpPr>
          <p:nvPr/>
        </p:nvSpPr>
        <p:spPr bwMode="auto">
          <a:xfrm>
            <a:off x="2695797"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10775E59-DDD6-47E8-8FAC-1F33C97E84B0}"/>
              </a:ext>
            </a:extLst>
          </p:cNvPr>
          <p:cNvSpPr>
            <a:spLocks noChangeArrowheads="1"/>
          </p:cNvSpPr>
          <p:nvPr/>
        </p:nvSpPr>
        <p:spPr bwMode="auto">
          <a:xfrm>
            <a:off x="2009617"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B6A0971B-3390-447E-9DD8-2D79872505B0}"/>
              </a:ext>
            </a:extLst>
          </p:cNvPr>
          <p:cNvSpPr>
            <a:spLocks noChangeArrowheads="1"/>
          </p:cNvSpPr>
          <p:nvPr/>
        </p:nvSpPr>
        <p:spPr bwMode="auto">
          <a:xfrm>
            <a:off x="421344"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48B0C8CB-D131-4649-9DAD-E5787AFE94D8}"/>
              </a:ext>
            </a:extLst>
          </p:cNvPr>
          <p:cNvSpPr>
            <a:spLocks noChangeArrowheads="1"/>
          </p:cNvSpPr>
          <p:nvPr/>
        </p:nvSpPr>
        <p:spPr bwMode="auto">
          <a:xfrm>
            <a:off x="3639015" y="2858491"/>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a:extLst>
              <a:ext uri="{FF2B5EF4-FFF2-40B4-BE49-F238E27FC236}">
                <a16:creationId xmlns:a16="http://schemas.microsoft.com/office/drawing/2014/main" id="{060071DB-ED40-4A4C-A78D-8A151C16B4B7}"/>
              </a:ext>
            </a:extLst>
          </p:cNvPr>
          <p:cNvSpPr>
            <a:spLocks noChangeArrowheads="1"/>
          </p:cNvSpPr>
          <p:nvPr/>
        </p:nvSpPr>
        <p:spPr bwMode="auto">
          <a:xfrm>
            <a:off x="2015755" y="399700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a:extLst>
              <a:ext uri="{FF2B5EF4-FFF2-40B4-BE49-F238E27FC236}">
                <a16:creationId xmlns:a16="http://schemas.microsoft.com/office/drawing/2014/main" id="{C98C517B-5863-4067-A039-DA4130F8C3ED}"/>
              </a:ext>
            </a:extLst>
          </p:cNvPr>
          <p:cNvCxnSpPr>
            <a:cxnSpLocks noChangeShapeType="1"/>
            <a:stCxn id="3" idx="6"/>
            <a:endCxn id="4" idx="2"/>
          </p:cNvCxnSpPr>
          <p:nvPr/>
        </p:nvCxnSpPr>
        <p:spPr bwMode="auto">
          <a:xfrm>
            <a:off x="1787034" y="2144228"/>
            <a:ext cx="908763"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1DC68C31-3802-4C85-BFCA-A55769C05E90}"/>
              </a:ext>
            </a:extLst>
          </p:cNvPr>
          <p:cNvCxnSpPr>
            <a:cxnSpLocks noChangeShapeType="1"/>
            <a:stCxn id="6" idx="6"/>
            <a:endCxn id="5" idx="2"/>
          </p:cNvCxnSpPr>
          <p:nvPr/>
        </p:nvCxnSpPr>
        <p:spPr bwMode="auto">
          <a:xfrm>
            <a:off x="965109" y="3121381"/>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557D29DE-BBC2-4485-B732-0F528A058BE1}"/>
              </a:ext>
            </a:extLst>
          </p:cNvPr>
          <p:cNvCxnSpPr>
            <a:cxnSpLocks noChangeShapeType="1"/>
            <a:stCxn id="5" idx="6"/>
            <a:endCxn id="7" idx="2"/>
          </p:cNvCxnSpPr>
          <p:nvPr/>
        </p:nvCxnSpPr>
        <p:spPr bwMode="auto">
          <a:xfrm flipV="1">
            <a:off x="2553382" y="3118709"/>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1992825E-C3BA-4ECC-BC22-E5B8053FE9BC}"/>
              </a:ext>
            </a:extLst>
          </p:cNvPr>
          <p:cNvCxnSpPr>
            <a:cxnSpLocks noChangeShapeType="1"/>
            <a:endCxn id="3" idx="4"/>
          </p:cNvCxnSpPr>
          <p:nvPr/>
        </p:nvCxnSpPr>
        <p:spPr bwMode="auto">
          <a:xfrm flipV="1">
            <a:off x="894997" y="2407118"/>
            <a:ext cx="620155" cy="50966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C3698D3A-D9C5-4512-B2C8-99E899846471}"/>
              </a:ext>
            </a:extLst>
          </p:cNvPr>
          <p:cNvCxnSpPr>
            <a:cxnSpLocks noChangeShapeType="1"/>
            <a:stCxn id="5" idx="7"/>
          </p:cNvCxnSpPr>
          <p:nvPr/>
        </p:nvCxnSpPr>
        <p:spPr bwMode="auto">
          <a:xfrm flipV="1">
            <a:off x="2473749" y="2396762"/>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BE682E5A-2D3D-4AC6-8B7E-725A7A0C30D3}"/>
              </a:ext>
            </a:extLst>
          </p:cNvPr>
          <p:cNvCxnSpPr>
            <a:cxnSpLocks noChangeShapeType="1"/>
            <a:stCxn id="8" idx="7"/>
            <a:endCxn id="7" idx="3"/>
          </p:cNvCxnSpPr>
          <p:nvPr/>
        </p:nvCxnSpPr>
        <p:spPr bwMode="auto">
          <a:xfrm flipV="1">
            <a:off x="2479887" y="3302710"/>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C6C56366-387F-4BE8-A1DB-CC51FD840CB5}"/>
              </a:ext>
            </a:extLst>
          </p:cNvPr>
          <p:cNvCxnSpPr>
            <a:cxnSpLocks noChangeShapeType="1"/>
            <a:stCxn id="6" idx="5"/>
            <a:endCxn id="8" idx="1"/>
          </p:cNvCxnSpPr>
          <p:nvPr/>
        </p:nvCxnSpPr>
        <p:spPr bwMode="auto">
          <a:xfrm>
            <a:off x="885476" y="3307272"/>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23DD7D6B-3D50-403A-9375-73264423B3FF}"/>
              </a:ext>
            </a:extLst>
          </p:cNvPr>
          <p:cNvCxnSpPr>
            <a:cxnSpLocks noChangeShapeType="1"/>
            <a:stCxn id="8" idx="0"/>
            <a:endCxn id="5" idx="4"/>
          </p:cNvCxnSpPr>
          <p:nvPr/>
        </p:nvCxnSpPr>
        <p:spPr bwMode="auto">
          <a:xfrm flipH="1" flipV="1">
            <a:off x="2281500" y="3384271"/>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CD5A73C4-88F4-401E-89E4-04BFFFB0A718}"/>
              </a:ext>
            </a:extLst>
          </p:cNvPr>
          <p:cNvCxnSpPr>
            <a:cxnSpLocks noChangeShapeType="1"/>
            <a:stCxn id="5" idx="1"/>
            <a:endCxn id="3" idx="4"/>
          </p:cNvCxnSpPr>
          <p:nvPr/>
        </p:nvCxnSpPr>
        <p:spPr bwMode="auto">
          <a:xfrm flipH="1" flipV="1">
            <a:off x="1515152" y="2407118"/>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a:extLst>
              <a:ext uri="{FF2B5EF4-FFF2-40B4-BE49-F238E27FC236}">
                <a16:creationId xmlns:a16="http://schemas.microsoft.com/office/drawing/2014/main" id="{0FDC99C3-D9C3-422E-97A0-A771612619A4}"/>
              </a:ext>
            </a:extLst>
          </p:cNvPr>
          <p:cNvCxnSpPr>
            <a:cxnSpLocks noChangeShapeType="1"/>
            <a:stCxn id="7" idx="1"/>
            <a:endCxn id="4" idx="4"/>
          </p:cNvCxnSpPr>
          <p:nvPr/>
        </p:nvCxnSpPr>
        <p:spPr bwMode="auto">
          <a:xfrm flipH="1" flipV="1">
            <a:off x="2967680" y="2407118"/>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3BBC76C5-ABC8-4496-8B24-81E99BFE2F0E}"/>
              </a:ext>
            </a:extLst>
          </p:cNvPr>
          <p:cNvSpPr/>
          <p:nvPr/>
        </p:nvSpPr>
        <p:spPr>
          <a:xfrm>
            <a:off x="2252150" y="17368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E63F4E0-4841-4DBE-992C-8F0F29DCEB3B}"/>
              </a:ext>
            </a:extLst>
          </p:cNvPr>
          <p:cNvSpPr/>
          <p:nvPr/>
        </p:nvSpPr>
        <p:spPr>
          <a:xfrm>
            <a:off x="896087" y="233222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EB15C40-E638-4680-B64F-1A91315E73C5}"/>
              </a:ext>
            </a:extLst>
          </p:cNvPr>
          <p:cNvSpPr/>
          <p:nvPr/>
        </p:nvSpPr>
        <p:spPr>
          <a:xfrm>
            <a:off x="3309251" y="2258709"/>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EFD3201-20EC-4B26-B1F5-4783D0E5201B}"/>
              </a:ext>
            </a:extLst>
          </p:cNvPr>
          <p:cNvSpPr/>
          <p:nvPr/>
        </p:nvSpPr>
        <p:spPr>
          <a:xfrm>
            <a:off x="1750125" y="233758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C0740E7A-98E3-4543-9700-8B66E0B641AA}"/>
              </a:ext>
            </a:extLst>
          </p:cNvPr>
          <p:cNvSpPr/>
          <p:nvPr/>
        </p:nvSpPr>
        <p:spPr>
          <a:xfrm>
            <a:off x="2676558" y="2459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92281575-AF54-4106-ACFD-E63F0754E938}"/>
              </a:ext>
            </a:extLst>
          </p:cNvPr>
          <p:cNvSpPr/>
          <p:nvPr/>
        </p:nvSpPr>
        <p:spPr>
          <a:xfrm>
            <a:off x="1267164" y="2728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1D0EEF80-702B-47AE-9BF7-A1B5424F420F}"/>
              </a:ext>
            </a:extLst>
          </p:cNvPr>
          <p:cNvSpPr/>
          <p:nvPr/>
        </p:nvSpPr>
        <p:spPr>
          <a:xfrm>
            <a:off x="3276411" y="27552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54A07817-32A8-4F65-A4AC-6212B2283510}"/>
              </a:ext>
            </a:extLst>
          </p:cNvPr>
          <p:cNvSpPr/>
          <p:nvPr/>
        </p:nvSpPr>
        <p:spPr>
          <a:xfrm>
            <a:off x="1073768" y="355591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AD06CF36-D699-4321-AF02-8EBF79392F19}"/>
              </a:ext>
            </a:extLst>
          </p:cNvPr>
          <p:cNvSpPr/>
          <p:nvPr/>
        </p:nvSpPr>
        <p:spPr>
          <a:xfrm>
            <a:off x="3013846" y="362194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54778D18-3A26-4F1D-AF27-900C8FB93B06}"/>
              </a:ext>
            </a:extLst>
          </p:cNvPr>
          <p:cNvSpPr/>
          <p:nvPr/>
        </p:nvSpPr>
        <p:spPr>
          <a:xfrm>
            <a:off x="2230012" y="344806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662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24" y="581879"/>
            <a:ext cx="8261901" cy="6247864"/>
          </a:xfrm>
          <a:prstGeom prst="rect">
            <a:avLst/>
          </a:prstGeom>
        </p:spPr>
        <p:txBody>
          <a:bodyPr wrap="square">
            <a:spAutoFit/>
          </a:bodyPr>
          <a:lstStyle/>
          <a:p>
            <a:pPr marL="461963" indent="-461963">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Always split the vertices, e.g.,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not in the tree, (with tree vertices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 b}) into two sets, the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fringe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the “</a:t>
            </a:r>
            <a:r>
              <a:rPr lang="en-US"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unseen</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fringe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contains only the vertices, such as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not in the (spanning) tree,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 b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3,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adjacent to at least one tree vertex in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e.g</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c(b, 1). </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vertices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the candidates from which the next tree vertex such as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selected. </a:t>
            </a:r>
          </a:p>
          <a:p>
            <a:pPr marL="342900" indent="-342900">
              <a:buFont typeface="Arial" panose="020B0604020202020204" pitchFamily="34" charset="0"/>
              <a:buChar char="•"/>
            </a:pP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i="1" dirty="0">
                <a:latin typeface="Times New Roman" panose="02020603050405020304" pitchFamily="18" charset="0"/>
                <a:ea typeface="SimSun" panose="02010600030101010101" pitchFamily="2" charset="-122"/>
                <a:cs typeface="Times New Roman" panose="02020603050405020304" pitchFamily="18" charset="0"/>
              </a:rPr>
              <a:t>a</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3)	       </a:t>
            </a:r>
            <a:r>
              <a:rPr lang="en-US" sz="2000" b="1" i="1" dirty="0">
                <a:solidFill>
                  <a:srgbClr val="0000FF"/>
                </a:solidFill>
                <a:latin typeface="Times New Roman" panose="02020603050405020304" pitchFamily="18" charset="0"/>
                <a:cs typeface="Times New Roman" panose="02020603050405020304" pitchFamily="18" charset="0"/>
              </a:rPr>
              <a:t>c</a:t>
            </a:r>
            <a:r>
              <a:rPr lang="en-US" sz="2000" b="1" dirty="0">
                <a:solidFill>
                  <a:srgbClr val="0000FF"/>
                </a:solidFill>
                <a:latin typeface="Times New Roman" panose="02020603050405020304" pitchFamily="18" charset="0"/>
                <a:cs typeface="Times New Roman" panose="02020603050405020304" pitchFamily="18" charset="0"/>
              </a:rPr>
              <a:t>(</a:t>
            </a:r>
            <a:r>
              <a:rPr lang="en-US" sz="2000" b="1" i="1" dirty="0">
                <a:solidFill>
                  <a:srgbClr val="0000FF"/>
                </a:solidFill>
                <a:latin typeface="Times New Roman" panose="02020603050405020304" pitchFamily="18" charset="0"/>
                <a:cs typeface="Times New Roman" panose="02020603050405020304" pitchFamily="18" charset="0"/>
              </a:rPr>
              <a:t>b</a:t>
            </a:r>
            <a:r>
              <a:rPr lang="en-US" sz="2000" b="1" dirty="0">
                <a:solidFill>
                  <a:srgbClr val="0000FF"/>
                </a:solidFill>
                <a:latin typeface="Times New Roman" panose="02020603050405020304" pitchFamily="18" charset="0"/>
                <a:cs typeface="Times New Roman" panose="02020603050405020304" pitchFamily="18" charset="0"/>
              </a:rPr>
              <a:t>, 1)</a:t>
            </a:r>
            <a:r>
              <a:rPr lang="en-US" sz="2000" dirty="0">
                <a:solidFill>
                  <a:srgbClr val="0000FF"/>
                </a:solidFill>
                <a:latin typeface="Times New Roman" panose="02020603050405020304" pitchFamily="18" charset="0"/>
                <a:cs typeface="Times New Roman" panose="02020603050405020304" pitchFamily="18" charset="0"/>
              </a:rPr>
              <a:t> </a:t>
            </a:r>
            <a:r>
              <a:rPr lang="en-US" sz="2000" i="1" dirty="0">
                <a:solidFill>
                  <a:srgbClr val="0000FF"/>
                </a:solidFill>
                <a:latin typeface="Times New Roman" panose="02020603050405020304" pitchFamily="18" charset="0"/>
                <a:cs typeface="Times New Roman" panose="02020603050405020304" pitchFamily="18" charset="0"/>
              </a:rPr>
              <a:t>e</a:t>
            </a:r>
            <a:r>
              <a:rPr lang="en-US" sz="2000" dirty="0">
                <a:solidFill>
                  <a:srgbClr val="0000FF"/>
                </a:solidFill>
                <a:latin typeface="Times New Roman" panose="02020603050405020304" pitchFamily="18" charset="0"/>
                <a:cs typeface="Times New Roman" panose="02020603050405020304" pitchFamily="18" charset="0"/>
              </a:rPr>
              <a:t>(</a:t>
            </a:r>
            <a:r>
              <a:rPr lang="en-US" sz="2000" i="1" dirty="0">
                <a:solidFill>
                  <a:srgbClr val="0000FF"/>
                </a:solidFill>
                <a:latin typeface="Times New Roman" panose="02020603050405020304" pitchFamily="18" charset="0"/>
                <a:cs typeface="Times New Roman" panose="02020603050405020304" pitchFamily="18" charset="0"/>
              </a:rPr>
              <a:t>a</a:t>
            </a:r>
            <a:r>
              <a:rPr lang="en-US" sz="2000" dirty="0">
                <a:solidFill>
                  <a:srgbClr val="0000FF"/>
                </a:solidFill>
                <a:latin typeface="Times New Roman" panose="02020603050405020304" pitchFamily="18" charset="0"/>
                <a:cs typeface="Times New Roman" panose="02020603050405020304" pitchFamily="18" charset="0"/>
              </a:rPr>
              <a:t>, 6)</a:t>
            </a:r>
            <a:r>
              <a:rPr lang="en-US" altLang="zh-CN"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cs typeface="Times New Roman" panose="02020603050405020304" pitchFamily="18" charset="0"/>
              </a:rPr>
              <a:t>f</a:t>
            </a:r>
            <a:r>
              <a:rPr lang="en-US" sz="2000" dirty="0">
                <a:solidFill>
                  <a:srgbClr val="0000FF"/>
                </a:solidFill>
                <a:latin typeface="Times New Roman" panose="02020603050405020304" pitchFamily="18" charset="0"/>
                <a:cs typeface="Times New Roman" panose="02020603050405020304" pitchFamily="18" charset="0"/>
              </a:rPr>
              <a:t>(</a:t>
            </a:r>
            <a:r>
              <a:rPr lang="en-US" sz="2000" i="1" dirty="0">
                <a:solidFill>
                  <a:srgbClr val="0000FF"/>
                </a:solidFill>
                <a:latin typeface="Times New Roman" panose="02020603050405020304" pitchFamily="18" charset="0"/>
                <a:cs typeface="Times New Roman" panose="02020603050405020304" pitchFamily="18" charset="0"/>
              </a:rPr>
              <a:t>b</a:t>
            </a:r>
            <a:r>
              <a:rPr lang="en-US" sz="2000" dirty="0">
                <a:solidFill>
                  <a:srgbClr val="0000FF"/>
                </a:solidFill>
                <a:latin typeface="Times New Roman" panose="02020603050405020304" pitchFamily="18" charset="0"/>
                <a:cs typeface="Times New Roman" panose="02020603050405020304" pitchFamily="18" charset="0"/>
              </a:rPr>
              <a:t>, 4) </a:t>
            </a:r>
            <a:r>
              <a:rPr lang="en-US" sz="2000" i="1" dirty="0">
                <a:solidFill>
                  <a:srgbClr val="0000FF"/>
                </a:solidFill>
                <a:latin typeface="Times New Roman" panose="02020603050405020304" pitchFamily="18" charset="0"/>
                <a:cs typeface="Times New Roman" panose="02020603050405020304" pitchFamily="18" charset="0"/>
              </a:rPr>
              <a:t>f</a:t>
            </a:r>
            <a:r>
              <a:rPr lang="en-US" sz="2000" dirty="0">
                <a:solidFill>
                  <a:srgbClr val="0000FF"/>
                </a:solidFill>
                <a:latin typeface="Times New Roman" panose="02020603050405020304" pitchFamily="18" charset="0"/>
                <a:cs typeface="Times New Roman" panose="02020603050405020304" pitchFamily="18" charset="0"/>
              </a:rPr>
              <a:t>(</a:t>
            </a:r>
            <a:r>
              <a:rPr lang="en-US" sz="2000" i="1" dirty="0">
                <a:solidFill>
                  <a:srgbClr val="0000FF"/>
                </a:solidFill>
                <a:latin typeface="Times New Roman" panose="02020603050405020304" pitchFamily="18" charset="0"/>
                <a:cs typeface="Times New Roman" panose="02020603050405020304" pitchFamily="18" charset="0"/>
              </a:rPr>
              <a:t>a</a:t>
            </a:r>
            <a:r>
              <a:rPr lang="en-US" sz="2000" dirty="0">
                <a:solidFill>
                  <a:srgbClr val="0000FF"/>
                </a:solidFill>
                <a:latin typeface="Times New Roman" panose="02020603050405020304" pitchFamily="18" charset="0"/>
                <a:cs typeface="Times New Roman" panose="02020603050405020304" pitchFamily="18" charset="0"/>
              </a:rPr>
              <a:t>, 5)</a:t>
            </a:r>
            <a:r>
              <a:rPr lang="en-US" sz="2000" i="1" dirty="0">
                <a:solidFill>
                  <a:srgbClr val="C00000"/>
                </a:solidFill>
                <a:latin typeface="Times New Roman" panose="02020603050405020304" pitchFamily="18" charset="0"/>
                <a:cs typeface="Times New Roman" panose="02020603050405020304" pitchFamily="18" charset="0"/>
              </a:rPr>
              <a:t> d</a:t>
            </a:r>
            <a:r>
              <a:rPr lang="en-US" sz="2000" dirty="0">
                <a:solidFill>
                  <a:srgbClr val="C00000"/>
                </a:solidFill>
                <a:latin typeface="Times New Roman" panose="02020603050405020304" pitchFamily="18" charset="0"/>
                <a:cs typeface="Times New Roman" panose="02020603050405020304" pitchFamily="18" charset="0"/>
              </a:rPr>
              <a:t>(-, </a:t>
            </a:r>
            <a:r>
              <a:rPr lang="zh-CN" altLang="en-US" sz="2000" dirty="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 </a:t>
            </a:r>
            <a:endParaRPr lang="en-US" sz="2000" dirty="0">
              <a:solidFill>
                <a:srgbClr val="0000FF"/>
              </a:solidFill>
              <a:latin typeface="Times New Roman" panose="02020603050405020304" pitchFamily="18" charset="0"/>
              <a:cs typeface="Times New Roman" panose="02020603050405020304" pitchFamily="18" charset="0"/>
            </a:endParaRPr>
          </a:p>
          <a:p>
            <a:r>
              <a:rPr lang="en-US" sz="2000" dirty="0">
                <a:solidFill>
                  <a:srgbClr val="0000FF"/>
                </a:solidFill>
                <a:latin typeface="Times New Roman" panose="02020603050405020304" pitchFamily="18" charset="0"/>
                <a:cs typeface="Times New Roman" panose="02020603050405020304" pitchFamily="18" charset="0"/>
              </a:rPr>
              <a:t> </a:t>
            </a:r>
          </a:p>
          <a:p>
            <a:pPr marL="914400" lvl="1"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unseen</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vertices such as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all the other vertices of the graph, because they are yet to be affected by the algorithm (i.e., not directly connected to any vertices in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000" i="1" dirty="0">
                <a:solidFill>
                  <a:srgbClr val="C00000"/>
                </a:solidFill>
                <a:latin typeface="Times New Roman" panose="02020603050405020304" pitchFamily="18" charset="0"/>
                <a:cs typeface="Times New Roman" panose="02020603050405020304" pitchFamily="18" charset="0"/>
              </a:rPr>
              <a:t>d</a:t>
            </a:r>
            <a:r>
              <a:rPr lang="en-US" sz="2000" dirty="0">
                <a:solidFill>
                  <a:srgbClr val="C00000"/>
                </a:solidFill>
                <a:latin typeface="Times New Roman" panose="02020603050405020304" pitchFamily="18" charset="0"/>
                <a:cs typeface="Times New Roman" panose="02020603050405020304" pitchFamily="18" charset="0"/>
              </a:rPr>
              <a:t>(-, </a:t>
            </a:r>
            <a:r>
              <a:rPr lang="zh-CN" altLang="en-US" sz="2000" dirty="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the fringe, find the next vertex to be added to the current (spanning) tree T = &lt;V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&gt;  by selecting a vertex in the set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smallest distance connected to a tree vertex.</a:t>
            </a:r>
          </a:p>
          <a:p>
            <a:pPr marL="800100" lvl="1"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and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61963" marR="0" lvl="0" indent="-461963">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Ties can be broken arbitrarily.</a:t>
            </a:r>
          </a:p>
        </p:txBody>
      </p:sp>
      <p:sp>
        <p:nvSpPr>
          <p:cNvPr id="4" name="Star: 8 Points 3">
            <a:extLst>
              <a:ext uri="{FF2B5EF4-FFF2-40B4-BE49-F238E27FC236}">
                <a16:creationId xmlns:a16="http://schemas.microsoft.com/office/drawing/2014/main" id="{32E6C24B-2C4E-46FD-9CBB-1A39300F635F}"/>
              </a:ext>
            </a:extLst>
          </p:cNvPr>
          <p:cNvSpPr/>
          <p:nvPr/>
        </p:nvSpPr>
        <p:spPr>
          <a:xfrm>
            <a:off x="10184130" y="845820"/>
            <a:ext cx="674370" cy="514350"/>
          </a:xfrm>
          <a:prstGeom prst="star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B</a:t>
            </a:r>
          </a:p>
        </p:txBody>
      </p:sp>
      <p:sp>
        <p:nvSpPr>
          <p:cNvPr id="33" name="Oval 32">
            <a:extLst>
              <a:ext uri="{FF2B5EF4-FFF2-40B4-BE49-F238E27FC236}">
                <a16:creationId xmlns:a16="http://schemas.microsoft.com/office/drawing/2014/main" id="{E8CE7040-33DF-4D47-BBCF-8C9A71A8B63B}"/>
              </a:ext>
            </a:extLst>
          </p:cNvPr>
          <p:cNvSpPr>
            <a:spLocks noChangeArrowheads="1"/>
          </p:cNvSpPr>
          <p:nvPr/>
        </p:nvSpPr>
        <p:spPr bwMode="auto">
          <a:xfrm>
            <a:off x="8882646" y="224709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4" name="Oval 33">
            <a:extLst>
              <a:ext uri="{FF2B5EF4-FFF2-40B4-BE49-F238E27FC236}">
                <a16:creationId xmlns:a16="http://schemas.microsoft.com/office/drawing/2014/main" id="{CE09F239-DB05-41E7-93AC-C12B871845C8}"/>
              </a:ext>
            </a:extLst>
          </p:cNvPr>
          <p:cNvSpPr>
            <a:spLocks noChangeArrowheads="1"/>
          </p:cNvSpPr>
          <p:nvPr/>
        </p:nvSpPr>
        <p:spPr bwMode="auto">
          <a:xfrm>
            <a:off x="10335174" y="224709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5" name="Oval 34">
            <a:extLst>
              <a:ext uri="{FF2B5EF4-FFF2-40B4-BE49-F238E27FC236}">
                <a16:creationId xmlns:a16="http://schemas.microsoft.com/office/drawing/2014/main" id="{3B5D3EFF-4A79-46F5-81EC-A45F6402BB27}"/>
              </a:ext>
            </a:extLst>
          </p:cNvPr>
          <p:cNvSpPr>
            <a:spLocks noChangeArrowheads="1"/>
          </p:cNvSpPr>
          <p:nvPr/>
        </p:nvSpPr>
        <p:spPr bwMode="auto">
          <a:xfrm>
            <a:off x="9648994" y="322424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6" name="Oval 35">
            <a:extLst>
              <a:ext uri="{FF2B5EF4-FFF2-40B4-BE49-F238E27FC236}">
                <a16:creationId xmlns:a16="http://schemas.microsoft.com/office/drawing/2014/main" id="{39A5BEFB-21A4-4454-B23B-418FA20B9B56}"/>
              </a:ext>
            </a:extLst>
          </p:cNvPr>
          <p:cNvSpPr>
            <a:spLocks noChangeArrowheads="1"/>
          </p:cNvSpPr>
          <p:nvPr/>
        </p:nvSpPr>
        <p:spPr bwMode="auto">
          <a:xfrm>
            <a:off x="8060721" y="322424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7" name="Oval 36">
            <a:extLst>
              <a:ext uri="{FF2B5EF4-FFF2-40B4-BE49-F238E27FC236}">
                <a16:creationId xmlns:a16="http://schemas.microsoft.com/office/drawing/2014/main" id="{9B575755-2EAE-4212-8517-D57183A45B60}"/>
              </a:ext>
            </a:extLst>
          </p:cNvPr>
          <p:cNvSpPr>
            <a:spLocks noChangeArrowheads="1"/>
          </p:cNvSpPr>
          <p:nvPr/>
        </p:nvSpPr>
        <p:spPr bwMode="auto">
          <a:xfrm>
            <a:off x="11278392" y="3224248"/>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8" name="Oval 37">
            <a:extLst>
              <a:ext uri="{FF2B5EF4-FFF2-40B4-BE49-F238E27FC236}">
                <a16:creationId xmlns:a16="http://schemas.microsoft.com/office/drawing/2014/main" id="{8DB771C1-B936-4F70-B8B5-3A75BBDB1F74}"/>
              </a:ext>
            </a:extLst>
          </p:cNvPr>
          <p:cNvSpPr>
            <a:spLocks noChangeArrowheads="1"/>
          </p:cNvSpPr>
          <p:nvPr/>
        </p:nvSpPr>
        <p:spPr bwMode="auto">
          <a:xfrm>
            <a:off x="9655132" y="436276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9" name="AutoShape 44">
            <a:extLst>
              <a:ext uri="{FF2B5EF4-FFF2-40B4-BE49-F238E27FC236}">
                <a16:creationId xmlns:a16="http://schemas.microsoft.com/office/drawing/2014/main" id="{64B96351-522C-4853-B468-27C901703E62}"/>
              </a:ext>
            </a:extLst>
          </p:cNvPr>
          <p:cNvCxnSpPr>
            <a:cxnSpLocks noChangeShapeType="1"/>
            <a:stCxn id="33" idx="6"/>
            <a:endCxn id="34" idx="2"/>
          </p:cNvCxnSpPr>
          <p:nvPr/>
        </p:nvCxnSpPr>
        <p:spPr bwMode="auto">
          <a:xfrm>
            <a:off x="9426411" y="2509985"/>
            <a:ext cx="908763"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0" name="AutoShape 44">
            <a:extLst>
              <a:ext uri="{FF2B5EF4-FFF2-40B4-BE49-F238E27FC236}">
                <a16:creationId xmlns:a16="http://schemas.microsoft.com/office/drawing/2014/main" id="{972D0091-1C80-4FEA-B762-1CFD9726C661}"/>
              </a:ext>
            </a:extLst>
          </p:cNvPr>
          <p:cNvCxnSpPr>
            <a:cxnSpLocks noChangeShapeType="1"/>
            <a:stCxn id="36" idx="6"/>
            <a:endCxn id="35" idx="2"/>
          </p:cNvCxnSpPr>
          <p:nvPr/>
        </p:nvCxnSpPr>
        <p:spPr bwMode="auto">
          <a:xfrm>
            <a:off x="8604486" y="3487138"/>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4">
            <a:extLst>
              <a:ext uri="{FF2B5EF4-FFF2-40B4-BE49-F238E27FC236}">
                <a16:creationId xmlns:a16="http://schemas.microsoft.com/office/drawing/2014/main" id="{26C1CEEC-8338-4BA5-B028-72EB51D875E1}"/>
              </a:ext>
            </a:extLst>
          </p:cNvPr>
          <p:cNvCxnSpPr>
            <a:cxnSpLocks noChangeShapeType="1"/>
            <a:stCxn id="35" idx="6"/>
            <a:endCxn id="37" idx="2"/>
          </p:cNvCxnSpPr>
          <p:nvPr/>
        </p:nvCxnSpPr>
        <p:spPr bwMode="auto">
          <a:xfrm flipV="1">
            <a:off x="10192759" y="3484466"/>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2" name="AutoShape 44">
            <a:extLst>
              <a:ext uri="{FF2B5EF4-FFF2-40B4-BE49-F238E27FC236}">
                <a16:creationId xmlns:a16="http://schemas.microsoft.com/office/drawing/2014/main" id="{FE04E98D-ADFC-4153-BC5C-0CDABA91845B}"/>
              </a:ext>
            </a:extLst>
          </p:cNvPr>
          <p:cNvCxnSpPr>
            <a:cxnSpLocks noChangeShapeType="1"/>
            <a:endCxn id="33" idx="4"/>
          </p:cNvCxnSpPr>
          <p:nvPr/>
        </p:nvCxnSpPr>
        <p:spPr bwMode="auto">
          <a:xfrm flipV="1">
            <a:off x="8534374" y="2772875"/>
            <a:ext cx="620155" cy="50966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B41CD33C-483A-416D-972F-A14D70678F19}"/>
              </a:ext>
            </a:extLst>
          </p:cNvPr>
          <p:cNvCxnSpPr>
            <a:cxnSpLocks noChangeShapeType="1"/>
            <a:stCxn id="35" idx="7"/>
          </p:cNvCxnSpPr>
          <p:nvPr/>
        </p:nvCxnSpPr>
        <p:spPr bwMode="auto">
          <a:xfrm flipV="1">
            <a:off x="10113126" y="2762519"/>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44">
            <a:extLst>
              <a:ext uri="{FF2B5EF4-FFF2-40B4-BE49-F238E27FC236}">
                <a16:creationId xmlns:a16="http://schemas.microsoft.com/office/drawing/2014/main" id="{25F95452-B511-4B4B-9818-F91F553BF43F}"/>
              </a:ext>
            </a:extLst>
          </p:cNvPr>
          <p:cNvCxnSpPr>
            <a:cxnSpLocks noChangeShapeType="1"/>
            <a:stCxn id="38" idx="7"/>
            <a:endCxn id="37" idx="3"/>
          </p:cNvCxnSpPr>
          <p:nvPr/>
        </p:nvCxnSpPr>
        <p:spPr bwMode="auto">
          <a:xfrm flipV="1">
            <a:off x="10119264" y="3668467"/>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44">
            <a:extLst>
              <a:ext uri="{FF2B5EF4-FFF2-40B4-BE49-F238E27FC236}">
                <a16:creationId xmlns:a16="http://schemas.microsoft.com/office/drawing/2014/main" id="{BAA256D7-2977-43E2-A1EE-0F9215A38583}"/>
              </a:ext>
            </a:extLst>
          </p:cNvPr>
          <p:cNvCxnSpPr>
            <a:cxnSpLocks noChangeShapeType="1"/>
            <a:stCxn id="36" idx="5"/>
            <a:endCxn id="38" idx="1"/>
          </p:cNvCxnSpPr>
          <p:nvPr/>
        </p:nvCxnSpPr>
        <p:spPr bwMode="auto">
          <a:xfrm>
            <a:off x="8524853" y="3673029"/>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44">
            <a:extLst>
              <a:ext uri="{FF2B5EF4-FFF2-40B4-BE49-F238E27FC236}">
                <a16:creationId xmlns:a16="http://schemas.microsoft.com/office/drawing/2014/main" id="{6F0019BA-27AD-48E9-B61E-8F1A10FDD6AE}"/>
              </a:ext>
            </a:extLst>
          </p:cNvPr>
          <p:cNvCxnSpPr>
            <a:cxnSpLocks noChangeShapeType="1"/>
            <a:stCxn id="38" idx="0"/>
            <a:endCxn id="35" idx="4"/>
          </p:cNvCxnSpPr>
          <p:nvPr/>
        </p:nvCxnSpPr>
        <p:spPr bwMode="auto">
          <a:xfrm flipH="1" flipV="1">
            <a:off x="9920877" y="3750028"/>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44">
            <a:extLst>
              <a:ext uri="{FF2B5EF4-FFF2-40B4-BE49-F238E27FC236}">
                <a16:creationId xmlns:a16="http://schemas.microsoft.com/office/drawing/2014/main" id="{F51A9F2F-CFA1-4835-BD5D-5D56F9CBB795}"/>
              </a:ext>
            </a:extLst>
          </p:cNvPr>
          <p:cNvCxnSpPr>
            <a:cxnSpLocks noChangeShapeType="1"/>
            <a:stCxn id="35" idx="1"/>
            <a:endCxn id="33" idx="4"/>
          </p:cNvCxnSpPr>
          <p:nvPr/>
        </p:nvCxnSpPr>
        <p:spPr bwMode="auto">
          <a:xfrm flipH="1" flipV="1">
            <a:off x="9154529" y="2772875"/>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44">
            <a:extLst>
              <a:ext uri="{FF2B5EF4-FFF2-40B4-BE49-F238E27FC236}">
                <a16:creationId xmlns:a16="http://schemas.microsoft.com/office/drawing/2014/main" id="{C3C9627F-98A3-4A23-B930-F5AF901607F9}"/>
              </a:ext>
            </a:extLst>
          </p:cNvPr>
          <p:cNvCxnSpPr>
            <a:cxnSpLocks noChangeShapeType="1"/>
            <a:stCxn id="37" idx="1"/>
            <a:endCxn id="34" idx="4"/>
          </p:cNvCxnSpPr>
          <p:nvPr/>
        </p:nvCxnSpPr>
        <p:spPr bwMode="auto">
          <a:xfrm flipH="1" flipV="1">
            <a:off x="10607057" y="2772875"/>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9" name="Rectangle 48">
            <a:extLst>
              <a:ext uri="{FF2B5EF4-FFF2-40B4-BE49-F238E27FC236}">
                <a16:creationId xmlns:a16="http://schemas.microsoft.com/office/drawing/2014/main" id="{2CEEFDC5-C860-4375-9866-42C3ECB1FC6A}"/>
              </a:ext>
            </a:extLst>
          </p:cNvPr>
          <p:cNvSpPr/>
          <p:nvPr/>
        </p:nvSpPr>
        <p:spPr>
          <a:xfrm>
            <a:off x="9891527" y="210263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90DAFEA2-BC38-4B30-A1A4-0FE43A0AE678}"/>
              </a:ext>
            </a:extLst>
          </p:cNvPr>
          <p:cNvSpPr/>
          <p:nvPr/>
        </p:nvSpPr>
        <p:spPr>
          <a:xfrm>
            <a:off x="8535464" y="269798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ED1A35B5-AA3A-4095-A75A-5D606E60B275}"/>
              </a:ext>
            </a:extLst>
          </p:cNvPr>
          <p:cNvSpPr/>
          <p:nvPr/>
        </p:nvSpPr>
        <p:spPr>
          <a:xfrm>
            <a:off x="10948628" y="2624466"/>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FC57DDC7-70D8-482D-95B9-BF7EEA102517}"/>
              </a:ext>
            </a:extLst>
          </p:cNvPr>
          <p:cNvSpPr/>
          <p:nvPr/>
        </p:nvSpPr>
        <p:spPr>
          <a:xfrm>
            <a:off x="9389502" y="270334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87A6628E-725A-453D-9804-B29573B51419}"/>
              </a:ext>
            </a:extLst>
          </p:cNvPr>
          <p:cNvSpPr/>
          <p:nvPr/>
        </p:nvSpPr>
        <p:spPr>
          <a:xfrm>
            <a:off x="10315935" y="282526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97EEC475-717B-4B1A-8223-40F75C40FF9D}"/>
              </a:ext>
            </a:extLst>
          </p:cNvPr>
          <p:cNvSpPr/>
          <p:nvPr/>
        </p:nvSpPr>
        <p:spPr>
          <a:xfrm>
            <a:off x="8906541" y="309475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3DF8F227-EA3B-401B-B19E-909EBA1BC55B}"/>
              </a:ext>
            </a:extLst>
          </p:cNvPr>
          <p:cNvSpPr/>
          <p:nvPr/>
        </p:nvSpPr>
        <p:spPr>
          <a:xfrm>
            <a:off x="10915788" y="31210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66962706-AAD9-4594-8248-46685AB93B61}"/>
              </a:ext>
            </a:extLst>
          </p:cNvPr>
          <p:cNvSpPr/>
          <p:nvPr/>
        </p:nvSpPr>
        <p:spPr>
          <a:xfrm>
            <a:off x="8713145" y="3921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5F7F40AA-2D5A-402D-8CC2-DAA4D1865197}"/>
              </a:ext>
            </a:extLst>
          </p:cNvPr>
          <p:cNvSpPr/>
          <p:nvPr/>
        </p:nvSpPr>
        <p:spPr>
          <a:xfrm>
            <a:off x="10653223" y="398769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0C481285-9F9B-4547-92F6-AE045C47AF1B}"/>
              </a:ext>
            </a:extLst>
          </p:cNvPr>
          <p:cNvSpPr/>
          <p:nvPr/>
        </p:nvSpPr>
        <p:spPr>
          <a:xfrm>
            <a:off x="9869389" y="381382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548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546525" y="1216813"/>
                <a:ext cx="8171342" cy="5109091"/>
              </a:xfrm>
              <a:prstGeom prst="rect">
                <a:avLst/>
              </a:prstGeom>
            </p:spPr>
            <p:txBody>
              <a:bodyPr wrap="square">
                <a:spAutoFit/>
              </a:bodyPr>
              <a:lstStyle/>
              <a:p>
                <a:pPr marL="461963"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After identified a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to be added to the (spanning) tree, e.g.,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the algorithm performs two operations:</a:t>
                </a:r>
              </a:p>
              <a:p>
                <a:pPr marL="914400"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Move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from the set V-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the set of tree vertices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V</m:t>
                    </m:r>
                    <m:r>
                      <m:rPr>
                        <m:nor/>
                      </m:rP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T</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 { </m:t>
                    </m:r>
                    <m:r>
                      <m:rPr>
                        <m:nor/>
                      </m:rP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a</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b</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c</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oMath>
                </a14:m>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indent="-342900">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each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remaining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is connected to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update its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where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the weight of the edge between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ea typeface="SimSun" panose="02010600030101010101" pitchFamily="2" charset="-122"/>
                    <a:cs typeface="Times New Roman" panose="02020603050405020304" pitchFamily="18" charset="0"/>
                  </a:rPr>
                  <a:t>a</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3) </a:t>
                </a:r>
                <a:r>
                  <a:rPr lang="en-US" sz="2200" b="1" i="1" dirty="0">
                    <a:solidFill>
                      <a:srgbClr val="0000FF"/>
                    </a:solidFill>
                    <a:latin typeface="Times New Roman" panose="02020603050405020304" pitchFamily="18" charset="0"/>
                    <a:cs typeface="Times New Roman" panose="02020603050405020304" pitchFamily="18" charset="0"/>
                  </a:rPr>
                  <a:t>c</a:t>
                </a:r>
                <a:r>
                  <a:rPr lang="en-US" sz="2200" b="1" dirty="0">
                    <a:solidFill>
                      <a:srgbClr val="0000FF"/>
                    </a:solidFill>
                    <a:latin typeface="Times New Roman" panose="02020603050405020304" pitchFamily="18" charset="0"/>
                    <a:cs typeface="Times New Roman" panose="02020603050405020304" pitchFamily="18" charset="0"/>
                  </a:rPr>
                  <a:t>(</a:t>
                </a:r>
                <a:r>
                  <a:rPr lang="en-US" sz="2200" b="1" i="1" dirty="0">
                    <a:solidFill>
                      <a:srgbClr val="0000FF"/>
                    </a:solidFill>
                    <a:latin typeface="Times New Roman" panose="02020603050405020304" pitchFamily="18" charset="0"/>
                    <a:cs typeface="Times New Roman" panose="02020603050405020304" pitchFamily="18" charset="0"/>
                  </a:rPr>
                  <a:t>b</a:t>
                </a:r>
                <a:r>
                  <a:rPr lang="en-US" sz="2200" b="1" dirty="0">
                    <a:solidFill>
                      <a:srgbClr val="0000FF"/>
                    </a:solidFill>
                    <a:latin typeface="Times New Roman" panose="02020603050405020304" pitchFamily="18" charset="0"/>
                    <a:cs typeface="Times New Roman" panose="02020603050405020304" pitchFamily="18" charset="0"/>
                  </a:rPr>
                  <a:t>, 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 6) </a:t>
                </a:r>
                <a:r>
                  <a:rPr lang="en-US" sz="2200" i="1" dirty="0">
                    <a:latin typeface="Times New Roman" panose="02020603050405020304" pitchFamily="18" charset="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6) </a:t>
                </a:r>
                <a:r>
                  <a:rPr lang="en-US" sz="2200" b="1" i="1" dirty="0">
                    <a:latin typeface="Times New Roman" panose="02020603050405020304" pitchFamily="18" charset="0"/>
                    <a:cs typeface="Times New Roman" panose="02020603050405020304" pitchFamily="18" charset="0"/>
                  </a:rPr>
                  <a:t>f</a:t>
                </a:r>
                <a:r>
                  <a:rPr lang="en-US" sz="2200" b="1" dirty="0">
                    <a:latin typeface="Times New Roman" panose="02020603050405020304" pitchFamily="18" charset="0"/>
                    <a:cs typeface="Times New Roman" panose="02020603050405020304" pitchFamily="18" charset="0"/>
                  </a:rPr>
                  <a:t>(</a:t>
                </a:r>
                <a:r>
                  <a:rPr lang="en-US" sz="2200" b="1" i="1" dirty="0">
                    <a:latin typeface="Times New Roman" panose="02020603050405020304" pitchFamily="18" charset="0"/>
                    <a:cs typeface="Times New Roman" panose="02020603050405020304" pitchFamily="18" charset="0"/>
                  </a:rPr>
                  <a:t>b</a:t>
                </a:r>
                <a:r>
                  <a:rPr lang="en-US" sz="2200" b="1" dirty="0">
                    <a:latin typeface="Times New Roman" panose="02020603050405020304" pitchFamily="18" charset="0"/>
                    <a:cs typeface="Times New Roman" panose="02020603050405020304" pitchFamily="18" charset="0"/>
                  </a:rPr>
                  <a:t>, 4) </a:t>
                </a:r>
                <a:r>
                  <a:rPr lang="en-US" sz="2200" i="1" dirty="0">
                    <a:solidFill>
                      <a:srgbClr val="C00000"/>
                    </a:solidFill>
                    <a:latin typeface="Times New Roman" panose="02020603050405020304" pitchFamily="18" charset="0"/>
                    <a:cs typeface="Times New Roman" panose="02020603050405020304" pitchFamily="18" charset="0"/>
                  </a:rPr>
                  <a:t>f</a:t>
                </a:r>
                <a:r>
                  <a:rPr lang="en-US" sz="2200" dirty="0">
                    <a:solidFill>
                      <a:srgbClr val="C00000"/>
                    </a:solidFill>
                    <a:latin typeface="Times New Roman" panose="02020603050405020304" pitchFamily="18" charset="0"/>
                    <a:cs typeface="Times New Roman" panose="02020603050405020304" pitchFamily="18" charset="0"/>
                  </a:rPr>
                  <a:t>(</a:t>
                </a:r>
                <a:r>
                  <a:rPr lang="en-US" sz="2200" i="1" dirty="0">
                    <a:solidFill>
                      <a:srgbClr val="C00000"/>
                    </a:solidFill>
                    <a:latin typeface="Times New Roman" panose="02020603050405020304" pitchFamily="18" charset="0"/>
                    <a:cs typeface="Times New Roman" panose="02020603050405020304" pitchFamily="18" charset="0"/>
                  </a:rPr>
                  <a:t>a</a:t>
                </a:r>
                <a:r>
                  <a:rPr lang="en-US" sz="2200" dirty="0">
                    <a:solidFill>
                      <a:srgbClr val="C00000"/>
                    </a:solidFill>
                    <a:latin typeface="Times New Roman" panose="02020603050405020304" pitchFamily="18" charset="0"/>
                    <a:cs typeface="Times New Roman" panose="02020603050405020304" pitchFamily="18" charset="0"/>
                  </a:rPr>
                  <a:t>, 5) </a:t>
                </a:r>
                <a:r>
                  <a:rPr lang="en-US" sz="2200" i="1" dirty="0">
                    <a:solidFill>
                      <a:srgbClr val="C00000"/>
                    </a:solidFill>
                    <a:latin typeface="Times New Roman" panose="02020603050405020304" pitchFamily="18" charset="0"/>
                    <a:cs typeface="Times New Roman" panose="02020603050405020304" pitchFamily="18" charset="0"/>
                  </a:rPr>
                  <a:t>f</a:t>
                </a:r>
                <a:r>
                  <a:rPr lang="en-US" sz="2200" dirty="0">
                    <a:solidFill>
                      <a:srgbClr val="C00000"/>
                    </a:solidFill>
                    <a:latin typeface="Times New Roman" panose="02020603050405020304" pitchFamily="18" charset="0"/>
                    <a:cs typeface="Times New Roman" panose="02020603050405020304" pitchFamily="18" charset="0"/>
                  </a:rPr>
                  <a:t>(</a:t>
                </a:r>
                <a:r>
                  <a:rPr lang="en-US" sz="2200" i="1" dirty="0">
                    <a:solidFill>
                      <a:srgbClr val="C00000"/>
                    </a:solidFill>
                    <a:latin typeface="Times New Roman" panose="02020603050405020304" pitchFamily="18" charset="0"/>
                    <a:cs typeface="Times New Roman" panose="02020603050405020304" pitchFamily="18" charset="0"/>
                  </a:rPr>
                  <a:t>c</a:t>
                </a:r>
                <a:r>
                  <a:rPr lang="en-US" sz="2200" dirty="0">
                    <a:solidFill>
                      <a:srgbClr val="C00000"/>
                    </a:solidFill>
                    <a:latin typeface="Times New Roman" panose="02020603050405020304" pitchFamily="18" charset="0"/>
                    <a:cs typeface="Times New Roman" panose="02020603050405020304" pitchFamily="18" charset="0"/>
                  </a:rPr>
                  <a:t>, 4)</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9.3 demonstrates the application of Prim’s algorithm to a specific graph.</a:t>
                </a:r>
              </a:p>
            </p:txBody>
          </p:sp>
        </mc:Choice>
        <mc:Fallback xmlns="">
          <p:sp>
            <p:nvSpPr>
              <p:cNvPr id="2" name="Rectangle 1"/>
              <p:cNvSpPr>
                <a:spLocks noRot="1" noChangeAspect="1" noMove="1" noResize="1" noEditPoints="1" noAdjustHandles="1" noChangeArrowheads="1" noChangeShapeType="1" noTextEdit="1"/>
              </p:cNvSpPr>
              <p:nvPr/>
            </p:nvSpPr>
            <p:spPr>
              <a:xfrm>
                <a:off x="3546525" y="1216813"/>
                <a:ext cx="8171342" cy="5109091"/>
              </a:xfrm>
              <a:prstGeom prst="rect">
                <a:avLst/>
              </a:prstGeom>
              <a:blipFill>
                <a:blip r:embed="rId2"/>
                <a:stretch>
                  <a:fillRect l="-896" t="-835" r="-1045" b="-1432"/>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3188CBD7-D96B-4E08-9FAD-00D7D35DDA7C}"/>
              </a:ext>
            </a:extLst>
          </p:cNvPr>
          <p:cNvSpPr>
            <a:spLocks noChangeArrowheads="1"/>
          </p:cNvSpPr>
          <p:nvPr/>
        </p:nvSpPr>
        <p:spPr bwMode="auto">
          <a:xfrm>
            <a:off x="1243269"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a:extLst>
              <a:ext uri="{FF2B5EF4-FFF2-40B4-BE49-F238E27FC236}">
                <a16:creationId xmlns:a16="http://schemas.microsoft.com/office/drawing/2014/main" id="{D86D1514-2678-404E-899D-6AC435AEF823}"/>
              </a:ext>
            </a:extLst>
          </p:cNvPr>
          <p:cNvSpPr>
            <a:spLocks noChangeArrowheads="1"/>
          </p:cNvSpPr>
          <p:nvPr/>
        </p:nvSpPr>
        <p:spPr bwMode="auto">
          <a:xfrm>
            <a:off x="2695797"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B2AED154-12CA-4A1E-A667-DC569E49F17F}"/>
              </a:ext>
            </a:extLst>
          </p:cNvPr>
          <p:cNvSpPr>
            <a:spLocks noChangeArrowheads="1"/>
          </p:cNvSpPr>
          <p:nvPr/>
        </p:nvSpPr>
        <p:spPr bwMode="auto">
          <a:xfrm>
            <a:off x="2009617"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6A4A0C02-1FF3-405A-99CA-E3DBBC270784}"/>
              </a:ext>
            </a:extLst>
          </p:cNvPr>
          <p:cNvSpPr>
            <a:spLocks noChangeArrowheads="1"/>
          </p:cNvSpPr>
          <p:nvPr/>
        </p:nvSpPr>
        <p:spPr bwMode="auto">
          <a:xfrm>
            <a:off x="421344"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3E2C7CE6-4A76-48FD-A5DA-78544B9B78A8}"/>
              </a:ext>
            </a:extLst>
          </p:cNvPr>
          <p:cNvSpPr>
            <a:spLocks noChangeArrowheads="1"/>
          </p:cNvSpPr>
          <p:nvPr/>
        </p:nvSpPr>
        <p:spPr bwMode="auto">
          <a:xfrm>
            <a:off x="3639015" y="2858491"/>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a:extLst>
              <a:ext uri="{FF2B5EF4-FFF2-40B4-BE49-F238E27FC236}">
                <a16:creationId xmlns:a16="http://schemas.microsoft.com/office/drawing/2014/main" id="{B2F77B27-3EF6-48A6-9FF8-79E3C7B71CD1}"/>
              </a:ext>
            </a:extLst>
          </p:cNvPr>
          <p:cNvSpPr>
            <a:spLocks noChangeArrowheads="1"/>
          </p:cNvSpPr>
          <p:nvPr/>
        </p:nvSpPr>
        <p:spPr bwMode="auto">
          <a:xfrm>
            <a:off x="2015755" y="399700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a:extLst>
              <a:ext uri="{FF2B5EF4-FFF2-40B4-BE49-F238E27FC236}">
                <a16:creationId xmlns:a16="http://schemas.microsoft.com/office/drawing/2014/main" id="{F2E62914-2F9A-43B7-A372-95EEDECB83FA}"/>
              </a:ext>
            </a:extLst>
          </p:cNvPr>
          <p:cNvCxnSpPr>
            <a:cxnSpLocks noChangeShapeType="1"/>
            <a:stCxn id="3" idx="6"/>
            <a:endCxn id="4" idx="2"/>
          </p:cNvCxnSpPr>
          <p:nvPr/>
        </p:nvCxnSpPr>
        <p:spPr bwMode="auto">
          <a:xfrm>
            <a:off x="1787034" y="2144228"/>
            <a:ext cx="908763"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B38E0C50-7E41-4104-A88A-2076C108461C}"/>
              </a:ext>
            </a:extLst>
          </p:cNvPr>
          <p:cNvCxnSpPr>
            <a:cxnSpLocks noChangeShapeType="1"/>
            <a:stCxn id="6" idx="6"/>
            <a:endCxn id="5" idx="2"/>
          </p:cNvCxnSpPr>
          <p:nvPr/>
        </p:nvCxnSpPr>
        <p:spPr bwMode="auto">
          <a:xfrm>
            <a:off x="965109" y="3121381"/>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82B02C59-8F41-4361-9E0D-FEF27FA1CE35}"/>
              </a:ext>
            </a:extLst>
          </p:cNvPr>
          <p:cNvCxnSpPr>
            <a:cxnSpLocks noChangeShapeType="1"/>
            <a:stCxn id="5" idx="6"/>
            <a:endCxn id="7" idx="2"/>
          </p:cNvCxnSpPr>
          <p:nvPr/>
        </p:nvCxnSpPr>
        <p:spPr bwMode="auto">
          <a:xfrm flipV="1">
            <a:off x="2553382" y="3118709"/>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61803FE3-B67D-412B-88AC-180044462C1B}"/>
              </a:ext>
            </a:extLst>
          </p:cNvPr>
          <p:cNvCxnSpPr>
            <a:cxnSpLocks noChangeShapeType="1"/>
            <a:endCxn id="3" idx="4"/>
          </p:cNvCxnSpPr>
          <p:nvPr/>
        </p:nvCxnSpPr>
        <p:spPr bwMode="auto">
          <a:xfrm flipV="1">
            <a:off x="894997" y="2407118"/>
            <a:ext cx="620155" cy="50966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13887B25-ABE8-4C15-9167-443F37EC8688}"/>
              </a:ext>
            </a:extLst>
          </p:cNvPr>
          <p:cNvCxnSpPr>
            <a:cxnSpLocks noChangeShapeType="1"/>
            <a:stCxn id="5" idx="7"/>
          </p:cNvCxnSpPr>
          <p:nvPr/>
        </p:nvCxnSpPr>
        <p:spPr bwMode="auto">
          <a:xfrm flipV="1">
            <a:off x="2473749" y="2396762"/>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AD16F2BF-7C4E-4B53-984E-6EFF8C2A6D2C}"/>
              </a:ext>
            </a:extLst>
          </p:cNvPr>
          <p:cNvCxnSpPr>
            <a:cxnSpLocks noChangeShapeType="1"/>
            <a:stCxn id="8" idx="7"/>
            <a:endCxn id="7" idx="3"/>
          </p:cNvCxnSpPr>
          <p:nvPr/>
        </p:nvCxnSpPr>
        <p:spPr bwMode="auto">
          <a:xfrm flipV="1">
            <a:off x="2479887" y="3302710"/>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C7BDC27E-0707-4CCC-8D83-CB8D36AD0518}"/>
              </a:ext>
            </a:extLst>
          </p:cNvPr>
          <p:cNvCxnSpPr>
            <a:cxnSpLocks noChangeShapeType="1"/>
            <a:stCxn id="6" idx="5"/>
            <a:endCxn id="8" idx="1"/>
          </p:cNvCxnSpPr>
          <p:nvPr/>
        </p:nvCxnSpPr>
        <p:spPr bwMode="auto">
          <a:xfrm>
            <a:off x="885476" y="3307272"/>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2B4D7E6B-927A-40A0-8363-B5C10D7445D7}"/>
              </a:ext>
            </a:extLst>
          </p:cNvPr>
          <p:cNvCxnSpPr>
            <a:cxnSpLocks noChangeShapeType="1"/>
            <a:stCxn id="8" idx="0"/>
            <a:endCxn id="5" idx="4"/>
          </p:cNvCxnSpPr>
          <p:nvPr/>
        </p:nvCxnSpPr>
        <p:spPr bwMode="auto">
          <a:xfrm flipH="1" flipV="1">
            <a:off x="2281500" y="3384271"/>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7732C5DD-1D25-40BB-8441-7FDE0DFBDF3D}"/>
              </a:ext>
            </a:extLst>
          </p:cNvPr>
          <p:cNvCxnSpPr>
            <a:cxnSpLocks noChangeShapeType="1"/>
            <a:stCxn id="5" idx="1"/>
            <a:endCxn id="3" idx="4"/>
          </p:cNvCxnSpPr>
          <p:nvPr/>
        </p:nvCxnSpPr>
        <p:spPr bwMode="auto">
          <a:xfrm flipH="1" flipV="1">
            <a:off x="1515152" y="2407118"/>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a:extLst>
              <a:ext uri="{FF2B5EF4-FFF2-40B4-BE49-F238E27FC236}">
                <a16:creationId xmlns:a16="http://schemas.microsoft.com/office/drawing/2014/main" id="{E6B3F0B8-AEDA-47B3-AB20-E640E0027A8E}"/>
              </a:ext>
            </a:extLst>
          </p:cNvPr>
          <p:cNvCxnSpPr>
            <a:cxnSpLocks noChangeShapeType="1"/>
            <a:stCxn id="7" idx="1"/>
            <a:endCxn id="4" idx="4"/>
          </p:cNvCxnSpPr>
          <p:nvPr/>
        </p:nvCxnSpPr>
        <p:spPr bwMode="auto">
          <a:xfrm flipH="1" flipV="1">
            <a:off x="2967680" y="2407118"/>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BCA25874-ED7A-48E6-B724-C098363305C5}"/>
              </a:ext>
            </a:extLst>
          </p:cNvPr>
          <p:cNvSpPr/>
          <p:nvPr/>
        </p:nvSpPr>
        <p:spPr>
          <a:xfrm>
            <a:off x="2252150" y="17368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D86FAB3D-67D8-4656-B5EC-756D2E6D8E9C}"/>
              </a:ext>
            </a:extLst>
          </p:cNvPr>
          <p:cNvSpPr/>
          <p:nvPr/>
        </p:nvSpPr>
        <p:spPr>
          <a:xfrm>
            <a:off x="896087" y="233222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217D091-A0E2-4E3A-89D9-B73B7D6E50AC}"/>
              </a:ext>
            </a:extLst>
          </p:cNvPr>
          <p:cNvSpPr/>
          <p:nvPr/>
        </p:nvSpPr>
        <p:spPr>
          <a:xfrm>
            <a:off x="3309251" y="2258709"/>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F8CDF154-4C3C-4A61-92C3-4A9216E90EC0}"/>
              </a:ext>
            </a:extLst>
          </p:cNvPr>
          <p:cNvSpPr/>
          <p:nvPr/>
        </p:nvSpPr>
        <p:spPr>
          <a:xfrm>
            <a:off x="1750125" y="233758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DE823D8-C687-407B-96D3-E5D413E72A1E}"/>
              </a:ext>
            </a:extLst>
          </p:cNvPr>
          <p:cNvSpPr/>
          <p:nvPr/>
        </p:nvSpPr>
        <p:spPr>
          <a:xfrm>
            <a:off x="2676558" y="2459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8FEC1B39-8DE8-46D5-9186-71D754EEFB79}"/>
              </a:ext>
            </a:extLst>
          </p:cNvPr>
          <p:cNvSpPr/>
          <p:nvPr/>
        </p:nvSpPr>
        <p:spPr>
          <a:xfrm>
            <a:off x="1267164" y="2728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498ED3B3-182E-4FB1-9B53-5583066D5739}"/>
              </a:ext>
            </a:extLst>
          </p:cNvPr>
          <p:cNvSpPr/>
          <p:nvPr/>
        </p:nvSpPr>
        <p:spPr>
          <a:xfrm>
            <a:off x="3276411" y="27552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B7297E9A-B533-46D1-BB3F-7A485D2C48BC}"/>
              </a:ext>
            </a:extLst>
          </p:cNvPr>
          <p:cNvSpPr/>
          <p:nvPr/>
        </p:nvSpPr>
        <p:spPr>
          <a:xfrm>
            <a:off x="1073768" y="355591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47B9B41-5EBE-44AE-9125-4E70696DDB7A}"/>
              </a:ext>
            </a:extLst>
          </p:cNvPr>
          <p:cNvSpPr/>
          <p:nvPr/>
        </p:nvSpPr>
        <p:spPr>
          <a:xfrm>
            <a:off x="3013846" y="362194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67822FC9-AAEC-4E04-B716-D26E330E9133}"/>
              </a:ext>
            </a:extLst>
          </p:cNvPr>
          <p:cNvSpPr/>
          <p:nvPr/>
        </p:nvSpPr>
        <p:spPr>
          <a:xfrm>
            <a:off x="2230012" y="344806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79D4C287-BF65-403C-A062-346DD1E662C5}"/>
              </a:ext>
            </a:extLst>
          </p:cNvPr>
          <p:cNvSpPr/>
          <p:nvPr/>
        </p:nvSpPr>
        <p:spPr>
          <a:xfrm>
            <a:off x="4075610" y="632211"/>
            <a:ext cx="7254241" cy="430887"/>
          </a:xfrm>
          <a:prstGeom prst="rect">
            <a:avLst/>
          </a:prstGeom>
        </p:spPr>
        <p:txBody>
          <a:bodyPr wrap="square">
            <a:spAutoFit/>
          </a:bodyPr>
          <a:lstStyle/>
          <a:p>
            <a:r>
              <a:rPr lang="en-US" sz="2200" i="1" dirty="0">
                <a:latin typeface="Times New Roman" panose="02020603050405020304" pitchFamily="18" charset="0"/>
                <a:ea typeface="SimSun" panose="02010600030101010101" pitchFamily="2" charset="-122"/>
                <a:cs typeface="Times New Roman" panose="02020603050405020304" pitchFamily="18" charset="0"/>
              </a:rPr>
              <a:t>a</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3)		</a:t>
            </a:r>
            <a:r>
              <a:rPr lang="en-US" sz="2200" b="1" i="1" dirty="0">
                <a:solidFill>
                  <a:srgbClr val="0000FF"/>
                </a:solidFill>
                <a:latin typeface="Times New Roman" panose="02020603050405020304" pitchFamily="18" charset="0"/>
                <a:cs typeface="Times New Roman" panose="02020603050405020304" pitchFamily="18" charset="0"/>
              </a:rPr>
              <a:t>c</a:t>
            </a:r>
            <a:r>
              <a:rPr lang="en-US" sz="2200" b="1" dirty="0">
                <a:solidFill>
                  <a:srgbClr val="0000FF"/>
                </a:solidFill>
                <a:latin typeface="Times New Roman" panose="02020603050405020304" pitchFamily="18" charset="0"/>
                <a:cs typeface="Times New Roman" panose="02020603050405020304" pitchFamily="18" charset="0"/>
              </a:rPr>
              <a:t>(</a:t>
            </a:r>
            <a:r>
              <a:rPr lang="en-US" sz="2200" b="1" i="1" dirty="0">
                <a:solidFill>
                  <a:srgbClr val="0000FF"/>
                </a:solidFill>
                <a:latin typeface="Times New Roman" panose="02020603050405020304" pitchFamily="18" charset="0"/>
                <a:cs typeface="Times New Roman" panose="02020603050405020304" pitchFamily="18" charset="0"/>
              </a:rPr>
              <a:t>b</a:t>
            </a:r>
            <a:r>
              <a:rPr lang="en-US" sz="2200" b="1" dirty="0">
                <a:solidFill>
                  <a:srgbClr val="0000FF"/>
                </a:solidFill>
                <a:latin typeface="Times New Roman" panose="02020603050405020304" pitchFamily="18" charset="0"/>
                <a:cs typeface="Times New Roman" panose="02020603050405020304" pitchFamily="18" charset="0"/>
              </a:rPr>
              <a:t>, 1)</a:t>
            </a:r>
            <a:r>
              <a:rPr lang="en-US" sz="2200" dirty="0">
                <a:solidFill>
                  <a:srgbClr val="0000FF"/>
                </a:solidFill>
                <a:latin typeface="Times New Roman" panose="02020603050405020304" pitchFamily="18" charset="0"/>
                <a:cs typeface="Times New Roman" panose="02020603050405020304" pitchFamily="18" charset="0"/>
              </a:rPr>
              <a:t> </a:t>
            </a:r>
            <a:r>
              <a:rPr lang="en-US" sz="2200" i="1" dirty="0">
                <a:solidFill>
                  <a:srgbClr val="C00000"/>
                </a:solidFill>
                <a:latin typeface="Times New Roman" panose="02020603050405020304" pitchFamily="18" charset="0"/>
                <a:cs typeface="Times New Roman" panose="02020603050405020304" pitchFamily="18" charset="0"/>
              </a:rPr>
              <a:t>d</a:t>
            </a:r>
            <a:r>
              <a:rPr lang="en-US" sz="2200" dirty="0">
                <a:solidFill>
                  <a:srgbClr val="C00000"/>
                </a:solidFill>
                <a:latin typeface="Times New Roman" panose="02020603050405020304" pitchFamily="18" charset="0"/>
                <a:cs typeface="Times New Roman" panose="02020603050405020304" pitchFamily="18" charset="0"/>
              </a:rPr>
              <a:t>(-, </a:t>
            </a:r>
            <a:r>
              <a:rPr lang="zh-CN" altLang="en-US" sz="2200" dirty="0">
                <a:solidFill>
                  <a:srgbClr val="C00000"/>
                </a:solidFill>
                <a:latin typeface="Times New Roman" panose="02020603050405020304" pitchFamily="18" charset="0"/>
                <a:cs typeface="Times New Roman" panose="02020603050405020304" pitchFamily="18" charset="0"/>
              </a:rPr>
              <a:t>∞</a:t>
            </a:r>
            <a:r>
              <a:rPr lang="en-US" sz="2200" dirty="0">
                <a:solidFill>
                  <a:srgbClr val="C00000"/>
                </a:solidFill>
                <a:latin typeface="Times New Roman" panose="02020603050405020304" pitchFamily="18" charset="0"/>
                <a:cs typeface="Times New Roman" panose="02020603050405020304" pitchFamily="18" charset="0"/>
              </a:rPr>
              <a:t>) </a:t>
            </a:r>
            <a:r>
              <a:rPr lang="en-US" sz="2200" i="1" dirty="0">
                <a:solidFill>
                  <a:srgbClr val="0000FF"/>
                </a:solidFill>
                <a:latin typeface="Times New Roman" panose="02020603050405020304" pitchFamily="18" charset="0"/>
                <a:cs typeface="Times New Roman" panose="02020603050405020304" pitchFamily="18" charset="0"/>
              </a:rPr>
              <a:t>e</a:t>
            </a:r>
            <a:r>
              <a:rPr lang="en-US" sz="2200" dirty="0">
                <a:solidFill>
                  <a:srgbClr val="0000FF"/>
                </a:solidFill>
                <a:latin typeface="Times New Roman" panose="02020603050405020304" pitchFamily="18" charset="0"/>
                <a:cs typeface="Times New Roman" panose="02020603050405020304" pitchFamily="18" charset="0"/>
              </a:rPr>
              <a:t>(</a:t>
            </a:r>
            <a:r>
              <a:rPr lang="en-US" sz="2200" i="1" dirty="0">
                <a:solidFill>
                  <a:srgbClr val="0000FF"/>
                </a:solidFill>
                <a:latin typeface="Times New Roman" panose="02020603050405020304" pitchFamily="18" charset="0"/>
                <a:cs typeface="Times New Roman" panose="02020603050405020304" pitchFamily="18" charset="0"/>
              </a:rPr>
              <a:t>a</a:t>
            </a:r>
            <a:r>
              <a:rPr lang="en-US" sz="2200" dirty="0">
                <a:solidFill>
                  <a:srgbClr val="0000FF"/>
                </a:solidFill>
                <a:latin typeface="Times New Roman" panose="02020603050405020304" pitchFamily="18" charset="0"/>
                <a:cs typeface="Times New Roman" panose="02020603050405020304" pitchFamily="18" charset="0"/>
              </a:rPr>
              <a:t>, 6)</a:t>
            </a:r>
            <a:r>
              <a:rPr lang="en-US" altLang="zh-CN"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FF"/>
                </a:solidFill>
                <a:latin typeface="Times New Roman" panose="02020603050405020304" pitchFamily="18" charset="0"/>
                <a:cs typeface="Times New Roman" panose="02020603050405020304" pitchFamily="18" charset="0"/>
              </a:rPr>
              <a:t>f</a:t>
            </a:r>
            <a:r>
              <a:rPr lang="en-US" sz="2200" dirty="0">
                <a:solidFill>
                  <a:srgbClr val="0000FF"/>
                </a:solidFill>
                <a:latin typeface="Times New Roman" panose="02020603050405020304" pitchFamily="18" charset="0"/>
                <a:cs typeface="Times New Roman" panose="02020603050405020304" pitchFamily="18" charset="0"/>
              </a:rPr>
              <a:t>(</a:t>
            </a:r>
            <a:r>
              <a:rPr lang="en-US" sz="2200" i="1" dirty="0">
                <a:solidFill>
                  <a:srgbClr val="0000FF"/>
                </a:solidFill>
                <a:latin typeface="Times New Roman" panose="02020603050405020304" pitchFamily="18" charset="0"/>
                <a:cs typeface="Times New Roman" panose="02020603050405020304" pitchFamily="18" charset="0"/>
              </a:rPr>
              <a:t>b</a:t>
            </a:r>
            <a:r>
              <a:rPr lang="en-US" sz="2200" dirty="0">
                <a:solidFill>
                  <a:srgbClr val="0000FF"/>
                </a:solidFill>
                <a:latin typeface="Times New Roman" panose="02020603050405020304" pitchFamily="18" charset="0"/>
                <a:cs typeface="Times New Roman" panose="02020603050405020304" pitchFamily="18" charset="0"/>
              </a:rPr>
              <a:t>, 4) </a:t>
            </a:r>
            <a:r>
              <a:rPr lang="en-US" sz="2200" i="1" dirty="0">
                <a:solidFill>
                  <a:srgbClr val="0000FF"/>
                </a:solidFill>
                <a:latin typeface="Times New Roman" panose="02020603050405020304" pitchFamily="18" charset="0"/>
                <a:cs typeface="Times New Roman" panose="02020603050405020304" pitchFamily="18" charset="0"/>
              </a:rPr>
              <a:t>f</a:t>
            </a:r>
            <a:r>
              <a:rPr lang="en-US" sz="2200" dirty="0">
                <a:solidFill>
                  <a:srgbClr val="0000FF"/>
                </a:solidFill>
                <a:latin typeface="Times New Roman" panose="02020603050405020304" pitchFamily="18" charset="0"/>
                <a:cs typeface="Times New Roman" panose="02020603050405020304" pitchFamily="18" charset="0"/>
              </a:rPr>
              <a:t>(</a:t>
            </a:r>
            <a:r>
              <a:rPr lang="en-US" sz="2200" i="1" dirty="0">
                <a:solidFill>
                  <a:srgbClr val="0000FF"/>
                </a:solidFill>
                <a:latin typeface="Times New Roman" panose="02020603050405020304" pitchFamily="18" charset="0"/>
                <a:cs typeface="Times New Roman" panose="02020603050405020304" pitchFamily="18" charset="0"/>
              </a:rPr>
              <a:t>a</a:t>
            </a:r>
            <a:r>
              <a:rPr lang="en-US" sz="2200" dirty="0">
                <a:solidFill>
                  <a:srgbClr val="0000FF"/>
                </a:solidFill>
                <a:latin typeface="Times New Roman" panose="02020603050405020304" pitchFamily="18" charset="0"/>
                <a:cs typeface="Times New Roman" panose="02020603050405020304" pitchFamily="18" charset="0"/>
              </a:rPr>
              <a:t>, 5)</a:t>
            </a:r>
            <a:endParaRPr lang="en-US" sz="2200" dirty="0"/>
          </a:p>
        </p:txBody>
      </p:sp>
    </p:spTree>
    <p:extLst>
      <p:ext uri="{BB962C8B-B14F-4D97-AF65-F5344CB8AC3E}">
        <p14:creationId xmlns:p14="http://schemas.microsoft.com/office/powerpoint/2010/main" val="256010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4830" y="385377"/>
            <a:ext cx="8501883" cy="6355586"/>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Greedy Technique</a:t>
            </a:r>
          </a:p>
          <a:p>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63550" indent="-463550">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Given the coin denominations, e.g.,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10 (dime),  and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(penny), </a:t>
            </a:r>
          </a:p>
          <a:p>
            <a:pPr marL="463550" indent="-463550">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greedy algorithm does </a:t>
            </a:r>
            <a:r>
              <a:rPr lang="en-US" sz="24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NOT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yield an optimal solution to the instance of the change-making problem for some amounts, say n = 30 cents.</a:t>
            </a:r>
          </a:p>
          <a:p>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lvl="1" indent="-457200">
              <a:spcBef>
                <a:spcPts val="0"/>
              </a:spcBef>
              <a:spcAft>
                <a:spcPts val="600"/>
              </a:spcAft>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Using Greedy thinking</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 leads to 1 quarter and 5 pennies.  </a:t>
            </a:r>
          </a:p>
          <a:p>
            <a:pPr lvl="3">
              <a:tabLst>
                <a:tab pos="1598613" algn="l"/>
              </a:tabLs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1Q,  30 – 25 = 5</a:t>
            </a:r>
          </a:p>
          <a:p>
            <a:pPr lvl="3">
              <a:tabLst>
                <a:tab pos="1598613" algn="l"/>
              </a:tabLs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5 –   1 = 4</a:t>
            </a:r>
          </a:p>
          <a:p>
            <a:pPr lvl="3">
              <a:tabLst>
                <a:tab pos="1598613" algn="l"/>
              </a:tabLs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4 –   1 = 3</a:t>
            </a:r>
          </a:p>
          <a:p>
            <a:pPr lvl="3">
              <a:tabLst>
                <a:tab pos="1598613" algn="l"/>
              </a:tabLs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3 –   1 = 2</a:t>
            </a:r>
          </a:p>
          <a:p>
            <a:pPr lvl="3">
              <a:tabLst>
                <a:tab pos="1598613" algn="l"/>
              </a:tabLs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2 –   1 = 1</a:t>
            </a:r>
          </a:p>
          <a:p>
            <a:pPr lvl="3">
              <a:tabLst>
                <a:tab pos="1598613" algn="l"/>
              </a:tabLs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1P, 	  1 –   1 = 0</a:t>
            </a:r>
          </a:p>
          <a:p>
            <a:pPr marL="914400" lvl="1" indent="-457200">
              <a:spcBef>
                <a:spcPts val="12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But the optimal solution is 3 dimes.</a:t>
            </a:r>
          </a:p>
        </p:txBody>
      </p:sp>
      <p:pic>
        <p:nvPicPr>
          <p:cNvPr id="4" name="Picture 3" descr="Image result for smiley face images">
            <a:extLst>
              <a:ext uri="{FF2B5EF4-FFF2-40B4-BE49-F238E27FC236}">
                <a16:creationId xmlns:a16="http://schemas.microsoft.com/office/drawing/2014/main" id="{554C1205-B549-4628-8D9E-CB3685175A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27047">
            <a:off x="837408" y="3200886"/>
            <a:ext cx="586105" cy="425450"/>
          </a:xfrm>
          <a:prstGeom prst="rect">
            <a:avLst/>
          </a:prstGeom>
          <a:noFill/>
        </p:spPr>
      </p:pic>
    </p:spTree>
    <p:extLst>
      <p:ext uri="{BB962C8B-B14F-4D97-AF65-F5344CB8AC3E}">
        <p14:creationId xmlns:p14="http://schemas.microsoft.com/office/powerpoint/2010/main" val="3558432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164" y="841157"/>
            <a:ext cx="8973671" cy="110799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9.3   Application of Prim’s algorithm. The parenthesized labels of a vertex in the middle column indicate the nearest tree vertex and edge weight; selected vertices and edges are shown in bold.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p:cNvSpPr>
            <a:spLocks noChangeArrowheads="1"/>
          </p:cNvSpPr>
          <p:nvPr/>
        </p:nvSpPr>
        <p:spPr bwMode="auto">
          <a:xfrm>
            <a:off x="2584394"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4341736" y="3004746"/>
            <a:ext cx="543765" cy="504808"/>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3516216"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1562159" y="3981899"/>
            <a:ext cx="543765" cy="546558"/>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5389451"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3548478" y="5120416"/>
            <a:ext cx="543765" cy="51403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p:cNvCxnSpPr>
            <a:cxnSpLocks noChangeShapeType="1"/>
            <a:endCxn id="4" idx="2"/>
          </p:cNvCxnSpPr>
          <p:nvPr/>
        </p:nvCxnSpPr>
        <p:spPr bwMode="auto">
          <a:xfrm flipV="1">
            <a:off x="3119454" y="3257150"/>
            <a:ext cx="1222282" cy="572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6" idx="6"/>
          </p:cNvCxnSpPr>
          <p:nvPr/>
        </p:nvCxnSpPr>
        <p:spPr bwMode="auto">
          <a:xfrm flipV="1">
            <a:off x="2105924" y="4244790"/>
            <a:ext cx="1422447" cy="1038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5" idx="6"/>
            <a:endCxn id="7" idx="2"/>
          </p:cNvCxnSpPr>
          <p:nvPr/>
        </p:nvCxnSpPr>
        <p:spPr bwMode="auto">
          <a:xfrm>
            <a:off x="4059981" y="4244789"/>
            <a:ext cx="1329470"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stCxn id="6" idx="7"/>
          </p:cNvCxnSpPr>
          <p:nvPr/>
        </p:nvCxnSpPr>
        <p:spPr bwMode="auto">
          <a:xfrm flipV="1">
            <a:off x="2026291" y="3458809"/>
            <a:ext cx="641538" cy="60313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4" idx="4"/>
          </p:cNvCxnSpPr>
          <p:nvPr/>
        </p:nvCxnSpPr>
        <p:spPr bwMode="auto">
          <a:xfrm flipV="1">
            <a:off x="3984895" y="3509554"/>
            <a:ext cx="628724" cy="59444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8" idx="7"/>
            <a:endCxn id="7" idx="3"/>
          </p:cNvCxnSpPr>
          <p:nvPr/>
        </p:nvCxnSpPr>
        <p:spPr bwMode="auto">
          <a:xfrm flipV="1">
            <a:off x="4012610" y="4430680"/>
            <a:ext cx="1456474" cy="7650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44"/>
          <p:cNvCxnSpPr>
            <a:cxnSpLocks noChangeShapeType="1"/>
            <a:stCxn id="6" idx="5"/>
            <a:endCxn id="8" idx="1"/>
          </p:cNvCxnSpPr>
          <p:nvPr/>
        </p:nvCxnSpPr>
        <p:spPr bwMode="auto">
          <a:xfrm>
            <a:off x="2026291" y="4448415"/>
            <a:ext cx="1601820" cy="7472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44"/>
          <p:cNvCxnSpPr>
            <a:cxnSpLocks noChangeShapeType="1"/>
            <a:stCxn id="8" idx="0"/>
            <a:endCxn id="5" idx="4"/>
          </p:cNvCxnSpPr>
          <p:nvPr/>
        </p:nvCxnSpPr>
        <p:spPr bwMode="auto">
          <a:xfrm flipH="1" flipV="1">
            <a:off x="3788099" y="4507679"/>
            <a:ext cx="32262"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44"/>
          <p:cNvCxnSpPr>
            <a:cxnSpLocks noChangeShapeType="1"/>
            <a:stCxn id="5" idx="1"/>
            <a:endCxn id="3" idx="4"/>
          </p:cNvCxnSpPr>
          <p:nvPr/>
        </p:nvCxnSpPr>
        <p:spPr bwMode="auto">
          <a:xfrm flipH="1" flipV="1">
            <a:off x="2856277" y="3530526"/>
            <a:ext cx="739572"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4"/>
          <p:cNvCxnSpPr>
            <a:cxnSpLocks noChangeShapeType="1"/>
            <a:stCxn id="7" idx="1"/>
          </p:cNvCxnSpPr>
          <p:nvPr/>
        </p:nvCxnSpPr>
        <p:spPr bwMode="auto">
          <a:xfrm flipH="1" flipV="1">
            <a:off x="4731035"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3567350" y="286875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2158771" y="342012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4970460" y="340962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3150517" y="347243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1" name="Rectangle 40"/>
          <p:cNvSpPr/>
          <p:nvPr/>
        </p:nvSpPr>
        <p:spPr>
          <a:xfrm>
            <a:off x="4003276" y="354817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2664336" y="39013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4659132" y="38813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2654282" y="4813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4545093" y="475399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3497379" y="453855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0" name="Table 50">
                <a:extLst>
                  <a:ext uri="{FF2B5EF4-FFF2-40B4-BE49-F238E27FC236}">
                    <a16:creationId xmlns:a16="http://schemas.microsoft.com/office/drawing/2014/main" id="{742891F0-B57E-4E2D-9A96-8265C4A96C05}"/>
                  </a:ext>
                </a:extLst>
              </p:cNvPr>
              <p:cNvGraphicFramePr>
                <a:graphicFrameLocks noGrp="1"/>
              </p:cNvGraphicFramePr>
              <p:nvPr/>
            </p:nvGraphicFramePr>
            <p:xfrm>
              <a:off x="7126516" y="2952152"/>
              <a:ext cx="3114769" cy="2595880"/>
            </p:xfrm>
            <a:graphic>
              <a:graphicData uri="http://schemas.openxmlformats.org/drawingml/2006/table">
                <a:tbl>
                  <a:tblPr firstRow="1" bandRow="1">
                    <a:tableStyleId>{5C22544A-7EE6-4342-B048-85BDC9FD1C3A}</a:tableStyleId>
                  </a:tblPr>
                  <a:tblGrid>
                    <a:gridCol w="444967">
                      <a:extLst>
                        <a:ext uri="{9D8B030D-6E8A-4147-A177-3AD203B41FA5}">
                          <a16:colId xmlns:a16="http://schemas.microsoft.com/office/drawing/2014/main" val="1565701720"/>
                        </a:ext>
                      </a:extLst>
                    </a:gridCol>
                    <a:gridCol w="444967">
                      <a:extLst>
                        <a:ext uri="{9D8B030D-6E8A-4147-A177-3AD203B41FA5}">
                          <a16:colId xmlns:a16="http://schemas.microsoft.com/office/drawing/2014/main" val="805745422"/>
                        </a:ext>
                      </a:extLst>
                    </a:gridCol>
                    <a:gridCol w="444967">
                      <a:extLst>
                        <a:ext uri="{9D8B030D-6E8A-4147-A177-3AD203B41FA5}">
                          <a16:colId xmlns:a16="http://schemas.microsoft.com/office/drawing/2014/main" val="620269165"/>
                        </a:ext>
                      </a:extLst>
                    </a:gridCol>
                    <a:gridCol w="444967">
                      <a:extLst>
                        <a:ext uri="{9D8B030D-6E8A-4147-A177-3AD203B41FA5}">
                          <a16:colId xmlns:a16="http://schemas.microsoft.com/office/drawing/2014/main" val="3864646680"/>
                        </a:ext>
                      </a:extLst>
                    </a:gridCol>
                    <a:gridCol w="444967">
                      <a:extLst>
                        <a:ext uri="{9D8B030D-6E8A-4147-A177-3AD203B41FA5}">
                          <a16:colId xmlns:a16="http://schemas.microsoft.com/office/drawing/2014/main" val="1549205104"/>
                        </a:ext>
                      </a:extLst>
                    </a:gridCol>
                    <a:gridCol w="444967">
                      <a:extLst>
                        <a:ext uri="{9D8B030D-6E8A-4147-A177-3AD203B41FA5}">
                          <a16:colId xmlns:a16="http://schemas.microsoft.com/office/drawing/2014/main" val="190790473"/>
                        </a:ext>
                      </a:extLst>
                    </a:gridCol>
                    <a:gridCol w="444967">
                      <a:extLst>
                        <a:ext uri="{9D8B030D-6E8A-4147-A177-3AD203B41FA5}">
                          <a16:colId xmlns:a16="http://schemas.microsoft.com/office/drawing/2014/main" val="2069237739"/>
                        </a:ext>
                      </a:extLst>
                    </a:gridCol>
                  </a:tblGrid>
                  <a:tr h="370840">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451736"/>
                      </a:ext>
                    </a:extLst>
                  </a:tr>
                  <a:tr h="37084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2165413"/>
                      </a:ext>
                    </a:extLst>
                  </a:tr>
                  <a:tr h="370840">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030397"/>
                      </a:ext>
                    </a:extLst>
                  </a:tr>
                  <a:tr h="370840">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573260"/>
                      </a:ext>
                    </a:extLst>
                  </a:tr>
                  <a:tr h="370840">
                    <a:tc>
                      <a:txBody>
                        <a:bodyPr/>
                        <a:lstStyle/>
                        <a:p>
                          <a:pPr algn="ctr"/>
                          <a:r>
                            <a:rPr lang="en-US"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4567388"/>
                      </a:ext>
                    </a:extLst>
                  </a:tr>
                  <a:tr h="370840">
                    <a:tc>
                      <a:txBody>
                        <a:bodyPr/>
                        <a:lstStyle/>
                        <a:p>
                          <a:pPr algn="ctr"/>
                          <a:r>
                            <a:rPr lang="en-US"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76275"/>
                      </a:ext>
                    </a:extLst>
                  </a:tr>
                  <a:tr h="370840">
                    <a:tc>
                      <a:txBody>
                        <a:bodyPr/>
                        <a:lstStyle/>
                        <a:p>
                          <a:pPr algn="ctr"/>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2252423"/>
                      </a:ext>
                    </a:extLst>
                  </a:tr>
                </a:tbl>
              </a:graphicData>
            </a:graphic>
          </p:graphicFrame>
        </mc:Choice>
        <mc:Fallback xmlns="">
          <p:graphicFrame>
            <p:nvGraphicFramePr>
              <p:cNvPr id="50" name="Table 50">
                <a:extLst>
                  <a:ext uri="{FF2B5EF4-FFF2-40B4-BE49-F238E27FC236}">
                    <a16:creationId xmlns:a16="http://schemas.microsoft.com/office/drawing/2014/main" id="{742891F0-B57E-4E2D-9A96-8265C4A96C05}"/>
                  </a:ext>
                </a:extLst>
              </p:cNvPr>
              <p:cNvGraphicFramePr>
                <a:graphicFrameLocks noGrp="1"/>
              </p:cNvGraphicFramePr>
              <p:nvPr>
                <p:extLst>
                  <p:ext uri="{D42A27DB-BD31-4B8C-83A1-F6EECF244321}">
                    <p14:modId xmlns:p14="http://schemas.microsoft.com/office/powerpoint/2010/main" val="2651421143"/>
                  </p:ext>
                </p:extLst>
              </p:nvPr>
            </p:nvGraphicFramePr>
            <p:xfrm>
              <a:off x="7126516" y="2952152"/>
              <a:ext cx="3114769" cy="2595880"/>
            </p:xfrm>
            <a:graphic>
              <a:graphicData uri="http://schemas.openxmlformats.org/drawingml/2006/table">
                <a:tbl>
                  <a:tblPr firstRow="1" bandRow="1">
                    <a:tableStyleId>{5C22544A-7EE6-4342-B048-85BDC9FD1C3A}</a:tableStyleId>
                  </a:tblPr>
                  <a:tblGrid>
                    <a:gridCol w="444967">
                      <a:extLst>
                        <a:ext uri="{9D8B030D-6E8A-4147-A177-3AD203B41FA5}">
                          <a16:colId xmlns:a16="http://schemas.microsoft.com/office/drawing/2014/main" val="1565701720"/>
                        </a:ext>
                      </a:extLst>
                    </a:gridCol>
                    <a:gridCol w="444967">
                      <a:extLst>
                        <a:ext uri="{9D8B030D-6E8A-4147-A177-3AD203B41FA5}">
                          <a16:colId xmlns:a16="http://schemas.microsoft.com/office/drawing/2014/main" val="805745422"/>
                        </a:ext>
                      </a:extLst>
                    </a:gridCol>
                    <a:gridCol w="444967">
                      <a:extLst>
                        <a:ext uri="{9D8B030D-6E8A-4147-A177-3AD203B41FA5}">
                          <a16:colId xmlns:a16="http://schemas.microsoft.com/office/drawing/2014/main" val="620269165"/>
                        </a:ext>
                      </a:extLst>
                    </a:gridCol>
                    <a:gridCol w="444967">
                      <a:extLst>
                        <a:ext uri="{9D8B030D-6E8A-4147-A177-3AD203B41FA5}">
                          <a16:colId xmlns:a16="http://schemas.microsoft.com/office/drawing/2014/main" val="3864646680"/>
                        </a:ext>
                      </a:extLst>
                    </a:gridCol>
                    <a:gridCol w="444967">
                      <a:extLst>
                        <a:ext uri="{9D8B030D-6E8A-4147-A177-3AD203B41FA5}">
                          <a16:colId xmlns:a16="http://schemas.microsoft.com/office/drawing/2014/main" val="1549205104"/>
                        </a:ext>
                      </a:extLst>
                    </a:gridCol>
                    <a:gridCol w="444967">
                      <a:extLst>
                        <a:ext uri="{9D8B030D-6E8A-4147-A177-3AD203B41FA5}">
                          <a16:colId xmlns:a16="http://schemas.microsoft.com/office/drawing/2014/main" val="190790473"/>
                        </a:ext>
                      </a:extLst>
                    </a:gridCol>
                    <a:gridCol w="444967">
                      <a:extLst>
                        <a:ext uri="{9D8B030D-6E8A-4147-A177-3AD203B41FA5}">
                          <a16:colId xmlns:a16="http://schemas.microsoft.com/office/drawing/2014/main" val="2069237739"/>
                        </a:ext>
                      </a:extLst>
                    </a:gridCol>
                  </a:tblGrid>
                  <a:tr h="370840">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451736"/>
                      </a:ext>
                    </a:extLst>
                  </a:tr>
                  <a:tr h="37084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7297" t="-108197" r="-298649" b="-5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740" t="-108197" r="-202740" b="-522951"/>
                          </a:stretch>
                        </a:blip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2165413"/>
                      </a:ext>
                    </a:extLst>
                  </a:tr>
                  <a:tr h="370840">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740" t="-208197" r="-202740" b="-4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40" t="-208197" r="-102740" b="-422951"/>
                          </a:stretch>
                        </a:blip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030397"/>
                      </a:ext>
                    </a:extLst>
                  </a:tr>
                  <a:tr h="370840">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0" t="-308197" r="-504110" b="-322951"/>
                          </a:stretch>
                        </a:blip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40" t="-308197" r="-102740" b="-322951"/>
                          </a:stretch>
                        </a:blip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573260"/>
                      </a:ext>
                    </a:extLst>
                  </a:tr>
                  <a:tr h="370840">
                    <a:tc>
                      <a:txBody>
                        <a:bodyPr/>
                        <a:lstStyle/>
                        <a:p>
                          <a:pPr algn="ctr"/>
                          <a:r>
                            <a:rPr lang="en-US"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0" t="-408197" r="-504110" b="-2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370" t="-408197" r="-404110" b="-222951"/>
                          </a:stretch>
                        </a:blip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4567388"/>
                      </a:ext>
                    </a:extLst>
                  </a:tr>
                  <a:tr h="370840">
                    <a:tc>
                      <a:txBody>
                        <a:bodyPr/>
                        <a:lstStyle/>
                        <a:p>
                          <a:pPr algn="ctr"/>
                          <a:r>
                            <a:rPr lang="en-US"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370" t="-508197" r="-40411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7297" t="-508197" r="-298649" b="-122951"/>
                          </a:stretch>
                        </a:blip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76275"/>
                      </a:ext>
                    </a:extLst>
                  </a:tr>
                  <a:tr h="370840">
                    <a:tc>
                      <a:txBody>
                        <a:bodyPr/>
                        <a:lstStyle/>
                        <a:p>
                          <a:pPr algn="ctr"/>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2252423"/>
                      </a:ext>
                    </a:extLst>
                  </a:tr>
                </a:tbl>
              </a:graphicData>
            </a:graphic>
          </p:graphicFrame>
        </mc:Fallback>
      </mc:AlternateContent>
    </p:spTree>
    <p:extLst>
      <p:ext uri="{BB962C8B-B14F-4D97-AF65-F5344CB8AC3E}">
        <p14:creationId xmlns:p14="http://schemas.microsoft.com/office/powerpoint/2010/main" val="35971445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681" y="3829515"/>
            <a:ext cx="2917337"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b, c d, f, e}</a:t>
            </a:r>
          </a:p>
        </p:txBody>
      </p:sp>
      <p:sp>
        <p:nvSpPr>
          <p:cNvPr id="31" name="Rectangle 30"/>
          <p:cNvSpPr/>
          <p:nvPr/>
        </p:nvSpPr>
        <p:spPr>
          <a:xfrm>
            <a:off x="4097300" y="892441"/>
            <a:ext cx="1871025"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 = (v*, u*) </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2016816" y="2027379"/>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 name="TextBox 2">
            <a:extLst>
              <a:ext uri="{FF2B5EF4-FFF2-40B4-BE49-F238E27FC236}">
                <a16:creationId xmlns:a16="http://schemas.microsoft.com/office/drawing/2014/main" id="{563972DE-24F1-402B-BA28-159700B73CE3}"/>
              </a:ext>
            </a:extLst>
          </p:cNvPr>
          <p:cNvSpPr txBox="1"/>
          <p:nvPr/>
        </p:nvSpPr>
        <p:spPr>
          <a:xfrm>
            <a:off x="1926067" y="4753316"/>
            <a:ext cx="3600213" cy="646331"/>
          </a:xfrm>
          <a:prstGeom prst="rect">
            <a:avLst/>
          </a:prstGeom>
          <a:noFill/>
        </p:spPr>
        <p:txBody>
          <a:bodyPr wrap="square" rtlCol="0">
            <a:spAutoFit/>
          </a:bodyPr>
          <a:lstStyle/>
          <a:p>
            <a:r>
              <a:rPr lang="en-US" dirty="0"/>
              <a:t>From these two sets, we conclude:</a:t>
            </a:r>
          </a:p>
          <a:p>
            <a:r>
              <a:rPr lang="en-US" dirty="0"/>
              <a:t>(b 3 a), (c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(d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(f 5 a), (e 6 a).</a:t>
            </a:r>
            <a:r>
              <a:rPr lang="en-US" dirty="0"/>
              <a:t> </a:t>
            </a:r>
          </a:p>
        </p:txBody>
      </p:sp>
      <p:pic>
        <p:nvPicPr>
          <p:cNvPr id="33" name="Picture 32"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Rectangle 33">
            <a:extLst>
              <a:ext uri="{FF2B5EF4-FFF2-40B4-BE49-F238E27FC236}">
                <a16:creationId xmlns:a16="http://schemas.microsoft.com/office/drawing/2014/main" id="{3CFF43AF-92B4-47CB-BB17-CC73E02E2497}"/>
              </a:ext>
            </a:extLst>
          </p:cNvPr>
          <p:cNvSpPr/>
          <p:nvPr/>
        </p:nvSpPr>
        <p:spPr>
          <a:xfrm>
            <a:off x="1755249" y="410362"/>
            <a:ext cx="2731838" cy="461665"/>
          </a:xfrm>
          <a:prstGeom prst="rect">
            <a:avLst/>
          </a:prstGeom>
        </p:spPr>
        <p:txBody>
          <a:bodyPr wrap="none">
            <a:spAutoFit/>
          </a:bodyPr>
          <a:lstStyle/>
          <a:p>
            <a:r>
              <a:rPr lang="en-US" sz="24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Prim(G)</a:t>
            </a:r>
          </a:p>
        </p:txBody>
      </p:sp>
      <p:sp>
        <p:nvSpPr>
          <p:cNvPr id="35" name="TextBox 34">
            <a:extLst>
              <a:ext uri="{FF2B5EF4-FFF2-40B4-BE49-F238E27FC236}">
                <a16:creationId xmlns:a16="http://schemas.microsoft.com/office/drawing/2014/main" id="{1DD9DF56-9CF9-406C-8AFD-AEE616A480A2}"/>
              </a:ext>
            </a:extLst>
          </p:cNvPr>
          <p:cNvSpPr txBox="1"/>
          <p:nvPr/>
        </p:nvSpPr>
        <p:spPr>
          <a:xfrm>
            <a:off x="1797449" y="5492451"/>
            <a:ext cx="3873945"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b(a, 3) </a:t>
            </a:r>
            <a:r>
              <a:rPr lang="en-US" sz="2000" u="sng" dirty="0">
                <a:latin typeface="Times New Roman" panose="02020603050405020304" pitchFamily="18" charset="0"/>
                <a:cs typeface="Times New Roman" panose="02020603050405020304" pitchFamily="18" charset="0"/>
              </a:rPr>
              <a:t>f(a, 5) </a:t>
            </a:r>
            <a:r>
              <a:rPr lang="en-US" sz="2000" dirty="0">
                <a:latin typeface="Times New Roman" panose="02020603050405020304" pitchFamily="18" charset="0"/>
                <a:cs typeface="Times New Roman" panose="02020603050405020304" pitchFamily="18" charset="0"/>
              </a:rPr>
              <a:t>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e(a, 6)</a:t>
            </a:r>
          </a:p>
        </p:txBody>
      </p:sp>
      <p:sp>
        <p:nvSpPr>
          <p:cNvPr id="36" name="TextBox 35">
            <a:extLst>
              <a:ext uri="{FF2B5EF4-FFF2-40B4-BE49-F238E27FC236}">
                <a16:creationId xmlns:a16="http://schemas.microsoft.com/office/drawing/2014/main" id="{D4C8C1AD-31CC-4CA2-834B-BDFA3B3A5109}"/>
              </a:ext>
            </a:extLst>
          </p:cNvPr>
          <p:cNvSpPr txBox="1"/>
          <p:nvPr/>
        </p:nvSpPr>
        <p:spPr>
          <a:xfrm>
            <a:off x="6945921" y="5492451"/>
            <a:ext cx="408506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b(a, 3) is selected, the minheap:</a:t>
            </a:r>
          </a:p>
          <a:p>
            <a:r>
              <a:rPr lang="en-US" sz="2000" dirty="0">
                <a:latin typeface="Times New Roman" panose="02020603050405020304" pitchFamily="18" charset="0"/>
                <a:cs typeface="Times New Roman" panose="02020603050405020304" pitchFamily="18" charset="0"/>
              </a:rPr>
              <a:t>f(a, 5) e(a, 6)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98470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2003104" y="2659559"/>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cs typeface="Times New Roman" panose="02020603050405020304" pitchFamily="18" charset="0"/>
              </a:rPr>
              <a:t>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681" y="3829515"/>
            <a:ext cx="2609561"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c d, f, e}</a:t>
            </a:r>
          </a:p>
        </p:txBody>
      </p:sp>
      <p:sp>
        <p:nvSpPr>
          <p:cNvPr id="31" name="Rectangle 30">
            <a:extLst>
              <a:ext uri="{FF2B5EF4-FFF2-40B4-BE49-F238E27FC236}">
                <a16:creationId xmlns:a16="http://schemas.microsoft.com/office/drawing/2014/main" id="{20CC9638-C2C6-420B-ABA2-1097F3FA7B01}"/>
              </a:ext>
            </a:extLst>
          </p:cNvPr>
          <p:cNvSpPr/>
          <p:nvPr/>
        </p:nvSpPr>
        <p:spPr>
          <a:xfrm>
            <a:off x="2010423" y="1900784"/>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TextBox 31">
            <a:extLst>
              <a:ext uri="{FF2B5EF4-FFF2-40B4-BE49-F238E27FC236}">
                <a16:creationId xmlns:a16="http://schemas.microsoft.com/office/drawing/2014/main" id="{AC1AA052-60E0-45CD-9BF3-99C9185A7B8D}"/>
              </a:ext>
            </a:extLst>
          </p:cNvPr>
          <p:cNvSpPr txBox="1"/>
          <p:nvPr/>
        </p:nvSpPr>
        <p:spPr>
          <a:xfrm>
            <a:off x="1926067" y="4753316"/>
            <a:ext cx="3600213" cy="646331"/>
          </a:xfrm>
          <a:prstGeom prst="rect">
            <a:avLst/>
          </a:prstGeom>
          <a:noFill/>
        </p:spPr>
        <p:txBody>
          <a:bodyPr wrap="square" rtlCol="0">
            <a:spAutoFit/>
          </a:bodyPr>
          <a:lstStyle/>
          <a:p>
            <a:r>
              <a:rPr lang="en-US" dirty="0"/>
              <a:t>From these two sets, we conclude:</a:t>
            </a:r>
          </a:p>
          <a:p>
            <a:r>
              <a:rPr lang="en-US" dirty="0"/>
              <a:t>(c 1 b), (d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(f 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b), (f 5 a), (e 6 a).</a:t>
            </a:r>
            <a:r>
              <a:rPr lang="en-US" dirty="0"/>
              <a:t> </a:t>
            </a:r>
          </a:p>
        </p:txBody>
      </p:sp>
      <p:pic>
        <p:nvPicPr>
          <p:cNvPr id="33" name="Picture 32" descr="Image result for smiley face images">
            <a:extLst>
              <a:ext uri="{FF2B5EF4-FFF2-40B4-BE49-F238E27FC236}">
                <a16:creationId xmlns:a16="http://schemas.microsoft.com/office/drawing/2014/main" id="{333681C6-BCBF-4F80-BDDD-A0459B00EF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TextBox 33">
            <a:extLst>
              <a:ext uri="{FF2B5EF4-FFF2-40B4-BE49-F238E27FC236}">
                <a16:creationId xmlns:a16="http://schemas.microsoft.com/office/drawing/2014/main" id="{813914E8-5417-4564-BB43-8342BA1918CC}"/>
              </a:ext>
            </a:extLst>
          </p:cNvPr>
          <p:cNvSpPr txBox="1"/>
          <p:nvPr/>
        </p:nvSpPr>
        <p:spPr>
          <a:xfrm>
            <a:off x="1598024" y="537110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a:t>
            </a:r>
          </a:p>
          <a:p>
            <a:r>
              <a:rPr lang="en-US" sz="2000" dirty="0">
                <a:solidFill>
                  <a:srgbClr val="0000FF"/>
                </a:solidFill>
                <a:latin typeface="Times New Roman" panose="02020603050405020304" pitchFamily="18" charset="0"/>
                <a:cs typeface="Times New Roman" panose="02020603050405020304" pitchFamily="18" charset="0"/>
              </a:rPr>
              <a:t>f(a, 5) e(a, 6) d(-, </a:t>
            </a:r>
            <a:r>
              <a:rPr lang="zh-CN" alt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c(-, </a:t>
            </a:r>
            <a:r>
              <a:rPr lang="zh-CN" alt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c(1, b) f(b, 4)  </a:t>
            </a:r>
          </a:p>
        </p:txBody>
      </p:sp>
      <p:sp>
        <p:nvSpPr>
          <p:cNvPr id="35" name="TextBox 34">
            <a:extLst>
              <a:ext uri="{FF2B5EF4-FFF2-40B4-BE49-F238E27FC236}">
                <a16:creationId xmlns:a16="http://schemas.microsoft.com/office/drawing/2014/main" id="{B123EF24-70D1-4158-B031-5421FCC6ABD2}"/>
              </a:ext>
            </a:extLst>
          </p:cNvPr>
          <p:cNvSpPr txBox="1"/>
          <p:nvPr/>
        </p:nvSpPr>
        <p:spPr>
          <a:xfrm>
            <a:off x="6709149" y="537110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Use bottom-up to build a Minheap</a:t>
            </a:r>
          </a:p>
          <a:p>
            <a:r>
              <a:rPr lang="en-US" sz="2000" b="1" dirty="0">
                <a:latin typeface="Times New Roman" panose="02020603050405020304" pitchFamily="18" charset="0"/>
                <a:cs typeface="Times New Roman" panose="02020603050405020304" pitchFamily="18" charset="0"/>
              </a:rPr>
              <a:t>c(1, b) </a:t>
            </a:r>
            <a:r>
              <a:rPr lang="en-US" sz="2000" dirty="0">
                <a:latin typeface="Times New Roman" panose="02020603050405020304" pitchFamily="18" charset="0"/>
                <a:cs typeface="Times New Roman" panose="02020603050405020304" pitchFamily="18" charset="0"/>
              </a:rPr>
              <a:t>f(a, 5) f(b, 4) e(a, 6)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E1D24C3A-64F2-44E3-B3D7-9DD9191FA752}"/>
              </a:ext>
            </a:extLst>
          </p:cNvPr>
          <p:cNvSpPr txBox="1"/>
          <p:nvPr/>
        </p:nvSpPr>
        <p:spPr>
          <a:xfrm>
            <a:off x="1776202" y="249232"/>
            <a:ext cx="408506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b(a, 3) is selected, the minheap:</a:t>
            </a:r>
          </a:p>
          <a:p>
            <a:r>
              <a:rPr lang="en-US" sz="2000" dirty="0">
                <a:latin typeface="Times New Roman" panose="02020603050405020304" pitchFamily="18" charset="0"/>
                <a:cs typeface="Times New Roman" panose="02020603050405020304" pitchFamily="18" charset="0"/>
              </a:rPr>
              <a:t>f(a, 5) e(a, 6)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4296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74663" y="3459353"/>
            <a:ext cx="4571120" cy="83099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26067" y="4778750"/>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a:extLst>
              <a:ext uri="{FF2B5EF4-FFF2-40B4-BE49-F238E27FC236}">
                <a16:creationId xmlns:a16="http://schemas.microsoft.com/office/drawing/2014/main" id="{D7A70788-84D0-49E9-8B69-53FE7B79DA8E}"/>
              </a:ext>
            </a:extLst>
          </p:cNvPr>
          <p:cNvSpPr/>
          <p:nvPr/>
        </p:nvSpPr>
        <p:spPr>
          <a:xfrm>
            <a:off x="2012692" y="1904462"/>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43064F1C-B2EB-4E5F-952A-4F4CB8D2FD4B}"/>
              </a:ext>
            </a:extLst>
          </p:cNvPr>
          <p:cNvSpPr/>
          <p:nvPr/>
        </p:nvSpPr>
        <p:spPr>
          <a:xfrm>
            <a:off x="2003104" y="2659559"/>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cs typeface="Times New Roman" panose="02020603050405020304" pitchFamily="18" charset="0"/>
              </a:rPr>
              <a:t>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TextBox 32">
            <a:extLst>
              <a:ext uri="{FF2B5EF4-FFF2-40B4-BE49-F238E27FC236}">
                <a16:creationId xmlns:a16="http://schemas.microsoft.com/office/drawing/2014/main" id="{11C74957-A115-4368-905C-73121A31CC8C}"/>
              </a:ext>
            </a:extLst>
          </p:cNvPr>
          <p:cNvSpPr txBox="1"/>
          <p:nvPr/>
        </p:nvSpPr>
        <p:spPr>
          <a:xfrm>
            <a:off x="1803750" y="5609747"/>
            <a:ext cx="3981907" cy="646331"/>
          </a:xfrm>
          <a:prstGeom prst="rect">
            <a:avLst/>
          </a:prstGeom>
          <a:noFill/>
        </p:spPr>
        <p:txBody>
          <a:bodyPr wrap="square" rtlCol="0">
            <a:spAutoFit/>
          </a:bodyPr>
          <a:lstStyle/>
          <a:p>
            <a:r>
              <a:rPr lang="en-US" dirty="0"/>
              <a:t>From these two sets, we conclude:</a:t>
            </a:r>
          </a:p>
          <a:p>
            <a:r>
              <a:rPr lang="en-US" sz="1800" dirty="0">
                <a:solidFill>
                  <a:srgbClr val="0000FF"/>
                </a:solidFill>
                <a:latin typeface="Times New Roman" panose="02020603050405020304" pitchFamily="18" charset="0"/>
                <a:cs typeface="Times New Roman" panose="02020603050405020304" pitchFamily="18" charset="0"/>
              </a:rPr>
              <a:t>(f</a:t>
            </a:r>
            <a:r>
              <a:rPr lang="en-US" dirty="0">
                <a:solidFill>
                  <a:srgbClr val="0000FF"/>
                </a:solidFill>
                <a:latin typeface="Times New Roman" panose="02020603050405020304" pitchFamily="18" charset="0"/>
                <a:cs typeface="Times New Roman" panose="02020603050405020304" pitchFamily="18" charset="0"/>
              </a:rPr>
              <a:t> 5 </a:t>
            </a:r>
            <a:r>
              <a:rPr lang="en-US" sz="1800" dirty="0">
                <a:solidFill>
                  <a:srgbClr val="0000FF"/>
                </a:solidFill>
                <a:latin typeface="Times New Roman" panose="02020603050405020304" pitchFamily="18" charset="0"/>
                <a:cs typeface="Times New Roman" panose="02020603050405020304" pitchFamily="18" charset="0"/>
              </a:rPr>
              <a:t>a), (f</a:t>
            </a:r>
            <a:r>
              <a:rPr lang="en-US" dirty="0">
                <a:solidFill>
                  <a:srgbClr val="0000FF"/>
                </a:solidFill>
                <a:latin typeface="Times New Roman" panose="02020603050405020304" pitchFamily="18" charset="0"/>
                <a:cs typeface="Times New Roman" panose="02020603050405020304" pitchFamily="18" charset="0"/>
              </a:rPr>
              <a:t> 4 </a:t>
            </a:r>
            <a:r>
              <a:rPr lang="en-US" sz="1800" dirty="0">
                <a:solidFill>
                  <a:srgbClr val="0000FF"/>
                </a:solidFill>
                <a:latin typeface="Times New Roman" panose="02020603050405020304" pitchFamily="18" charset="0"/>
                <a:cs typeface="Times New Roman" panose="02020603050405020304" pitchFamily="18" charset="0"/>
              </a:rPr>
              <a:t>b), (e</a:t>
            </a:r>
            <a:r>
              <a:rPr lang="en-US" dirty="0">
                <a:solidFill>
                  <a:srgbClr val="0000FF"/>
                </a:solidFill>
                <a:latin typeface="Times New Roman" panose="02020603050405020304" pitchFamily="18" charset="0"/>
                <a:cs typeface="Times New Roman" panose="02020603050405020304" pitchFamily="18" charset="0"/>
              </a:rPr>
              <a:t> 6 </a:t>
            </a:r>
            <a:r>
              <a:rPr lang="en-US" sz="1800" dirty="0">
                <a:solidFill>
                  <a:srgbClr val="0000FF"/>
                </a:solidFill>
                <a:latin typeface="Times New Roman" panose="02020603050405020304" pitchFamily="18" charset="0"/>
                <a:cs typeface="Times New Roman" panose="02020603050405020304" pitchFamily="18" charset="0"/>
              </a:rPr>
              <a:t>a), </a:t>
            </a:r>
            <a:r>
              <a:rPr lang="en-US" dirty="0"/>
              <a:t>(d 6 c)</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a:t>
            </a:r>
            <a:r>
              <a:rPr lang="en-US" dirty="0"/>
              <a:t>(f </a:t>
            </a:r>
            <a:r>
              <a:rPr lang="en-US" dirty="0">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c).</a:t>
            </a:r>
            <a:endParaRPr lang="en-US" dirty="0"/>
          </a:p>
        </p:txBody>
      </p:sp>
      <p:pic>
        <p:nvPicPr>
          <p:cNvPr id="34" name="Picture 33" descr="Image result for smiley face images">
            <a:extLst>
              <a:ext uri="{FF2B5EF4-FFF2-40B4-BE49-F238E27FC236}">
                <a16:creationId xmlns:a16="http://schemas.microsoft.com/office/drawing/2014/main" id="{02F5CDC2-ECA3-4DBC-813E-1EF08F38A28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9730" y="3117346"/>
            <a:ext cx="586105" cy="425450"/>
          </a:xfrm>
          <a:prstGeom prst="rect">
            <a:avLst/>
          </a:prstGeom>
          <a:noFill/>
        </p:spPr>
      </p:pic>
      <p:sp>
        <p:nvSpPr>
          <p:cNvPr id="35" name="TextBox 34">
            <a:extLst>
              <a:ext uri="{FF2B5EF4-FFF2-40B4-BE49-F238E27FC236}">
                <a16:creationId xmlns:a16="http://schemas.microsoft.com/office/drawing/2014/main" id="{9D4BA4DA-EA89-4DB8-AAA2-9D2D1838842A}"/>
              </a:ext>
            </a:extLst>
          </p:cNvPr>
          <p:cNvSpPr txBox="1"/>
          <p:nvPr/>
        </p:nvSpPr>
        <p:spPr>
          <a:xfrm>
            <a:off x="2375036" y="36915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Use bottom-up to build a Minheap</a:t>
            </a:r>
          </a:p>
          <a:p>
            <a:r>
              <a:rPr lang="en-US" sz="2000" b="1" dirty="0">
                <a:latin typeface="Times New Roman" panose="02020603050405020304" pitchFamily="18" charset="0"/>
                <a:cs typeface="Times New Roman" panose="02020603050405020304" pitchFamily="18" charset="0"/>
              </a:rPr>
              <a:t>c(1, b) </a:t>
            </a:r>
            <a:r>
              <a:rPr lang="en-US" sz="2000" dirty="0">
                <a:latin typeface="Times New Roman" panose="02020603050405020304" pitchFamily="18" charset="0"/>
                <a:cs typeface="Times New Roman" panose="02020603050405020304" pitchFamily="18" charset="0"/>
              </a:rPr>
              <a:t>f(a, 5) f(b, 4) e(a, 6)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33B05F21-B409-42DA-B294-14948EC8FC97}"/>
              </a:ext>
            </a:extLst>
          </p:cNvPr>
          <p:cNvSpPr txBox="1"/>
          <p:nvPr/>
        </p:nvSpPr>
        <p:spPr>
          <a:xfrm>
            <a:off x="1409602" y="618158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a:t>
            </a:r>
          </a:p>
          <a:p>
            <a:r>
              <a:rPr lang="en-US" sz="2000" dirty="0">
                <a:solidFill>
                  <a:srgbClr val="0000FF"/>
                </a:solidFill>
                <a:latin typeface="Times New Roman" panose="02020603050405020304" pitchFamily="18" charset="0"/>
                <a:cs typeface="Times New Roman" panose="02020603050405020304" pitchFamily="18" charset="0"/>
              </a:rPr>
              <a:t>f(a, 5) f(b, 4) e(a, 6) </a:t>
            </a:r>
            <a:r>
              <a:rPr lang="en-US" sz="2000" dirty="0">
                <a:latin typeface="Times New Roman" panose="02020603050405020304" pitchFamily="18" charset="0"/>
                <a:cs typeface="Times New Roman" panose="02020603050405020304" pitchFamily="18" charset="0"/>
              </a:rPr>
              <a:t>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f(c, 4) </a:t>
            </a:r>
          </a:p>
        </p:txBody>
      </p:sp>
      <p:sp>
        <p:nvSpPr>
          <p:cNvPr id="37" name="TextBox 36">
            <a:extLst>
              <a:ext uri="{FF2B5EF4-FFF2-40B4-BE49-F238E27FC236}">
                <a16:creationId xmlns:a16="http://schemas.microsoft.com/office/drawing/2014/main" id="{00EBA86A-7959-4162-A828-F640245DDDF3}"/>
              </a:ext>
            </a:extLst>
          </p:cNvPr>
          <p:cNvSpPr txBox="1"/>
          <p:nvPr/>
        </p:nvSpPr>
        <p:spPr>
          <a:xfrm>
            <a:off x="6928652" y="6134898"/>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solidFill>
                  <a:srgbClr val="0000FF"/>
                </a:solidFill>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p>
        </p:txBody>
      </p:sp>
    </p:spTree>
    <p:extLst>
      <p:ext uri="{BB962C8B-B14F-4D97-AF65-F5344CB8AC3E}">
        <p14:creationId xmlns:p14="http://schemas.microsoft.com/office/powerpoint/2010/main" val="2317800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003533"/>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32550" y="3967462"/>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37793" y="5155913"/>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a:extLst>
              <a:ext uri="{FF2B5EF4-FFF2-40B4-BE49-F238E27FC236}">
                <a16:creationId xmlns:a16="http://schemas.microsoft.com/office/drawing/2014/main" id="{976935AF-632C-4874-9588-50C960F7BE7F}"/>
              </a:ext>
            </a:extLst>
          </p:cNvPr>
          <p:cNvSpPr/>
          <p:nvPr/>
        </p:nvSpPr>
        <p:spPr>
          <a:xfrm>
            <a:off x="1946222" y="1562297"/>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28833AEC-E3F6-4C46-9BE5-5C9A1F1DF58B}"/>
              </a:ext>
            </a:extLst>
          </p:cNvPr>
          <p:cNvSpPr/>
          <p:nvPr/>
        </p:nvSpPr>
        <p:spPr>
          <a:xfrm>
            <a:off x="1926066" y="2397251"/>
            <a:ext cx="4591275"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3056C295-479D-4F80-A8DB-70BEE87996E5}"/>
              </a:ext>
            </a:extLst>
          </p:cNvPr>
          <p:cNvSpPr/>
          <p:nvPr/>
        </p:nvSpPr>
        <p:spPr>
          <a:xfrm>
            <a:off x="1928633" y="3166247"/>
            <a:ext cx="4578953"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TextBox 33">
            <a:extLst>
              <a:ext uri="{FF2B5EF4-FFF2-40B4-BE49-F238E27FC236}">
                <a16:creationId xmlns:a16="http://schemas.microsoft.com/office/drawing/2014/main" id="{2F4E3EB7-26EA-4115-A107-9A926370DCD4}"/>
              </a:ext>
            </a:extLst>
          </p:cNvPr>
          <p:cNvSpPr txBox="1"/>
          <p:nvPr/>
        </p:nvSpPr>
        <p:spPr>
          <a:xfrm>
            <a:off x="4956951" y="5305899"/>
            <a:ext cx="3600213" cy="646331"/>
          </a:xfrm>
          <a:prstGeom prst="rect">
            <a:avLst/>
          </a:prstGeom>
          <a:noFill/>
        </p:spPr>
        <p:txBody>
          <a:bodyPr wrap="square" rtlCol="0">
            <a:spAutoFit/>
          </a:bodyPr>
          <a:lstStyle/>
          <a:p>
            <a:r>
              <a:rPr lang="en-US" dirty="0"/>
              <a:t>From these two sets, we conclude:</a:t>
            </a:r>
          </a:p>
          <a:p>
            <a:r>
              <a:rPr lang="en-US" dirty="0"/>
              <a:t>(d 6 c), </a:t>
            </a:r>
            <a:r>
              <a:rPr lang="en-US" dirty="0">
                <a:solidFill>
                  <a:srgbClr val="0000FF"/>
                </a:solidFill>
              </a:rPr>
              <a:t>(d </a:t>
            </a:r>
            <a:r>
              <a:rPr 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5</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(e 6 a),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 2</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a:t>
            </a:r>
            <a:r>
              <a:rPr lang="en-US" dirty="0"/>
              <a:t> </a:t>
            </a:r>
          </a:p>
        </p:txBody>
      </p:sp>
      <p:pic>
        <p:nvPicPr>
          <p:cNvPr id="35" name="Picture 34" descr="Image result for smiley face images">
            <a:extLst>
              <a:ext uri="{FF2B5EF4-FFF2-40B4-BE49-F238E27FC236}">
                <a16:creationId xmlns:a16="http://schemas.microsoft.com/office/drawing/2014/main" id="{83E26901-BA38-4707-82BA-E3B548419A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42" y="3149624"/>
            <a:ext cx="586105" cy="425450"/>
          </a:xfrm>
          <a:prstGeom prst="rect">
            <a:avLst/>
          </a:prstGeom>
          <a:noFill/>
        </p:spPr>
      </p:pic>
      <p:sp>
        <p:nvSpPr>
          <p:cNvPr id="38" name="TextBox 37">
            <a:extLst>
              <a:ext uri="{FF2B5EF4-FFF2-40B4-BE49-F238E27FC236}">
                <a16:creationId xmlns:a16="http://schemas.microsoft.com/office/drawing/2014/main" id="{C8872E15-D71E-406B-9112-61F07A3FC497}"/>
              </a:ext>
            </a:extLst>
          </p:cNvPr>
          <p:cNvSpPr txBox="1"/>
          <p:nvPr/>
        </p:nvSpPr>
        <p:spPr>
          <a:xfrm>
            <a:off x="2855249" y="142474"/>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p>
        </p:txBody>
      </p:sp>
      <p:sp>
        <p:nvSpPr>
          <p:cNvPr id="39" name="TextBox 38">
            <a:extLst>
              <a:ext uri="{FF2B5EF4-FFF2-40B4-BE49-F238E27FC236}">
                <a16:creationId xmlns:a16="http://schemas.microsoft.com/office/drawing/2014/main" id="{9DD2EC79-50D6-4362-89E9-6B52078703B7}"/>
              </a:ext>
            </a:extLst>
          </p:cNvPr>
          <p:cNvSpPr txBox="1"/>
          <p:nvPr/>
        </p:nvSpPr>
        <p:spPr>
          <a:xfrm>
            <a:off x="814647" y="6059049"/>
            <a:ext cx="6010101"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(Since f, c, a, b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dblStrike" dirty="0">
                <a:latin typeface="Times New Roman" panose="02020603050405020304" pitchFamily="18" charset="0"/>
                <a:cs typeface="Times New Roman" panose="02020603050405020304" pitchFamily="18" charset="0"/>
              </a:rPr>
              <a:t>f(c, 4)</a:t>
            </a: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e(a, 6) 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a:t>
            </a:r>
            <a:r>
              <a:rPr lang="en-US" sz="2000" strike="dblStrike" dirty="0">
                <a:latin typeface="Times New Roman" panose="02020603050405020304" pitchFamily="18" charset="0"/>
                <a:cs typeface="Times New Roman" panose="02020603050405020304" pitchFamily="18" charset="0"/>
              </a:rPr>
              <a:t>f(a, 5)</a:t>
            </a:r>
            <a:r>
              <a:rPr lang="en-US" sz="2000" dirty="0">
                <a:latin typeface="Times New Roman" panose="02020603050405020304" pitchFamily="18" charset="0"/>
                <a:cs typeface="Times New Roman" panose="02020603050405020304" pitchFamily="18" charset="0"/>
              </a:rPr>
              <a:t>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e(f, 2) </a:t>
            </a:r>
            <a:endParaRPr lang="en-US" sz="2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41C7F3A0-C347-49A4-A7D3-5D5EDB6868B3}"/>
              </a:ext>
            </a:extLst>
          </p:cNvPr>
          <p:cNvSpPr txBox="1"/>
          <p:nvPr/>
        </p:nvSpPr>
        <p:spPr>
          <a:xfrm>
            <a:off x="7209591" y="606354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latin typeface="Times New Roman" panose="02020603050405020304" pitchFamily="18" charset="0"/>
                <a:cs typeface="Times New Roman" panose="02020603050405020304" pitchFamily="18" charset="0"/>
              </a:rPr>
              <a:t>e(a, 6)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62911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742275"/>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886991" y="4034873"/>
            <a:ext cx="4571120" cy="212365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e(f, 2)		</a:t>
            </a:r>
            <a:r>
              <a:rPr lang="en-US" sz="2200" b="1" dirty="0">
                <a:latin typeface="Times New Roman" panose="02020603050405020304" pitchFamily="18" charset="0"/>
                <a:cs typeface="Times New Roman" panose="02020603050405020304" pitchFamily="18" charset="0"/>
              </a:rPr>
              <a:t>d(f, 5) </a:t>
            </a:r>
            <a:r>
              <a:rPr lang="en-US" sz="2200" dirty="0">
                <a:solidFill>
                  <a:srgbClr val="C00000"/>
                </a:solidFill>
                <a:latin typeface="Times New Roman" panose="02020603050405020304" pitchFamily="18" charset="0"/>
                <a:cs typeface="Times New Roman" panose="02020603050405020304" pitchFamily="18" charset="0"/>
              </a:rPr>
              <a:t>d(c,6) d(e, 8)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d(f, 5)</a:t>
            </a:r>
          </a:p>
          <a:p>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endCxn id="8"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6" idx="6"/>
          </p:cNvCxnSpPr>
          <p:nvPr/>
        </p:nvCxnSpPr>
        <p:spPr bwMode="auto">
          <a:xfrm>
            <a:off x="9006448" y="3536575"/>
            <a:ext cx="1401576" cy="4774"/>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173" y="4509726"/>
            <a:ext cx="3004156" cy="800219"/>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and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31" name="Rectangle 30"/>
          <p:cNvSpPr/>
          <p:nvPr/>
        </p:nvSpPr>
        <p:spPr>
          <a:xfrm>
            <a:off x="1946222" y="5751286"/>
            <a:ext cx="6096000" cy="646331"/>
          </a:xfrm>
          <a:prstGeom prst="rect">
            <a:avLst/>
          </a:prstGeom>
        </p:spPr>
        <p:txBody>
          <a:bodyPr>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2" name="Rectangle 31">
            <a:extLst>
              <a:ext uri="{FF2B5EF4-FFF2-40B4-BE49-F238E27FC236}">
                <a16:creationId xmlns:a16="http://schemas.microsoft.com/office/drawing/2014/main" id="{7B45790E-A208-47D4-83FD-4A24568457C8}"/>
              </a:ext>
            </a:extLst>
          </p:cNvPr>
          <p:cNvSpPr/>
          <p:nvPr/>
        </p:nvSpPr>
        <p:spPr>
          <a:xfrm>
            <a:off x="1914354" y="1230091"/>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3" name="Rectangle 32">
            <a:extLst>
              <a:ext uri="{FF2B5EF4-FFF2-40B4-BE49-F238E27FC236}">
                <a16:creationId xmlns:a16="http://schemas.microsoft.com/office/drawing/2014/main" id="{A83F67D1-3B62-4891-8993-00FFEA6B66B0}"/>
              </a:ext>
            </a:extLst>
          </p:cNvPr>
          <p:cNvSpPr/>
          <p:nvPr/>
        </p:nvSpPr>
        <p:spPr>
          <a:xfrm>
            <a:off x="1904532" y="1968622"/>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4CDE9E5E-DB96-4E32-8101-5B2623F1DDFF}"/>
              </a:ext>
            </a:extLst>
          </p:cNvPr>
          <p:cNvSpPr/>
          <p:nvPr/>
        </p:nvSpPr>
        <p:spPr>
          <a:xfrm>
            <a:off x="1886991" y="2667103"/>
            <a:ext cx="4578953"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5EFBC5E4-8318-4764-A97F-C0A4744D4F30}"/>
              </a:ext>
            </a:extLst>
          </p:cNvPr>
          <p:cNvSpPr/>
          <p:nvPr/>
        </p:nvSpPr>
        <p:spPr>
          <a:xfrm>
            <a:off x="1874116" y="3343816"/>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p:txBody>
      </p:sp>
      <p:sp>
        <p:nvSpPr>
          <p:cNvPr id="36" name="TextBox 35">
            <a:extLst>
              <a:ext uri="{FF2B5EF4-FFF2-40B4-BE49-F238E27FC236}">
                <a16:creationId xmlns:a16="http://schemas.microsoft.com/office/drawing/2014/main" id="{4F89A805-FB13-495A-85ED-76FCB936555E}"/>
              </a:ext>
            </a:extLst>
          </p:cNvPr>
          <p:cNvSpPr txBox="1"/>
          <p:nvPr/>
        </p:nvSpPr>
        <p:spPr>
          <a:xfrm>
            <a:off x="4923141" y="4948298"/>
            <a:ext cx="3600213" cy="646331"/>
          </a:xfrm>
          <a:prstGeom prst="rect">
            <a:avLst/>
          </a:prstGeom>
          <a:noFill/>
        </p:spPr>
        <p:txBody>
          <a:bodyPr wrap="square" rtlCol="0">
            <a:spAutoFit/>
          </a:bodyPr>
          <a:lstStyle/>
          <a:p>
            <a:r>
              <a:rPr lang="en-US" dirty="0"/>
              <a:t>From these two sets, we conclude:</a:t>
            </a:r>
          </a:p>
          <a:p>
            <a:r>
              <a:rPr lang="en-US" dirty="0"/>
              <a:t>(d 6 c), </a:t>
            </a:r>
            <a:r>
              <a:rPr lang="en-US" dirty="0">
                <a:solidFill>
                  <a:srgbClr val="0000FF"/>
                </a:solidFill>
              </a:rPr>
              <a:t>(d </a:t>
            </a:r>
            <a:r>
              <a:rPr 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5</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(d 8</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dirty="0"/>
          </a:p>
        </p:txBody>
      </p:sp>
      <p:pic>
        <p:nvPicPr>
          <p:cNvPr id="37" name="Picture 36" descr="Image result for smiley face images">
            <a:extLst>
              <a:ext uri="{FF2B5EF4-FFF2-40B4-BE49-F238E27FC236}">
                <a16:creationId xmlns:a16="http://schemas.microsoft.com/office/drawing/2014/main" id="{860E0DE5-8F85-4CE7-8943-03F3933C15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8" name="TextBox 37">
            <a:extLst>
              <a:ext uri="{FF2B5EF4-FFF2-40B4-BE49-F238E27FC236}">
                <a16:creationId xmlns:a16="http://schemas.microsoft.com/office/drawing/2014/main" id="{209953FC-8ABF-47D3-9931-FF65B97647D2}"/>
              </a:ext>
            </a:extLst>
          </p:cNvPr>
          <p:cNvSpPr txBox="1"/>
          <p:nvPr/>
        </p:nvSpPr>
        <p:spPr>
          <a:xfrm>
            <a:off x="3556251" y="254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latin typeface="Times New Roman" panose="02020603050405020304" pitchFamily="18" charset="0"/>
                <a:cs typeface="Times New Roman" panose="02020603050405020304" pitchFamily="18" charset="0"/>
              </a:rPr>
              <a:t>e(a, 6)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p>
        </p:txBody>
      </p:sp>
      <p:sp>
        <p:nvSpPr>
          <p:cNvPr id="39" name="TextBox 38">
            <a:extLst>
              <a:ext uri="{FF2B5EF4-FFF2-40B4-BE49-F238E27FC236}">
                <a16:creationId xmlns:a16="http://schemas.microsoft.com/office/drawing/2014/main" id="{1C2951B4-6F83-44D7-8AE7-54B09791C337}"/>
              </a:ext>
            </a:extLst>
          </p:cNvPr>
          <p:cNvSpPr txBox="1"/>
          <p:nvPr/>
        </p:nvSpPr>
        <p:spPr>
          <a:xfrm>
            <a:off x="4975985" y="5575140"/>
            <a:ext cx="6612272" cy="1323439"/>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and it is a minheap</a:t>
            </a:r>
          </a:p>
          <a:p>
            <a:r>
              <a:rPr lang="en-US" sz="2000" strike="dblStrike" dirty="0">
                <a:latin typeface="Times New Roman" panose="02020603050405020304" pitchFamily="18" charset="0"/>
                <a:cs typeface="Times New Roman" panose="02020603050405020304" pitchFamily="18" charset="0"/>
              </a:rPr>
              <a:t>e(a, 6)</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d(f, </a:t>
            </a:r>
            <a:r>
              <a:rPr lang="en-US" sz="2000" b="1"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d(e, 8)</a:t>
            </a:r>
          </a:p>
          <a:p>
            <a:r>
              <a:rPr lang="en-US" sz="2000" dirty="0">
                <a:latin typeface="Times New Roman" panose="02020603050405020304" pitchFamily="18" charset="0"/>
                <a:cs typeface="Times New Roman" panose="02020603050405020304" pitchFamily="18" charset="0"/>
              </a:rPr>
              <a:t>After adding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d, c, e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 Those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and d(e, 8) should be </a:t>
            </a:r>
            <a:r>
              <a:rPr lang="en-US" sz="2000" dirty="0" err="1">
                <a:latin typeface="Times New Roman" panose="02020603050405020304" pitchFamily="18" charset="0"/>
                <a:cs typeface="Times New Roman" panose="02020603050405020304" pitchFamily="18" charset="0"/>
              </a:rPr>
              <a:t>striken</a:t>
            </a:r>
            <a:r>
              <a:rPr lang="en-US" sz="2000" dirty="0">
                <a:latin typeface="Times New Roman" panose="02020603050405020304" pitchFamily="18" charset="0"/>
                <a:cs typeface="Times New Roman" panose="02020603050405020304" pitchFamily="18" charset="0"/>
              </a:rPr>
              <a:t> out.</a:t>
            </a:r>
          </a:p>
        </p:txBody>
      </p:sp>
    </p:spTree>
    <p:extLst>
      <p:ext uri="{BB962C8B-B14F-4D97-AF65-F5344CB8AC3E}">
        <p14:creationId xmlns:p14="http://schemas.microsoft.com/office/powerpoint/2010/main" val="114306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3066" y="72994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Remaining vertices</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endCxn id="8"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6" idx="6"/>
          </p:cNvCxnSpPr>
          <p:nvPr/>
        </p:nvCxnSpPr>
        <p:spPr bwMode="auto">
          <a:xfrm>
            <a:off x="9006448" y="3536575"/>
            <a:ext cx="1401576" cy="4774"/>
          </a:xfrm>
          <a:prstGeom prst="straightConnector1">
            <a:avLst/>
          </a:prstGeom>
          <a:noFill/>
          <a:ln w="57150">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914354" y="5353111"/>
            <a:ext cx="4099952" cy="830997"/>
          </a:xfrm>
          <a:prstGeom prst="rect">
            <a:avLst/>
          </a:prstGeom>
        </p:spPr>
        <p:txBody>
          <a:bodyPr wrap="squar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2" name="Rectangle 31">
            <a:extLst>
              <a:ext uri="{FF2B5EF4-FFF2-40B4-BE49-F238E27FC236}">
                <a16:creationId xmlns:a16="http://schemas.microsoft.com/office/drawing/2014/main" id="{3ED9AD95-F79F-47DD-B0D2-C7FC1B1FC462}"/>
              </a:ext>
            </a:extLst>
          </p:cNvPr>
          <p:cNvSpPr/>
          <p:nvPr/>
        </p:nvSpPr>
        <p:spPr>
          <a:xfrm>
            <a:off x="7271500" y="5312946"/>
            <a:ext cx="3100529" cy="769441"/>
          </a:xfrm>
          <a:prstGeom prst="rect">
            <a:avLst/>
          </a:prstGeom>
        </p:spPr>
        <p:txBody>
          <a:bodyPr wrap="none">
            <a:spAutoFit/>
          </a:bodyPr>
          <a:lstStyle/>
          <a:p>
            <a:r>
              <a:rPr lang="en-US" sz="2200" dirty="0">
                <a:latin typeface="Times New Roman" panose="02020603050405020304" pitchFamily="18" charset="0"/>
                <a:cs typeface="Times New Roman" panose="02020603050405020304" pitchFamily="18" charset="0"/>
              </a:rPr>
              <a:t>This spanning tree has </a:t>
            </a:r>
          </a:p>
          <a:p>
            <a:r>
              <a:rPr lang="en-US" sz="2200" dirty="0">
                <a:latin typeface="Times New Roman" panose="02020603050405020304" pitchFamily="18" charset="0"/>
                <a:cs typeface="Times New Roman" panose="02020603050405020304" pitchFamily="18" charset="0"/>
              </a:rPr>
              <a:t>the  minimum weight, 15.</a:t>
            </a:r>
          </a:p>
        </p:txBody>
      </p:sp>
      <p:pic>
        <p:nvPicPr>
          <p:cNvPr id="33" name="Picture 32" descr="Image result for smiley face images">
            <a:extLst>
              <a:ext uri="{FF2B5EF4-FFF2-40B4-BE49-F238E27FC236}">
                <a16:creationId xmlns:a16="http://schemas.microsoft.com/office/drawing/2014/main" id="{87BB22CC-8A06-42A5-AF52-EF1F03B470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Rectangle 33">
            <a:extLst>
              <a:ext uri="{FF2B5EF4-FFF2-40B4-BE49-F238E27FC236}">
                <a16:creationId xmlns:a16="http://schemas.microsoft.com/office/drawing/2014/main" id="{AD736766-F9DF-4780-8277-D060A0BB0B4C}"/>
              </a:ext>
            </a:extLst>
          </p:cNvPr>
          <p:cNvSpPr/>
          <p:nvPr/>
        </p:nvSpPr>
        <p:spPr>
          <a:xfrm>
            <a:off x="1914354" y="1297107"/>
            <a:ext cx="4571120" cy="3577903"/>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ff(b,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pPr>
              <a:spcAft>
                <a:spcPts val="300"/>
              </a:spcAft>
            </a:pPr>
            <a:r>
              <a:rPr lang="en-US" sz="2200" dirty="0">
                <a:latin typeface="Times New Roman" panose="02020603050405020304" pitchFamily="18" charset="0"/>
                <a:cs typeface="Times New Roman" panose="02020603050405020304" pitchFamily="18" charset="0"/>
              </a:rPr>
              <a:t>e(f, 2)		</a:t>
            </a:r>
            <a:r>
              <a:rPr lang="en-US" sz="2200" b="1" dirty="0">
                <a:latin typeface="Times New Roman" panose="02020603050405020304" pitchFamily="18" charset="0"/>
                <a:cs typeface="Times New Roman" panose="02020603050405020304" pitchFamily="18" charset="0"/>
              </a:rPr>
              <a:t>d(f, 5) </a:t>
            </a:r>
            <a:r>
              <a:rPr lang="en-US" sz="2200" dirty="0">
                <a:solidFill>
                  <a:srgbClr val="C00000"/>
                </a:solidFill>
                <a:latin typeface="Times New Roman" panose="02020603050405020304" pitchFamily="18" charset="0"/>
                <a:cs typeface="Times New Roman" panose="02020603050405020304" pitchFamily="18" charset="0"/>
              </a:rPr>
              <a:t>d(c,6) d(e, 8)</a:t>
            </a:r>
            <a:r>
              <a:rPr lang="en-US" sz="2200" strike="sngStrike" dirty="0">
                <a:solidFill>
                  <a:srgbClr val="C00000"/>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spcAft>
                <a:spcPts val="300"/>
              </a:spcAft>
            </a:pPr>
            <a:r>
              <a:rPr lang="en-US" sz="2200" dirty="0">
                <a:latin typeface="Times New Roman" panose="02020603050405020304" pitchFamily="18" charset="0"/>
                <a:cs typeface="Times New Roman" panose="02020603050405020304" pitchFamily="18" charset="0"/>
              </a:rPr>
              <a:t>d(f, 5)</a:t>
            </a:r>
          </a:p>
        </p:txBody>
      </p:sp>
    </p:spTree>
    <p:extLst>
      <p:ext uri="{BB962C8B-B14F-4D97-AF65-F5344CB8AC3E}">
        <p14:creationId xmlns:p14="http://schemas.microsoft.com/office/powerpoint/2010/main" val="2969817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6067" y="3395782"/>
            <a:ext cx="4571120"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f(c, 4) </a:t>
            </a:r>
            <a:r>
              <a:rPr lang="en-US" sz="2000" dirty="0">
                <a:latin typeface="Times New Roman" panose="02020603050405020304" pitchFamily="18" charset="0"/>
                <a:cs typeface="Times New Roman" panose="02020603050405020304" pitchFamily="18" charset="0"/>
              </a:rPr>
              <a:t>f(b,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2017059" y="5336098"/>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a:extLst>
              <a:ext uri="{FF2B5EF4-FFF2-40B4-BE49-F238E27FC236}">
                <a16:creationId xmlns:a16="http://schemas.microsoft.com/office/drawing/2014/main" id="{E1CF5E6F-DE13-432C-91E3-1A664053D1B9}"/>
              </a:ext>
            </a:extLst>
          </p:cNvPr>
          <p:cNvSpPr/>
          <p:nvPr/>
        </p:nvSpPr>
        <p:spPr>
          <a:xfrm>
            <a:off x="1956384" y="2665918"/>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2" name="Rectangle 31">
            <a:extLst>
              <a:ext uri="{FF2B5EF4-FFF2-40B4-BE49-F238E27FC236}">
                <a16:creationId xmlns:a16="http://schemas.microsoft.com/office/drawing/2014/main" id="{AD90724B-B0CC-467B-90F8-03A392C1C75D}"/>
              </a:ext>
            </a:extLst>
          </p:cNvPr>
          <p:cNvSpPr/>
          <p:nvPr/>
        </p:nvSpPr>
        <p:spPr>
          <a:xfrm>
            <a:off x="1949748" y="1917018"/>
            <a:ext cx="4571120"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a:p>
            <a:r>
              <a:rPr lang="en-US" sz="2200" dirty="0">
                <a:latin typeface="Times New Roman" panose="02020603050405020304" pitchFamily="18" charset="0"/>
                <a:cs typeface="Times New Roman" panose="02020603050405020304" pitchFamily="18" charset="0"/>
              </a:rPr>
              <a:t>	</a:t>
            </a:r>
          </a:p>
        </p:txBody>
      </p:sp>
      <p:pic>
        <p:nvPicPr>
          <p:cNvPr id="33" name="Picture 32" descr="Image result for smiley face images">
            <a:extLst>
              <a:ext uri="{FF2B5EF4-FFF2-40B4-BE49-F238E27FC236}">
                <a16:creationId xmlns:a16="http://schemas.microsoft.com/office/drawing/2014/main" id="{97EE9E47-B60C-4B4C-8C2A-22C41F5F02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Tree>
    <p:extLst>
      <p:ext uri="{BB962C8B-B14F-4D97-AF65-F5344CB8AC3E}">
        <p14:creationId xmlns:p14="http://schemas.microsoft.com/office/powerpoint/2010/main" val="3318480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6067" y="4126244"/>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 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26067" y="5094500"/>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a:extLst>
              <a:ext uri="{FF2B5EF4-FFF2-40B4-BE49-F238E27FC236}">
                <a16:creationId xmlns:a16="http://schemas.microsoft.com/office/drawing/2014/main" id="{9819514C-B3BD-46ED-BFE9-8BB341AC86B6}"/>
              </a:ext>
            </a:extLst>
          </p:cNvPr>
          <p:cNvSpPr/>
          <p:nvPr/>
        </p:nvSpPr>
        <p:spPr>
          <a:xfrm>
            <a:off x="1949748" y="1917018"/>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808E807B-CE3C-46BF-A95F-435A1C0D221B}"/>
              </a:ext>
            </a:extLst>
          </p:cNvPr>
          <p:cNvSpPr/>
          <p:nvPr/>
        </p:nvSpPr>
        <p:spPr>
          <a:xfrm>
            <a:off x="1956384" y="2665918"/>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1AA3DE48-C641-415B-BC86-E6C22E4BA7BB}"/>
              </a:ext>
            </a:extLst>
          </p:cNvPr>
          <p:cNvSpPr/>
          <p:nvPr/>
        </p:nvSpPr>
        <p:spPr>
          <a:xfrm>
            <a:off x="1909262" y="3407259"/>
            <a:ext cx="457112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f(c, 4) </a:t>
            </a:r>
            <a:r>
              <a:rPr lang="en-US" sz="2400" dirty="0">
                <a:latin typeface="Times New Roman" panose="02020603050405020304" pitchFamily="18" charset="0"/>
                <a:cs typeface="Times New Roman" panose="02020603050405020304" pitchFamily="18" charset="0"/>
              </a:rPr>
              <a:t>f(b,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5C53E6FF-6DE1-4CC2-9411-2B5C631F2795}"/>
              </a:ext>
            </a:extLst>
          </p:cNvPr>
          <p:cNvSpPr/>
          <p:nvPr/>
        </p:nvSpPr>
        <p:spPr>
          <a:xfrm>
            <a:off x="4533446" y="5586570"/>
            <a:ext cx="317106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 6 c), (d 5 f), (e 6 a), (e 2 f)	</a:t>
            </a:r>
            <a:endParaRPr lang="en-US" dirty="0"/>
          </a:p>
        </p:txBody>
      </p:sp>
      <p:pic>
        <p:nvPicPr>
          <p:cNvPr id="35" name="Picture 34" descr="Image result for smiley face images">
            <a:extLst>
              <a:ext uri="{FF2B5EF4-FFF2-40B4-BE49-F238E27FC236}">
                <a16:creationId xmlns:a16="http://schemas.microsoft.com/office/drawing/2014/main" id="{E9D74EAD-E8D0-4453-ACF6-C72F3998A5B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6" name="TextBox 35">
            <a:extLst>
              <a:ext uri="{FF2B5EF4-FFF2-40B4-BE49-F238E27FC236}">
                <a16:creationId xmlns:a16="http://schemas.microsoft.com/office/drawing/2014/main" id="{99A0435C-F778-4339-8018-5DDEE7FFDC14}"/>
              </a:ext>
            </a:extLst>
          </p:cNvPr>
          <p:cNvSpPr txBox="1"/>
          <p:nvPr/>
        </p:nvSpPr>
        <p:spPr>
          <a:xfrm>
            <a:off x="814647" y="6059049"/>
            <a:ext cx="6010101"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(Since f, c, a, b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dblStrike" dirty="0">
                <a:latin typeface="Times New Roman" panose="02020603050405020304" pitchFamily="18" charset="0"/>
                <a:cs typeface="Times New Roman" panose="02020603050405020304" pitchFamily="18" charset="0"/>
              </a:rPr>
              <a:t>f(b, 4)</a:t>
            </a: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e(a, 6) 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a:t>
            </a:r>
            <a:r>
              <a:rPr lang="en-US" sz="2000" strike="dblStrike" dirty="0">
                <a:latin typeface="Times New Roman" panose="02020603050405020304" pitchFamily="18" charset="0"/>
                <a:cs typeface="Times New Roman" panose="02020603050405020304" pitchFamily="18" charset="0"/>
              </a:rPr>
              <a:t>f(a, 5)</a:t>
            </a:r>
            <a:r>
              <a:rPr lang="en-US" sz="2000" dirty="0">
                <a:latin typeface="Times New Roman" panose="02020603050405020304" pitchFamily="18" charset="0"/>
                <a:cs typeface="Times New Roman" panose="02020603050405020304" pitchFamily="18" charset="0"/>
              </a:rPr>
              <a:t>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e(f, 2) </a:t>
            </a:r>
            <a:endParaRPr lang="en-US" sz="2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DAA5D13C-ACF7-4C85-93B2-DC06F32BE346}"/>
              </a:ext>
            </a:extLst>
          </p:cNvPr>
          <p:cNvSpPr txBox="1"/>
          <p:nvPr/>
        </p:nvSpPr>
        <p:spPr>
          <a:xfrm>
            <a:off x="7444100" y="6017201"/>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solidFill>
                  <a:srgbClr val="0000FF"/>
                </a:solidFill>
                <a:latin typeface="Times New Roman" panose="02020603050405020304" pitchFamily="18" charset="0"/>
                <a:cs typeface="Times New Roman" panose="02020603050405020304" pitchFamily="18" charset="0"/>
              </a:rPr>
              <a:t>e(a, 6)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7577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99940" y="916443"/>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8901" y="4390500"/>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d(c, 6) d(e, 8)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26303" y="5445162"/>
            <a:ext cx="3260316"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a:t>
            </a:r>
          </a:p>
        </p:txBody>
      </p:sp>
      <p:sp>
        <p:nvSpPr>
          <p:cNvPr id="31" name="Rectangle 30">
            <a:extLst>
              <a:ext uri="{FF2B5EF4-FFF2-40B4-BE49-F238E27FC236}">
                <a16:creationId xmlns:a16="http://schemas.microsoft.com/office/drawing/2014/main" id="{FF8D0696-684B-4D27-BFEF-FDDFD3BA797F}"/>
              </a:ext>
            </a:extLst>
          </p:cNvPr>
          <p:cNvSpPr/>
          <p:nvPr/>
        </p:nvSpPr>
        <p:spPr>
          <a:xfrm>
            <a:off x="1946222" y="1408434"/>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DFBB0BB1-2F26-46BD-BB48-0DDDFA4F3728}"/>
              </a:ext>
            </a:extLst>
          </p:cNvPr>
          <p:cNvSpPr/>
          <p:nvPr/>
        </p:nvSpPr>
        <p:spPr>
          <a:xfrm>
            <a:off x="1921676" y="2144273"/>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54CDBEFB-D468-4DC6-BAAD-402EA29C89FD}"/>
              </a:ext>
            </a:extLst>
          </p:cNvPr>
          <p:cNvSpPr/>
          <p:nvPr/>
        </p:nvSpPr>
        <p:spPr>
          <a:xfrm>
            <a:off x="1898757" y="2921509"/>
            <a:ext cx="457112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f(c, 4) </a:t>
            </a:r>
            <a:r>
              <a:rPr lang="en-US" sz="2400" dirty="0">
                <a:latin typeface="Times New Roman" panose="02020603050405020304" pitchFamily="18" charset="0"/>
                <a:cs typeface="Times New Roman" panose="02020603050405020304" pitchFamily="18" charset="0"/>
              </a:rPr>
              <a:t>f(b,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B0218DF0-0216-433F-929E-A3035BB20FD7}"/>
              </a:ext>
            </a:extLst>
          </p:cNvPr>
          <p:cNvSpPr/>
          <p:nvPr/>
        </p:nvSpPr>
        <p:spPr>
          <a:xfrm>
            <a:off x="1932550" y="3642761"/>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B8909BB1-C1C8-4104-8806-9D68F7908DFA}"/>
              </a:ext>
            </a:extLst>
          </p:cNvPr>
          <p:cNvSpPr/>
          <p:nvPr/>
        </p:nvSpPr>
        <p:spPr>
          <a:xfrm>
            <a:off x="5548963" y="5723014"/>
            <a:ext cx="317106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 6 c), (d 5 f), (d 8 e)	</a:t>
            </a:r>
            <a:endParaRPr lang="en-US" dirty="0"/>
          </a:p>
        </p:txBody>
      </p:sp>
      <p:pic>
        <p:nvPicPr>
          <p:cNvPr id="36" name="Picture 35" descr="Image result for smiley face images">
            <a:extLst>
              <a:ext uri="{FF2B5EF4-FFF2-40B4-BE49-F238E27FC236}">
                <a16:creationId xmlns:a16="http://schemas.microsoft.com/office/drawing/2014/main" id="{BE30DA0A-D42A-4993-9696-0C2D1560C9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7" name="TextBox 36">
            <a:extLst>
              <a:ext uri="{FF2B5EF4-FFF2-40B4-BE49-F238E27FC236}">
                <a16:creationId xmlns:a16="http://schemas.microsoft.com/office/drawing/2014/main" id="{D1C297E3-1D55-4D03-8FE0-61457C510B4C}"/>
              </a:ext>
            </a:extLst>
          </p:cNvPr>
          <p:cNvSpPr txBox="1"/>
          <p:nvPr/>
        </p:nvSpPr>
        <p:spPr>
          <a:xfrm>
            <a:off x="3348585" y="108795"/>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solidFill>
                  <a:srgbClr val="0000FF"/>
                </a:solidFill>
                <a:latin typeface="Times New Roman" panose="02020603050405020304" pitchFamily="18" charset="0"/>
                <a:cs typeface="Times New Roman" panose="02020603050405020304" pitchFamily="18" charset="0"/>
              </a:rPr>
              <a:t>e(a, 6)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382FCBEF-658A-4B65-ADD8-9F769F296D97}"/>
              </a:ext>
            </a:extLst>
          </p:cNvPr>
          <p:cNvSpPr txBox="1"/>
          <p:nvPr/>
        </p:nvSpPr>
        <p:spPr>
          <a:xfrm>
            <a:off x="3882552" y="6104858"/>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strike="dblStrike" dirty="0">
                <a:solidFill>
                  <a:srgbClr val="0000FF"/>
                </a:solidFill>
                <a:latin typeface="Times New Roman" panose="02020603050405020304" pitchFamily="18" charset="0"/>
                <a:cs typeface="Times New Roman" panose="02020603050405020304" pitchFamily="18" charset="0"/>
              </a:rPr>
              <a:t>e(a, 6)</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d(e, 8)</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32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5339" y="263634"/>
            <a:ext cx="9819253" cy="6340197"/>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Dynamic Programming</a:t>
            </a:r>
          </a:p>
          <a:p>
            <a:pPr>
              <a:spcAft>
                <a:spcPts val="1200"/>
              </a:spcAft>
            </a:pPr>
            <a:endPar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61963" indent="-461963">
              <a:spcAft>
                <a:spcPts val="1200"/>
              </a:spcAft>
              <a:buFont typeface="Symbol" panose="05050102010706020507" pitchFamily="18" charset="2"/>
              <a:buChar char=""/>
            </a:pPr>
            <a:r>
              <a:rPr lang="en-US" sz="2400" dirty="0">
                <a:latin typeface="Times New Roman" panose="02020603050405020304" pitchFamily="18" charset="0"/>
                <a:ea typeface="Microsoft YaHei" panose="020B0503020204020204" pitchFamily="34" charset="-122"/>
                <a:cs typeface="Times New Roman" panose="02020603050405020304" pitchFamily="18" charset="0"/>
              </a:rPr>
              <a:t>With these coin denominations, d</a:t>
            </a:r>
            <a:r>
              <a:rPr lang="en-US" sz="2400" baseline="-25000" dirty="0">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400" baseline="-25000" dirty="0">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 =  10 (dime),  and     d</a:t>
            </a:r>
            <a:r>
              <a:rPr lang="en-US" sz="2400" baseline="-25000" dirty="0">
                <a:latin typeface="Times New Roman" panose="02020603050405020304" pitchFamily="18" charset="0"/>
                <a:ea typeface="Microsoft YaHei" panose="020B0503020204020204" pitchFamily="34" charset="-122"/>
                <a:cs typeface="Times New Roman" panose="02020603050405020304" pitchFamily="18" charset="0"/>
              </a:rPr>
              <a:t>3</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 = 1 (penny),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dynamic programming yields an optimal solution for giving change for n = 30 cents, </a:t>
            </a:r>
          </a:p>
          <a:p>
            <a:pPr marL="1376363" lvl="2" indent="-461963">
              <a:spcAft>
                <a:spcPts val="1200"/>
              </a:spcAft>
              <a:buFont typeface="Symbol" panose="05050102010706020507" pitchFamily="18" charset="2"/>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dynamic programming</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apply the following formula:</a:t>
            </a:r>
          </a:p>
          <a:p>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F(n) = </a:t>
            </a:r>
            <a:r>
              <a:rPr lang="en-US" sz="24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min</a:t>
            </a:r>
            <a:r>
              <a:rPr lang="en-US" sz="24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j</a:t>
            </a:r>
            <a:r>
              <a:rPr lang="en-US" sz="24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n </a:t>
            </a:r>
            <a:r>
              <a:rPr lang="zh-CN" altLang="en-US" sz="24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dj</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F(n – </a:t>
            </a:r>
            <a:r>
              <a:rPr lang="en-US" sz="24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j</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 + 1 for n &gt; 0       …………… 8.4</a:t>
            </a:r>
          </a:p>
          <a:p>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F(0) = 0.</a:t>
            </a:r>
          </a:p>
          <a:p>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spcAft>
                <a:spcPts val="1200"/>
              </a:spcAft>
            </a:pPr>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pP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R="0" lvl="0">
              <a:spcBef>
                <a:spcPts val="0"/>
              </a:spcBef>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solution is F(30) = min{F(30-1), F(30-10), F(30-25)} + 1</a:t>
            </a:r>
          </a:p>
          <a:p>
            <a:pPr marR="0" lvl="0">
              <a:spcBef>
                <a:spcPts val="0"/>
              </a:spcBef>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min{F(29) , F(20) , F(5) }+ 1</a:t>
            </a:r>
          </a:p>
          <a:p>
            <a:pPr marR="0" lvl="0">
              <a:spcBef>
                <a:spcPts val="0"/>
              </a:spcBef>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min{{1Q, 4P}, </a:t>
            </a: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{2D},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{5P}} + 1 </a:t>
            </a:r>
          </a:p>
          <a:p>
            <a:pPr marR="0" lvl="0">
              <a:spcBef>
                <a:spcPts val="0"/>
              </a:spcBef>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={2D} + {1D} </a:t>
            </a:r>
          </a:p>
        </p:txBody>
      </p:sp>
      <p:graphicFrame>
        <p:nvGraphicFramePr>
          <p:cNvPr id="3" name="Table 2"/>
          <p:cNvGraphicFramePr>
            <a:graphicFrameLocks noGrp="1"/>
          </p:cNvGraphicFramePr>
          <p:nvPr>
            <p:extLst>
              <p:ext uri="{D42A27DB-BD31-4B8C-83A1-F6EECF244321}">
                <p14:modId xmlns:p14="http://schemas.microsoft.com/office/powerpoint/2010/main" val="773123441"/>
              </p:ext>
            </p:extLst>
          </p:nvPr>
        </p:nvGraphicFramePr>
        <p:xfrm>
          <a:off x="1657259" y="3848654"/>
          <a:ext cx="9271216" cy="810432"/>
        </p:xfrm>
        <a:graphic>
          <a:graphicData uri="http://schemas.openxmlformats.org/drawingml/2006/table">
            <a:tbl>
              <a:tblPr firstRow="1" bandRow="1">
                <a:tableStyleId>{5C22544A-7EE6-4342-B048-85BDC9FD1C3A}</a:tableStyleId>
              </a:tblPr>
              <a:tblGrid>
                <a:gridCol w="579451">
                  <a:extLst>
                    <a:ext uri="{9D8B030D-6E8A-4147-A177-3AD203B41FA5}">
                      <a16:colId xmlns:a16="http://schemas.microsoft.com/office/drawing/2014/main" val="20000"/>
                    </a:ext>
                  </a:extLst>
                </a:gridCol>
                <a:gridCol w="579451">
                  <a:extLst>
                    <a:ext uri="{9D8B030D-6E8A-4147-A177-3AD203B41FA5}">
                      <a16:colId xmlns:a16="http://schemas.microsoft.com/office/drawing/2014/main" val="20001"/>
                    </a:ext>
                  </a:extLst>
                </a:gridCol>
                <a:gridCol w="579451">
                  <a:extLst>
                    <a:ext uri="{9D8B030D-6E8A-4147-A177-3AD203B41FA5}">
                      <a16:colId xmlns:a16="http://schemas.microsoft.com/office/drawing/2014/main" val="20002"/>
                    </a:ext>
                  </a:extLst>
                </a:gridCol>
                <a:gridCol w="579451">
                  <a:extLst>
                    <a:ext uri="{9D8B030D-6E8A-4147-A177-3AD203B41FA5}">
                      <a16:colId xmlns:a16="http://schemas.microsoft.com/office/drawing/2014/main" val="20003"/>
                    </a:ext>
                  </a:extLst>
                </a:gridCol>
                <a:gridCol w="579451">
                  <a:extLst>
                    <a:ext uri="{9D8B030D-6E8A-4147-A177-3AD203B41FA5}">
                      <a16:colId xmlns:a16="http://schemas.microsoft.com/office/drawing/2014/main" val="20004"/>
                    </a:ext>
                  </a:extLst>
                </a:gridCol>
                <a:gridCol w="579451">
                  <a:extLst>
                    <a:ext uri="{9D8B030D-6E8A-4147-A177-3AD203B41FA5}">
                      <a16:colId xmlns:a16="http://schemas.microsoft.com/office/drawing/2014/main" val="20005"/>
                    </a:ext>
                  </a:extLst>
                </a:gridCol>
                <a:gridCol w="579451">
                  <a:extLst>
                    <a:ext uri="{9D8B030D-6E8A-4147-A177-3AD203B41FA5}">
                      <a16:colId xmlns:a16="http://schemas.microsoft.com/office/drawing/2014/main" val="20006"/>
                    </a:ext>
                  </a:extLst>
                </a:gridCol>
                <a:gridCol w="579451">
                  <a:extLst>
                    <a:ext uri="{9D8B030D-6E8A-4147-A177-3AD203B41FA5}">
                      <a16:colId xmlns:a16="http://schemas.microsoft.com/office/drawing/2014/main" val="20007"/>
                    </a:ext>
                  </a:extLst>
                </a:gridCol>
                <a:gridCol w="579451">
                  <a:extLst>
                    <a:ext uri="{9D8B030D-6E8A-4147-A177-3AD203B41FA5}">
                      <a16:colId xmlns:a16="http://schemas.microsoft.com/office/drawing/2014/main" val="20008"/>
                    </a:ext>
                  </a:extLst>
                </a:gridCol>
                <a:gridCol w="579451">
                  <a:extLst>
                    <a:ext uri="{9D8B030D-6E8A-4147-A177-3AD203B41FA5}">
                      <a16:colId xmlns:a16="http://schemas.microsoft.com/office/drawing/2014/main" val="20009"/>
                    </a:ext>
                  </a:extLst>
                </a:gridCol>
                <a:gridCol w="579451">
                  <a:extLst>
                    <a:ext uri="{9D8B030D-6E8A-4147-A177-3AD203B41FA5}">
                      <a16:colId xmlns:a16="http://schemas.microsoft.com/office/drawing/2014/main" val="20010"/>
                    </a:ext>
                  </a:extLst>
                </a:gridCol>
                <a:gridCol w="579451">
                  <a:extLst>
                    <a:ext uri="{9D8B030D-6E8A-4147-A177-3AD203B41FA5}">
                      <a16:colId xmlns:a16="http://schemas.microsoft.com/office/drawing/2014/main" val="20011"/>
                    </a:ext>
                  </a:extLst>
                </a:gridCol>
                <a:gridCol w="579451">
                  <a:extLst>
                    <a:ext uri="{9D8B030D-6E8A-4147-A177-3AD203B41FA5}">
                      <a16:colId xmlns:a16="http://schemas.microsoft.com/office/drawing/2014/main" val="20012"/>
                    </a:ext>
                  </a:extLst>
                </a:gridCol>
                <a:gridCol w="579451">
                  <a:extLst>
                    <a:ext uri="{9D8B030D-6E8A-4147-A177-3AD203B41FA5}">
                      <a16:colId xmlns:a16="http://schemas.microsoft.com/office/drawing/2014/main" val="20013"/>
                    </a:ext>
                  </a:extLst>
                </a:gridCol>
                <a:gridCol w="579451">
                  <a:extLst>
                    <a:ext uri="{9D8B030D-6E8A-4147-A177-3AD203B41FA5}">
                      <a16:colId xmlns:a16="http://schemas.microsoft.com/office/drawing/2014/main" val="20014"/>
                    </a:ext>
                  </a:extLst>
                </a:gridCol>
                <a:gridCol w="579451">
                  <a:extLst>
                    <a:ext uri="{9D8B030D-6E8A-4147-A177-3AD203B41FA5}">
                      <a16:colId xmlns:a16="http://schemas.microsoft.com/office/drawing/2014/main" val="20015"/>
                    </a:ext>
                  </a:extLst>
                </a:gridCol>
              </a:tblGrid>
              <a:tr h="429370">
                <a:tc>
                  <a:txBody>
                    <a:bodyPr/>
                    <a:lstStyle/>
                    <a:p>
                      <a:pPr algn="ctr"/>
                      <a:r>
                        <a:rPr lang="en-US"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1062">
                <a:tc>
                  <a:txBody>
                    <a:bodyPr/>
                    <a:lstStyle/>
                    <a:p>
                      <a:pPr algn="ctr"/>
                      <a:r>
                        <a:rPr lang="en-US" dirty="0">
                          <a:solidFill>
                            <a:schemeClr val="tx1"/>
                          </a:solidFill>
                        </a:rPr>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pic>
        <p:nvPicPr>
          <p:cNvPr id="5" name="Picture 4" descr="Image result for smiley face images">
            <a:extLst>
              <a:ext uri="{FF2B5EF4-FFF2-40B4-BE49-F238E27FC236}">
                <a16:creationId xmlns:a16="http://schemas.microsoft.com/office/drawing/2014/main" id="{9FDACEB9-6EB2-4F19-9F40-F08AFCFFAD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3200886"/>
            <a:ext cx="586105" cy="425450"/>
          </a:xfrm>
          <a:prstGeom prst="rect">
            <a:avLst/>
          </a:prstGeom>
          <a:noFill/>
        </p:spPr>
      </p:pic>
    </p:spTree>
    <p:extLst>
      <p:ext uri="{BB962C8B-B14F-4D97-AF65-F5344CB8AC3E}">
        <p14:creationId xmlns:p14="http://schemas.microsoft.com/office/powerpoint/2010/main" val="1721335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99940" y="750984"/>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899940" y="4482797"/>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99940" y="5154254"/>
            <a:ext cx="3568093"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1" name="TextBox 30"/>
          <p:cNvSpPr txBox="1"/>
          <p:nvPr/>
        </p:nvSpPr>
        <p:spPr>
          <a:xfrm>
            <a:off x="5944441" y="5335781"/>
            <a:ext cx="463421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spanning tree has the  minimum weight, which is 15.</a:t>
            </a:r>
          </a:p>
        </p:txBody>
      </p:sp>
      <p:sp>
        <p:nvSpPr>
          <p:cNvPr id="32" name="Rectangle 31">
            <a:extLst>
              <a:ext uri="{FF2B5EF4-FFF2-40B4-BE49-F238E27FC236}">
                <a16:creationId xmlns:a16="http://schemas.microsoft.com/office/drawing/2014/main" id="{B981F308-98F5-4651-B813-FD1D27F18854}"/>
              </a:ext>
            </a:extLst>
          </p:cNvPr>
          <p:cNvSpPr/>
          <p:nvPr/>
        </p:nvSpPr>
        <p:spPr>
          <a:xfrm>
            <a:off x="1899940" y="1122178"/>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3" name="Rectangle 32">
            <a:extLst>
              <a:ext uri="{FF2B5EF4-FFF2-40B4-BE49-F238E27FC236}">
                <a16:creationId xmlns:a16="http://schemas.microsoft.com/office/drawing/2014/main" id="{9137938E-032F-448E-A9F9-04BA2AAB046C}"/>
              </a:ext>
            </a:extLst>
          </p:cNvPr>
          <p:cNvSpPr/>
          <p:nvPr/>
        </p:nvSpPr>
        <p:spPr>
          <a:xfrm>
            <a:off x="1893304" y="1748514"/>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4" name="Rectangle 33">
            <a:extLst>
              <a:ext uri="{FF2B5EF4-FFF2-40B4-BE49-F238E27FC236}">
                <a16:creationId xmlns:a16="http://schemas.microsoft.com/office/drawing/2014/main" id="{026A983F-5F7E-4852-B777-644C4426E706}"/>
              </a:ext>
            </a:extLst>
          </p:cNvPr>
          <p:cNvSpPr/>
          <p:nvPr/>
        </p:nvSpPr>
        <p:spPr>
          <a:xfrm>
            <a:off x="1865964" y="2436405"/>
            <a:ext cx="4571120"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f(c, 4) </a:t>
            </a:r>
            <a:r>
              <a:rPr lang="en-US" sz="2000" dirty="0">
                <a:latin typeface="Times New Roman" panose="02020603050405020304" pitchFamily="18" charset="0"/>
                <a:cs typeface="Times New Roman" panose="02020603050405020304" pitchFamily="18" charset="0"/>
              </a:rPr>
              <a:t>f(b,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83407220-9F38-400D-BE16-F301555B938C}"/>
              </a:ext>
            </a:extLst>
          </p:cNvPr>
          <p:cNvSpPr/>
          <p:nvPr/>
        </p:nvSpPr>
        <p:spPr>
          <a:xfrm>
            <a:off x="1884804" y="3118276"/>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36" name="Rectangle 35">
            <a:extLst>
              <a:ext uri="{FF2B5EF4-FFF2-40B4-BE49-F238E27FC236}">
                <a16:creationId xmlns:a16="http://schemas.microsoft.com/office/drawing/2014/main" id="{4A529921-0EE5-43EC-B9F6-81F744C916C0}"/>
              </a:ext>
            </a:extLst>
          </p:cNvPr>
          <p:cNvSpPr/>
          <p:nvPr/>
        </p:nvSpPr>
        <p:spPr>
          <a:xfrm>
            <a:off x="1865964" y="3852988"/>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d(c, 6) d(e, 8) 				</a:t>
            </a:r>
          </a:p>
        </p:txBody>
      </p:sp>
      <p:pic>
        <p:nvPicPr>
          <p:cNvPr id="37" name="Picture 36" descr="Image result for smiley face images">
            <a:extLst>
              <a:ext uri="{FF2B5EF4-FFF2-40B4-BE49-F238E27FC236}">
                <a16:creationId xmlns:a16="http://schemas.microsoft.com/office/drawing/2014/main" id="{C213C189-E2E8-4467-BE21-120625486D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8" name="TextBox 37">
            <a:extLst>
              <a:ext uri="{FF2B5EF4-FFF2-40B4-BE49-F238E27FC236}">
                <a16:creationId xmlns:a16="http://schemas.microsoft.com/office/drawing/2014/main" id="{13C38411-AF8E-435D-B33A-B55F79A307FC}"/>
              </a:ext>
            </a:extLst>
          </p:cNvPr>
          <p:cNvSpPr txBox="1"/>
          <p:nvPr/>
        </p:nvSpPr>
        <p:spPr>
          <a:xfrm>
            <a:off x="3807823" y="-12346"/>
            <a:ext cx="3715195"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d(f, </a:t>
            </a:r>
            <a:r>
              <a:rPr lang="en-US" sz="2000" b="1"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d(e, 8)</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FDDE4D0-CC0D-49F4-BF6F-BC3540F47CB4}"/>
              </a:ext>
            </a:extLst>
          </p:cNvPr>
          <p:cNvSpPr txBox="1"/>
          <p:nvPr/>
        </p:nvSpPr>
        <p:spPr>
          <a:xfrm>
            <a:off x="2862372" y="6100100"/>
            <a:ext cx="5211322"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(d, c, e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sngStrike" dirty="0">
                <a:solidFill>
                  <a:srgbClr val="0000FF"/>
                </a:solidFill>
                <a:latin typeface="Times New Roman" panose="02020603050405020304" pitchFamily="18" charset="0"/>
                <a:cs typeface="Times New Roman" panose="02020603050405020304" pitchFamily="18" charset="0"/>
              </a:rPr>
              <a:t>d(c, </a:t>
            </a:r>
            <a:r>
              <a:rPr lang="en-US" sz="2000" strike="sngStrike"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strike="sngStrike" dirty="0">
                <a:solidFill>
                  <a:srgbClr val="0000FF"/>
                </a:solidFill>
                <a:latin typeface="Times New Roman" panose="02020603050405020304" pitchFamily="18" charset="0"/>
                <a:cs typeface="Times New Roman" panose="02020603050405020304" pitchFamily="18" charset="0"/>
              </a:rPr>
              <a:t>) d(e, 8)</a:t>
            </a:r>
            <a:r>
              <a:rPr lang="en-US" altLang="zh-CN" sz="2000" strike="sngStrike"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strike="sngStri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968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C0EA866-3873-47B9-A11B-DEDFF18E8BBF}"/>
              </a:ext>
            </a:extLst>
          </p:cNvPr>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 name="Oval 2">
            <a:extLst>
              <a:ext uri="{FF2B5EF4-FFF2-40B4-BE49-F238E27FC236}">
                <a16:creationId xmlns:a16="http://schemas.microsoft.com/office/drawing/2014/main" id="{A88914EC-6F86-4DB4-9842-C0AA4A2CA28B}"/>
              </a:ext>
            </a:extLst>
          </p:cNvPr>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F906F084-AEE2-4232-AEF8-AD348E644015}"/>
              </a:ext>
            </a:extLst>
          </p:cNvPr>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7FAB1A78-0CE2-4C22-B00D-7AE93D6E2792}"/>
              </a:ext>
            </a:extLst>
          </p:cNvPr>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77009CA9-DBDC-4304-ACF6-F111D68B536E}"/>
              </a:ext>
            </a:extLst>
          </p:cNvPr>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ABDB8347-D5D6-4850-A53F-F9FB2E924B94}"/>
              </a:ext>
            </a:extLst>
          </p:cNvPr>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AutoShape 44">
            <a:extLst>
              <a:ext uri="{FF2B5EF4-FFF2-40B4-BE49-F238E27FC236}">
                <a16:creationId xmlns:a16="http://schemas.microsoft.com/office/drawing/2014/main" id="{B556D618-295B-4F75-8ECB-28E2DAC572AB}"/>
              </a:ext>
            </a:extLst>
          </p:cNvPr>
          <p:cNvCxnSpPr>
            <a:cxnSpLocks noChangeShapeType="1"/>
            <a:endCxn id="3"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9" name="AutoShape 44">
            <a:extLst>
              <a:ext uri="{FF2B5EF4-FFF2-40B4-BE49-F238E27FC236}">
                <a16:creationId xmlns:a16="http://schemas.microsoft.com/office/drawing/2014/main" id="{DC50468D-96E3-455C-87BA-68DA862AE00B}"/>
              </a:ext>
            </a:extLst>
          </p:cNvPr>
          <p:cNvCxnSpPr>
            <a:cxnSpLocks noChangeShapeType="1"/>
            <a:stCxn id="5"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B57605A9-347A-410C-A298-E571AA71E87C}"/>
              </a:ext>
            </a:extLst>
          </p:cNvPr>
          <p:cNvCxnSpPr>
            <a:cxnSpLocks noChangeShapeType="1"/>
            <a:endCxn id="6"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4BF0869F-D89C-4022-B84A-E221195368A8}"/>
              </a:ext>
            </a:extLst>
          </p:cNvPr>
          <p:cNvCxnSpPr>
            <a:cxnSpLocks noChangeShapeType="1"/>
            <a:stCxn id="5"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2ECDFF20-CECC-46F5-AAE1-E95524E4223D}"/>
              </a:ext>
            </a:extLst>
          </p:cNvPr>
          <p:cNvCxnSpPr>
            <a:cxnSpLocks noChangeShapeType="1"/>
            <a:endCxn id="3"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0230D2F1-8CD4-4DFB-8876-9A8B686EAD56}"/>
              </a:ext>
            </a:extLst>
          </p:cNvPr>
          <p:cNvCxnSpPr>
            <a:cxnSpLocks noChangeShapeType="1"/>
            <a:stCxn id="4" idx="6"/>
          </p:cNvCxnSpPr>
          <p:nvPr/>
        </p:nvCxnSpPr>
        <p:spPr bwMode="auto">
          <a:xfrm>
            <a:off x="9006448" y="3536575"/>
            <a:ext cx="1401576" cy="4774"/>
          </a:xfrm>
          <a:prstGeom prst="straightConnector1">
            <a:avLst/>
          </a:prstGeom>
          <a:noFill/>
          <a:ln w="57150">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65BFFF54-2A9D-4F33-A0A0-E314913D076B}"/>
              </a:ext>
            </a:extLst>
          </p:cNvPr>
          <p:cNvCxnSpPr>
            <a:cxnSpLocks noChangeShapeType="1"/>
            <a:stCxn id="5" idx="5"/>
            <a:endCxn id="7"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D311358F-0CD6-48D8-83B2-97015CF7C544}"/>
              </a:ext>
            </a:extLst>
          </p:cNvPr>
          <p:cNvCxnSpPr>
            <a:cxnSpLocks noChangeShapeType="1"/>
            <a:stCxn id="7" idx="0"/>
            <a:endCxn id="4"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AE564438-984A-49AD-88B8-F83B10FE7B0C}"/>
              </a:ext>
            </a:extLst>
          </p:cNvPr>
          <p:cNvCxnSpPr>
            <a:cxnSpLocks noChangeShapeType="1"/>
            <a:stCxn id="4" idx="1"/>
            <a:endCxn id="2"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34EFF32D-9F17-4083-831C-958954EB7373}"/>
              </a:ext>
            </a:extLst>
          </p:cNvPr>
          <p:cNvCxnSpPr>
            <a:cxnSpLocks noChangeShapeType="1"/>
            <a:stCxn id="6"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7ACC9731-A3D9-4E8B-8E90-101B54EE3C84}"/>
              </a:ext>
            </a:extLst>
          </p:cNvPr>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C24C098-1247-4842-8C0C-A0005C962430}"/>
              </a:ext>
            </a:extLst>
          </p:cNvPr>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96AE5DD-E3AD-49AF-A7C3-C6F14D469E95}"/>
              </a:ext>
            </a:extLst>
          </p:cNvPr>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520D75E6-55C0-4CE1-B10A-6DB249D56E2E}"/>
              </a:ext>
            </a:extLst>
          </p:cNvPr>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49867CE-0508-405D-836F-DAFD2314CE7A}"/>
              </a:ext>
            </a:extLst>
          </p:cNvPr>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942360DE-6A36-4B6A-947A-DF07155A197C}"/>
              </a:ext>
            </a:extLst>
          </p:cNvPr>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E16E1DE0-6966-4E1B-BFCB-13F9C83DA54F}"/>
              </a:ext>
            </a:extLst>
          </p:cNvPr>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A212EF1B-337D-4D01-8B14-1879B3087ACA}"/>
              </a:ext>
            </a:extLst>
          </p:cNvPr>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D6F25521-D56E-4638-9FAB-FCD5379620A3}"/>
              </a:ext>
            </a:extLst>
          </p:cNvPr>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10B7190-C734-47CE-8B05-7FF90E4059D1}"/>
              </a:ext>
            </a:extLst>
          </p:cNvPr>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F5B5198-AC90-4A98-A6CF-12FFBC6D6484}"/>
              </a:ext>
            </a:extLst>
          </p:cNvPr>
          <p:cNvSpPr>
            <a:spLocks noChangeArrowheads="1"/>
          </p:cNvSpPr>
          <p:nvPr/>
        </p:nvSpPr>
        <p:spPr bwMode="auto">
          <a:xfrm>
            <a:off x="2423274" y="24489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9" name="Oval 28">
            <a:extLst>
              <a:ext uri="{FF2B5EF4-FFF2-40B4-BE49-F238E27FC236}">
                <a16:creationId xmlns:a16="http://schemas.microsoft.com/office/drawing/2014/main" id="{46E09E1F-FB20-470F-AF2C-6E94C6DAFD96}"/>
              </a:ext>
            </a:extLst>
          </p:cNvPr>
          <p:cNvSpPr>
            <a:spLocks noChangeArrowheads="1"/>
          </p:cNvSpPr>
          <p:nvPr/>
        </p:nvSpPr>
        <p:spPr bwMode="auto">
          <a:xfrm>
            <a:off x="4189321" y="24489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0" name="Oval 29">
            <a:extLst>
              <a:ext uri="{FF2B5EF4-FFF2-40B4-BE49-F238E27FC236}">
                <a16:creationId xmlns:a16="http://schemas.microsoft.com/office/drawing/2014/main" id="{1AEFA6D9-2C77-4027-9079-385E6564D9EA}"/>
              </a:ext>
            </a:extLst>
          </p:cNvPr>
          <p:cNvSpPr>
            <a:spLocks noChangeArrowheads="1"/>
          </p:cNvSpPr>
          <p:nvPr/>
        </p:nvSpPr>
        <p:spPr bwMode="auto">
          <a:xfrm>
            <a:off x="3337674"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1" name="Oval 30">
            <a:extLst>
              <a:ext uri="{FF2B5EF4-FFF2-40B4-BE49-F238E27FC236}">
                <a16:creationId xmlns:a16="http://schemas.microsoft.com/office/drawing/2014/main" id="{12640B94-364E-4A23-923F-335FCC490FD2}"/>
              </a:ext>
            </a:extLst>
          </p:cNvPr>
          <p:cNvSpPr>
            <a:spLocks noChangeArrowheads="1"/>
          </p:cNvSpPr>
          <p:nvPr/>
        </p:nvSpPr>
        <p:spPr bwMode="auto">
          <a:xfrm>
            <a:off x="1392333"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Oval 31">
            <a:extLst>
              <a:ext uri="{FF2B5EF4-FFF2-40B4-BE49-F238E27FC236}">
                <a16:creationId xmlns:a16="http://schemas.microsoft.com/office/drawing/2014/main" id="{FBD9D3B7-1475-4003-B6C4-38F1D09D48E3}"/>
              </a:ext>
            </a:extLst>
          </p:cNvPr>
          <p:cNvSpPr>
            <a:spLocks noChangeArrowheads="1"/>
          </p:cNvSpPr>
          <p:nvPr/>
        </p:nvSpPr>
        <p:spPr bwMode="auto">
          <a:xfrm>
            <a:off x="5298005"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Oval 32">
            <a:extLst>
              <a:ext uri="{FF2B5EF4-FFF2-40B4-BE49-F238E27FC236}">
                <a16:creationId xmlns:a16="http://schemas.microsoft.com/office/drawing/2014/main" id="{8B9D8266-A680-4B8E-A7A7-F2AEC0AF1468}"/>
              </a:ext>
            </a:extLst>
          </p:cNvPr>
          <p:cNvSpPr>
            <a:spLocks noChangeArrowheads="1"/>
          </p:cNvSpPr>
          <p:nvPr/>
        </p:nvSpPr>
        <p:spPr bwMode="auto">
          <a:xfrm>
            <a:off x="3352522" y="45646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4" name="AutoShape 44">
            <a:extLst>
              <a:ext uri="{FF2B5EF4-FFF2-40B4-BE49-F238E27FC236}">
                <a16:creationId xmlns:a16="http://schemas.microsoft.com/office/drawing/2014/main" id="{69CB0130-4E94-4C65-8903-84F2B04D6DD9}"/>
              </a:ext>
            </a:extLst>
          </p:cNvPr>
          <p:cNvCxnSpPr>
            <a:cxnSpLocks noChangeShapeType="1"/>
            <a:endCxn id="29" idx="2"/>
          </p:cNvCxnSpPr>
          <p:nvPr/>
        </p:nvCxnSpPr>
        <p:spPr bwMode="auto">
          <a:xfrm>
            <a:off x="2967039" y="27070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5" name="AutoShape 44">
            <a:extLst>
              <a:ext uri="{FF2B5EF4-FFF2-40B4-BE49-F238E27FC236}">
                <a16:creationId xmlns:a16="http://schemas.microsoft.com/office/drawing/2014/main" id="{71B71C0D-25B7-43B7-9C6A-2C81B872B5E2}"/>
              </a:ext>
            </a:extLst>
          </p:cNvPr>
          <p:cNvCxnSpPr>
            <a:cxnSpLocks noChangeShapeType="1"/>
            <a:stCxn id="31" idx="6"/>
          </p:cNvCxnSpPr>
          <p:nvPr/>
        </p:nvCxnSpPr>
        <p:spPr bwMode="auto">
          <a:xfrm>
            <a:off x="1936098" y="36889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4">
            <a:extLst>
              <a:ext uri="{FF2B5EF4-FFF2-40B4-BE49-F238E27FC236}">
                <a16:creationId xmlns:a16="http://schemas.microsoft.com/office/drawing/2014/main" id="{7BADE126-87A2-4D4D-A807-FF05AB074A1C}"/>
              </a:ext>
            </a:extLst>
          </p:cNvPr>
          <p:cNvCxnSpPr>
            <a:cxnSpLocks noChangeShapeType="1"/>
            <a:stCxn id="30" idx="6"/>
            <a:endCxn id="32" idx="2"/>
          </p:cNvCxnSpPr>
          <p:nvPr/>
        </p:nvCxnSpPr>
        <p:spPr bwMode="auto">
          <a:xfrm>
            <a:off x="3881439" y="3688975"/>
            <a:ext cx="1416566" cy="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37" name="AutoShape 44">
            <a:extLst>
              <a:ext uri="{FF2B5EF4-FFF2-40B4-BE49-F238E27FC236}">
                <a16:creationId xmlns:a16="http://schemas.microsoft.com/office/drawing/2014/main" id="{17C780A2-9313-4278-A653-8E423B99029C}"/>
              </a:ext>
            </a:extLst>
          </p:cNvPr>
          <p:cNvCxnSpPr>
            <a:cxnSpLocks noChangeShapeType="1"/>
            <a:stCxn id="31" idx="7"/>
          </p:cNvCxnSpPr>
          <p:nvPr/>
        </p:nvCxnSpPr>
        <p:spPr bwMode="auto">
          <a:xfrm flipV="1">
            <a:off x="1856465" y="29029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8" name="AutoShape 44">
            <a:extLst>
              <a:ext uri="{FF2B5EF4-FFF2-40B4-BE49-F238E27FC236}">
                <a16:creationId xmlns:a16="http://schemas.microsoft.com/office/drawing/2014/main" id="{A9EE1723-F959-4091-B886-8E41B4261E33}"/>
              </a:ext>
            </a:extLst>
          </p:cNvPr>
          <p:cNvCxnSpPr>
            <a:cxnSpLocks noChangeShapeType="1"/>
            <a:endCxn id="29" idx="4"/>
          </p:cNvCxnSpPr>
          <p:nvPr/>
        </p:nvCxnSpPr>
        <p:spPr bwMode="auto">
          <a:xfrm flipV="1">
            <a:off x="3832480" y="29747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39" name="AutoShape 44">
            <a:extLst>
              <a:ext uri="{FF2B5EF4-FFF2-40B4-BE49-F238E27FC236}">
                <a16:creationId xmlns:a16="http://schemas.microsoft.com/office/drawing/2014/main" id="{1971B57A-4A5B-4D9E-A76B-419D827D246D}"/>
              </a:ext>
            </a:extLst>
          </p:cNvPr>
          <p:cNvCxnSpPr>
            <a:cxnSpLocks noChangeShapeType="1"/>
            <a:stCxn id="33" idx="7"/>
            <a:endCxn id="32" idx="3"/>
          </p:cNvCxnSpPr>
          <p:nvPr/>
        </p:nvCxnSpPr>
        <p:spPr bwMode="auto">
          <a:xfrm flipV="1">
            <a:off x="3816654" y="38748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4">
            <a:extLst>
              <a:ext uri="{FF2B5EF4-FFF2-40B4-BE49-F238E27FC236}">
                <a16:creationId xmlns:a16="http://schemas.microsoft.com/office/drawing/2014/main" id="{51BA618D-DEA6-4C05-BC99-D1B4EC7DCEBA}"/>
              </a:ext>
            </a:extLst>
          </p:cNvPr>
          <p:cNvCxnSpPr>
            <a:cxnSpLocks noChangeShapeType="1"/>
            <a:stCxn id="31" idx="5"/>
            <a:endCxn id="33" idx="1"/>
          </p:cNvCxnSpPr>
          <p:nvPr/>
        </p:nvCxnSpPr>
        <p:spPr bwMode="auto">
          <a:xfrm>
            <a:off x="1856465" y="38748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4">
            <a:extLst>
              <a:ext uri="{FF2B5EF4-FFF2-40B4-BE49-F238E27FC236}">
                <a16:creationId xmlns:a16="http://schemas.microsoft.com/office/drawing/2014/main" id="{DB9EB2E6-ACFA-4460-A3DD-5E8F894FC8A1}"/>
              </a:ext>
            </a:extLst>
          </p:cNvPr>
          <p:cNvCxnSpPr>
            <a:cxnSpLocks noChangeShapeType="1"/>
            <a:stCxn id="33" idx="0"/>
            <a:endCxn id="30" idx="4"/>
          </p:cNvCxnSpPr>
          <p:nvPr/>
        </p:nvCxnSpPr>
        <p:spPr bwMode="auto">
          <a:xfrm flipH="1" flipV="1">
            <a:off x="3609557" y="39518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42" name="AutoShape 44">
            <a:extLst>
              <a:ext uri="{FF2B5EF4-FFF2-40B4-BE49-F238E27FC236}">
                <a16:creationId xmlns:a16="http://schemas.microsoft.com/office/drawing/2014/main" id="{FEA092D9-13DF-4F62-A369-91DA103560E6}"/>
              </a:ext>
            </a:extLst>
          </p:cNvPr>
          <p:cNvCxnSpPr>
            <a:cxnSpLocks noChangeShapeType="1"/>
            <a:stCxn id="30" idx="1"/>
            <a:endCxn id="28" idx="4"/>
          </p:cNvCxnSpPr>
          <p:nvPr/>
        </p:nvCxnSpPr>
        <p:spPr bwMode="auto">
          <a:xfrm flipH="1" flipV="1">
            <a:off x="2695157" y="29747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AD006DAA-12F9-4151-A765-23326711D269}"/>
              </a:ext>
            </a:extLst>
          </p:cNvPr>
          <p:cNvCxnSpPr>
            <a:cxnSpLocks noChangeShapeType="1"/>
            <a:stCxn id="32" idx="1"/>
          </p:cNvCxnSpPr>
          <p:nvPr/>
        </p:nvCxnSpPr>
        <p:spPr bwMode="auto">
          <a:xfrm flipH="1" flipV="1">
            <a:off x="4639589" y="29343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4" name="Rectangle 43">
            <a:extLst>
              <a:ext uri="{FF2B5EF4-FFF2-40B4-BE49-F238E27FC236}">
                <a16:creationId xmlns:a16="http://schemas.microsoft.com/office/drawing/2014/main" id="{A78F3070-9B93-448F-B883-C56FC85D6DE5}"/>
              </a:ext>
            </a:extLst>
          </p:cNvPr>
          <p:cNvSpPr/>
          <p:nvPr/>
        </p:nvSpPr>
        <p:spPr>
          <a:xfrm>
            <a:off x="3432155" y="23044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563A898B-658B-4E7D-96AB-5BC6B54BE76F}"/>
              </a:ext>
            </a:extLst>
          </p:cNvPr>
          <p:cNvSpPr/>
          <p:nvPr/>
        </p:nvSpPr>
        <p:spPr>
          <a:xfrm>
            <a:off x="1928043" y="28388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64F24091-FDF7-44D2-8AD1-21C8954A6E6A}"/>
              </a:ext>
            </a:extLst>
          </p:cNvPr>
          <p:cNvSpPr/>
          <p:nvPr/>
        </p:nvSpPr>
        <p:spPr>
          <a:xfrm>
            <a:off x="4874312" y="28263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6D219BE9-34B2-4A20-9F39-D5A15376861E}"/>
              </a:ext>
            </a:extLst>
          </p:cNvPr>
          <p:cNvSpPr/>
          <p:nvPr/>
        </p:nvSpPr>
        <p:spPr>
          <a:xfrm>
            <a:off x="2973675" y="28877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10EEBADB-FA8D-4F3B-91FF-329A9AF1E27E}"/>
              </a:ext>
            </a:extLst>
          </p:cNvPr>
          <p:cNvSpPr/>
          <p:nvPr/>
        </p:nvSpPr>
        <p:spPr>
          <a:xfrm>
            <a:off x="3935276" y="29036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5A3D304D-E987-451D-84FE-C5DE5F3B14A0}"/>
              </a:ext>
            </a:extLst>
          </p:cNvPr>
          <p:cNvSpPr/>
          <p:nvPr/>
        </p:nvSpPr>
        <p:spPr>
          <a:xfrm>
            <a:off x="2447169" y="32965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4B044E07-4C32-4E14-B002-D648C8AEE090}"/>
              </a:ext>
            </a:extLst>
          </p:cNvPr>
          <p:cNvSpPr/>
          <p:nvPr/>
        </p:nvSpPr>
        <p:spPr>
          <a:xfrm>
            <a:off x="4456416" y="33228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030F5722-B322-471C-850D-F9F354121458}"/>
              </a:ext>
            </a:extLst>
          </p:cNvPr>
          <p:cNvSpPr/>
          <p:nvPr/>
        </p:nvSpPr>
        <p:spPr>
          <a:xfrm>
            <a:off x="2253773" y="4123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A6C15A4F-4C7C-424D-9218-7AC25E9FCA0B}"/>
              </a:ext>
            </a:extLst>
          </p:cNvPr>
          <p:cNvSpPr/>
          <p:nvPr/>
        </p:nvSpPr>
        <p:spPr>
          <a:xfrm>
            <a:off x="4664125" y="41198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29024B5C-9EB2-4ED4-AEAD-9DF802EB7075}"/>
              </a:ext>
            </a:extLst>
          </p:cNvPr>
          <p:cNvSpPr/>
          <p:nvPr/>
        </p:nvSpPr>
        <p:spPr>
          <a:xfrm>
            <a:off x="3601609" y="40156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06B2BA5B-641D-4EA9-BEF1-E5AF361DECFF}"/>
              </a:ext>
            </a:extLst>
          </p:cNvPr>
          <p:cNvSpPr/>
          <p:nvPr/>
        </p:nvSpPr>
        <p:spPr>
          <a:xfrm>
            <a:off x="2360024" y="5550719"/>
            <a:ext cx="7754840" cy="43088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Both spanning trees have the same minimum weight, which is 15.</a:t>
            </a:r>
          </a:p>
        </p:txBody>
      </p:sp>
      <p:pic>
        <p:nvPicPr>
          <p:cNvPr id="55" name="Picture 54" descr="Image result for smiley face images">
            <a:extLst>
              <a:ext uri="{FF2B5EF4-FFF2-40B4-BE49-F238E27FC236}">
                <a16:creationId xmlns:a16="http://schemas.microsoft.com/office/drawing/2014/main" id="{3FD7FD5E-DB67-4ACD-BFDE-2B5CF2F85F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328" y="1726618"/>
            <a:ext cx="586105" cy="425450"/>
          </a:xfrm>
          <a:prstGeom prst="rect">
            <a:avLst/>
          </a:prstGeom>
          <a:noFill/>
        </p:spPr>
      </p:pic>
    </p:spTree>
    <p:extLst>
      <p:ext uri="{BB962C8B-B14F-4D97-AF65-F5344CB8AC3E}">
        <p14:creationId xmlns:p14="http://schemas.microsoft.com/office/powerpoint/2010/main" val="13157936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627507"/>
            <a:ext cx="8785412" cy="6124754"/>
          </a:xfrm>
          <a:prstGeom prst="rect">
            <a:avLst/>
          </a:prstGeom>
        </p:spPr>
        <p:txBody>
          <a:bodyPr wrap="square">
            <a:spAutoFit/>
          </a:bodyPr>
          <a:lstStyle/>
          <a:p>
            <a:pPr>
              <a:spcAft>
                <a:spcPts val="120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Does Prim’s algorithm always yield a minimum spanning tree?  </a:t>
            </a:r>
          </a:p>
          <a:p>
            <a:pPr marL="914400" lvl="1" indent="-457200">
              <a:spcAft>
                <a:spcPts val="1200"/>
              </a:spcAft>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answer to this question is yes.  </a:t>
            </a: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Prove that </a:t>
            </a:r>
          </a:p>
          <a:p>
            <a:pPr marL="919163" lvl="1"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of the subtrees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0, 1, …, n-1,  generated by Prim’s algorithm is a part (i.e., a subgraph) of some minimum spanning tree. </a:t>
            </a:r>
          </a:p>
          <a:p>
            <a:pPr marL="919163" lvl="1"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implies that the last tree in the sequence,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a minimum spanning tree itself because it contains all n vertices of the graph.)</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Proof:   Let prove by induction: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basis of the induction is trivial, since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consists of a single vertex and hence must be a part of any minimum spanning tree.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inductive step, assume that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part of some minimum spanning tree T.  </a:t>
            </a:r>
          </a:p>
          <a:p>
            <a:pPr marL="1376363" lvl="2"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7966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479" y="843171"/>
            <a:ext cx="8964706" cy="5755422"/>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Does Prim’s algorithm always yield a minimum spanning tree?  The answer to this question is yes.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inductive step, assume that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part of some minimum spanning tree T.  </a:t>
            </a:r>
          </a:p>
          <a:p>
            <a:pPr marL="914400" marR="0" lvl="1" indent="-4572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Need to prove that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generated from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by Prim’s algorithm, is also a part of a minimum spanning tree. </a:t>
            </a:r>
          </a:p>
          <a:p>
            <a:pPr marL="1376363" lvl="2" indent="-461963">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 prove this by contradiction.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Assume that no minimum spanning tree of the graph can contain </a:t>
            </a:r>
            <a:r>
              <a:rPr lang="en-US" sz="2200" dirty="0" err="1">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3" indent="-461963">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 u) be the minimum weight edge from a vertex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 vertex not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used by Prim’s algorithm to expand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3" indent="-461963">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By the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assumption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cannot belong to any minimum spanning tree, indicating T. </a:t>
            </a:r>
          </a:p>
          <a:p>
            <a:pPr>
              <a:spcAft>
                <a:spcPts val="12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	      Therefore, if we add </a:t>
            </a:r>
            <a:r>
              <a:rPr lang="en-US" sz="2200" dirty="0" err="1">
                <a:latin typeface="Times New Roman" panose="02020603050405020304" pitchFamily="18" charset="0"/>
                <a:ea typeface="SimSun" panose="02010600030101010101" pitchFamily="2" charset="-122"/>
                <a:cs typeface="Times New Roman" panose="02020603050405020304" pitchFamily="18" charset="0"/>
              </a:rPr>
              <a:t>e</a:t>
            </a:r>
            <a:r>
              <a:rPr lang="en-US" sz="2200"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to T, a cycle must be formed (Figure 9.4).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58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114540" y="282081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 name="Oval 2"/>
          <p:cNvSpPr>
            <a:spLocks noChangeArrowheads="1"/>
          </p:cNvSpPr>
          <p:nvPr/>
        </p:nvSpPr>
        <p:spPr bwMode="auto">
          <a:xfrm>
            <a:off x="2495540" y="35542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 name="Oval 3"/>
          <p:cNvSpPr>
            <a:spLocks noChangeArrowheads="1"/>
          </p:cNvSpPr>
          <p:nvPr/>
        </p:nvSpPr>
        <p:spPr bwMode="auto">
          <a:xfrm>
            <a:off x="1962140" y="39822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 name="Oval 4"/>
          <p:cNvSpPr>
            <a:spLocks noChangeArrowheads="1"/>
          </p:cNvSpPr>
          <p:nvPr/>
        </p:nvSpPr>
        <p:spPr bwMode="auto">
          <a:xfrm>
            <a:off x="3047990" y="3115458"/>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6" name="Oval 5"/>
          <p:cNvSpPr>
            <a:spLocks noChangeArrowheads="1"/>
          </p:cNvSpPr>
          <p:nvPr/>
        </p:nvSpPr>
        <p:spPr bwMode="auto">
          <a:xfrm>
            <a:off x="3057515" y="40203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3838565" y="26112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3838565" y="34377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9" name="Oval 8"/>
          <p:cNvSpPr>
            <a:spLocks noChangeArrowheads="1"/>
          </p:cNvSpPr>
          <p:nvPr/>
        </p:nvSpPr>
        <p:spPr bwMode="auto">
          <a:xfrm>
            <a:off x="5067290" y="259221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0" name="Oval 9"/>
          <p:cNvSpPr>
            <a:spLocks noChangeArrowheads="1"/>
          </p:cNvSpPr>
          <p:nvPr/>
        </p:nvSpPr>
        <p:spPr bwMode="auto">
          <a:xfrm>
            <a:off x="5029190" y="348820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Oval 10"/>
          <p:cNvSpPr>
            <a:spLocks noChangeArrowheads="1"/>
          </p:cNvSpPr>
          <p:nvPr/>
        </p:nvSpPr>
        <p:spPr bwMode="auto">
          <a:xfrm>
            <a:off x="5705465" y="30297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Oval 11"/>
          <p:cNvSpPr>
            <a:spLocks noChangeArrowheads="1"/>
          </p:cNvSpPr>
          <p:nvPr/>
        </p:nvSpPr>
        <p:spPr bwMode="auto">
          <a:xfrm>
            <a:off x="6210290" y="27255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Oval 12"/>
          <p:cNvSpPr>
            <a:spLocks noChangeArrowheads="1"/>
          </p:cNvSpPr>
          <p:nvPr/>
        </p:nvSpPr>
        <p:spPr bwMode="auto">
          <a:xfrm>
            <a:off x="6229340" y="32964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4" name="Oval 13"/>
          <p:cNvSpPr>
            <a:spLocks noChangeArrowheads="1"/>
          </p:cNvSpPr>
          <p:nvPr/>
        </p:nvSpPr>
        <p:spPr bwMode="auto">
          <a:xfrm>
            <a:off x="5553065" y="37250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5" name="AutoShape 155"/>
          <p:cNvCxnSpPr>
            <a:cxnSpLocks noChangeShapeType="1"/>
            <a:stCxn id="11" idx="7"/>
          </p:cNvCxnSpPr>
          <p:nvPr/>
        </p:nvCxnSpPr>
        <p:spPr bwMode="auto">
          <a:xfrm flipV="1">
            <a:off x="5819286" y="2820818"/>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56"/>
          <p:cNvCxnSpPr>
            <a:cxnSpLocks noChangeShapeType="1"/>
            <a:stCxn id="11" idx="5"/>
          </p:cNvCxnSpPr>
          <p:nvPr/>
        </p:nvCxnSpPr>
        <p:spPr bwMode="auto">
          <a:xfrm>
            <a:off x="5819286" y="3143554"/>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57"/>
          <p:cNvCxnSpPr>
            <a:cxnSpLocks noChangeShapeType="1"/>
          </p:cNvCxnSpPr>
          <p:nvPr/>
        </p:nvCxnSpPr>
        <p:spPr bwMode="auto">
          <a:xfrm>
            <a:off x="5172065" y="2677943"/>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58"/>
          <p:cNvCxnSpPr>
            <a:cxnSpLocks noChangeShapeType="1"/>
            <a:endCxn id="10" idx="0"/>
          </p:cNvCxnSpPr>
          <p:nvPr/>
        </p:nvCxnSpPr>
        <p:spPr bwMode="auto">
          <a:xfrm flipH="1">
            <a:off x="5095865" y="2725568"/>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59"/>
          <p:cNvCxnSpPr>
            <a:cxnSpLocks noChangeShapeType="1"/>
            <a:stCxn id="10" idx="6"/>
            <a:endCxn id="14" idx="1"/>
          </p:cNvCxnSpPr>
          <p:nvPr/>
        </p:nvCxnSpPr>
        <p:spPr bwMode="auto">
          <a:xfrm>
            <a:off x="5162540" y="3554878"/>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60"/>
          <p:cNvCxnSpPr>
            <a:cxnSpLocks noChangeShapeType="1"/>
          </p:cNvCxnSpPr>
          <p:nvPr/>
        </p:nvCxnSpPr>
        <p:spPr bwMode="auto">
          <a:xfrm>
            <a:off x="3980880" y="2650488"/>
            <a:ext cx="1095375" cy="9525"/>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1" name="AutoShape 161"/>
          <p:cNvCxnSpPr>
            <a:cxnSpLocks noChangeShapeType="1"/>
            <a:stCxn id="8" idx="6"/>
            <a:endCxn id="10" idx="2"/>
          </p:cNvCxnSpPr>
          <p:nvPr/>
        </p:nvCxnSpPr>
        <p:spPr bwMode="auto">
          <a:xfrm>
            <a:off x="3971915" y="3504418"/>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62"/>
          <p:cNvCxnSpPr>
            <a:cxnSpLocks noChangeShapeType="1"/>
            <a:stCxn id="7" idx="3"/>
            <a:endCxn id="5" idx="7"/>
          </p:cNvCxnSpPr>
          <p:nvPr/>
        </p:nvCxnSpPr>
        <p:spPr bwMode="auto">
          <a:xfrm flipH="1">
            <a:off x="3161811" y="2725089"/>
            <a:ext cx="696283" cy="40989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163"/>
          <p:cNvCxnSpPr>
            <a:cxnSpLocks noChangeShapeType="1"/>
            <a:endCxn id="8" idx="1"/>
          </p:cNvCxnSpPr>
          <p:nvPr/>
        </p:nvCxnSpPr>
        <p:spPr bwMode="auto">
          <a:xfrm>
            <a:off x="3181340" y="3163083"/>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164"/>
          <p:cNvCxnSpPr>
            <a:cxnSpLocks noChangeShapeType="1"/>
            <a:stCxn id="5" idx="3"/>
          </p:cNvCxnSpPr>
          <p:nvPr/>
        </p:nvCxnSpPr>
        <p:spPr bwMode="auto">
          <a:xfrm flipH="1">
            <a:off x="2628890" y="3229279"/>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 name="AutoShape 165"/>
          <p:cNvCxnSpPr>
            <a:cxnSpLocks noChangeShapeType="1"/>
            <a:endCxn id="3" idx="0"/>
          </p:cNvCxnSpPr>
          <p:nvPr/>
        </p:nvCxnSpPr>
        <p:spPr bwMode="auto">
          <a:xfrm>
            <a:off x="2181215" y="2953533"/>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66"/>
          <p:cNvCxnSpPr>
            <a:cxnSpLocks noChangeShapeType="1"/>
            <a:endCxn id="4" idx="7"/>
          </p:cNvCxnSpPr>
          <p:nvPr/>
        </p:nvCxnSpPr>
        <p:spPr bwMode="auto">
          <a:xfrm flipH="1">
            <a:off x="2075961" y="3658383"/>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67"/>
          <p:cNvCxnSpPr>
            <a:cxnSpLocks noChangeShapeType="1"/>
            <a:endCxn id="6" idx="0"/>
          </p:cNvCxnSpPr>
          <p:nvPr/>
        </p:nvCxnSpPr>
        <p:spPr bwMode="auto">
          <a:xfrm>
            <a:off x="2628890" y="3658383"/>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Rectangle 2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1"/>
          <p:cNvSpPr/>
          <p:nvPr/>
        </p:nvSpPr>
        <p:spPr>
          <a:xfrm>
            <a:off x="2947337" y="4280254"/>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46" name="Rectangle 45"/>
          <p:cNvSpPr/>
          <p:nvPr/>
        </p:nvSpPr>
        <p:spPr>
          <a:xfrm>
            <a:off x="2953219" y="2743225"/>
            <a:ext cx="3054041"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47" name="Rectangle 46"/>
          <p:cNvSpPr/>
          <p:nvPr/>
        </p:nvSpPr>
        <p:spPr>
          <a:xfrm>
            <a:off x="3733148" y="2229399"/>
            <a:ext cx="1707519"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v'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endParaRPr lang="en-US" altLang="zh-CN" sz="2200" dirty="0"/>
          </a:p>
        </p:txBody>
      </p:sp>
      <p:sp>
        <p:nvSpPr>
          <p:cNvPr id="48" name="TextBox 47"/>
          <p:cNvSpPr txBox="1"/>
          <p:nvPr/>
        </p:nvSpPr>
        <p:spPr>
          <a:xfrm>
            <a:off x="1533558" y="2022919"/>
            <a:ext cx="3129003" cy="2868706"/>
          </a:xfrm>
          <a:prstGeom prst="rect">
            <a:avLst/>
          </a:prstGeom>
          <a:noFill/>
          <a:ln w="19050">
            <a:solidFill>
              <a:schemeClr val="tx1"/>
            </a:solidFill>
          </a:ln>
        </p:spPr>
        <p:txBody>
          <a:bodyPr wrap="square" rtlCol="0">
            <a:spAutoFit/>
          </a:bodyPr>
          <a:lstStyle/>
          <a:p>
            <a:endParaRPr lang="en-US" dirty="0"/>
          </a:p>
        </p:txBody>
      </p:sp>
      <p:sp>
        <p:nvSpPr>
          <p:cNvPr id="49" name="Rectangle 48"/>
          <p:cNvSpPr/>
          <p:nvPr/>
        </p:nvSpPr>
        <p:spPr>
          <a:xfrm>
            <a:off x="866087" y="1172563"/>
            <a:ext cx="5923866" cy="430887"/>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9.4   Correctness proof of Prim’s algorithm.</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9" name="Oval 38">
            <a:extLst>
              <a:ext uri="{FF2B5EF4-FFF2-40B4-BE49-F238E27FC236}">
                <a16:creationId xmlns:a16="http://schemas.microsoft.com/office/drawing/2014/main" id="{DBF03C20-FEFD-48A8-814F-21E8848F29CF}"/>
              </a:ext>
            </a:extLst>
          </p:cNvPr>
          <p:cNvSpPr>
            <a:spLocks noChangeArrowheads="1"/>
          </p:cNvSpPr>
          <p:nvPr/>
        </p:nvSpPr>
        <p:spPr bwMode="auto">
          <a:xfrm>
            <a:off x="7395882" y="10945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a:extLst>
              <a:ext uri="{FF2B5EF4-FFF2-40B4-BE49-F238E27FC236}">
                <a16:creationId xmlns:a16="http://schemas.microsoft.com/office/drawing/2014/main" id="{4FA9A96A-C7A5-4BA5-AC69-1CD4CEB34CE0}"/>
              </a:ext>
            </a:extLst>
          </p:cNvPr>
          <p:cNvSpPr>
            <a:spLocks noChangeArrowheads="1"/>
          </p:cNvSpPr>
          <p:nvPr/>
        </p:nvSpPr>
        <p:spPr bwMode="auto">
          <a:xfrm>
            <a:off x="7776882" y="18279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a:extLst>
              <a:ext uri="{FF2B5EF4-FFF2-40B4-BE49-F238E27FC236}">
                <a16:creationId xmlns:a16="http://schemas.microsoft.com/office/drawing/2014/main" id="{88B7BA0D-BA72-427A-A30B-AB446BBD00A7}"/>
              </a:ext>
            </a:extLst>
          </p:cNvPr>
          <p:cNvSpPr>
            <a:spLocks noChangeArrowheads="1"/>
          </p:cNvSpPr>
          <p:nvPr/>
        </p:nvSpPr>
        <p:spPr bwMode="auto">
          <a:xfrm>
            <a:off x="7243482" y="22559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Oval 41">
            <a:extLst>
              <a:ext uri="{FF2B5EF4-FFF2-40B4-BE49-F238E27FC236}">
                <a16:creationId xmlns:a16="http://schemas.microsoft.com/office/drawing/2014/main" id="{14225382-E982-4C0C-9452-0EDA9CB6BE44}"/>
              </a:ext>
            </a:extLst>
          </p:cNvPr>
          <p:cNvSpPr>
            <a:spLocks noChangeArrowheads="1"/>
          </p:cNvSpPr>
          <p:nvPr/>
        </p:nvSpPr>
        <p:spPr bwMode="auto">
          <a:xfrm>
            <a:off x="8329332" y="1389183"/>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43" name="Oval 42">
            <a:extLst>
              <a:ext uri="{FF2B5EF4-FFF2-40B4-BE49-F238E27FC236}">
                <a16:creationId xmlns:a16="http://schemas.microsoft.com/office/drawing/2014/main" id="{46445B31-74F6-475D-B782-E90649CCBD7F}"/>
              </a:ext>
            </a:extLst>
          </p:cNvPr>
          <p:cNvSpPr>
            <a:spLocks noChangeArrowheads="1"/>
          </p:cNvSpPr>
          <p:nvPr/>
        </p:nvSpPr>
        <p:spPr bwMode="auto">
          <a:xfrm>
            <a:off x="8338857" y="22940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Oval 43">
            <a:extLst>
              <a:ext uri="{FF2B5EF4-FFF2-40B4-BE49-F238E27FC236}">
                <a16:creationId xmlns:a16="http://schemas.microsoft.com/office/drawing/2014/main" id="{AC733C47-5627-4FD1-8405-2425B246B9E7}"/>
              </a:ext>
            </a:extLst>
          </p:cNvPr>
          <p:cNvSpPr>
            <a:spLocks noChangeArrowheads="1"/>
          </p:cNvSpPr>
          <p:nvPr/>
        </p:nvSpPr>
        <p:spPr bwMode="auto">
          <a:xfrm>
            <a:off x="9114244" y="28616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Oval 44">
            <a:extLst>
              <a:ext uri="{FF2B5EF4-FFF2-40B4-BE49-F238E27FC236}">
                <a16:creationId xmlns:a16="http://schemas.microsoft.com/office/drawing/2014/main" id="{E6A73710-797D-41BE-9824-6869B8F82045}"/>
              </a:ext>
            </a:extLst>
          </p:cNvPr>
          <p:cNvSpPr>
            <a:spLocks noChangeArrowheads="1"/>
          </p:cNvSpPr>
          <p:nvPr/>
        </p:nvSpPr>
        <p:spPr bwMode="auto">
          <a:xfrm>
            <a:off x="9119907" y="17114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0" name="Oval 49">
            <a:extLst>
              <a:ext uri="{FF2B5EF4-FFF2-40B4-BE49-F238E27FC236}">
                <a16:creationId xmlns:a16="http://schemas.microsoft.com/office/drawing/2014/main" id="{59EC2D46-D5BF-4E7C-A058-9F6DB35F5BD7}"/>
              </a:ext>
            </a:extLst>
          </p:cNvPr>
          <p:cNvSpPr>
            <a:spLocks noChangeArrowheads="1"/>
          </p:cNvSpPr>
          <p:nvPr/>
        </p:nvSpPr>
        <p:spPr bwMode="auto">
          <a:xfrm>
            <a:off x="10348632" y="8659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1" name="Oval 50">
            <a:extLst>
              <a:ext uri="{FF2B5EF4-FFF2-40B4-BE49-F238E27FC236}">
                <a16:creationId xmlns:a16="http://schemas.microsoft.com/office/drawing/2014/main" id="{901220E0-2EB5-4BA8-9160-897A52F7333B}"/>
              </a:ext>
            </a:extLst>
          </p:cNvPr>
          <p:cNvSpPr>
            <a:spLocks noChangeArrowheads="1"/>
          </p:cNvSpPr>
          <p:nvPr/>
        </p:nvSpPr>
        <p:spPr bwMode="auto">
          <a:xfrm>
            <a:off x="10310532" y="176192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2" name="Oval 51">
            <a:extLst>
              <a:ext uri="{FF2B5EF4-FFF2-40B4-BE49-F238E27FC236}">
                <a16:creationId xmlns:a16="http://schemas.microsoft.com/office/drawing/2014/main" id="{4E357DB2-13E7-43A9-ADE6-1CAF1C5B677B}"/>
              </a:ext>
            </a:extLst>
          </p:cNvPr>
          <p:cNvSpPr>
            <a:spLocks noChangeArrowheads="1"/>
          </p:cNvSpPr>
          <p:nvPr/>
        </p:nvSpPr>
        <p:spPr bwMode="auto">
          <a:xfrm>
            <a:off x="10986807" y="13034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3" name="Oval 52">
            <a:extLst>
              <a:ext uri="{FF2B5EF4-FFF2-40B4-BE49-F238E27FC236}">
                <a16:creationId xmlns:a16="http://schemas.microsoft.com/office/drawing/2014/main" id="{B4D1BD22-9797-466C-82F7-CB70E453CB74}"/>
              </a:ext>
            </a:extLst>
          </p:cNvPr>
          <p:cNvSpPr>
            <a:spLocks noChangeArrowheads="1"/>
          </p:cNvSpPr>
          <p:nvPr/>
        </p:nvSpPr>
        <p:spPr bwMode="auto">
          <a:xfrm>
            <a:off x="11491632" y="99929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4" name="Oval 53">
            <a:extLst>
              <a:ext uri="{FF2B5EF4-FFF2-40B4-BE49-F238E27FC236}">
                <a16:creationId xmlns:a16="http://schemas.microsoft.com/office/drawing/2014/main" id="{174E5A24-3B2F-41FD-BBB2-B181A7EA8507}"/>
              </a:ext>
            </a:extLst>
          </p:cNvPr>
          <p:cNvSpPr>
            <a:spLocks noChangeArrowheads="1"/>
          </p:cNvSpPr>
          <p:nvPr/>
        </p:nvSpPr>
        <p:spPr bwMode="auto">
          <a:xfrm>
            <a:off x="11510682" y="15701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5" name="Oval 54">
            <a:extLst>
              <a:ext uri="{FF2B5EF4-FFF2-40B4-BE49-F238E27FC236}">
                <a16:creationId xmlns:a16="http://schemas.microsoft.com/office/drawing/2014/main" id="{32D274BB-9DD8-47CB-9779-F215D63FD11B}"/>
              </a:ext>
            </a:extLst>
          </p:cNvPr>
          <p:cNvSpPr>
            <a:spLocks noChangeArrowheads="1"/>
          </p:cNvSpPr>
          <p:nvPr/>
        </p:nvSpPr>
        <p:spPr bwMode="auto">
          <a:xfrm>
            <a:off x="10834407" y="19987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56" name="AutoShape 155">
            <a:extLst>
              <a:ext uri="{FF2B5EF4-FFF2-40B4-BE49-F238E27FC236}">
                <a16:creationId xmlns:a16="http://schemas.microsoft.com/office/drawing/2014/main" id="{19DC87F8-8005-4457-966F-152BF946DA72}"/>
              </a:ext>
            </a:extLst>
          </p:cNvPr>
          <p:cNvCxnSpPr>
            <a:cxnSpLocks noChangeShapeType="1"/>
            <a:stCxn id="52" idx="7"/>
          </p:cNvCxnSpPr>
          <p:nvPr/>
        </p:nvCxnSpPr>
        <p:spPr bwMode="auto">
          <a:xfrm flipV="1">
            <a:off x="11100628" y="1094543"/>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156">
            <a:extLst>
              <a:ext uri="{FF2B5EF4-FFF2-40B4-BE49-F238E27FC236}">
                <a16:creationId xmlns:a16="http://schemas.microsoft.com/office/drawing/2014/main" id="{AFC1AEC2-4FBD-4C8C-BA18-5C1CACB7CF02}"/>
              </a:ext>
            </a:extLst>
          </p:cNvPr>
          <p:cNvCxnSpPr>
            <a:cxnSpLocks noChangeShapeType="1"/>
            <a:stCxn id="52" idx="5"/>
          </p:cNvCxnSpPr>
          <p:nvPr/>
        </p:nvCxnSpPr>
        <p:spPr bwMode="auto">
          <a:xfrm>
            <a:off x="11100628" y="1417279"/>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157">
            <a:extLst>
              <a:ext uri="{FF2B5EF4-FFF2-40B4-BE49-F238E27FC236}">
                <a16:creationId xmlns:a16="http://schemas.microsoft.com/office/drawing/2014/main" id="{2FDEE176-828F-40C8-BA50-38DACA93E066}"/>
              </a:ext>
            </a:extLst>
          </p:cNvPr>
          <p:cNvCxnSpPr>
            <a:cxnSpLocks noChangeShapeType="1"/>
          </p:cNvCxnSpPr>
          <p:nvPr/>
        </p:nvCxnSpPr>
        <p:spPr bwMode="auto">
          <a:xfrm>
            <a:off x="10453407" y="951668"/>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158">
            <a:extLst>
              <a:ext uri="{FF2B5EF4-FFF2-40B4-BE49-F238E27FC236}">
                <a16:creationId xmlns:a16="http://schemas.microsoft.com/office/drawing/2014/main" id="{F905BD01-0A32-48FD-BCA6-EA87290AC1EA}"/>
              </a:ext>
            </a:extLst>
          </p:cNvPr>
          <p:cNvCxnSpPr>
            <a:cxnSpLocks noChangeShapeType="1"/>
            <a:endCxn id="51" idx="0"/>
          </p:cNvCxnSpPr>
          <p:nvPr/>
        </p:nvCxnSpPr>
        <p:spPr bwMode="auto">
          <a:xfrm flipH="1">
            <a:off x="10377207" y="999293"/>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159">
            <a:extLst>
              <a:ext uri="{FF2B5EF4-FFF2-40B4-BE49-F238E27FC236}">
                <a16:creationId xmlns:a16="http://schemas.microsoft.com/office/drawing/2014/main" id="{31B1CA09-6584-4F6E-A1F3-25D05FCA05E5}"/>
              </a:ext>
            </a:extLst>
          </p:cNvPr>
          <p:cNvCxnSpPr>
            <a:cxnSpLocks noChangeShapeType="1"/>
            <a:stCxn id="51" idx="6"/>
            <a:endCxn id="55" idx="1"/>
          </p:cNvCxnSpPr>
          <p:nvPr/>
        </p:nvCxnSpPr>
        <p:spPr bwMode="auto">
          <a:xfrm>
            <a:off x="10443882" y="1828603"/>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1" name="AutoShape 160">
            <a:extLst>
              <a:ext uri="{FF2B5EF4-FFF2-40B4-BE49-F238E27FC236}">
                <a16:creationId xmlns:a16="http://schemas.microsoft.com/office/drawing/2014/main" id="{62748B13-31CA-4A60-94FE-D673D1CA4C0A}"/>
              </a:ext>
            </a:extLst>
          </p:cNvPr>
          <p:cNvCxnSpPr>
            <a:cxnSpLocks noChangeShapeType="1"/>
          </p:cNvCxnSpPr>
          <p:nvPr/>
        </p:nvCxnSpPr>
        <p:spPr bwMode="auto">
          <a:xfrm flipV="1">
            <a:off x="9218413" y="933738"/>
            <a:ext cx="1139184" cy="810533"/>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62" name="AutoShape 161">
            <a:extLst>
              <a:ext uri="{FF2B5EF4-FFF2-40B4-BE49-F238E27FC236}">
                <a16:creationId xmlns:a16="http://schemas.microsoft.com/office/drawing/2014/main" id="{82B63655-7E8A-4581-9AF6-5124EE9D3EC0}"/>
              </a:ext>
            </a:extLst>
          </p:cNvPr>
          <p:cNvCxnSpPr>
            <a:cxnSpLocks noChangeShapeType="1"/>
            <a:stCxn id="45" idx="6"/>
            <a:endCxn id="51" idx="2"/>
          </p:cNvCxnSpPr>
          <p:nvPr/>
        </p:nvCxnSpPr>
        <p:spPr bwMode="auto">
          <a:xfrm>
            <a:off x="9253257" y="1778143"/>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63" name="AutoShape 162">
            <a:extLst>
              <a:ext uri="{FF2B5EF4-FFF2-40B4-BE49-F238E27FC236}">
                <a16:creationId xmlns:a16="http://schemas.microsoft.com/office/drawing/2014/main" id="{CEC472B6-FC5C-4F52-9D52-6E2AFAB07FF4}"/>
              </a:ext>
            </a:extLst>
          </p:cNvPr>
          <p:cNvCxnSpPr>
            <a:cxnSpLocks noChangeShapeType="1"/>
            <a:stCxn id="44" idx="3"/>
          </p:cNvCxnSpPr>
          <p:nvPr/>
        </p:nvCxnSpPr>
        <p:spPr bwMode="auto">
          <a:xfrm flipH="1">
            <a:off x="8921334" y="399984"/>
            <a:ext cx="212439"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4" name="AutoShape 163">
            <a:extLst>
              <a:ext uri="{FF2B5EF4-FFF2-40B4-BE49-F238E27FC236}">
                <a16:creationId xmlns:a16="http://schemas.microsoft.com/office/drawing/2014/main" id="{B9011355-945C-4F01-B3EC-9849E154D68F}"/>
              </a:ext>
            </a:extLst>
          </p:cNvPr>
          <p:cNvCxnSpPr>
            <a:cxnSpLocks noChangeShapeType="1"/>
            <a:endCxn id="45" idx="1"/>
          </p:cNvCxnSpPr>
          <p:nvPr/>
        </p:nvCxnSpPr>
        <p:spPr bwMode="auto">
          <a:xfrm>
            <a:off x="8462682" y="1436808"/>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164">
            <a:extLst>
              <a:ext uri="{FF2B5EF4-FFF2-40B4-BE49-F238E27FC236}">
                <a16:creationId xmlns:a16="http://schemas.microsoft.com/office/drawing/2014/main" id="{3A671E49-EA23-43F6-8904-402788E4DC76}"/>
              </a:ext>
            </a:extLst>
          </p:cNvPr>
          <p:cNvCxnSpPr>
            <a:cxnSpLocks noChangeShapeType="1"/>
            <a:stCxn id="42" idx="3"/>
          </p:cNvCxnSpPr>
          <p:nvPr/>
        </p:nvCxnSpPr>
        <p:spPr bwMode="auto">
          <a:xfrm flipH="1">
            <a:off x="7910232" y="1503004"/>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165">
            <a:extLst>
              <a:ext uri="{FF2B5EF4-FFF2-40B4-BE49-F238E27FC236}">
                <a16:creationId xmlns:a16="http://schemas.microsoft.com/office/drawing/2014/main" id="{6F65498B-F05F-45AE-9DAD-E0E87626DC3B}"/>
              </a:ext>
            </a:extLst>
          </p:cNvPr>
          <p:cNvCxnSpPr>
            <a:cxnSpLocks noChangeShapeType="1"/>
            <a:endCxn id="40" idx="0"/>
          </p:cNvCxnSpPr>
          <p:nvPr/>
        </p:nvCxnSpPr>
        <p:spPr bwMode="auto">
          <a:xfrm>
            <a:off x="7462557" y="1227258"/>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7" name="AutoShape 166">
            <a:extLst>
              <a:ext uri="{FF2B5EF4-FFF2-40B4-BE49-F238E27FC236}">
                <a16:creationId xmlns:a16="http://schemas.microsoft.com/office/drawing/2014/main" id="{3687C068-A761-4B2F-BD29-EB1AB36A5147}"/>
              </a:ext>
            </a:extLst>
          </p:cNvPr>
          <p:cNvCxnSpPr>
            <a:cxnSpLocks noChangeShapeType="1"/>
            <a:endCxn id="41" idx="7"/>
          </p:cNvCxnSpPr>
          <p:nvPr/>
        </p:nvCxnSpPr>
        <p:spPr bwMode="auto">
          <a:xfrm flipH="1">
            <a:off x="7357303" y="1932108"/>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8" name="AutoShape 167">
            <a:extLst>
              <a:ext uri="{FF2B5EF4-FFF2-40B4-BE49-F238E27FC236}">
                <a16:creationId xmlns:a16="http://schemas.microsoft.com/office/drawing/2014/main" id="{E5544B01-8151-4D3F-8C83-73B344CEE897}"/>
              </a:ext>
            </a:extLst>
          </p:cNvPr>
          <p:cNvCxnSpPr>
            <a:cxnSpLocks noChangeShapeType="1"/>
            <a:endCxn id="43" idx="0"/>
          </p:cNvCxnSpPr>
          <p:nvPr/>
        </p:nvCxnSpPr>
        <p:spPr bwMode="auto">
          <a:xfrm>
            <a:off x="7910232" y="1932108"/>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9" name="Rectangle 68">
            <a:extLst>
              <a:ext uri="{FF2B5EF4-FFF2-40B4-BE49-F238E27FC236}">
                <a16:creationId xmlns:a16="http://schemas.microsoft.com/office/drawing/2014/main" id="{119FE902-EFC8-4D82-98FD-CBFF41C2B448}"/>
              </a:ext>
            </a:extLst>
          </p:cNvPr>
          <p:cNvSpPr/>
          <p:nvPr/>
        </p:nvSpPr>
        <p:spPr>
          <a:xfrm>
            <a:off x="8228679" y="2553979"/>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70" name="Rectangle 69">
            <a:extLst>
              <a:ext uri="{FF2B5EF4-FFF2-40B4-BE49-F238E27FC236}">
                <a16:creationId xmlns:a16="http://schemas.microsoft.com/office/drawing/2014/main" id="{CE81C195-2201-4761-BFA7-37663CC056EB}"/>
              </a:ext>
            </a:extLst>
          </p:cNvPr>
          <p:cNvSpPr/>
          <p:nvPr/>
        </p:nvSpPr>
        <p:spPr>
          <a:xfrm>
            <a:off x="8234561" y="1016950"/>
            <a:ext cx="3388235"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71" name="Rectangle 70">
            <a:extLst>
              <a:ext uri="{FF2B5EF4-FFF2-40B4-BE49-F238E27FC236}">
                <a16:creationId xmlns:a16="http://schemas.microsoft.com/office/drawing/2014/main" id="{5C8E9A5F-E43A-4ABC-9F19-6B8B32B6C58F}"/>
              </a:ext>
            </a:extLst>
          </p:cNvPr>
          <p:cNvSpPr/>
          <p:nvPr/>
        </p:nvSpPr>
        <p:spPr>
          <a:xfrm>
            <a:off x="9014490" y="503124"/>
            <a:ext cx="1511952"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endParaRPr lang="en-US" altLang="zh-CN" sz="2200" dirty="0"/>
          </a:p>
        </p:txBody>
      </p:sp>
      <p:sp>
        <p:nvSpPr>
          <p:cNvPr id="72" name="TextBox 71">
            <a:extLst>
              <a:ext uri="{FF2B5EF4-FFF2-40B4-BE49-F238E27FC236}">
                <a16:creationId xmlns:a16="http://schemas.microsoft.com/office/drawing/2014/main" id="{E089E0D9-C693-4957-9C4D-BA699C8516DA}"/>
              </a:ext>
            </a:extLst>
          </p:cNvPr>
          <p:cNvSpPr txBox="1"/>
          <p:nvPr/>
        </p:nvSpPr>
        <p:spPr>
          <a:xfrm>
            <a:off x="6948457" y="450412"/>
            <a:ext cx="3129003" cy="2868706"/>
          </a:xfrm>
          <a:prstGeom prst="rect">
            <a:avLst/>
          </a:prstGeom>
          <a:noFill/>
          <a:ln w="19050">
            <a:solidFill>
              <a:schemeClr val="tx1"/>
            </a:solidFill>
          </a:ln>
        </p:spPr>
        <p:txBody>
          <a:bodyPr wrap="square" rtlCol="0">
            <a:spAutoFit/>
          </a:bodyPr>
          <a:lstStyle/>
          <a:p>
            <a:endParaRPr lang="en-US" dirty="0"/>
          </a:p>
        </p:txBody>
      </p:sp>
      <p:sp>
        <p:nvSpPr>
          <p:cNvPr id="73" name="Oval 72">
            <a:extLst>
              <a:ext uri="{FF2B5EF4-FFF2-40B4-BE49-F238E27FC236}">
                <a16:creationId xmlns:a16="http://schemas.microsoft.com/office/drawing/2014/main" id="{74AC90EE-6317-42D1-9C96-1B545E19D1F6}"/>
              </a:ext>
            </a:extLst>
          </p:cNvPr>
          <p:cNvSpPr>
            <a:spLocks noChangeArrowheads="1"/>
          </p:cNvSpPr>
          <p:nvPr/>
        </p:nvSpPr>
        <p:spPr bwMode="auto">
          <a:xfrm>
            <a:off x="7495636" y="433650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4" name="Oval 73">
            <a:extLst>
              <a:ext uri="{FF2B5EF4-FFF2-40B4-BE49-F238E27FC236}">
                <a16:creationId xmlns:a16="http://schemas.microsoft.com/office/drawing/2014/main" id="{A98DB9E2-0D65-48F7-953F-A811F24519E5}"/>
              </a:ext>
            </a:extLst>
          </p:cNvPr>
          <p:cNvSpPr>
            <a:spLocks noChangeArrowheads="1"/>
          </p:cNvSpPr>
          <p:nvPr/>
        </p:nvSpPr>
        <p:spPr bwMode="auto">
          <a:xfrm>
            <a:off x="7876636" y="506993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5" name="Oval 74">
            <a:extLst>
              <a:ext uri="{FF2B5EF4-FFF2-40B4-BE49-F238E27FC236}">
                <a16:creationId xmlns:a16="http://schemas.microsoft.com/office/drawing/2014/main" id="{FCA56025-130E-4A19-B3A7-B1A4880CD7BB}"/>
              </a:ext>
            </a:extLst>
          </p:cNvPr>
          <p:cNvSpPr>
            <a:spLocks noChangeArrowheads="1"/>
          </p:cNvSpPr>
          <p:nvPr/>
        </p:nvSpPr>
        <p:spPr bwMode="auto">
          <a:xfrm>
            <a:off x="7343236" y="54979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6" name="Oval 75">
            <a:extLst>
              <a:ext uri="{FF2B5EF4-FFF2-40B4-BE49-F238E27FC236}">
                <a16:creationId xmlns:a16="http://schemas.microsoft.com/office/drawing/2014/main" id="{F834B0D9-5749-4BD8-B97B-AE14C8FFFE36}"/>
              </a:ext>
            </a:extLst>
          </p:cNvPr>
          <p:cNvSpPr>
            <a:spLocks noChangeArrowheads="1"/>
          </p:cNvSpPr>
          <p:nvPr/>
        </p:nvSpPr>
        <p:spPr bwMode="auto">
          <a:xfrm>
            <a:off x="8429086" y="4631147"/>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77" name="Oval 76">
            <a:extLst>
              <a:ext uri="{FF2B5EF4-FFF2-40B4-BE49-F238E27FC236}">
                <a16:creationId xmlns:a16="http://schemas.microsoft.com/office/drawing/2014/main" id="{085079F5-781D-4998-A9B5-4DBC18C2E79C}"/>
              </a:ext>
            </a:extLst>
          </p:cNvPr>
          <p:cNvSpPr>
            <a:spLocks noChangeArrowheads="1"/>
          </p:cNvSpPr>
          <p:nvPr/>
        </p:nvSpPr>
        <p:spPr bwMode="auto">
          <a:xfrm>
            <a:off x="8438611" y="55360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8" name="Oval 77">
            <a:extLst>
              <a:ext uri="{FF2B5EF4-FFF2-40B4-BE49-F238E27FC236}">
                <a16:creationId xmlns:a16="http://schemas.microsoft.com/office/drawing/2014/main" id="{70EFEF5E-6F2D-4EAC-B2D9-E6B7900B353E}"/>
              </a:ext>
            </a:extLst>
          </p:cNvPr>
          <p:cNvSpPr>
            <a:spLocks noChangeArrowheads="1"/>
          </p:cNvSpPr>
          <p:nvPr/>
        </p:nvSpPr>
        <p:spPr bwMode="auto">
          <a:xfrm>
            <a:off x="9219661" y="412695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9" name="Oval 78">
            <a:extLst>
              <a:ext uri="{FF2B5EF4-FFF2-40B4-BE49-F238E27FC236}">
                <a16:creationId xmlns:a16="http://schemas.microsoft.com/office/drawing/2014/main" id="{F3A9C127-58DF-47C3-9B9D-A35A4D311683}"/>
              </a:ext>
            </a:extLst>
          </p:cNvPr>
          <p:cNvSpPr>
            <a:spLocks noChangeArrowheads="1"/>
          </p:cNvSpPr>
          <p:nvPr/>
        </p:nvSpPr>
        <p:spPr bwMode="auto">
          <a:xfrm>
            <a:off x="9219661" y="495343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0" name="Oval 79">
            <a:extLst>
              <a:ext uri="{FF2B5EF4-FFF2-40B4-BE49-F238E27FC236}">
                <a16:creationId xmlns:a16="http://schemas.microsoft.com/office/drawing/2014/main" id="{A25C2472-F8DE-4286-AF37-68A56A75498A}"/>
              </a:ext>
            </a:extLst>
          </p:cNvPr>
          <p:cNvSpPr>
            <a:spLocks noChangeArrowheads="1"/>
          </p:cNvSpPr>
          <p:nvPr/>
        </p:nvSpPr>
        <p:spPr bwMode="auto">
          <a:xfrm>
            <a:off x="10448386" y="410790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1" name="Oval 80">
            <a:extLst>
              <a:ext uri="{FF2B5EF4-FFF2-40B4-BE49-F238E27FC236}">
                <a16:creationId xmlns:a16="http://schemas.microsoft.com/office/drawing/2014/main" id="{1027342A-E40B-41EB-A3FD-B087403C11FB}"/>
              </a:ext>
            </a:extLst>
          </p:cNvPr>
          <p:cNvSpPr>
            <a:spLocks noChangeArrowheads="1"/>
          </p:cNvSpPr>
          <p:nvPr/>
        </p:nvSpPr>
        <p:spPr bwMode="auto">
          <a:xfrm>
            <a:off x="10410286" y="500389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2" name="Oval 81">
            <a:extLst>
              <a:ext uri="{FF2B5EF4-FFF2-40B4-BE49-F238E27FC236}">
                <a16:creationId xmlns:a16="http://schemas.microsoft.com/office/drawing/2014/main" id="{28E7E77D-46B1-4280-A799-CF3B6BA9917B}"/>
              </a:ext>
            </a:extLst>
          </p:cNvPr>
          <p:cNvSpPr>
            <a:spLocks noChangeArrowheads="1"/>
          </p:cNvSpPr>
          <p:nvPr/>
        </p:nvSpPr>
        <p:spPr bwMode="auto">
          <a:xfrm>
            <a:off x="11086561" y="45454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3" name="Oval 82">
            <a:extLst>
              <a:ext uri="{FF2B5EF4-FFF2-40B4-BE49-F238E27FC236}">
                <a16:creationId xmlns:a16="http://schemas.microsoft.com/office/drawing/2014/main" id="{84D90262-D9F6-4B19-A692-03BEADB14452}"/>
              </a:ext>
            </a:extLst>
          </p:cNvPr>
          <p:cNvSpPr>
            <a:spLocks noChangeArrowheads="1"/>
          </p:cNvSpPr>
          <p:nvPr/>
        </p:nvSpPr>
        <p:spPr bwMode="auto">
          <a:xfrm>
            <a:off x="11591386" y="424125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4" name="Oval 83">
            <a:extLst>
              <a:ext uri="{FF2B5EF4-FFF2-40B4-BE49-F238E27FC236}">
                <a16:creationId xmlns:a16="http://schemas.microsoft.com/office/drawing/2014/main" id="{2F931A6E-9DB3-4014-8402-13F252C7C743}"/>
              </a:ext>
            </a:extLst>
          </p:cNvPr>
          <p:cNvSpPr>
            <a:spLocks noChangeArrowheads="1"/>
          </p:cNvSpPr>
          <p:nvPr/>
        </p:nvSpPr>
        <p:spPr bwMode="auto">
          <a:xfrm>
            <a:off x="11610436" y="48121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5" name="Oval 84">
            <a:extLst>
              <a:ext uri="{FF2B5EF4-FFF2-40B4-BE49-F238E27FC236}">
                <a16:creationId xmlns:a16="http://schemas.microsoft.com/office/drawing/2014/main" id="{57ACE425-051A-4C97-AE09-8355B6ABF4FE}"/>
              </a:ext>
            </a:extLst>
          </p:cNvPr>
          <p:cNvSpPr>
            <a:spLocks noChangeArrowheads="1"/>
          </p:cNvSpPr>
          <p:nvPr/>
        </p:nvSpPr>
        <p:spPr bwMode="auto">
          <a:xfrm>
            <a:off x="10934161" y="524074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86" name="AutoShape 155">
            <a:extLst>
              <a:ext uri="{FF2B5EF4-FFF2-40B4-BE49-F238E27FC236}">
                <a16:creationId xmlns:a16="http://schemas.microsoft.com/office/drawing/2014/main" id="{2A0DFC62-EBB4-4F89-888B-029AC288FC1E}"/>
              </a:ext>
            </a:extLst>
          </p:cNvPr>
          <p:cNvCxnSpPr>
            <a:cxnSpLocks noChangeShapeType="1"/>
            <a:stCxn id="82" idx="7"/>
          </p:cNvCxnSpPr>
          <p:nvPr/>
        </p:nvCxnSpPr>
        <p:spPr bwMode="auto">
          <a:xfrm flipV="1">
            <a:off x="11200382" y="4336507"/>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7" name="AutoShape 156">
            <a:extLst>
              <a:ext uri="{FF2B5EF4-FFF2-40B4-BE49-F238E27FC236}">
                <a16:creationId xmlns:a16="http://schemas.microsoft.com/office/drawing/2014/main" id="{6145944A-A8FB-4700-BF15-AE743F28BC13}"/>
              </a:ext>
            </a:extLst>
          </p:cNvPr>
          <p:cNvCxnSpPr>
            <a:cxnSpLocks noChangeShapeType="1"/>
            <a:stCxn id="82" idx="5"/>
          </p:cNvCxnSpPr>
          <p:nvPr/>
        </p:nvCxnSpPr>
        <p:spPr bwMode="auto">
          <a:xfrm>
            <a:off x="11200382" y="4659243"/>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8" name="AutoShape 157">
            <a:extLst>
              <a:ext uri="{FF2B5EF4-FFF2-40B4-BE49-F238E27FC236}">
                <a16:creationId xmlns:a16="http://schemas.microsoft.com/office/drawing/2014/main" id="{D63621F3-1DAE-489A-B750-60851A2CEC80}"/>
              </a:ext>
            </a:extLst>
          </p:cNvPr>
          <p:cNvCxnSpPr>
            <a:cxnSpLocks noChangeShapeType="1"/>
          </p:cNvCxnSpPr>
          <p:nvPr/>
        </p:nvCxnSpPr>
        <p:spPr bwMode="auto">
          <a:xfrm>
            <a:off x="10553161" y="4193632"/>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9" name="AutoShape 158">
            <a:extLst>
              <a:ext uri="{FF2B5EF4-FFF2-40B4-BE49-F238E27FC236}">
                <a16:creationId xmlns:a16="http://schemas.microsoft.com/office/drawing/2014/main" id="{9A5CB1F8-3BD4-4137-89EB-97FD129AB04A}"/>
              </a:ext>
            </a:extLst>
          </p:cNvPr>
          <p:cNvCxnSpPr>
            <a:cxnSpLocks noChangeShapeType="1"/>
            <a:endCxn id="81" idx="0"/>
          </p:cNvCxnSpPr>
          <p:nvPr/>
        </p:nvCxnSpPr>
        <p:spPr bwMode="auto">
          <a:xfrm flipH="1">
            <a:off x="10476961" y="4241257"/>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0" name="AutoShape 159">
            <a:extLst>
              <a:ext uri="{FF2B5EF4-FFF2-40B4-BE49-F238E27FC236}">
                <a16:creationId xmlns:a16="http://schemas.microsoft.com/office/drawing/2014/main" id="{41D14B7D-53CE-452B-8EFE-4CDE1C7C007C}"/>
              </a:ext>
            </a:extLst>
          </p:cNvPr>
          <p:cNvCxnSpPr>
            <a:cxnSpLocks noChangeShapeType="1"/>
            <a:stCxn id="81" idx="6"/>
            <a:endCxn id="85" idx="1"/>
          </p:cNvCxnSpPr>
          <p:nvPr/>
        </p:nvCxnSpPr>
        <p:spPr bwMode="auto">
          <a:xfrm>
            <a:off x="10543636" y="5070567"/>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160">
            <a:extLst>
              <a:ext uri="{FF2B5EF4-FFF2-40B4-BE49-F238E27FC236}">
                <a16:creationId xmlns:a16="http://schemas.microsoft.com/office/drawing/2014/main" id="{4292B204-4B77-4BF9-9F57-FD586818EBB4}"/>
              </a:ext>
            </a:extLst>
          </p:cNvPr>
          <p:cNvCxnSpPr>
            <a:cxnSpLocks noChangeShapeType="1"/>
          </p:cNvCxnSpPr>
          <p:nvPr/>
        </p:nvCxnSpPr>
        <p:spPr bwMode="auto">
          <a:xfrm>
            <a:off x="9371076" y="4204438"/>
            <a:ext cx="1072806" cy="815669"/>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2" name="AutoShape 161">
            <a:extLst>
              <a:ext uri="{FF2B5EF4-FFF2-40B4-BE49-F238E27FC236}">
                <a16:creationId xmlns:a16="http://schemas.microsoft.com/office/drawing/2014/main" id="{D488F172-3641-4715-9219-86F014E8B7F2}"/>
              </a:ext>
            </a:extLst>
          </p:cNvPr>
          <p:cNvCxnSpPr>
            <a:cxnSpLocks noChangeShapeType="1"/>
            <a:stCxn id="79" idx="6"/>
            <a:endCxn id="81" idx="2"/>
          </p:cNvCxnSpPr>
          <p:nvPr/>
        </p:nvCxnSpPr>
        <p:spPr bwMode="auto">
          <a:xfrm>
            <a:off x="9353011" y="5020107"/>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93" name="AutoShape 162">
            <a:extLst>
              <a:ext uri="{FF2B5EF4-FFF2-40B4-BE49-F238E27FC236}">
                <a16:creationId xmlns:a16="http://schemas.microsoft.com/office/drawing/2014/main" id="{C85F2244-91FD-428E-9E89-9618590B5281}"/>
              </a:ext>
            </a:extLst>
          </p:cNvPr>
          <p:cNvCxnSpPr>
            <a:cxnSpLocks noChangeShapeType="1"/>
            <a:stCxn id="78" idx="3"/>
            <a:endCxn id="76" idx="7"/>
          </p:cNvCxnSpPr>
          <p:nvPr/>
        </p:nvCxnSpPr>
        <p:spPr bwMode="auto">
          <a:xfrm flipH="1">
            <a:off x="8542907" y="4240778"/>
            <a:ext cx="696283" cy="40989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4" name="AutoShape 163">
            <a:extLst>
              <a:ext uri="{FF2B5EF4-FFF2-40B4-BE49-F238E27FC236}">
                <a16:creationId xmlns:a16="http://schemas.microsoft.com/office/drawing/2014/main" id="{1F95ABCB-EDC9-4F0B-B8C9-B6401F923D49}"/>
              </a:ext>
            </a:extLst>
          </p:cNvPr>
          <p:cNvCxnSpPr>
            <a:cxnSpLocks noChangeShapeType="1"/>
            <a:endCxn id="79" idx="1"/>
          </p:cNvCxnSpPr>
          <p:nvPr/>
        </p:nvCxnSpPr>
        <p:spPr bwMode="auto">
          <a:xfrm>
            <a:off x="8562436" y="4678772"/>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5" name="AutoShape 164">
            <a:extLst>
              <a:ext uri="{FF2B5EF4-FFF2-40B4-BE49-F238E27FC236}">
                <a16:creationId xmlns:a16="http://schemas.microsoft.com/office/drawing/2014/main" id="{02FEE014-03A3-4C32-A1DB-6591713390B5}"/>
              </a:ext>
            </a:extLst>
          </p:cNvPr>
          <p:cNvCxnSpPr>
            <a:cxnSpLocks noChangeShapeType="1"/>
            <a:stCxn id="76" idx="3"/>
          </p:cNvCxnSpPr>
          <p:nvPr/>
        </p:nvCxnSpPr>
        <p:spPr bwMode="auto">
          <a:xfrm flipH="1">
            <a:off x="8009986" y="4744968"/>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6" name="AutoShape 165">
            <a:extLst>
              <a:ext uri="{FF2B5EF4-FFF2-40B4-BE49-F238E27FC236}">
                <a16:creationId xmlns:a16="http://schemas.microsoft.com/office/drawing/2014/main" id="{9542AC8A-4798-403E-AEAE-C6CD99C51BFD}"/>
              </a:ext>
            </a:extLst>
          </p:cNvPr>
          <p:cNvCxnSpPr>
            <a:cxnSpLocks noChangeShapeType="1"/>
            <a:endCxn id="74" idx="0"/>
          </p:cNvCxnSpPr>
          <p:nvPr/>
        </p:nvCxnSpPr>
        <p:spPr bwMode="auto">
          <a:xfrm>
            <a:off x="7562311" y="4469222"/>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7" name="AutoShape 166">
            <a:extLst>
              <a:ext uri="{FF2B5EF4-FFF2-40B4-BE49-F238E27FC236}">
                <a16:creationId xmlns:a16="http://schemas.microsoft.com/office/drawing/2014/main" id="{CF4DF362-3FAA-4A32-B092-4C787B31C0B1}"/>
              </a:ext>
            </a:extLst>
          </p:cNvPr>
          <p:cNvCxnSpPr>
            <a:cxnSpLocks noChangeShapeType="1"/>
            <a:endCxn id="75" idx="7"/>
          </p:cNvCxnSpPr>
          <p:nvPr/>
        </p:nvCxnSpPr>
        <p:spPr bwMode="auto">
          <a:xfrm flipH="1">
            <a:off x="7457057" y="5174072"/>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8" name="AutoShape 167">
            <a:extLst>
              <a:ext uri="{FF2B5EF4-FFF2-40B4-BE49-F238E27FC236}">
                <a16:creationId xmlns:a16="http://schemas.microsoft.com/office/drawing/2014/main" id="{134C5D6E-E1A4-4DEE-8740-86E7133F0F0B}"/>
              </a:ext>
            </a:extLst>
          </p:cNvPr>
          <p:cNvCxnSpPr>
            <a:cxnSpLocks noChangeShapeType="1"/>
            <a:endCxn id="77" idx="0"/>
          </p:cNvCxnSpPr>
          <p:nvPr/>
        </p:nvCxnSpPr>
        <p:spPr bwMode="auto">
          <a:xfrm>
            <a:off x="8009986" y="5174072"/>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99" name="Rectangle 98">
            <a:extLst>
              <a:ext uri="{FF2B5EF4-FFF2-40B4-BE49-F238E27FC236}">
                <a16:creationId xmlns:a16="http://schemas.microsoft.com/office/drawing/2014/main" id="{29F0D644-D86D-4270-B696-E8DFF43F80C6}"/>
              </a:ext>
            </a:extLst>
          </p:cNvPr>
          <p:cNvSpPr/>
          <p:nvPr/>
        </p:nvSpPr>
        <p:spPr>
          <a:xfrm>
            <a:off x="8328433" y="5795943"/>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100" name="Rectangle 99">
            <a:extLst>
              <a:ext uri="{FF2B5EF4-FFF2-40B4-BE49-F238E27FC236}">
                <a16:creationId xmlns:a16="http://schemas.microsoft.com/office/drawing/2014/main" id="{F493721D-4F16-4374-8D89-A3AAD28C4406}"/>
              </a:ext>
            </a:extLst>
          </p:cNvPr>
          <p:cNvSpPr/>
          <p:nvPr/>
        </p:nvSpPr>
        <p:spPr>
          <a:xfrm>
            <a:off x="8334315" y="4258914"/>
            <a:ext cx="3281668"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101" name="Rectangle 100">
            <a:extLst>
              <a:ext uri="{FF2B5EF4-FFF2-40B4-BE49-F238E27FC236}">
                <a16:creationId xmlns:a16="http://schemas.microsoft.com/office/drawing/2014/main" id="{C07AE331-8F19-49CC-8733-B33004C17D39}"/>
              </a:ext>
            </a:extLst>
          </p:cNvPr>
          <p:cNvSpPr/>
          <p:nvPr/>
        </p:nvSpPr>
        <p:spPr>
          <a:xfrm>
            <a:off x="9114244" y="3745088"/>
            <a:ext cx="380232"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v'</a:t>
            </a:r>
            <a:endParaRPr lang="en-US" altLang="zh-CN" sz="2200" dirty="0"/>
          </a:p>
        </p:txBody>
      </p:sp>
      <p:sp>
        <p:nvSpPr>
          <p:cNvPr id="102" name="TextBox 101">
            <a:extLst>
              <a:ext uri="{FF2B5EF4-FFF2-40B4-BE49-F238E27FC236}">
                <a16:creationId xmlns:a16="http://schemas.microsoft.com/office/drawing/2014/main" id="{7344A0AF-97AA-46C7-A483-FB735DD0F026}"/>
              </a:ext>
            </a:extLst>
          </p:cNvPr>
          <p:cNvSpPr txBox="1"/>
          <p:nvPr/>
        </p:nvSpPr>
        <p:spPr>
          <a:xfrm>
            <a:off x="6980833" y="3474325"/>
            <a:ext cx="3129003" cy="2868706"/>
          </a:xfrm>
          <a:prstGeom prst="rect">
            <a:avLst/>
          </a:prstGeom>
          <a:noFill/>
          <a:ln w="19050">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6842557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371" y="1060755"/>
            <a:ext cx="9231086" cy="4924425"/>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addition to edge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 u), this cycle must contain another edge (v’, u’)  connecting a vertex v’  ϵ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 vertex u’  that is not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possible that v’ coincides with v or u’ coincides with u but not both.</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we now delete the edge (v’, u’) from this cycle, we will obtain another spanning tree of the entire graph whose weight is less than or equal to the weight of T since the weight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less than or equal to the weight of (v’, u’). </a:t>
            </a:r>
          </a:p>
          <a:p>
            <a:pPr marL="914400" lvl="1" indent="-457200">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this spanning tree is a minimum spanning tree, which contradicts the assumption that no minimum spanning tree contains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completes the correctness proof of Prim’s algorithm.</a:t>
            </a:r>
          </a:p>
        </p:txBody>
      </p:sp>
    </p:spTree>
    <p:extLst>
      <p:ext uri="{BB962C8B-B14F-4D97-AF65-F5344CB8AC3E}">
        <p14:creationId xmlns:p14="http://schemas.microsoft.com/office/powerpoint/2010/main" val="1050838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95996" y="314054"/>
                <a:ext cx="8569042" cy="6454780"/>
              </a:xfrm>
              <a:prstGeom prst="rect">
                <a:avLst/>
              </a:prstGeom>
            </p:spPr>
            <p:txBody>
              <a:bodyPr wrap="square">
                <a:spAutoFit/>
              </a:bodyPr>
              <a:lstStyle/>
              <a:p>
                <a:pPr>
                  <a:spcAft>
                    <a:spcPts val="1200"/>
                  </a:spcAft>
                </a:pPr>
                <a:r>
                  <a:rPr lang="en-US" sz="3200" dirty="0">
                    <a:solidFill>
                      <a:srgbClr val="FF0000"/>
                    </a:solidFill>
                    <a:ea typeface="Microsoft YaHei" panose="020B0503020204020204" pitchFamily="34" charset="-122"/>
                    <a:cs typeface="Times New Roman" panose="02020603050405020304" pitchFamily="18" charset="0"/>
                  </a:rPr>
                  <a:t>How efficient is Prim’s algorithm?</a:t>
                </a:r>
                <a:endParaRPr lang="en-US" sz="3200" dirty="0">
                  <a:solidFill>
                    <a:srgbClr val="000000"/>
                  </a:solidFill>
                  <a:ea typeface="Microsoft YaHei" panose="020B0503020204020204" pitchFamily="34" charset="-122"/>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depends on 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data structure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chosen for</a:t>
                </a:r>
              </a:p>
              <a:p>
                <a:pPr marL="919163" lvl="1" indent="-46196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graph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itself and </a:t>
                </a:r>
              </a:p>
              <a:p>
                <a:pPr marL="919163" lvl="1" indent="-46196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priority queue of the set V –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whose vertex priorities are the distances to the nearest tree vertices. </a:t>
                </a:r>
              </a:p>
              <a:p>
                <a:pPr marL="461963" marR="0" lvl="0" indent="-461963">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 graph is represented by its weight matrix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 priority queue is implemented as an unordered array, the algorithm’s running time will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be in  ϴ(| V</a:t>
                </a:r>
                <a:r>
                  <a:rPr lang="en-US" sz="2200" baseline="30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 each of the |V| - 1 iterations, the array implementing the priority queue is traversed to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 the “delete the minimum”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then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 update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necessary, the priorities of the remaining vertices. This requires O(</a:t>
                </a:r>
                <a14:m>
                  <m:oMath xmlns:m="http://schemas.openxmlformats.org/officeDocument/2006/math">
                    <m:r>
                      <m:rPr>
                        <m:nor/>
                      </m:rP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V</m:t>
                    </m:r>
                    <m:r>
                      <m:rPr>
                        <m:nor/>
                      </m:rP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 for each iteration.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 priority queue is implemented as a min-heap, deletion of the smallest element and insertion of a new element into a min-heap of size n are O(log n) operation.</a:t>
                </a:r>
              </a:p>
            </p:txBody>
          </p:sp>
        </mc:Choice>
        <mc:Fallback xmlns="">
          <p:sp>
            <p:nvSpPr>
              <p:cNvPr id="2" name="Rectangle 1"/>
              <p:cNvSpPr>
                <a:spLocks noRot="1" noChangeAspect="1" noMove="1" noResize="1" noEditPoints="1" noAdjustHandles="1" noChangeArrowheads="1" noChangeShapeType="1" noTextEdit="1"/>
              </p:cNvSpPr>
              <p:nvPr/>
            </p:nvSpPr>
            <p:spPr>
              <a:xfrm>
                <a:off x="1695996" y="314054"/>
                <a:ext cx="8569042" cy="6454780"/>
              </a:xfrm>
              <a:prstGeom prst="rect">
                <a:avLst/>
              </a:prstGeom>
              <a:blipFill>
                <a:blip r:embed="rId2"/>
                <a:stretch>
                  <a:fillRect l="-1778" t="-1229" r="-1422"/>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4037D096-044F-4EBC-BF42-2ABFA377AF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66" y="1920726"/>
            <a:ext cx="586105" cy="425450"/>
          </a:xfrm>
          <a:prstGeom prst="rect">
            <a:avLst/>
          </a:prstGeom>
          <a:noFill/>
        </p:spPr>
      </p:pic>
      <p:sp>
        <p:nvSpPr>
          <p:cNvPr id="5" name="Rectangle 4">
            <a:extLst>
              <a:ext uri="{FF2B5EF4-FFF2-40B4-BE49-F238E27FC236}">
                <a16:creationId xmlns:a16="http://schemas.microsoft.com/office/drawing/2014/main" id="{9303CF85-7456-4BDD-A8D8-B270DDDBD567}"/>
              </a:ext>
            </a:extLst>
          </p:cNvPr>
          <p:cNvSpPr/>
          <p:nvPr/>
        </p:nvSpPr>
        <p:spPr>
          <a:xfrm>
            <a:off x="8919556" y="854380"/>
            <a:ext cx="2518757" cy="615553"/>
          </a:xfrm>
          <a:prstGeom prst="rect">
            <a:avLst/>
          </a:prstGeom>
        </p:spPr>
        <p:txBody>
          <a:bodyPr wrap="square">
            <a:spAutoFit/>
          </a:bodyPr>
          <a:lstStyle/>
          <a:p>
            <a:pPr marL="0" lvl="1">
              <a:spcAft>
                <a:spcPts val="1200"/>
              </a:spcAft>
            </a:pPr>
            <a:r>
              <a:rPr lang="en-US" sz="1200" dirty="0">
                <a:latin typeface="Times New Roman" panose="02020603050405020304" pitchFamily="18" charset="0"/>
                <a:cs typeface="Times New Roman" panose="02020603050405020304" pitchFamily="18" charset="0"/>
              </a:rPr>
              <a:t>Weight adjacency matrix is </a:t>
            </a: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ϴ(| V</a:t>
            </a:r>
            <a:r>
              <a:rPr lang="en-US" sz="1200" baseline="30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0" lvl="1">
              <a:spcAft>
                <a:spcPts val="1200"/>
              </a:spcAft>
            </a:pP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 adjacency list is ϴ(| V | + |E|). </a:t>
            </a:r>
          </a:p>
        </p:txBody>
      </p:sp>
    </p:spTree>
    <p:extLst>
      <p:ext uri="{BB962C8B-B14F-4D97-AF65-F5344CB8AC3E}">
        <p14:creationId xmlns:p14="http://schemas.microsoft.com/office/powerpoint/2010/main" val="7662769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471" y="689789"/>
            <a:ext cx="8574496" cy="507831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priority queue is implemented as a min-heap.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min-heap is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complete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binary tree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which every element is less than or equal to its children.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 the principal properties of heaps remain valid for min-heaps, with some obvious modifications.  For example, </a:t>
            </a:r>
          </a:p>
          <a:p>
            <a:pPr marL="914400" marR="0" lvl="1" indent="-457200">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root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a min-heap contains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smallest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rather than the largest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element. </a:t>
            </a:r>
          </a:p>
          <a:p>
            <a:pPr marL="914400" marR="0" lvl="1" indent="-457200">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Deletion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the smallest element from and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insertion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a new element into a min-heap of size n are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O(log n)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operations,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so is the operation of changing an element’s priority.</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33909A21-D159-4103-A602-A8E9E517058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36440211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873" y="395234"/>
            <a:ext cx="8886584" cy="6247864"/>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We can also implement the priority queue as a min-heap.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indent="-457200">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running time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Prim’s Algorithm is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O(|E| log |V|). </a:t>
            </a: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 graph is represented by its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adjacency lists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priority queue is implemented as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min-heap</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reason is that the algorithm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 - 1 deletions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smallest element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|E| verifications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possibly, changes of an element’s priority in a min-heap of size not exceeding |V|. </a:t>
            </a:r>
          </a:p>
          <a:p>
            <a:pPr marL="914400" marR="0" lvl="1" indent="-4572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of these operations is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log|V</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operation. </a:t>
            </a: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running time of this implementation of Prim’s algorithm is in</a:t>
            </a:r>
          </a:p>
          <a:p>
            <a:pPr marL="914400" marR="0" indent="-457200">
              <a:spcBef>
                <a:spcPts val="0"/>
              </a:spcBef>
              <a:spcAft>
                <a:spcPts val="600"/>
              </a:spcAft>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 |V| - 1 + | E | ) O( log |V| ) = O( | E | log |V| )</a:t>
            </a:r>
          </a:p>
          <a:p>
            <a:pPr marL="914400" marR="0" indent="-457200">
              <a:spcBef>
                <a:spcPts val="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because, in a connected graph,  |V| - 1 ≤ |E |.</a:t>
            </a:r>
          </a:p>
        </p:txBody>
      </p:sp>
      <p:pic>
        <p:nvPicPr>
          <p:cNvPr id="3" name="Picture 2" descr="Image result for smiley face images">
            <a:extLst>
              <a:ext uri="{FF2B5EF4-FFF2-40B4-BE49-F238E27FC236}">
                <a16:creationId xmlns:a16="http://schemas.microsoft.com/office/drawing/2014/main" id="{72F5F6EB-EF66-4873-8B23-3F767F9ABE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3823799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7624662"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3" name="Oval 2"/>
          <p:cNvSpPr>
            <a:spLocks noChangeArrowheads="1"/>
          </p:cNvSpPr>
          <p:nvPr/>
        </p:nvSpPr>
        <p:spPr bwMode="auto">
          <a:xfrm>
            <a:off x="9256239"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7624662"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9256239"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6" name="AutoShape 8"/>
          <p:cNvCxnSpPr>
            <a:cxnSpLocks noChangeShapeType="1"/>
            <a:endCxn id="3" idx="2"/>
          </p:cNvCxnSpPr>
          <p:nvPr/>
        </p:nvCxnSpPr>
        <p:spPr bwMode="auto">
          <a:xfrm>
            <a:off x="8226698" y="25639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7" name="AutoShape 8"/>
          <p:cNvCxnSpPr>
            <a:cxnSpLocks noChangeShapeType="1"/>
          </p:cNvCxnSpPr>
          <p:nvPr/>
        </p:nvCxnSpPr>
        <p:spPr bwMode="auto">
          <a:xfrm>
            <a:off x="8226697" y="3905066"/>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8" name="AutoShape 8"/>
          <p:cNvCxnSpPr>
            <a:cxnSpLocks noChangeShapeType="1"/>
            <a:endCxn id="4" idx="0"/>
          </p:cNvCxnSpPr>
          <p:nvPr/>
        </p:nvCxnSpPr>
        <p:spPr bwMode="auto">
          <a:xfrm>
            <a:off x="7925680"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a:stCxn id="2" idx="5"/>
            <a:endCxn id="5" idx="1"/>
          </p:cNvCxnSpPr>
          <p:nvPr/>
        </p:nvCxnSpPr>
        <p:spPr bwMode="auto">
          <a:xfrm>
            <a:off x="8138532" y="2766753"/>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10" name="Rectangle 9"/>
          <p:cNvSpPr/>
          <p:nvPr/>
        </p:nvSpPr>
        <p:spPr>
          <a:xfrm>
            <a:off x="8547344" y="20847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8398397"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2" name="Rectangle 11"/>
          <p:cNvSpPr/>
          <p:nvPr/>
        </p:nvSpPr>
        <p:spPr>
          <a:xfrm>
            <a:off x="8346948" y="385431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3" name="Rectangle 12"/>
          <p:cNvSpPr/>
          <p:nvPr/>
        </p:nvSpPr>
        <p:spPr>
          <a:xfrm>
            <a:off x="7576527"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cxnSp>
        <p:nvCxnSpPr>
          <p:cNvPr id="14" name="AutoShape 8"/>
          <p:cNvCxnSpPr>
            <a:cxnSpLocks noChangeShapeType="1"/>
          </p:cNvCxnSpPr>
          <p:nvPr/>
        </p:nvCxnSpPr>
        <p:spPr bwMode="auto">
          <a:xfrm>
            <a:off x="951726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8"/>
          <p:cNvCxnSpPr>
            <a:cxnSpLocks noChangeShapeType="1"/>
            <a:endCxn id="3" idx="3"/>
          </p:cNvCxnSpPr>
          <p:nvPr/>
        </p:nvCxnSpPr>
        <p:spPr bwMode="auto">
          <a:xfrm flipV="1">
            <a:off x="8138532"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Rectangle 15"/>
          <p:cNvSpPr/>
          <p:nvPr/>
        </p:nvSpPr>
        <p:spPr>
          <a:xfrm>
            <a:off x="8819991"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9430598"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18" name="Oval 17"/>
          <p:cNvSpPr>
            <a:spLocks noChangeArrowheads="1"/>
          </p:cNvSpPr>
          <p:nvPr/>
        </p:nvSpPr>
        <p:spPr bwMode="auto">
          <a:xfrm>
            <a:off x="10632982" y="29859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9" name="AutoShape 8"/>
          <p:cNvCxnSpPr>
            <a:cxnSpLocks noChangeShapeType="1"/>
            <a:endCxn id="18" idx="1"/>
          </p:cNvCxnSpPr>
          <p:nvPr/>
        </p:nvCxnSpPr>
        <p:spPr bwMode="auto">
          <a:xfrm>
            <a:off x="9773033" y="2744241"/>
            <a:ext cx="948115" cy="3257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
          <p:cNvCxnSpPr>
            <a:cxnSpLocks noChangeShapeType="1"/>
          </p:cNvCxnSpPr>
          <p:nvPr/>
        </p:nvCxnSpPr>
        <p:spPr bwMode="auto">
          <a:xfrm flipH="1">
            <a:off x="9858275" y="3479108"/>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978178" y="24709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152853" y="36452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cxnSp>
        <p:nvCxnSpPr>
          <p:cNvPr id="23" name="AutoShape 8"/>
          <p:cNvCxnSpPr>
            <a:cxnSpLocks noChangeShapeType="1"/>
            <a:endCxn id="18" idx="2"/>
          </p:cNvCxnSpPr>
          <p:nvPr/>
        </p:nvCxnSpPr>
        <p:spPr bwMode="auto">
          <a:xfrm>
            <a:off x="8218828" y="2656980"/>
            <a:ext cx="2414154" cy="6158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 name="Rectangle 23"/>
          <p:cNvSpPr/>
          <p:nvPr/>
        </p:nvSpPr>
        <p:spPr>
          <a:xfrm>
            <a:off x="9655446" y="275629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cxnSp>
        <p:nvCxnSpPr>
          <p:cNvPr id="25" name="AutoShape 8"/>
          <p:cNvCxnSpPr>
            <a:cxnSpLocks noChangeShapeType="1"/>
          </p:cNvCxnSpPr>
          <p:nvPr/>
        </p:nvCxnSpPr>
        <p:spPr bwMode="auto">
          <a:xfrm flipV="1">
            <a:off x="8220552" y="3281586"/>
            <a:ext cx="2428202" cy="5225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Rectangle 25"/>
          <p:cNvSpPr/>
          <p:nvPr/>
        </p:nvSpPr>
        <p:spPr>
          <a:xfrm>
            <a:off x="9696389" y="33601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graphicFrame>
        <p:nvGraphicFramePr>
          <p:cNvPr id="27" name="Table 26"/>
          <p:cNvGraphicFramePr>
            <a:graphicFrameLocks noGrp="1"/>
          </p:cNvGraphicFramePr>
          <p:nvPr/>
        </p:nvGraphicFramePr>
        <p:xfrm>
          <a:off x="1003583" y="80584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1003583" y="1420903"/>
            <a:ext cx="1639033" cy="384048"/>
          </a:xfrm>
          <a:prstGeom prst="rect">
            <a:avLst/>
          </a:prstGeom>
          <a:noFill/>
        </p:spPr>
        <p:txBody>
          <a:bodyPr wrap="square" rtlCol="0">
            <a:spAutoFit/>
          </a:bodyPr>
          <a:lstStyle/>
          <a:p>
            <a:r>
              <a:rPr lang="en-US" dirty="0"/>
              <a:t>a(-, -)</a:t>
            </a:r>
          </a:p>
        </p:txBody>
      </p:sp>
      <p:sp>
        <p:nvSpPr>
          <p:cNvPr id="29" name="TextBox 28"/>
          <p:cNvSpPr txBox="1"/>
          <p:nvPr/>
        </p:nvSpPr>
        <p:spPr>
          <a:xfrm>
            <a:off x="2642616" y="1436698"/>
            <a:ext cx="3593592" cy="923330"/>
          </a:xfrm>
          <a:prstGeom prst="rect">
            <a:avLst/>
          </a:prstGeom>
          <a:noFill/>
        </p:spPr>
        <p:txBody>
          <a:bodyPr wrap="square" rtlCol="0">
            <a:spAutoFit/>
          </a:bodyPr>
          <a:lstStyle/>
          <a:p>
            <a:r>
              <a:rPr lang="en-US" dirty="0">
                <a:solidFill>
                  <a:srgbClr val="0000FF"/>
                </a:solidFill>
              </a:rPr>
              <a:t>b(a, 1), </a:t>
            </a:r>
            <a:r>
              <a:rPr lang="en-US" dirty="0"/>
              <a:t>d(a, 2), c(a, 5), e(a, 7), </a:t>
            </a:r>
          </a:p>
          <a:p>
            <a:endParaRPr lang="en-US" dirty="0"/>
          </a:p>
          <a:p>
            <a:endParaRPr lang="en-US" dirty="0"/>
          </a:p>
        </p:txBody>
      </p:sp>
      <p:sp>
        <p:nvSpPr>
          <p:cNvPr id="30" name="TextBox 29"/>
          <p:cNvSpPr txBox="1"/>
          <p:nvPr/>
        </p:nvSpPr>
        <p:spPr>
          <a:xfrm>
            <a:off x="841248" y="2220590"/>
            <a:ext cx="1911095" cy="646331"/>
          </a:xfrm>
          <a:prstGeom prst="rect">
            <a:avLst/>
          </a:prstGeom>
          <a:noFill/>
        </p:spPr>
        <p:txBody>
          <a:bodyPr wrap="square" rtlCol="0">
            <a:spAutoFit/>
          </a:bodyPr>
          <a:lstStyle/>
          <a:p>
            <a:r>
              <a:rPr lang="en-US" dirty="0"/>
              <a:t>V</a:t>
            </a:r>
            <a:r>
              <a:rPr lang="en-US" baseline="-25000" dirty="0"/>
              <a:t>T</a:t>
            </a:r>
            <a:r>
              <a:rPr lang="en-US" dirty="0"/>
              <a:t> = { a }</a:t>
            </a:r>
          </a:p>
          <a:p>
            <a:r>
              <a:rPr lang="en-US" dirty="0"/>
              <a:t>V - V</a:t>
            </a:r>
            <a:r>
              <a:rPr lang="en-US" baseline="-25000" dirty="0"/>
              <a:t>T</a:t>
            </a:r>
            <a:r>
              <a:rPr lang="en-US" dirty="0"/>
              <a:t> = {b, c, d, e} </a:t>
            </a:r>
          </a:p>
        </p:txBody>
      </p:sp>
      <p:sp>
        <p:nvSpPr>
          <p:cNvPr id="31" name="TextBox 30"/>
          <p:cNvSpPr txBox="1"/>
          <p:nvPr/>
        </p:nvSpPr>
        <p:spPr>
          <a:xfrm>
            <a:off x="1048624" y="3223533"/>
            <a:ext cx="1639033" cy="646331"/>
          </a:xfrm>
          <a:prstGeom prst="rect">
            <a:avLst/>
          </a:prstGeom>
          <a:noFill/>
        </p:spPr>
        <p:txBody>
          <a:bodyPr wrap="square" rtlCol="0">
            <a:spAutoFit/>
          </a:bodyPr>
          <a:lstStyle/>
          <a:p>
            <a:r>
              <a:rPr lang="en-US" dirty="0"/>
              <a:t>a(-, -)</a:t>
            </a:r>
          </a:p>
          <a:p>
            <a:r>
              <a:rPr lang="en-US" dirty="0">
                <a:solidFill>
                  <a:srgbClr val="0000FF"/>
                </a:solidFill>
              </a:rPr>
              <a:t>b(a, 1)</a:t>
            </a:r>
            <a:endParaRPr lang="en-US" dirty="0"/>
          </a:p>
        </p:txBody>
      </p:sp>
      <p:sp>
        <p:nvSpPr>
          <p:cNvPr id="33" name="TextBox 32"/>
          <p:cNvSpPr txBox="1"/>
          <p:nvPr/>
        </p:nvSpPr>
        <p:spPr>
          <a:xfrm>
            <a:off x="867551" y="3905066"/>
            <a:ext cx="1911095" cy="646331"/>
          </a:xfrm>
          <a:prstGeom prst="rect">
            <a:avLst/>
          </a:prstGeom>
          <a:noFill/>
        </p:spPr>
        <p:txBody>
          <a:bodyPr wrap="square" rtlCol="0">
            <a:spAutoFit/>
          </a:bodyPr>
          <a:lstStyle/>
          <a:p>
            <a:r>
              <a:rPr lang="en-US" dirty="0"/>
              <a:t>V</a:t>
            </a:r>
            <a:r>
              <a:rPr lang="en-US" baseline="-25000" dirty="0"/>
              <a:t>T</a:t>
            </a:r>
            <a:r>
              <a:rPr lang="en-US" dirty="0"/>
              <a:t> = { a, b }</a:t>
            </a:r>
          </a:p>
          <a:p>
            <a:r>
              <a:rPr lang="en-US" dirty="0"/>
              <a:t>V - V</a:t>
            </a:r>
            <a:r>
              <a:rPr lang="en-US" baseline="-25000" dirty="0"/>
              <a:t>T</a:t>
            </a:r>
            <a:r>
              <a:rPr lang="en-US" dirty="0"/>
              <a:t> = {c, d, e} </a:t>
            </a:r>
          </a:p>
        </p:txBody>
      </p:sp>
      <p:sp>
        <p:nvSpPr>
          <p:cNvPr id="34" name="TextBox 33"/>
          <p:cNvSpPr txBox="1"/>
          <p:nvPr/>
        </p:nvSpPr>
        <p:spPr>
          <a:xfrm>
            <a:off x="2752343" y="3190852"/>
            <a:ext cx="3257301" cy="923330"/>
          </a:xfrm>
          <a:prstGeom prst="rect">
            <a:avLst/>
          </a:prstGeom>
          <a:noFill/>
        </p:spPr>
        <p:txBody>
          <a:bodyPr wrap="square" rtlCol="0">
            <a:spAutoFit/>
          </a:bodyPr>
          <a:lstStyle/>
          <a:p>
            <a:r>
              <a:rPr lang="en-US" dirty="0">
                <a:solidFill>
                  <a:srgbClr val="0000FF"/>
                </a:solidFill>
              </a:rPr>
              <a:t>d(a, 2), </a:t>
            </a:r>
            <a:r>
              <a:rPr lang="en-US" dirty="0"/>
              <a:t>c(b, 4), </a:t>
            </a:r>
            <a:r>
              <a:rPr lang="en-US" dirty="0">
                <a:solidFill>
                  <a:srgbClr val="FF0000"/>
                </a:solidFill>
              </a:rPr>
              <a:t>e(b, 2),</a:t>
            </a:r>
            <a:r>
              <a:rPr lang="en-US" dirty="0"/>
              <a:t> c(a, 5), </a:t>
            </a:r>
            <a:endParaRPr lang="en-US" dirty="0">
              <a:solidFill>
                <a:srgbClr val="FF0000"/>
              </a:solidFill>
            </a:endParaRPr>
          </a:p>
          <a:p>
            <a:r>
              <a:rPr lang="en-US" u="sng" dirty="0"/>
              <a:t>d(b, 4), </a:t>
            </a:r>
            <a:r>
              <a:rPr lang="en-US" dirty="0"/>
              <a:t>e(a, 7)</a:t>
            </a:r>
          </a:p>
          <a:p>
            <a:endParaRPr lang="en-US" dirty="0"/>
          </a:p>
        </p:txBody>
      </p:sp>
      <p:sp>
        <p:nvSpPr>
          <p:cNvPr id="35" name="TextBox 34"/>
          <p:cNvSpPr txBox="1"/>
          <p:nvPr/>
        </p:nvSpPr>
        <p:spPr>
          <a:xfrm>
            <a:off x="1048624" y="4602837"/>
            <a:ext cx="1639033" cy="923330"/>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endParaRPr lang="en-US" dirty="0"/>
          </a:p>
        </p:txBody>
      </p:sp>
      <p:sp>
        <p:nvSpPr>
          <p:cNvPr id="36" name="TextBox 35"/>
          <p:cNvSpPr txBox="1"/>
          <p:nvPr/>
        </p:nvSpPr>
        <p:spPr>
          <a:xfrm>
            <a:off x="873700" y="5746035"/>
            <a:ext cx="1911095" cy="646331"/>
          </a:xfrm>
          <a:prstGeom prst="rect">
            <a:avLst/>
          </a:prstGeom>
          <a:noFill/>
        </p:spPr>
        <p:txBody>
          <a:bodyPr wrap="square" rtlCol="0">
            <a:spAutoFit/>
          </a:bodyPr>
          <a:lstStyle/>
          <a:p>
            <a:r>
              <a:rPr lang="en-US" dirty="0"/>
              <a:t>V</a:t>
            </a:r>
            <a:r>
              <a:rPr lang="en-US" baseline="-25000" dirty="0"/>
              <a:t>T</a:t>
            </a:r>
            <a:r>
              <a:rPr lang="en-US" dirty="0"/>
              <a:t> = { a, b, d }</a:t>
            </a:r>
          </a:p>
          <a:p>
            <a:r>
              <a:rPr lang="en-US" dirty="0"/>
              <a:t>V - V</a:t>
            </a:r>
            <a:r>
              <a:rPr lang="en-US" baseline="-25000" dirty="0"/>
              <a:t>T</a:t>
            </a:r>
            <a:r>
              <a:rPr lang="en-US" dirty="0"/>
              <a:t> = {c, e} </a:t>
            </a:r>
          </a:p>
        </p:txBody>
      </p:sp>
      <p:sp>
        <p:nvSpPr>
          <p:cNvPr id="37" name="TextBox 36"/>
          <p:cNvSpPr txBox="1"/>
          <p:nvPr/>
        </p:nvSpPr>
        <p:spPr>
          <a:xfrm>
            <a:off x="2749788" y="4545706"/>
            <a:ext cx="2998818" cy="923330"/>
          </a:xfrm>
          <a:prstGeom prst="rect">
            <a:avLst/>
          </a:prstGeom>
          <a:noFill/>
        </p:spPr>
        <p:txBody>
          <a:bodyPr wrap="square" rtlCol="0">
            <a:spAutoFit/>
          </a:bodyPr>
          <a:lstStyle/>
          <a:p>
            <a:r>
              <a:rPr lang="en-US" dirty="0">
                <a:solidFill>
                  <a:srgbClr val="0000FF"/>
                </a:solidFill>
              </a:rPr>
              <a:t>e(d, 1),</a:t>
            </a:r>
            <a:r>
              <a:rPr lang="en-US" dirty="0"/>
              <a:t> c(d, 3),</a:t>
            </a:r>
            <a:r>
              <a:rPr lang="en-US" dirty="0">
                <a:solidFill>
                  <a:srgbClr val="FF0000"/>
                </a:solidFill>
              </a:rPr>
              <a:t> </a:t>
            </a:r>
            <a:r>
              <a:rPr lang="en-US" u="sng" dirty="0">
                <a:solidFill>
                  <a:srgbClr val="FF0000"/>
                </a:solidFill>
              </a:rPr>
              <a:t>e(b, 2), </a:t>
            </a:r>
            <a:r>
              <a:rPr lang="en-US" dirty="0"/>
              <a:t>c(a, 5), c(b, 4), e(a, 7), </a:t>
            </a:r>
          </a:p>
          <a:p>
            <a:endParaRPr lang="en-US" dirty="0"/>
          </a:p>
        </p:txBody>
      </p:sp>
      <p:sp>
        <p:nvSpPr>
          <p:cNvPr id="38" name="TextBox 37"/>
          <p:cNvSpPr txBox="1"/>
          <p:nvPr/>
        </p:nvSpPr>
        <p:spPr>
          <a:xfrm>
            <a:off x="5868509" y="4536354"/>
            <a:ext cx="1144028" cy="1200329"/>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p>
          <a:p>
            <a:r>
              <a:rPr lang="en-US" dirty="0">
                <a:solidFill>
                  <a:srgbClr val="0000FF"/>
                </a:solidFill>
              </a:rPr>
              <a:t>e(d, 1)</a:t>
            </a:r>
            <a:endParaRPr lang="en-US" dirty="0"/>
          </a:p>
        </p:txBody>
      </p:sp>
      <p:sp>
        <p:nvSpPr>
          <p:cNvPr id="39" name="TextBox 38"/>
          <p:cNvSpPr txBox="1"/>
          <p:nvPr/>
        </p:nvSpPr>
        <p:spPr>
          <a:xfrm>
            <a:off x="5877133" y="5736683"/>
            <a:ext cx="1911095" cy="646331"/>
          </a:xfrm>
          <a:prstGeom prst="rect">
            <a:avLst/>
          </a:prstGeom>
          <a:noFill/>
        </p:spPr>
        <p:txBody>
          <a:bodyPr wrap="square" rtlCol="0">
            <a:spAutoFit/>
          </a:bodyPr>
          <a:lstStyle/>
          <a:p>
            <a:r>
              <a:rPr lang="en-US" dirty="0"/>
              <a:t>V</a:t>
            </a:r>
            <a:r>
              <a:rPr lang="en-US" baseline="-25000" dirty="0"/>
              <a:t>T</a:t>
            </a:r>
            <a:r>
              <a:rPr lang="en-US" dirty="0"/>
              <a:t> = { a, b, d, e }</a:t>
            </a:r>
          </a:p>
          <a:p>
            <a:r>
              <a:rPr lang="en-US" dirty="0"/>
              <a:t>V - V</a:t>
            </a:r>
            <a:r>
              <a:rPr lang="en-US" baseline="-25000" dirty="0"/>
              <a:t>T</a:t>
            </a:r>
            <a:r>
              <a:rPr lang="en-US" dirty="0"/>
              <a:t> = {c} </a:t>
            </a:r>
          </a:p>
        </p:txBody>
      </p:sp>
      <p:sp>
        <p:nvSpPr>
          <p:cNvPr id="40" name="TextBox 39"/>
          <p:cNvSpPr txBox="1"/>
          <p:nvPr/>
        </p:nvSpPr>
        <p:spPr>
          <a:xfrm>
            <a:off x="6720877" y="4604421"/>
            <a:ext cx="3257301" cy="646331"/>
          </a:xfrm>
          <a:prstGeom prst="rect">
            <a:avLst/>
          </a:prstGeom>
          <a:noFill/>
          <a:ln>
            <a:solidFill>
              <a:srgbClr val="330CC4"/>
            </a:solidFill>
          </a:ln>
        </p:spPr>
        <p:txBody>
          <a:bodyPr wrap="square" rtlCol="0">
            <a:spAutoFit/>
          </a:bodyPr>
          <a:lstStyle/>
          <a:p>
            <a:r>
              <a:rPr lang="en-US" dirty="0">
                <a:solidFill>
                  <a:srgbClr val="0000FF"/>
                </a:solidFill>
              </a:rPr>
              <a:t>c(d, 3), </a:t>
            </a:r>
            <a:r>
              <a:rPr lang="en-US" u="sng" dirty="0"/>
              <a:t>c(a, 5), c(b, 4), c(e, 7), </a:t>
            </a:r>
          </a:p>
          <a:p>
            <a:endParaRPr lang="en-US" dirty="0"/>
          </a:p>
        </p:txBody>
      </p:sp>
      <p:sp>
        <p:nvSpPr>
          <p:cNvPr id="42" name="TextBox 41"/>
          <p:cNvSpPr txBox="1"/>
          <p:nvPr/>
        </p:nvSpPr>
        <p:spPr>
          <a:xfrm>
            <a:off x="8714247" y="5240243"/>
            <a:ext cx="1144028" cy="1477328"/>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p>
          <a:p>
            <a:r>
              <a:rPr lang="en-US" dirty="0">
                <a:solidFill>
                  <a:srgbClr val="0000FF"/>
                </a:solidFill>
              </a:rPr>
              <a:t>e(d, 1)</a:t>
            </a:r>
          </a:p>
          <a:p>
            <a:r>
              <a:rPr lang="en-US" dirty="0">
                <a:solidFill>
                  <a:srgbClr val="0000FF"/>
                </a:solidFill>
              </a:rPr>
              <a:t>c(d, 3)</a:t>
            </a:r>
            <a:endParaRPr lang="en-US" dirty="0"/>
          </a:p>
        </p:txBody>
      </p:sp>
      <p:sp>
        <p:nvSpPr>
          <p:cNvPr id="43" name="TextBox 42"/>
          <p:cNvSpPr txBox="1"/>
          <p:nvPr/>
        </p:nvSpPr>
        <p:spPr>
          <a:xfrm>
            <a:off x="9560270" y="5667737"/>
            <a:ext cx="1911095" cy="646331"/>
          </a:xfrm>
          <a:prstGeom prst="rect">
            <a:avLst/>
          </a:prstGeom>
          <a:noFill/>
        </p:spPr>
        <p:txBody>
          <a:bodyPr wrap="square" rtlCol="0">
            <a:spAutoFit/>
          </a:bodyPr>
          <a:lstStyle/>
          <a:p>
            <a:r>
              <a:rPr lang="en-US" dirty="0"/>
              <a:t>V</a:t>
            </a:r>
            <a:r>
              <a:rPr lang="en-US" baseline="-25000" dirty="0"/>
              <a:t>T</a:t>
            </a:r>
            <a:r>
              <a:rPr lang="en-US" dirty="0"/>
              <a:t> = { a, b, d, e, c }</a:t>
            </a:r>
          </a:p>
          <a:p>
            <a:r>
              <a:rPr lang="en-US" dirty="0"/>
              <a:t>V - V</a:t>
            </a:r>
            <a:r>
              <a:rPr lang="en-US" baseline="-25000" dirty="0"/>
              <a:t>T</a:t>
            </a:r>
            <a:r>
              <a:rPr lang="en-US" dirty="0"/>
              <a:t> = { } </a:t>
            </a:r>
          </a:p>
        </p:txBody>
      </p:sp>
      <p:pic>
        <p:nvPicPr>
          <p:cNvPr id="44" name="Picture 43" descr="Image result for smiley face images">
            <a:extLst>
              <a:ext uri="{FF2B5EF4-FFF2-40B4-BE49-F238E27FC236}">
                <a16:creationId xmlns:a16="http://schemas.microsoft.com/office/drawing/2014/main" id="{DB431019-788F-43FC-B62C-629C4CE3E1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195" y="1807530"/>
            <a:ext cx="586105" cy="425450"/>
          </a:xfrm>
          <a:prstGeom prst="rect">
            <a:avLst/>
          </a:prstGeom>
          <a:noFill/>
        </p:spPr>
      </p:pic>
      <p:sp>
        <p:nvSpPr>
          <p:cNvPr id="41" name="TextBox 40">
            <a:extLst>
              <a:ext uri="{FF2B5EF4-FFF2-40B4-BE49-F238E27FC236}">
                <a16:creationId xmlns:a16="http://schemas.microsoft.com/office/drawing/2014/main" id="{EE868360-0E6C-4D10-BFAA-1ABEFA0DEDF0}"/>
              </a:ext>
            </a:extLst>
          </p:cNvPr>
          <p:cNvSpPr txBox="1"/>
          <p:nvPr/>
        </p:nvSpPr>
        <p:spPr>
          <a:xfrm>
            <a:off x="5848479" y="1287700"/>
            <a:ext cx="1479525" cy="923330"/>
          </a:xfrm>
          <a:prstGeom prst="rect">
            <a:avLst/>
          </a:prstGeom>
          <a:noFill/>
        </p:spPr>
        <p:txBody>
          <a:bodyPr wrap="square" rtlCol="0">
            <a:spAutoFit/>
          </a:bodyPr>
          <a:lstStyle/>
          <a:p>
            <a:r>
              <a:rPr lang="en-US" dirty="0"/>
              <a:t>Priority Queue</a:t>
            </a:r>
          </a:p>
          <a:p>
            <a:r>
              <a:rPr lang="en-US" dirty="0"/>
              <a:t>(</a:t>
            </a:r>
            <a:r>
              <a:rPr lang="en-US" u="sng" dirty="0"/>
              <a:t>updated</a:t>
            </a:r>
            <a:r>
              <a:rPr lang="en-US" dirty="0"/>
              <a:t>)</a:t>
            </a:r>
          </a:p>
        </p:txBody>
      </p:sp>
    </p:spTree>
    <p:extLst>
      <p:ext uri="{BB962C8B-B14F-4D97-AF65-F5344CB8AC3E}">
        <p14:creationId xmlns:p14="http://schemas.microsoft.com/office/powerpoint/2010/main" val="117234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3513" y="1197619"/>
            <a:ext cx="9239415" cy="4431983"/>
          </a:xfrm>
          <a:prstGeom prst="rect">
            <a:avLst/>
          </a:prstGeom>
        </p:spPr>
        <p:txBody>
          <a:bodyPr wrap="square">
            <a:spAutoFit/>
          </a:bodyPr>
          <a:lstStyle/>
          <a:p>
            <a:pPr>
              <a:spcAft>
                <a:spcPts val="600"/>
              </a:spcAft>
            </a:pPr>
            <a:endPar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How would you give change with coins of these denominations of, say,  n = 30 cents, if the coins denominations are again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10 (dime),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5 (nickel), and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(penny)?  </a:t>
            </a:r>
          </a:p>
          <a:p>
            <a:pPr marL="914400" marR="0" lvl="1" indent="-457200">
              <a:spcBef>
                <a:spcPts val="0"/>
              </a:spcBef>
              <a:spcAft>
                <a:spcPts val="600"/>
              </a:spcAft>
              <a:buFont typeface="Courier New" panose="02070309020205020404" pitchFamily="49" charset="0"/>
              <a:buChar char="o"/>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greedy technique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leads to 1 quarter and 1 nickel, which is an optimal solution.</a:t>
            </a:r>
          </a:p>
          <a:p>
            <a:pPr lvl="3">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1Q	30 – 25 = 5</a:t>
            </a:r>
          </a:p>
          <a:p>
            <a:pPr lvl="3">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1N	  5 –   5 = 0</a:t>
            </a:r>
          </a:p>
          <a:p>
            <a:pPr lvl="2">
              <a:spcAft>
                <a:spcPts val="600"/>
              </a:spcAft>
            </a:pP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greedy algorithm yields an optimal solution for every positive integer amount with </a:t>
            </a:r>
            <a:r>
              <a:rPr lang="en-US" sz="2400" b="1"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coins denominations</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pic>
        <p:nvPicPr>
          <p:cNvPr id="3" name="Picture 2" descr="Image result for smiley face images">
            <a:extLst>
              <a:ext uri="{FF2B5EF4-FFF2-40B4-BE49-F238E27FC236}">
                <a16:creationId xmlns:a16="http://schemas.microsoft.com/office/drawing/2014/main" id="{C953B1D9-D958-4293-8E7D-B5ADA2FECD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3200886"/>
            <a:ext cx="586105" cy="425450"/>
          </a:xfrm>
          <a:prstGeom prst="rect">
            <a:avLst/>
          </a:prstGeom>
          <a:noFill/>
        </p:spPr>
      </p:pic>
    </p:spTree>
    <p:extLst>
      <p:ext uri="{BB962C8B-B14F-4D97-AF65-F5344CB8AC3E}">
        <p14:creationId xmlns:p14="http://schemas.microsoft.com/office/powerpoint/2010/main" val="23465815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7624662"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3" name="Oval 2"/>
          <p:cNvSpPr>
            <a:spLocks noChangeArrowheads="1"/>
          </p:cNvSpPr>
          <p:nvPr/>
        </p:nvSpPr>
        <p:spPr bwMode="auto">
          <a:xfrm>
            <a:off x="9256239"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7624662"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9256239"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6" name="AutoShape 8"/>
          <p:cNvCxnSpPr>
            <a:cxnSpLocks noChangeShapeType="1"/>
            <a:endCxn id="3" idx="2"/>
          </p:cNvCxnSpPr>
          <p:nvPr/>
        </p:nvCxnSpPr>
        <p:spPr bwMode="auto">
          <a:xfrm>
            <a:off x="8226698" y="25639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4" name="AutoShape 8"/>
          <p:cNvCxnSpPr>
            <a:cxnSpLocks noChangeShapeType="1"/>
            <a:stCxn id="4" idx="6"/>
            <a:endCxn id="5" idx="2"/>
          </p:cNvCxnSpPr>
          <p:nvPr/>
        </p:nvCxnSpPr>
        <p:spPr bwMode="auto">
          <a:xfrm flipV="1">
            <a:off x="8226698" y="3881716"/>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8624300" y="345082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7" name="Oval 16"/>
          <p:cNvSpPr>
            <a:spLocks noChangeArrowheads="1"/>
          </p:cNvSpPr>
          <p:nvPr/>
        </p:nvSpPr>
        <p:spPr bwMode="auto">
          <a:xfrm>
            <a:off x="10632982" y="29859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8" name="AutoShape 8"/>
          <p:cNvCxnSpPr>
            <a:cxnSpLocks noChangeShapeType="1"/>
            <a:endCxn id="17" idx="1"/>
          </p:cNvCxnSpPr>
          <p:nvPr/>
        </p:nvCxnSpPr>
        <p:spPr bwMode="auto">
          <a:xfrm>
            <a:off x="9773033" y="2744241"/>
            <a:ext cx="948115" cy="325779"/>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9" name="AutoShape 8"/>
          <p:cNvCxnSpPr>
            <a:cxnSpLocks noChangeShapeType="1"/>
          </p:cNvCxnSpPr>
          <p:nvPr/>
        </p:nvCxnSpPr>
        <p:spPr bwMode="auto">
          <a:xfrm flipH="1">
            <a:off x="9858275" y="3479108"/>
            <a:ext cx="862873" cy="28728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9978178" y="24709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10152853" y="36452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8547344" y="20847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7" name="Oval 26"/>
          <p:cNvSpPr>
            <a:spLocks noChangeArrowheads="1"/>
          </p:cNvSpPr>
          <p:nvPr/>
        </p:nvSpPr>
        <p:spPr bwMode="auto">
          <a:xfrm>
            <a:off x="3378798" y="24294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8" name="Oval 27"/>
          <p:cNvSpPr>
            <a:spLocks noChangeArrowheads="1"/>
          </p:cNvSpPr>
          <p:nvPr/>
        </p:nvSpPr>
        <p:spPr bwMode="auto">
          <a:xfrm>
            <a:off x="5010375" y="24294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9" name="Oval 28"/>
          <p:cNvSpPr>
            <a:spLocks noChangeArrowheads="1"/>
          </p:cNvSpPr>
          <p:nvPr/>
        </p:nvSpPr>
        <p:spPr bwMode="auto">
          <a:xfrm>
            <a:off x="3378798" y="37472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0" name="Oval 29"/>
          <p:cNvSpPr>
            <a:spLocks noChangeArrowheads="1"/>
          </p:cNvSpPr>
          <p:nvPr/>
        </p:nvSpPr>
        <p:spPr bwMode="auto">
          <a:xfrm>
            <a:off x="5010375" y="37472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31" name="AutoShape 8"/>
          <p:cNvCxnSpPr>
            <a:cxnSpLocks noChangeShapeType="1"/>
            <a:endCxn id="28" idx="2"/>
          </p:cNvCxnSpPr>
          <p:nvPr/>
        </p:nvCxnSpPr>
        <p:spPr bwMode="auto">
          <a:xfrm>
            <a:off x="3980834" y="27163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32" name="AutoShape 8"/>
          <p:cNvCxnSpPr>
            <a:cxnSpLocks noChangeShapeType="1"/>
          </p:cNvCxnSpPr>
          <p:nvPr/>
        </p:nvCxnSpPr>
        <p:spPr bwMode="auto">
          <a:xfrm>
            <a:off x="3980833" y="4057466"/>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34" name="AutoShape 8"/>
          <p:cNvCxnSpPr>
            <a:cxnSpLocks noChangeShapeType="1"/>
            <a:stCxn id="27" idx="5"/>
            <a:endCxn id="30" idx="1"/>
          </p:cNvCxnSpPr>
          <p:nvPr/>
        </p:nvCxnSpPr>
        <p:spPr bwMode="auto">
          <a:xfrm>
            <a:off x="3892668" y="2919153"/>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35" name="Rectangle 34"/>
          <p:cNvSpPr/>
          <p:nvPr/>
        </p:nvSpPr>
        <p:spPr>
          <a:xfrm>
            <a:off x="4301480" y="22371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36" name="Rectangle 35"/>
          <p:cNvSpPr/>
          <p:nvPr/>
        </p:nvSpPr>
        <p:spPr>
          <a:xfrm>
            <a:off x="4152533" y="29312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4101084" y="400671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43" name="Oval 42"/>
          <p:cNvSpPr>
            <a:spLocks noChangeArrowheads="1"/>
          </p:cNvSpPr>
          <p:nvPr/>
        </p:nvSpPr>
        <p:spPr bwMode="auto">
          <a:xfrm>
            <a:off x="6387118" y="31383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45" name="AutoShape 8"/>
          <p:cNvCxnSpPr>
            <a:cxnSpLocks noChangeShapeType="1"/>
          </p:cNvCxnSpPr>
          <p:nvPr/>
        </p:nvCxnSpPr>
        <p:spPr bwMode="auto">
          <a:xfrm flipH="1">
            <a:off x="5612411" y="3631508"/>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47" name="Rectangle 46"/>
          <p:cNvSpPr/>
          <p:nvPr/>
        </p:nvSpPr>
        <p:spPr>
          <a:xfrm>
            <a:off x="5906989" y="37976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5271402" y="4992624"/>
            <a:ext cx="1901157" cy="369332"/>
          </a:xfrm>
          <a:prstGeom prst="rect">
            <a:avLst/>
          </a:prstGeom>
          <a:noFill/>
        </p:spPr>
        <p:txBody>
          <a:bodyPr wrap="square" rtlCol="0">
            <a:spAutoFit/>
          </a:bodyPr>
          <a:lstStyle/>
          <a:p>
            <a:r>
              <a:rPr lang="en-US" dirty="0"/>
              <a:t>T(Weight) = 7   </a:t>
            </a:r>
          </a:p>
        </p:txBody>
      </p:sp>
      <p:sp>
        <p:nvSpPr>
          <p:cNvPr id="53" name="Oval 52">
            <a:extLst>
              <a:ext uri="{FF2B5EF4-FFF2-40B4-BE49-F238E27FC236}">
                <a16:creationId xmlns:a16="http://schemas.microsoft.com/office/drawing/2014/main" id="{60264200-A5C2-4772-81EC-32DC0C730FF2}"/>
              </a:ext>
            </a:extLst>
          </p:cNvPr>
          <p:cNvSpPr>
            <a:spLocks noChangeArrowheads="1"/>
          </p:cNvSpPr>
          <p:nvPr/>
        </p:nvSpPr>
        <p:spPr bwMode="auto">
          <a:xfrm>
            <a:off x="1007913" y="544691"/>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54" name="Oval 53">
            <a:extLst>
              <a:ext uri="{FF2B5EF4-FFF2-40B4-BE49-F238E27FC236}">
                <a16:creationId xmlns:a16="http://schemas.microsoft.com/office/drawing/2014/main" id="{1283A7EB-C89C-4A66-8C6F-3B0E223F4C01}"/>
              </a:ext>
            </a:extLst>
          </p:cNvPr>
          <p:cNvSpPr>
            <a:spLocks noChangeArrowheads="1"/>
          </p:cNvSpPr>
          <p:nvPr/>
        </p:nvSpPr>
        <p:spPr bwMode="auto">
          <a:xfrm>
            <a:off x="2639490" y="544691"/>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5" name="Oval 54">
            <a:extLst>
              <a:ext uri="{FF2B5EF4-FFF2-40B4-BE49-F238E27FC236}">
                <a16:creationId xmlns:a16="http://schemas.microsoft.com/office/drawing/2014/main" id="{9E1BCEE5-CC73-4E40-8F02-2D80D0B35DCB}"/>
              </a:ext>
            </a:extLst>
          </p:cNvPr>
          <p:cNvSpPr>
            <a:spLocks noChangeArrowheads="1"/>
          </p:cNvSpPr>
          <p:nvPr/>
        </p:nvSpPr>
        <p:spPr bwMode="auto">
          <a:xfrm>
            <a:off x="1007913" y="1862503"/>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Oval 55">
            <a:extLst>
              <a:ext uri="{FF2B5EF4-FFF2-40B4-BE49-F238E27FC236}">
                <a16:creationId xmlns:a16="http://schemas.microsoft.com/office/drawing/2014/main" id="{5B1C7FBE-3991-4F64-9E21-11C8AD23DAEA}"/>
              </a:ext>
            </a:extLst>
          </p:cNvPr>
          <p:cNvSpPr>
            <a:spLocks noChangeArrowheads="1"/>
          </p:cNvSpPr>
          <p:nvPr/>
        </p:nvSpPr>
        <p:spPr bwMode="auto">
          <a:xfrm>
            <a:off x="2639490" y="1862502"/>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57" name="AutoShape 8">
            <a:extLst>
              <a:ext uri="{FF2B5EF4-FFF2-40B4-BE49-F238E27FC236}">
                <a16:creationId xmlns:a16="http://schemas.microsoft.com/office/drawing/2014/main" id="{F1E84A59-08E0-4A3C-BE10-FA6EF876E2AC}"/>
              </a:ext>
            </a:extLst>
          </p:cNvPr>
          <p:cNvCxnSpPr>
            <a:cxnSpLocks noChangeShapeType="1"/>
            <a:endCxn id="54" idx="2"/>
          </p:cNvCxnSpPr>
          <p:nvPr/>
        </p:nvCxnSpPr>
        <p:spPr bwMode="auto">
          <a:xfrm>
            <a:off x="1609949" y="831561"/>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8" name="AutoShape 8">
            <a:extLst>
              <a:ext uri="{FF2B5EF4-FFF2-40B4-BE49-F238E27FC236}">
                <a16:creationId xmlns:a16="http://schemas.microsoft.com/office/drawing/2014/main" id="{1D39DE95-7758-45D4-9106-D1F709A9411E}"/>
              </a:ext>
            </a:extLst>
          </p:cNvPr>
          <p:cNvCxnSpPr>
            <a:cxnSpLocks noChangeShapeType="1"/>
          </p:cNvCxnSpPr>
          <p:nvPr/>
        </p:nvCxnSpPr>
        <p:spPr bwMode="auto">
          <a:xfrm>
            <a:off x="1609948" y="2172723"/>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59" name="AutoShape 8">
            <a:extLst>
              <a:ext uri="{FF2B5EF4-FFF2-40B4-BE49-F238E27FC236}">
                <a16:creationId xmlns:a16="http://schemas.microsoft.com/office/drawing/2014/main" id="{03A100C4-2704-466C-BA07-67900732D50F}"/>
              </a:ext>
            </a:extLst>
          </p:cNvPr>
          <p:cNvCxnSpPr>
            <a:cxnSpLocks noChangeShapeType="1"/>
            <a:endCxn id="55" idx="0"/>
          </p:cNvCxnSpPr>
          <p:nvPr/>
        </p:nvCxnSpPr>
        <p:spPr bwMode="auto">
          <a:xfrm>
            <a:off x="1308931" y="1118431"/>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8">
            <a:extLst>
              <a:ext uri="{FF2B5EF4-FFF2-40B4-BE49-F238E27FC236}">
                <a16:creationId xmlns:a16="http://schemas.microsoft.com/office/drawing/2014/main" id="{E7DE0214-A147-4640-8FC1-4EC19240A511}"/>
              </a:ext>
            </a:extLst>
          </p:cNvPr>
          <p:cNvCxnSpPr>
            <a:cxnSpLocks noChangeShapeType="1"/>
            <a:stCxn id="53" idx="5"/>
            <a:endCxn id="56" idx="1"/>
          </p:cNvCxnSpPr>
          <p:nvPr/>
        </p:nvCxnSpPr>
        <p:spPr bwMode="auto">
          <a:xfrm>
            <a:off x="1521783" y="1034410"/>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61" name="Rectangle 60">
            <a:extLst>
              <a:ext uri="{FF2B5EF4-FFF2-40B4-BE49-F238E27FC236}">
                <a16:creationId xmlns:a16="http://schemas.microsoft.com/office/drawing/2014/main" id="{93C5C194-EF66-4A35-BB51-DE39E8017B3D}"/>
              </a:ext>
            </a:extLst>
          </p:cNvPr>
          <p:cNvSpPr/>
          <p:nvPr/>
        </p:nvSpPr>
        <p:spPr>
          <a:xfrm>
            <a:off x="1781648" y="104651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018CE763-D2BC-4F19-8450-E9C1182F0232}"/>
              </a:ext>
            </a:extLst>
          </p:cNvPr>
          <p:cNvSpPr/>
          <p:nvPr/>
        </p:nvSpPr>
        <p:spPr>
          <a:xfrm>
            <a:off x="1730199" y="212197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A142CA76-C0F4-484A-BC59-19176BD55791}"/>
              </a:ext>
            </a:extLst>
          </p:cNvPr>
          <p:cNvSpPr/>
          <p:nvPr/>
        </p:nvSpPr>
        <p:spPr>
          <a:xfrm>
            <a:off x="959778" y="132960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cxnSp>
        <p:nvCxnSpPr>
          <p:cNvPr id="64" name="AutoShape 8">
            <a:extLst>
              <a:ext uri="{FF2B5EF4-FFF2-40B4-BE49-F238E27FC236}">
                <a16:creationId xmlns:a16="http://schemas.microsoft.com/office/drawing/2014/main" id="{CDFCDD73-B2C4-4943-81C8-56DA0A29E4F2}"/>
              </a:ext>
            </a:extLst>
          </p:cNvPr>
          <p:cNvCxnSpPr>
            <a:cxnSpLocks noChangeShapeType="1"/>
          </p:cNvCxnSpPr>
          <p:nvPr/>
        </p:nvCxnSpPr>
        <p:spPr bwMode="auto">
          <a:xfrm>
            <a:off x="2900517" y="1118431"/>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8">
            <a:extLst>
              <a:ext uri="{FF2B5EF4-FFF2-40B4-BE49-F238E27FC236}">
                <a16:creationId xmlns:a16="http://schemas.microsoft.com/office/drawing/2014/main" id="{47F12AED-1435-4C64-A1BE-D77BD007235A}"/>
              </a:ext>
            </a:extLst>
          </p:cNvPr>
          <p:cNvCxnSpPr>
            <a:cxnSpLocks noChangeShapeType="1"/>
            <a:endCxn id="54" idx="3"/>
          </p:cNvCxnSpPr>
          <p:nvPr/>
        </p:nvCxnSpPr>
        <p:spPr bwMode="auto">
          <a:xfrm flipV="1">
            <a:off x="1521783" y="1034410"/>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6" name="Rectangle 65">
            <a:extLst>
              <a:ext uri="{FF2B5EF4-FFF2-40B4-BE49-F238E27FC236}">
                <a16:creationId xmlns:a16="http://schemas.microsoft.com/office/drawing/2014/main" id="{72AC0C4F-E953-4916-BC81-ED416460E25A}"/>
              </a:ext>
            </a:extLst>
          </p:cNvPr>
          <p:cNvSpPr/>
          <p:nvPr/>
        </p:nvSpPr>
        <p:spPr>
          <a:xfrm>
            <a:off x="2203242" y="117179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6819D9C-92B3-4A4A-BAE4-D333E900F26C}"/>
              </a:ext>
            </a:extLst>
          </p:cNvPr>
          <p:cNvSpPr/>
          <p:nvPr/>
        </p:nvSpPr>
        <p:spPr>
          <a:xfrm>
            <a:off x="2813849" y="132508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68" name="Oval 67">
            <a:extLst>
              <a:ext uri="{FF2B5EF4-FFF2-40B4-BE49-F238E27FC236}">
                <a16:creationId xmlns:a16="http://schemas.microsoft.com/office/drawing/2014/main" id="{7F055B12-6458-4705-A943-3D65396AA108}"/>
              </a:ext>
            </a:extLst>
          </p:cNvPr>
          <p:cNvSpPr>
            <a:spLocks noChangeArrowheads="1"/>
          </p:cNvSpPr>
          <p:nvPr/>
        </p:nvSpPr>
        <p:spPr bwMode="auto">
          <a:xfrm>
            <a:off x="4016233" y="125365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9" name="AutoShape 8">
            <a:extLst>
              <a:ext uri="{FF2B5EF4-FFF2-40B4-BE49-F238E27FC236}">
                <a16:creationId xmlns:a16="http://schemas.microsoft.com/office/drawing/2014/main" id="{C8D1598D-E810-4C1B-BBFB-40D0F2A375BE}"/>
              </a:ext>
            </a:extLst>
          </p:cNvPr>
          <p:cNvCxnSpPr>
            <a:cxnSpLocks noChangeShapeType="1"/>
            <a:stCxn id="54" idx="5"/>
            <a:endCxn id="68" idx="1"/>
          </p:cNvCxnSpPr>
          <p:nvPr/>
        </p:nvCxnSpPr>
        <p:spPr bwMode="auto">
          <a:xfrm>
            <a:off x="3153360" y="1034410"/>
            <a:ext cx="951039" cy="30326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0" name="AutoShape 8">
            <a:extLst>
              <a:ext uri="{FF2B5EF4-FFF2-40B4-BE49-F238E27FC236}">
                <a16:creationId xmlns:a16="http://schemas.microsoft.com/office/drawing/2014/main" id="{82C9C80D-0AB7-44F3-B3DB-4F1D57EAA665}"/>
              </a:ext>
            </a:extLst>
          </p:cNvPr>
          <p:cNvCxnSpPr>
            <a:cxnSpLocks noChangeShapeType="1"/>
          </p:cNvCxnSpPr>
          <p:nvPr/>
        </p:nvCxnSpPr>
        <p:spPr bwMode="auto">
          <a:xfrm flipH="1">
            <a:off x="3241526" y="1746765"/>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71" name="Rectangle 70">
            <a:extLst>
              <a:ext uri="{FF2B5EF4-FFF2-40B4-BE49-F238E27FC236}">
                <a16:creationId xmlns:a16="http://schemas.microsoft.com/office/drawing/2014/main" id="{8AE7FBD9-19DD-4796-9994-9432EDCA6CAD}"/>
              </a:ext>
            </a:extLst>
          </p:cNvPr>
          <p:cNvSpPr/>
          <p:nvPr/>
        </p:nvSpPr>
        <p:spPr>
          <a:xfrm>
            <a:off x="3361429" y="73859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A4AAA3DB-BFD3-4584-AE21-AAF34792D5A0}"/>
              </a:ext>
            </a:extLst>
          </p:cNvPr>
          <p:cNvSpPr/>
          <p:nvPr/>
        </p:nvSpPr>
        <p:spPr>
          <a:xfrm>
            <a:off x="3536104" y="191286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cxnSp>
        <p:nvCxnSpPr>
          <p:cNvPr id="73" name="AutoShape 8">
            <a:extLst>
              <a:ext uri="{FF2B5EF4-FFF2-40B4-BE49-F238E27FC236}">
                <a16:creationId xmlns:a16="http://schemas.microsoft.com/office/drawing/2014/main" id="{FEB94788-DD90-442F-A256-8AB206D469FE}"/>
              </a:ext>
            </a:extLst>
          </p:cNvPr>
          <p:cNvCxnSpPr>
            <a:cxnSpLocks noChangeShapeType="1"/>
            <a:endCxn id="68" idx="2"/>
          </p:cNvCxnSpPr>
          <p:nvPr/>
        </p:nvCxnSpPr>
        <p:spPr bwMode="auto">
          <a:xfrm>
            <a:off x="1602079" y="924637"/>
            <a:ext cx="2414154" cy="6158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4" name="Rectangle 73">
            <a:extLst>
              <a:ext uri="{FF2B5EF4-FFF2-40B4-BE49-F238E27FC236}">
                <a16:creationId xmlns:a16="http://schemas.microsoft.com/office/drawing/2014/main" id="{4AED867B-5231-486B-B9F1-B53ECC6EF306}"/>
              </a:ext>
            </a:extLst>
          </p:cNvPr>
          <p:cNvSpPr/>
          <p:nvPr/>
        </p:nvSpPr>
        <p:spPr>
          <a:xfrm>
            <a:off x="3038697" y="102394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cxnSp>
        <p:nvCxnSpPr>
          <p:cNvPr id="75" name="AutoShape 8">
            <a:extLst>
              <a:ext uri="{FF2B5EF4-FFF2-40B4-BE49-F238E27FC236}">
                <a16:creationId xmlns:a16="http://schemas.microsoft.com/office/drawing/2014/main" id="{0965E463-CE34-407C-96CD-9C5E3F504D2D}"/>
              </a:ext>
            </a:extLst>
          </p:cNvPr>
          <p:cNvCxnSpPr>
            <a:cxnSpLocks noChangeShapeType="1"/>
          </p:cNvCxnSpPr>
          <p:nvPr/>
        </p:nvCxnSpPr>
        <p:spPr bwMode="auto">
          <a:xfrm flipV="1">
            <a:off x="1603803" y="1549243"/>
            <a:ext cx="2428202" cy="5225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6" name="Rectangle 75">
            <a:extLst>
              <a:ext uri="{FF2B5EF4-FFF2-40B4-BE49-F238E27FC236}">
                <a16:creationId xmlns:a16="http://schemas.microsoft.com/office/drawing/2014/main" id="{DE6F7412-4C8E-492E-8C6E-D4B4390370C4}"/>
              </a:ext>
            </a:extLst>
          </p:cNvPr>
          <p:cNvSpPr/>
          <p:nvPr/>
        </p:nvSpPr>
        <p:spPr>
          <a:xfrm>
            <a:off x="3079640" y="162778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B775C021-FCCD-40CF-852A-A7A288E32591}"/>
              </a:ext>
            </a:extLst>
          </p:cNvPr>
          <p:cNvSpPr/>
          <p:nvPr/>
        </p:nvSpPr>
        <p:spPr>
          <a:xfrm>
            <a:off x="1872111" y="364049"/>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pic>
        <p:nvPicPr>
          <p:cNvPr id="80" name="Picture 79" descr="Image result for smiley face images">
            <a:extLst>
              <a:ext uri="{FF2B5EF4-FFF2-40B4-BE49-F238E27FC236}">
                <a16:creationId xmlns:a16="http://schemas.microsoft.com/office/drawing/2014/main" id="{DE6FD19F-0D70-4828-A6A2-B79256B19B1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500" y="2493703"/>
            <a:ext cx="586105" cy="425450"/>
          </a:xfrm>
          <a:prstGeom prst="rect">
            <a:avLst/>
          </a:prstGeom>
          <a:noFill/>
        </p:spPr>
      </p:pic>
    </p:spTree>
    <p:extLst>
      <p:ext uri="{BB962C8B-B14F-4D97-AF65-F5344CB8AC3E}">
        <p14:creationId xmlns:p14="http://schemas.microsoft.com/office/powerpoint/2010/main" val="10005040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1EC772-715C-4920-A3E3-57065B22C564}"/>
              </a:ext>
            </a:extLst>
          </p:cNvPr>
          <p:cNvSpPr txBox="1"/>
          <p:nvPr/>
        </p:nvSpPr>
        <p:spPr>
          <a:xfrm>
            <a:off x="3034145" y="2901142"/>
            <a:ext cx="6111932" cy="2066741"/>
          </a:xfrm>
          <a:prstGeom prst="rect">
            <a:avLst/>
          </a:prstGeom>
          <a:noFill/>
        </p:spPr>
        <p:txBody>
          <a:bodyPr wrap="square">
            <a:spAutoFit/>
          </a:bodyPr>
          <a:lstStyle/>
          <a:p>
            <a:pPr algn="ctr">
              <a:spcAft>
                <a:spcPts val="1200"/>
              </a:spcAft>
            </a:pPr>
            <a:r>
              <a:rPr lang="en-US" sz="3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3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a:t>
            </a:r>
            <a:endParaRPr lang="en-US" sz="3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greedy algorithm for finding the minimum spanning tree </a:t>
            </a:r>
          </a:p>
          <a:p>
            <a:pPr algn="ctr">
              <a:spcAft>
                <a:spcPts val="1200"/>
              </a:spcAft>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yields an optimal solution</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38605851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032" y="456247"/>
            <a:ext cx="8471647" cy="6586418"/>
          </a:xfrm>
          <a:prstGeom prst="rect">
            <a:avLst/>
          </a:prstGeom>
        </p:spPr>
        <p:txBody>
          <a:bodyPr wrap="square">
            <a:spAutoFit/>
          </a:bodyPr>
          <a:lstStyle/>
          <a:p>
            <a:pPr>
              <a:spcAft>
                <a:spcPts val="1200"/>
              </a:spcAft>
            </a:pPr>
            <a:r>
              <a:rPr lang="en-US" sz="22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Prim’s Algorithm is a greedy algorithm that “grows” a minimum spanning tree through a greedy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inclusion of the nearest vertex to the vertices already in the tree. </a:t>
            </a:r>
          </a:p>
          <a:p>
            <a:pPr>
              <a:spcAft>
                <a:spcPts val="1200"/>
              </a:spcAft>
            </a:pP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also a greedy algorithm for finding the minimum spanning tree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also always yields an optimal solution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spcAft>
                <a:spcPts val="8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algorithm constructs a minimum spanning tree of a weighted, connected, undirected graph G = (V, E) as </a:t>
            </a:r>
          </a:p>
          <a:p>
            <a:pPr marL="919163" lvl="1" indent="-461963">
              <a:spcAft>
                <a:spcPts val="8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an acyclic subgraph with |V| - 1 edges for which the sum of the edge weights is the smallest.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an expanding sequence of subgraphs that are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acyclic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but are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not</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necessarily connected on the intermediate stages  (of the expanding sequence) of the algorithm.</a:t>
            </a:r>
          </a:p>
          <a:p>
            <a:pPr marL="914400" lvl="1" indent="-457200">
              <a:spcAft>
                <a:spcPts val="8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difficult to prove that such a subgraph must be a tree.) </a:t>
            </a:r>
          </a:p>
          <a:p>
            <a:pPr lvl="2">
              <a:spcAft>
                <a:spcPts val="800"/>
              </a:spcAft>
            </a:pP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4363CAE4-717A-4B0C-B4DD-B2AA2D21F1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323" y="3216275"/>
            <a:ext cx="586105" cy="425450"/>
          </a:xfrm>
          <a:prstGeom prst="rect">
            <a:avLst/>
          </a:prstGeom>
          <a:noFill/>
        </p:spPr>
      </p:pic>
    </p:spTree>
    <p:extLst>
      <p:ext uri="{BB962C8B-B14F-4D97-AF65-F5344CB8AC3E}">
        <p14:creationId xmlns:p14="http://schemas.microsoft.com/office/powerpoint/2010/main" val="1987637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3154" y="783159"/>
            <a:ext cx="8713694" cy="5880071"/>
          </a:xfrm>
          <a:prstGeom prst="rect">
            <a:avLst/>
          </a:prstGeom>
        </p:spPr>
        <p:txBody>
          <a:bodyPr wrap="square">
            <a:spAutoFit/>
          </a:bodyPr>
          <a:lstStyle/>
          <a:p>
            <a:pPr>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begins by </a:t>
            </a:r>
          </a:p>
          <a:p>
            <a:pPr marL="461963" indent="-46196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Creating disjoint subsets of V, one for each vertex, the graph is represented by a set E that contains the edges in the graph along with their weights.</a:t>
            </a:r>
          </a:p>
          <a:p>
            <a:pPr marL="461963" indent="-461963">
              <a:spcAft>
                <a:spcPts val="600"/>
              </a:spcAft>
              <a:buFont typeface="Arial" panose="020B0604020202020204" pitchFamily="34" charset="0"/>
              <a:buChar char="•"/>
            </a:pPr>
            <a:r>
              <a:rPr lang="en-US" sz="2200" u="sng"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Sorting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919163" lvl="1" indent="-461963">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sorting the graph’s edges in nondecreasing order of their weights.  </a:t>
            </a:r>
          </a:p>
          <a:p>
            <a:pPr marL="461963"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starting with the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empty subgraph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919163" lvl="1" indent="-461963">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Scan</a:t>
            </a:r>
          </a:p>
          <a:p>
            <a:pPr marL="1376363" lvl="2" indent="-461963">
              <a:spcAft>
                <a:spcPts val="6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algorithm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scans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this sorted list, </a:t>
            </a:r>
          </a:p>
          <a:p>
            <a:pPr marL="919163" lvl="1" indent="-461963">
              <a:spcAft>
                <a:spcPts val="6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Add edge</a:t>
            </a:r>
          </a:p>
          <a:p>
            <a:pPr marL="1376363" lvl="2" indent="-461963">
              <a:spcAft>
                <a:spcPts val="6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adding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the next edge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on the list to the current subgraph </a:t>
            </a:r>
          </a:p>
          <a:p>
            <a:pPr marL="1833563" lvl="3" indent="-461963">
              <a:spcAft>
                <a:spcPts val="600"/>
              </a:spcAft>
              <a:buFont typeface="Wingdings" panose="05000000000000000000" pitchFamily="2" charset="2"/>
              <a:buChar char="v"/>
            </a:pPr>
            <a:r>
              <a:rPr lang="en-US" sz="2200" u="sng"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Check for cycle</a:t>
            </a:r>
          </a:p>
          <a:p>
            <a:pPr marL="2290763" lvl="4" indent="-461963">
              <a:lnSpc>
                <a:spcPct val="150000"/>
              </a:lnSpc>
              <a:buFont typeface="Wingdings" panose="05000000000000000000" pitchFamily="2" charset="2"/>
              <a:buChar char="q"/>
            </a:pP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if such an inclusion does not create a cycle; </a:t>
            </a:r>
          </a:p>
          <a:p>
            <a:pPr marL="2290763" lvl="4" indent="-461963">
              <a:lnSpc>
                <a:spcPct val="150000"/>
              </a:lnSpc>
              <a:buFont typeface="Wingdings" panose="05000000000000000000" pitchFamily="2" charset="2"/>
              <a:buChar char="q"/>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Otherwise, simply skipping the edge.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B20647D9-4106-4543-8BEE-D35A55EB8E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2896028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4213" y="616944"/>
            <a:ext cx="9092901" cy="5509200"/>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Krushal</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for constructing a minimum spanning tree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weighted, connected, undirected graph G = (V, E)</a:t>
            </a: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the set of edges composing a minimum spanning tree G sort  </a:t>
            </a: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 in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nondecreasing</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order of the edge weight  w(e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where x = | E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Ø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//initialize the set of tree edges and its size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//initialize the number of processed edges</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&lt;  |V| - 1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do   {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while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edges in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less than |V|-1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 + 1</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ik</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is acyclic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ik</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//end if</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//end while do</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0631E0B3-48A8-4CA8-B190-BDF532563A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4" name="TextBox 3">
            <a:extLst>
              <a:ext uri="{FF2B5EF4-FFF2-40B4-BE49-F238E27FC236}">
                <a16:creationId xmlns:a16="http://schemas.microsoft.com/office/drawing/2014/main" id="{17D81A88-E61A-4EAB-8FC0-2C6F5AEE82DE}"/>
              </a:ext>
            </a:extLst>
          </p:cNvPr>
          <p:cNvSpPr txBox="1"/>
          <p:nvPr/>
        </p:nvSpPr>
        <p:spPr>
          <a:xfrm>
            <a:off x="7115694" y="4488332"/>
            <a:ext cx="339990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For a given G = (V, E), </a:t>
            </a:r>
            <a:r>
              <a:rPr lang="en-US" dirty="0" err="1"/>
              <a:t>maxNosEdges</a:t>
            </a:r>
            <a:r>
              <a:rPr lang="en-US" dirty="0"/>
              <a:t>= ½ (|V| * (|V|-1))</a:t>
            </a:r>
          </a:p>
        </p:txBody>
      </p:sp>
      <p:sp>
        <p:nvSpPr>
          <p:cNvPr id="5" name="TextBox 4">
            <a:extLst>
              <a:ext uri="{FF2B5EF4-FFF2-40B4-BE49-F238E27FC236}">
                <a16:creationId xmlns:a16="http://schemas.microsoft.com/office/drawing/2014/main" id="{924DC38C-161B-4E3C-9EB2-CBE99CA693FE}"/>
              </a:ext>
            </a:extLst>
          </p:cNvPr>
          <p:cNvSpPr txBox="1"/>
          <p:nvPr/>
        </p:nvSpPr>
        <p:spPr>
          <a:xfrm>
            <a:off x="7115695" y="5134663"/>
            <a:ext cx="339990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Total number of edges of the minimal spanning tree is one less than the number of vertices of G</a:t>
            </a:r>
          </a:p>
        </p:txBody>
      </p:sp>
    </p:spTree>
    <p:extLst>
      <p:ext uri="{BB962C8B-B14F-4D97-AF65-F5344CB8AC3E}">
        <p14:creationId xmlns:p14="http://schemas.microsoft.com/office/powerpoint/2010/main" val="15313197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635" y="2497073"/>
            <a:ext cx="8704729" cy="2063642"/>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fact that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E</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actually a tree in Prim’s algorithm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but generally just an acyclic subgraph in Kruskal’s algorithm turns out to be an obstacle that can be overcome.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8674551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162" y="1209313"/>
            <a:ext cx="8973671"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Figure 9.5 demonstrates the application of </a:t>
            </a:r>
            <a:r>
              <a:rPr lang="en-US" sz="2200" dirty="0" err="1">
                <a:latin typeface="Times New Roman" panose="02020603050405020304" pitchFamily="18" charset="0"/>
                <a:cs typeface="Times New Roman" panose="02020603050405020304" pitchFamily="18" charset="0"/>
              </a:rPr>
              <a:t>Kruskal’s</a:t>
            </a:r>
            <a:r>
              <a:rPr lang="en-US" sz="2200" dirty="0">
                <a:latin typeface="Times New Roman" panose="02020603050405020304" pitchFamily="18" charset="0"/>
                <a:cs typeface="Times New Roman" panose="02020603050405020304" pitchFamily="18" charset="0"/>
              </a:rPr>
              <a:t> algorithm to the same graph we used for illustrating Prim’s algorithm in our previous section.  As you trace the algorithm’s operations, note the disconnectedness of some of the immediate subgraphs.</a:t>
            </a:r>
          </a:p>
        </p:txBody>
      </p:sp>
      <p:sp>
        <p:nvSpPr>
          <p:cNvPr id="3" name="Oval 2"/>
          <p:cNvSpPr>
            <a:spLocks noChangeArrowheads="1"/>
          </p:cNvSpPr>
          <p:nvPr/>
        </p:nvSpPr>
        <p:spPr bwMode="auto">
          <a:xfrm>
            <a:off x="3890683"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5656730"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4805083"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2859742"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765414"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4819931" y="512041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p:cNvCxnSpPr>
            <a:cxnSpLocks noChangeShapeType="1"/>
            <a:endCxn id="4" idx="2"/>
          </p:cNvCxnSpPr>
          <p:nvPr/>
        </p:nvCxnSpPr>
        <p:spPr bwMode="auto">
          <a:xfrm>
            <a:off x="4434448" y="3262873"/>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6" idx="6"/>
          </p:cNvCxnSpPr>
          <p:nvPr/>
        </p:nvCxnSpPr>
        <p:spPr bwMode="auto">
          <a:xfrm>
            <a:off x="3403507" y="4244789"/>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5" idx="6"/>
            <a:endCxn id="7" idx="2"/>
          </p:cNvCxnSpPr>
          <p:nvPr/>
        </p:nvCxnSpPr>
        <p:spPr bwMode="auto">
          <a:xfrm>
            <a:off x="5348848" y="4244789"/>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stCxn id="6" idx="7"/>
          </p:cNvCxnSpPr>
          <p:nvPr/>
        </p:nvCxnSpPr>
        <p:spPr bwMode="auto">
          <a:xfrm flipV="1">
            <a:off x="3323874" y="3458808"/>
            <a:ext cx="641538" cy="60009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4" idx="4"/>
          </p:cNvCxnSpPr>
          <p:nvPr/>
        </p:nvCxnSpPr>
        <p:spPr bwMode="auto">
          <a:xfrm flipV="1">
            <a:off x="5299889" y="3530526"/>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8" idx="7"/>
            <a:endCxn id="7" idx="3"/>
          </p:cNvCxnSpPr>
          <p:nvPr/>
        </p:nvCxnSpPr>
        <p:spPr bwMode="auto">
          <a:xfrm flipV="1">
            <a:off x="5284063" y="4430680"/>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44"/>
          <p:cNvCxnSpPr>
            <a:cxnSpLocks noChangeShapeType="1"/>
            <a:stCxn id="6" idx="5"/>
            <a:endCxn id="8" idx="1"/>
          </p:cNvCxnSpPr>
          <p:nvPr/>
        </p:nvCxnSpPr>
        <p:spPr bwMode="auto">
          <a:xfrm>
            <a:off x="3323874" y="4430680"/>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44"/>
          <p:cNvCxnSpPr>
            <a:cxnSpLocks noChangeShapeType="1"/>
            <a:stCxn id="8" idx="0"/>
            <a:endCxn id="5" idx="4"/>
          </p:cNvCxnSpPr>
          <p:nvPr/>
        </p:nvCxnSpPr>
        <p:spPr bwMode="auto">
          <a:xfrm flipH="1" flipV="1">
            <a:off x="5076966" y="4507679"/>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44"/>
          <p:cNvCxnSpPr>
            <a:cxnSpLocks noChangeShapeType="1"/>
            <a:stCxn id="5" idx="1"/>
            <a:endCxn id="3" idx="4"/>
          </p:cNvCxnSpPr>
          <p:nvPr/>
        </p:nvCxnSpPr>
        <p:spPr bwMode="auto">
          <a:xfrm flipH="1" flipV="1">
            <a:off x="4162566" y="3530526"/>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4"/>
          <p:cNvCxnSpPr>
            <a:cxnSpLocks noChangeShapeType="1"/>
            <a:stCxn id="7" idx="1"/>
          </p:cNvCxnSpPr>
          <p:nvPr/>
        </p:nvCxnSpPr>
        <p:spPr bwMode="auto">
          <a:xfrm flipH="1" flipV="1">
            <a:off x="6106998"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4899564" y="286028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3395452" y="3394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341721" y="338211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4441084" y="34435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1" name="Rectangle 40"/>
          <p:cNvSpPr/>
          <p:nvPr/>
        </p:nvSpPr>
        <p:spPr>
          <a:xfrm>
            <a:off x="5402685" y="345950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914578" y="385240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5923825" y="38786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3721182" y="467932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6131534" y="467567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5069018" y="45714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971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631576" y="2394071"/>
            <a:ext cx="4449673" cy="1446550"/>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dirty="0">
                <a:latin typeface="Times New Roman" panose="02020603050405020304" pitchFamily="18" charset="0"/>
                <a:cs typeface="Times New Roman" panose="02020603050405020304" pitchFamily="18" charset="0"/>
              </a:rPr>
              <a:t>  ab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2178657" y="4587903"/>
                <a:ext cx="2105960" cy="646331"/>
              </a:xfrm>
              <a:prstGeom prst="rect">
                <a:avLst/>
              </a:prstGeom>
              <a:noFill/>
            </p:spPr>
            <p:txBody>
              <a:bodyPr wrap="square" rtlCol="0">
                <a:spAutoFit/>
              </a:bodyPr>
              <a:lstStyle/>
              <a:p>
                <a:r>
                  <a:rPr lang="en-US" dirty="0"/>
                  <a:t>Merge - Sort Algorithm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n </a:t>
                </a:r>
                <a:r>
                  <a:rPr lang="en-US" dirty="0" err="1"/>
                  <a:t>logn</a:t>
                </a:r>
                <a:r>
                  <a:rPr lang="en-US"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2178657" y="4587903"/>
                <a:ext cx="2105960" cy="646331"/>
              </a:xfrm>
              <a:prstGeom prst="rect">
                <a:avLst/>
              </a:prstGeom>
              <a:blipFill>
                <a:blip r:embed="rId2"/>
                <a:stretch>
                  <a:fillRect l="-2312" t="-5660" b="-14151"/>
                </a:stretch>
              </a:blipFill>
            </p:spPr>
            <p:txBody>
              <a:bodyPr/>
              <a:lstStyle/>
              <a:p>
                <a:r>
                  <a:rPr lang="en-US">
                    <a:noFill/>
                  </a:rPr>
                  <a:t> </a:t>
                </a:r>
              </a:p>
            </p:txBody>
          </p:sp>
        </mc:Fallback>
      </mc:AlternateContent>
      <p:pic>
        <p:nvPicPr>
          <p:cNvPr id="32" name="Picture 31" descr="Image result for smiley face images">
            <a:extLst>
              <a:ext uri="{FF2B5EF4-FFF2-40B4-BE49-F238E27FC236}">
                <a16:creationId xmlns:a16="http://schemas.microsoft.com/office/drawing/2014/main" id="{1A30AC98-80A7-46DF-9BC0-8B2DDCE404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858" y="2649724"/>
            <a:ext cx="586105" cy="425450"/>
          </a:xfrm>
          <a:prstGeom prst="rect">
            <a:avLst/>
          </a:prstGeom>
          <a:noFill/>
        </p:spPr>
      </p:pic>
    </p:spTree>
    <p:extLst>
      <p:ext uri="{BB962C8B-B14F-4D97-AF65-F5344CB8AC3E}">
        <p14:creationId xmlns:p14="http://schemas.microsoft.com/office/powerpoint/2010/main" val="24953831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1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638A574C-618C-49D2-94B5-B4CBC10B6EC8}"/>
              </a:ext>
            </a:extLst>
          </p:cNvPr>
          <p:cNvSpPr/>
          <p:nvPr/>
        </p:nvSpPr>
        <p:spPr>
          <a:xfrm>
            <a:off x="666470" y="4576165"/>
            <a:ext cx="6096000" cy="1990288"/>
          </a:xfrm>
          <a:prstGeom prst="rect">
            <a:avLst/>
          </a:prstGeom>
        </p:spPr>
        <p:txBody>
          <a:bodyPr>
            <a:spAutoFit/>
          </a:bodyPr>
          <a:lstStyle/>
          <a:p>
            <a:pPr marL="914400" lvl="1" indent="-457200">
              <a:spcAft>
                <a:spcPts val="800"/>
              </a:spcAft>
              <a:buFont typeface="Courier New" panose="02070309020205020404" pitchFamily="49" charset="0"/>
              <a:buChar char="o"/>
            </a:pP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an expanding sequence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subgraphs that are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acyclic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but are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not necessarily connected on the intermediate stages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the expanding sequence) of the algorithm.</a:t>
            </a:r>
          </a:p>
        </p:txBody>
      </p:sp>
      <p:pic>
        <p:nvPicPr>
          <p:cNvPr id="31" name="Picture 30" descr="Image result for smiley face images">
            <a:extLst>
              <a:ext uri="{FF2B5EF4-FFF2-40B4-BE49-F238E27FC236}">
                <a16:creationId xmlns:a16="http://schemas.microsoft.com/office/drawing/2014/main" id="{F9C66105-F181-4425-B4A5-DF8CF08C17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7181816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ab</a:t>
            </a:r>
            <a:r>
              <a:rPr lang="en-US" sz="2200" dirty="0">
                <a:latin typeface="Times New Roman" panose="02020603050405020304" pitchFamily="18" charset="0"/>
                <a:cs typeface="Times New Roman" panose="02020603050405020304" pitchFamily="18" charset="0"/>
              </a:rPr>
              <a:t>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df</a:t>
            </a:r>
          </a:p>
          <a:p>
            <a:r>
              <a:rPr lang="en-US" sz="2200" dirty="0">
                <a:latin typeface="Times New Roman" panose="02020603050405020304" pitchFamily="18" charset="0"/>
                <a:cs typeface="Times New Roman" panose="02020603050405020304" pitchFamily="18" charset="0"/>
              </a:rPr>
              <a:t>  1    2		1    2   3   4   4   5    5	             ac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pic>
        <p:nvPicPr>
          <p:cNvPr id="30" name="Picture 29" descr="Image result for smiley face images">
            <a:extLst>
              <a:ext uri="{FF2B5EF4-FFF2-40B4-BE49-F238E27FC236}">
                <a16:creationId xmlns:a16="http://schemas.microsoft.com/office/drawing/2014/main" id="{BC5054AD-D46D-44A9-9C15-C05AE25095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1" name="TextBox 30">
            <a:extLst>
              <a:ext uri="{FF2B5EF4-FFF2-40B4-BE49-F238E27FC236}">
                <a16:creationId xmlns:a16="http://schemas.microsoft.com/office/drawing/2014/main" id="{566FC999-6317-4320-AAC8-3F73650A8D5E}"/>
              </a:ext>
            </a:extLst>
          </p:cNvPr>
          <p:cNvSpPr txBox="1"/>
          <p:nvPr/>
        </p:nvSpPr>
        <p:spPr>
          <a:xfrm>
            <a:off x="1768986" y="3337800"/>
            <a:ext cx="1033005" cy="923330"/>
          </a:xfrm>
          <a:prstGeom prst="rect">
            <a:avLst/>
          </a:prstGeom>
          <a:noFill/>
        </p:spPr>
        <p:txBody>
          <a:bodyPr wrap="square" rtlCol="0">
            <a:spAutoFit/>
          </a:bodyPr>
          <a:lstStyle/>
          <a:p>
            <a:r>
              <a:rPr lang="en-US" dirty="0"/>
              <a:t>b(c, 1)</a:t>
            </a:r>
          </a:p>
          <a:p>
            <a:r>
              <a:rPr lang="en-US" dirty="0"/>
              <a:t>e(f, 2)</a:t>
            </a:r>
          </a:p>
          <a:p>
            <a:endParaRPr lang="en-US" dirty="0"/>
          </a:p>
        </p:txBody>
      </p:sp>
    </p:spTree>
    <p:extLst>
      <p:ext uri="{BB962C8B-B14F-4D97-AF65-F5344CB8AC3E}">
        <p14:creationId xmlns:p14="http://schemas.microsoft.com/office/powerpoint/2010/main" val="242603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815" y="382012"/>
            <a:ext cx="8789219" cy="5832366"/>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Dynamic Programming</a:t>
            </a:r>
          </a:p>
          <a:p>
            <a:pPr marL="461963" marR="0" lvl="0" indent="-461963">
              <a:spcBef>
                <a:spcPts val="0"/>
              </a:spcBef>
              <a:spcAft>
                <a:spcPts val="600"/>
              </a:spcAft>
              <a:buFont typeface="Arial" panose="020B0604020202020204" pitchFamily="34" charset="0"/>
              <a:buChar char="•"/>
            </a:pP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61963" marR="0" lvl="0" indent="-461963">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Given these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donominations</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25 (quarter),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10 (dime),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5 (nickel), and  d</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(penny), </a:t>
            </a:r>
          </a:p>
          <a:p>
            <a:pPr lvl="1">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dynamic programming applies the following formula to give change with coins of these denominations of n = 30 cents</a:t>
            </a:r>
          </a:p>
          <a:p>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F(n) = </a:t>
            </a:r>
            <a:r>
              <a:rPr lang="en-US" sz="24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min</a:t>
            </a:r>
            <a:r>
              <a:rPr lang="en-US" sz="24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j</a:t>
            </a:r>
            <a:r>
              <a:rPr lang="en-US" sz="24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n </a:t>
            </a:r>
            <a:r>
              <a:rPr lang="zh-CN" altLang="en-US" sz="24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dj</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F(n – </a:t>
            </a:r>
            <a:r>
              <a:rPr lang="en-US" sz="24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4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j</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 + 1 for n &gt; 0    …………… 8.4</a:t>
            </a:r>
          </a:p>
          <a:p>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F(0) = 0.</a:t>
            </a:r>
          </a:p>
          <a:p>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spcAft>
                <a:spcPts val="1200"/>
              </a:spcAft>
            </a:pPr>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solution is F(30) = min{F(30-1), F(30-5), F(30-10), F(30-25)} + 1</a:t>
            </a:r>
          </a:p>
          <a:p>
            <a:pPr marR="0" lvl="0">
              <a:spcBef>
                <a:spcPts val="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min{F(29) , F(25), F(20) , F(5) }+ 1</a:t>
            </a:r>
          </a:p>
          <a:p>
            <a:pPr marR="0" lvl="0">
              <a:spcBef>
                <a:spcPts val="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min{{1Q, 4P},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1Q</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2D</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1N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a:t>
            </a:r>
          </a:p>
          <a:p>
            <a:pPr marR="0" lvl="0">
              <a:spcBef>
                <a:spcPts val="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={1Q} + {1N} </a:t>
            </a:r>
          </a:p>
        </p:txBody>
      </p:sp>
      <p:graphicFrame>
        <p:nvGraphicFramePr>
          <p:cNvPr id="3" name="Table 2"/>
          <p:cNvGraphicFramePr>
            <a:graphicFrameLocks noGrp="1"/>
          </p:cNvGraphicFramePr>
          <p:nvPr>
            <p:extLst>
              <p:ext uri="{D42A27DB-BD31-4B8C-83A1-F6EECF244321}">
                <p14:modId xmlns:p14="http://schemas.microsoft.com/office/powerpoint/2010/main" val="692315902"/>
              </p:ext>
            </p:extLst>
          </p:nvPr>
        </p:nvGraphicFramePr>
        <p:xfrm>
          <a:off x="1367816" y="3831772"/>
          <a:ext cx="9271216" cy="798159"/>
        </p:xfrm>
        <a:graphic>
          <a:graphicData uri="http://schemas.openxmlformats.org/drawingml/2006/table">
            <a:tbl>
              <a:tblPr firstRow="1" bandRow="1">
                <a:tableStyleId>{5C22544A-7EE6-4342-B048-85BDC9FD1C3A}</a:tableStyleId>
              </a:tblPr>
              <a:tblGrid>
                <a:gridCol w="579451">
                  <a:extLst>
                    <a:ext uri="{9D8B030D-6E8A-4147-A177-3AD203B41FA5}">
                      <a16:colId xmlns:a16="http://schemas.microsoft.com/office/drawing/2014/main" val="20000"/>
                    </a:ext>
                  </a:extLst>
                </a:gridCol>
                <a:gridCol w="579451">
                  <a:extLst>
                    <a:ext uri="{9D8B030D-6E8A-4147-A177-3AD203B41FA5}">
                      <a16:colId xmlns:a16="http://schemas.microsoft.com/office/drawing/2014/main" val="20001"/>
                    </a:ext>
                  </a:extLst>
                </a:gridCol>
                <a:gridCol w="579451">
                  <a:extLst>
                    <a:ext uri="{9D8B030D-6E8A-4147-A177-3AD203B41FA5}">
                      <a16:colId xmlns:a16="http://schemas.microsoft.com/office/drawing/2014/main" val="20002"/>
                    </a:ext>
                  </a:extLst>
                </a:gridCol>
                <a:gridCol w="579451">
                  <a:extLst>
                    <a:ext uri="{9D8B030D-6E8A-4147-A177-3AD203B41FA5}">
                      <a16:colId xmlns:a16="http://schemas.microsoft.com/office/drawing/2014/main" val="20003"/>
                    </a:ext>
                  </a:extLst>
                </a:gridCol>
                <a:gridCol w="579451">
                  <a:extLst>
                    <a:ext uri="{9D8B030D-6E8A-4147-A177-3AD203B41FA5}">
                      <a16:colId xmlns:a16="http://schemas.microsoft.com/office/drawing/2014/main" val="20004"/>
                    </a:ext>
                  </a:extLst>
                </a:gridCol>
                <a:gridCol w="579451">
                  <a:extLst>
                    <a:ext uri="{9D8B030D-6E8A-4147-A177-3AD203B41FA5}">
                      <a16:colId xmlns:a16="http://schemas.microsoft.com/office/drawing/2014/main" val="20005"/>
                    </a:ext>
                  </a:extLst>
                </a:gridCol>
                <a:gridCol w="579451">
                  <a:extLst>
                    <a:ext uri="{9D8B030D-6E8A-4147-A177-3AD203B41FA5}">
                      <a16:colId xmlns:a16="http://schemas.microsoft.com/office/drawing/2014/main" val="20006"/>
                    </a:ext>
                  </a:extLst>
                </a:gridCol>
                <a:gridCol w="579451">
                  <a:extLst>
                    <a:ext uri="{9D8B030D-6E8A-4147-A177-3AD203B41FA5}">
                      <a16:colId xmlns:a16="http://schemas.microsoft.com/office/drawing/2014/main" val="20007"/>
                    </a:ext>
                  </a:extLst>
                </a:gridCol>
                <a:gridCol w="579451">
                  <a:extLst>
                    <a:ext uri="{9D8B030D-6E8A-4147-A177-3AD203B41FA5}">
                      <a16:colId xmlns:a16="http://schemas.microsoft.com/office/drawing/2014/main" val="20008"/>
                    </a:ext>
                  </a:extLst>
                </a:gridCol>
                <a:gridCol w="579451">
                  <a:extLst>
                    <a:ext uri="{9D8B030D-6E8A-4147-A177-3AD203B41FA5}">
                      <a16:colId xmlns:a16="http://schemas.microsoft.com/office/drawing/2014/main" val="20009"/>
                    </a:ext>
                  </a:extLst>
                </a:gridCol>
                <a:gridCol w="579451">
                  <a:extLst>
                    <a:ext uri="{9D8B030D-6E8A-4147-A177-3AD203B41FA5}">
                      <a16:colId xmlns:a16="http://schemas.microsoft.com/office/drawing/2014/main" val="20010"/>
                    </a:ext>
                  </a:extLst>
                </a:gridCol>
                <a:gridCol w="579451">
                  <a:extLst>
                    <a:ext uri="{9D8B030D-6E8A-4147-A177-3AD203B41FA5}">
                      <a16:colId xmlns:a16="http://schemas.microsoft.com/office/drawing/2014/main" val="20011"/>
                    </a:ext>
                  </a:extLst>
                </a:gridCol>
                <a:gridCol w="579451">
                  <a:extLst>
                    <a:ext uri="{9D8B030D-6E8A-4147-A177-3AD203B41FA5}">
                      <a16:colId xmlns:a16="http://schemas.microsoft.com/office/drawing/2014/main" val="20012"/>
                    </a:ext>
                  </a:extLst>
                </a:gridCol>
                <a:gridCol w="579451">
                  <a:extLst>
                    <a:ext uri="{9D8B030D-6E8A-4147-A177-3AD203B41FA5}">
                      <a16:colId xmlns:a16="http://schemas.microsoft.com/office/drawing/2014/main" val="20013"/>
                    </a:ext>
                  </a:extLst>
                </a:gridCol>
                <a:gridCol w="579451">
                  <a:extLst>
                    <a:ext uri="{9D8B030D-6E8A-4147-A177-3AD203B41FA5}">
                      <a16:colId xmlns:a16="http://schemas.microsoft.com/office/drawing/2014/main" val="20014"/>
                    </a:ext>
                  </a:extLst>
                </a:gridCol>
                <a:gridCol w="579451">
                  <a:extLst>
                    <a:ext uri="{9D8B030D-6E8A-4147-A177-3AD203B41FA5}">
                      <a16:colId xmlns:a16="http://schemas.microsoft.com/office/drawing/2014/main" val="20015"/>
                    </a:ext>
                  </a:extLst>
                </a:gridCol>
              </a:tblGrid>
              <a:tr h="432399">
                <a:tc>
                  <a:txBody>
                    <a:bodyPr/>
                    <a:lstStyle/>
                    <a:p>
                      <a:pPr algn="ctr"/>
                      <a:r>
                        <a:rPr lang="en-US"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6937">
                <a:tc>
                  <a:txBody>
                    <a:bodyPr/>
                    <a:lstStyle/>
                    <a:p>
                      <a:pPr algn="ctr"/>
                      <a:r>
                        <a:rPr lang="en-US" dirty="0">
                          <a:solidFill>
                            <a:schemeClr val="tx1"/>
                          </a:solidFill>
                        </a:rPr>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pic>
        <p:nvPicPr>
          <p:cNvPr id="4" name="Picture 3" descr="Image result for smiley face images">
            <a:extLst>
              <a:ext uri="{FF2B5EF4-FFF2-40B4-BE49-F238E27FC236}">
                <a16:creationId xmlns:a16="http://schemas.microsoft.com/office/drawing/2014/main" id="{0B9AC470-0B27-4A11-8D38-0D981D8C2D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94272">
            <a:off x="781711" y="3216275"/>
            <a:ext cx="586105" cy="425450"/>
          </a:xfrm>
          <a:prstGeom prst="rect">
            <a:avLst/>
          </a:prstGeom>
          <a:noFill/>
        </p:spPr>
      </p:pic>
    </p:spTree>
    <p:extLst>
      <p:ext uri="{BB962C8B-B14F-4D97-AF65-F5344CB8AC3E}">
        <p14:creationId xmlns:p14="http://schemas.microsoft.com/office/powerpoint/2010/main" val="6379576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7732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ab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a:t>
            </a:r>
            <a:r>
              <a:rPr lang="en-US" sz="2200" b="1" dirty="0">
                <a:latin typeface="Times New Roman" panose="02020603050405020304" pitchFamily="18" charset="0"/>
                <a:cs typeface="Times New Roman" panose="02020603050405020304" pitchFamily="18" charset="0"/>
              </a:rPr>
              <a:t>bf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3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pic>
        <p:nvPicPr>
          <p:cNvPr id="30" name="Picture 29" descr="Image result for smiley face images">
            <a:extLst>
              <a:ext uri="{FF2B5EF4-FFF2-40B4-BE49-F238E27FC236}">
                <a16:creationId xmlns:a16="http://schemas.microsoft.com/office/drawing/2014/main" id="{6E42316B-5741-43EA-98CD-B3116A588F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1" name="TextBox 30">
            <a:extLst>
              <a:ext uri="{FF2B5EF4-FFF2-40B4-BE49-F238E27FC236}">
                <a16:creationId xmlns:a16="http://schemas.microsoft.com/office/drawing/2014/main" id="{D8C8E464-731B-47B4-8343-4551A0AEB1AC}"/>
              </a:ext>
            </a:extLst>
          </p:cNvPr>
          <p:cNvSpPr txBox="1"/>
          <p:nvPr/>
        </p:nvSpPr>
        <p:spPr>
          <a:xfrm>
            <a:off x="1768986" y="3337800"/>
            <a:ext cx="1033005" cy="1200329"/>
          </a:xfrm>
          <a:prstGeom prst="rect">
            <a:avLst/>
          </a:prstGeom>
          <a:noFill/>
        </p:spPr>
        <p:txBody>
          <a:bodyPr wrap="square" rtlCol="0">
            <a:spAutoFit/>
          </a:bodyPr>
          <a:lstStyle/>
          <a:p>
            <a:r>
              <a:rPr lang="en-US" dirty="0"/>
              <a:t>b(c, 1)</a:t>
            </a:r>
          </a:p>
          <a:p>
            <a:r>
              <a:rPr lang="en-US" dirty="0"/>
              <a:t>e(f, 2)</a:t>
            </a:r>
          </a:p>
          <a:p>
            <a:r>
              <a:rPr lang="en-US" dirty="0"/>
              <a:t>a(b, 3)</a:t>
            </a:r>
          </a:p>
          <a:p>
            <a:endParaRPr lang="en-US" dirty="0"/>
          </a:p>
        </p:txBody>
      </p:sp>
    </p:spTree>
    <p:extLst>
      <p:ext uri="{BB962C8B-B14F-4D97-AF65-F5344CB8AC3E}">
        <p14:creationId xmlns:p14="http://schemas.microsoft.com/office/powerpoint/2010/main" val="35120866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280076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bf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bf </a:t>
            </a:r>
            <a:r>
              <a:rPr lang="en-US" sz="2200" dirty="0" err="1">
                <a:solidFill>
                  <a:srgbClr val="FF0000"/>
                </a:solidFill>
                <a:latin typeface="Times New Roman" panose="02020603050405020304" pitchFamily="18" charset="0"/>
                <a:cs typeface="Times New Roman" panose="02020603050405020304" pitchFamily="18" charset="0"/>
              </a:rPr>
              <a:t>cf</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af</a:t>
            </a:r>
            <a:r>
              <a:rPr lang="en-US" sz="2200" dirty="0">
                <a:solidFill>
                  <a:srgbClr val="FF0000"/>
                </a:solidFill>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4		1    2   3   4   4   5    5	             </a:t>
            </a:r>
            <a:r>
              <a:rPr lang="en-US" sz="2200" dirty="0">
                <a:solidFill>
                  <a:srgbClr val="FF0000"/>
                </a:solidFill>
                <a:latin typeface="Times New Roman" panose="02020603050405020304" pitchFamily="18" charset="0"/>
                <a:cs typeface="Times New Roman" panose="02020603050405020304" pitchFamily="18" charset="0"/>
              </a:rPr>
              <a:t>ae cd de</a:t>
            </a:r>
          </a:p>
          <a:p>
            <a:r>
              <a:rPr lang="en-US" sz="2200" dirty="0">
                <a:latin typeface="Times New Roman" panose="02020603050405020304" pitchFamily="18" charset="0"/>
                <a:cs typeface="Times New Roman" panose="02020603050405020304" pitchFamily="18" charset="0"/>
              </a:rPr>
              <a:t>		6   6   8</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df</a:t>
            </a:r>
          </a:p>
          <a:p>
            <a:r>
              <a:rPr lang="en-US" sz="2200" dirty="0">
                <a:latin typeface="Times New Roman" panose="02020603050405020304" pitchFamily="18" charset="0"/>
                <a:cs typeface="Times New Roman" panose="02020603050405020304" pitchFamily="18" charset="0"/>
              </a:rPr>
              <a:t>  5</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01907" y="5391944"/>
            <a:ext cx="867783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9.5   Application of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Kruskal’s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algorithm. Selected edges are shown </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in bold.</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1" name="TextBox 30">
            <a:extLst>
              <a:ext uri="{FF2B5EF4-FFF2-40B4-BE49-F238E27FC236}">
                <a16:creationId xmlns:a16="http://schemas.microsoft.com/office/drawing/2014/main" id="{C590C4C6-3CEE-4DB4-A558-37617A4677E2}"/>
              </a:ext>
            </a:extLst>
          </p:cNvPr>
          <p:cNvSpPr txBox="1"/>
          <p:nvPr/>
        </p:nvSpPr>
        <p:spPr>
          <a:xfrm>
            <a:off x="1801907" y="3135276"/>
            <a:ext cx="1033005" cy="1200329"/>
          </a:xfrm>
          <a:prstGeom prst="rect">
            <a:avLst/>
          </a:prstGeom>
          <a:noFill/>
        </p:spPr>
        <p:txBody>
          <a:bodyPr wrap="square" rtlCol="0">
            <a:spAutoFit/>
          </a:bodyPr>
          <a:lstStyle/>
          <a:p>
            <a:r>
              <a:rPr lang="en-US" dirty="0"/>
              <a:t>b(c, 1)</a:t>
            </a:r>
          </a:p>
          <a:p>
            <a:r>
              <a:rPr lang="en-US" dirty="0"/>
              <a:t>e(f, 2)</a:t>
            </a:r>
          </a:p>
          <a:p>
            <a:r>
              <a:rPr lang="en-US" dirty="0"/>
              <a:t>a(b, 3)</a:t>
            </a:r>
          </a:p>
          <a:p>
            <a:r>
              <a:rPr lang="en-US" dirty="0"/>
              <a:t>b(f, 4)</a:t>
            </a:r>
          </a:p>
        </p:txBody>
      </p:sp>
      <p:sp>
        <p:nvSpPr>
          <p:cNvPr id="32" name="TextBox 31">
            <a:extLst>
              <a:ext uri="{FF2B5EF4-FFF2-40B4-BE49-F238E27FC236}">
                <a16:creationId xmlns:a16="http://schemas.microsoft.com/office/drawing/2014/main" id="{8D70D283-E357-45EE-9C52-ECFA5FAB4419}"/>
              </a:ext>
            </a:extLst>
          </p:cNvPr>
          <p:cNvSpPr txBox="1"/>
          <p:nvPr/>
        </p:nvSpPr>
        <p:spPr>
          <a:xfrm>
            <a:off x="3165880" y="3932554"/>
            <a:ext cx="1033005" cy="1477328"/>
          </a:xfrm>
          <a:prstGeom prst="rect">
            <a:avLst/>
          </a:prstGeom>
          <a:noFill/>
        </p:spPr>
        <p:txBody>
          <a:bodyPr wrap="square" rtlCol="0">
            <a:spAutoFit/>
          </a:bodyPr>
          <a:lstStyle/>
          <a:p>
            <a:r>
              <a:rPr lang="en-US" dirty="0"/>
              <a:t>b(c, 1)</a:t>
            </a:r>
          </a:p>
          <a:p>
            <a:r>
              <a:rPr lang="en-US" dirty="0"/>
              <a:t>e(f, 2)</a:t>
            </a:r>
          </a:p>
          <a:p>
            <a:r>
              <a:rPr lang="en-US" dirty="0"/>
              <a:t>a(b, 3)</a:t>
            </a:r>
          </a:p>
          <a:p>
            <a:r>
              <a:rPr lang="en-US" dirty="0"/>
              <a:t>b(f, 4)</a:t>
            </a:r>
          </a:p>
          <a:p>
            <a:r>
              <a:rPr lang="en-US" dirty="0"/>
              <a:t>d(f, 5)</a:t>
            </a:r>
          </a:p>
        </p:txBody>
      </p:sp>
      <p:pic>
        <p:nvPicPr>
          <p:cNvPr id="33" name="Picture 32" descr="Image result for smiley face images">
            <a:extLst>
              <a:ext uri="{FF2B5EF4-FFF2-40B4-BE49-F238E27FC236}">
                <a16:creationId xmlns:a16="http://schemas.microsoft.com/office/drawing/2014/main" id="{FC6963AA-4133-4859-B7FC-046E2EE491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13384318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846" y="355712"/>
            <a:ext cx="8891067" cy="6217856"/>
          </a:xfrm>
          <a:prstGeom prst="rect">
            <a:avLst/>
          </a:prstGeom>
        </p:spPr>
        <p:txBody>
          <a:bodyPr wrap="square">
            <a:spAutoFit/>
          </a:bodyPr>
          <a:lstStyle/>
          <a:p>
            <a:pPr>
              <a:lnSpc>
                <a:spcPct val="150000"/>
              </a:lnSpc>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Applying both algorithms to the same small graph by hand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may create the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wrong</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impression that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Kruskar’s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is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simpler</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than the Prim’s algorithm. </a:t>
            </a:r>
          </a:p>
          <a:p>
            <a:pPr marL="342900" indent="-342900">
              <a:lnSpc>
                <a:spcPct val="150000"/>
              </a:lnSpc>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 each of iterations, </a:t>
            </a:r>
          </a:p>
          <a:p>
            <a:pPr marL="1371600" lvl="2" indent="-457200">
              <a:spcAft>
                <a:spcPts val="12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Kruskal’s algorithm has to check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whether the addition of the next edge to the edges already selected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would create a cycle.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difficult to see that ( a way for checking a cycle created)</a:t>
            </a:r>
          </a:p>
          <a:p>
            <a:pPr marL="1828800" lvl="3" indent="-457200">
              <a:spcAft>
                <a:spcPts val="1200"/>
              </a:spcAft>
              <a:buFont typeface="Wingdings" panose="05000000000000000000" pitchFamily="2" charset="2"/>
              <a:buChar char="v"/>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new cycle is created if and only if the new edge connects two vertices already connected by a path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i.e., </a:t>
            </a:r>
          </a:p>
          <a:p>
            <a:pPr marL="1828800" lvl="3" indent="-457200">
              <a:spcAft>
                <a:spcPts val="1200"/>
              </a:spcAft>
              <a:buFont typeface="Wingdings" panose="05000000000000000000" pitchFamily="2" charset="2"/>
              <a:buChar char="v"/>
            </a:pP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and only if the two vertices belong to the </a:t>
            </a:r>
            <a:r>
              <a:rPr lang="en-US" sz="22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same connected component</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9.6).  </a:t>
            </a:r>
          </a:p>
          <a:p>
            <a:pPr marL="342900" marR="0" lvl="0" indent="-342900">
              <a:lnSpc>
                <a:spcPct val="150000"/>
              </a:lnSpc>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connected component of a subgraph generated by Kruskal’s algorithm is a tree because it has no cycles.</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8A382A24-D4FF-4088-836E-2593C7A1BC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42" y="4376543"/>
            <a:ext cx="586105" cy="425450"/>
          </a:xfrm>
          <a:prstGeom prst="rect">
            <a:avLst/>
          </a:prstGeom>
          <a:noFill/>
        </p:spPr>
      </p:pic>
    </p:spTree>
    <p:extLst>
      <p:ext uri="{BB962C8B-B14F-4D97-AF65-F5344CB8AC3E}">
        <p14:creationId xmlns:p14="http://schemas.microsoft.com/office/powerpoint/2010/main" val="2196217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514041" y="179630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 name="Oval 2"/>
          <p:cNvSpPr>
            <a:spLocks noChangeArrowheads="1"/>
          </p:cNvSpPr>
          <p:nvPr/>
        </p:nvSpPr>
        <p:spPr bwMode="auto">
          <a:xfrm>
            <a:off x="2895041" y="252972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 name="Oval 3"/>
          <p:cNvSpPr>
            <a:spLocks noChangeArrowheads="1"/>
          </p:cNvSpPr>
          <p:nvPr/>
        </p:nvSpPr>
        <p:spPr bwMode="auto">
          <a:xfrm>
            <a:off x="2361641" y="29577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 name="Oval 4"/>
          <p:cNvSpPr>
            <a:spLocks noChangeArrowheads="1"/>
          </p:cNvSpPr>
          <p:nvPr/>
        </p:nvSpPr>
        <p:spPr bwMode="auto">
          <a:xfrm>
            <a:off x="3447491" y="209094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6" name="Oval 5"/>
          <p:cNvSpPr>
            <a:spLocks noChangeArrowheads="1"/>
          </p:cNvSpPr>
          <p:nvPr/>
        </p:nvSpPr>
        <p:spPr bwMode="auto">
          <a:xfrm>
            <a:off x="3457016" y="29958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4238066" y="158675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4247591" y="22719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9" name="AutoShape 369"/>
          <p:cNvCxnSpPr>
            <a:cxnSpLocks noChangeShapeType="1"/>
          </p:cNvCxnSpPr>
          <p:nvPr/>
        </p:nvCxnSpPr>
        <p:spPr bwMode="auto">
          <a:xfrm flipV="1">
            <a:off x="2647391" y="1653425"/>
            <a:ext cx="1600200" cy="180975"/>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0" name="AutoShape 370"/>
          <p:cNvCxnSpPr>
            <a:cxnSpLocks noChangeShapeType="1"/>
            <a:endCxn id="5" idx="6"/>
          </p:cNvCxnSpPr>
          <p:nvPr/>
        </p:nvCxnSpPr>
        <p:spPr bwMode="auto">
          <a:xfrm flipH="1">
            <a:off x="3580841" y="1701050"/>
            <a:ext cx="666750" cy="45656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371"/>
          <p:cNvCxnSpPr>
            <a:cxnSpLocks noChangeShapeType="1"/>
          </p:cNvCxnSpPr>
          <p:nvPr/>
        </p:nvCxnSpPr>
        <p:spPr bwMode="auto">
          <a:xfrm>
            <a:off x="3580841" y="2138565"/>
            <a:ext cx="666750" cy="1905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372"/>
          <p:cNvCxnSpPr>
            <a:cxnSpLocks noChangeShapeType="1"/>
            <a:stCxn id="5" idx="3"/>
          </p:cNvCxnSpPr>
          <p:nvPr/>
        </p:nvCxnSpPr>
        <p:spPr bwMode="auto">
          <a:xfrm flipH="1">
            <a:off x="3028391" y="2204761"/>
            <a:ext cx="438629" cy="3338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373"/>
          <p:cNvCxnSpPr>
            <a:cxnSpLocks noChangeShapeType="1"/>
            <a:endCxn id="3" idx="1"/>
          </p:cNvCxnSpPr>
          <p:nvPr/>
        </p:nvCxnSpPr>
        <p:spPr bwMode="auto">
          <a:xfrm>
            <a:off x="2580716" y="1929650"/>
            <a:ext cx="333854" cy="61960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374"/>
          <p:cNvCxnSpPr>
            <a:cxnSpLocks noChangeShapeType="1"/>
          </p:cNvCxnSpPr>
          <p:nvPr/>
        </p:nvCxnSpPr>
        <p:spPr bwMode="auto">
          <a:xfrm flipH="1">
            <a:off x="2494991" y="2634500"/>
            <a:ext cx="40005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375"/>
          <p:cNvCxnSpPr>
            <a:cxnSpLocks noChangeShapeType="1"/>
            <a:endCxn id="6" idx="0"/>
          </p:cNvCxnSpPr>
          <p:nvPr/>
        </p:nvCxnSpPr>
        <p:spPr bwMode="auto">
          <a:xfrm>
            <a:off x="3028391" y="2634500"/>
            <a:ext cx="495300" cy="3613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 name="Rectangle 22"/>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87138"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SimSun" panose="02010600030101010101" pitchFamily="2" charset="-122"/>
                <a:cs typeface="Microsoft YaHei" panose="020B0503020204020204" pitchFamily="34" charset="-122"/>
              </a:rPr>
              <a:t>                                                                  </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6"/>
          <p:cNvSpPr/>
          <p:nvPr/>
        </p:nvSpPr>
        <p:spPr>
          <a:xfrm>
            <a:off x="2396118" y="1390357"/>
            <a:ext cx="341760" cy="430887"/>
          </a:xfrm>
          <a:prstGeom prst="rect">
            <a:avLst/>
          </a:prstGeom>
        </p:spPr>
        <p:txBody>
          <a:bodyPr wrap="none">
            <a:spAutoFit/>
          </a:bodyPr>
          <a:lstStyle/>
          <a:p>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u</a:t>
            </a:r>
            <a:endParaRPr lang="en-US" sz="2200" dirty="0"/>
          </a:p>
        </p:txBody>
      </p:sp>
      <p:sp>
        <p:nvSpPr>
          <p:cNvPr id="28" name="Rectangle 27"/>
          <p:cNvSpPr/>
          <p:nvPr/>
        </p:nvSpPr>
        <p:spPr>
          <a:xfrm>
            <a:off x="4143386" y="1181584"/>
            <a:ext cx="325730" cy="430887"/>
          </a:xfrm>
          <a:prstGeom prst="rect">
            <a:avLst/>
          </a:prstGeom>
        </p:spPr>
        <p:txBody>
          <a:bodyPr wrap="none">
            <a:spAutoFit/>
          </a:bodyPr>
          <a:lstStyle/>
          <a:p>
            <a:r>
              <a:rPr lang="en-US" sz="2200" dirty="0">
                <a:solidFill>
                  <a:srgbClr val="000000"/>
                </a:solidFill>
                <a:latin typeface="Arial" panose="020B0604020202020204" pitchFamily="34" charset="0"/>
                <a:ea typeface="SimSun" panose="02010600030101010101" pitchFamily="2" charset="-122"/>
              </a:rPr>
              <a:t>v</a:t>
            </a:r>
            <a:endParaRPr lang="en-US" sz="2200" dirty="0"/>
          </a:p>
        </p:txBody>
      </p:sp>
      <p:sp>
        <p:nvSpPr>
          <p:cNvPr id="29" name="TextBox 28"/>
          <p:cNvSpPr txBox="1"/>
          <p:nvPr/>
        </p:nvSpPr>
        <p:spPr>
          <a:xfrm>
            <a:off x="1787900" y="1164213"/>
            <a:ext cx="3119718" cy="2348753"/>
          </a:xfrm>
          <a:prstGeom prst="rect">
            <a:avLst/>
          </a:prstGeom>
          <a:noFill/>
          <a:ln w="28575">
            <a:solidFill>
              <a:schemeClr val="tx1"/>
            </a:solidFill>
          </a:ln>
        </p:spPr>
        <p:txBody>
          <a:bodyPr wrap="square" rtlCol="0">
            <a:spAutoFit/>
          </a:bodyPr>
          <a:lstStyle/>
          <a:p>
            <a:endParaRPr lang="en-US" dirty="0"/>
          </a:p>
        </p:txBody>
      </p:sp>
      <p:sp>
        <p:nvSpPr>
          <p:cNvPr id="35" name="Oval 34"/>
          <p:cNvSpPr>
            <a:spLocks noChangeArrowheads="1"/>
          </p:cNvSpPr>
          <p:nvPr/>
        </p:nvSpPr>
        <p:spPr bwMode="auto">
          <a:xfrm>
            <a:off x="2478179" y="443192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Oval 35"/>
          <p:cNvSpPr>
            <a:spLocks noChangeArrowheads="1"/>
          </p:cNvSpPr>
          <p:nvPr/>
        </p:nvSpPr>
        <p:spPr bwMode="auto">
          <a:xfrm>
            <a:off x="2859179" y="516534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Oval 36"/>
          <p:cNvSpPr>
            <a:spLocks noChangeArrowheads="1"/>
          </p:cNvSpPr>
          <p:nvPr/>
        </p:nvSpPr>
        <p:spPr bwMode="auto">
          <a:xfrm>
            <a:off x="2325779" y="55933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Oval 37"/>
          <p:cNvSpPr>
            <a:spLocks noChangeArrowheads="1"/>
          </p:cNvSpPr>
          <p:nvPr/>
        </p:nvSpPr>
        <p:spPr bwMode="auto">
          <a:xfrm>
            <a:off x="3411629" y="472656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Oval 38"/>
          <p:cNvSpPr>
            <a:spLocks noChangeArrowheads="1"/>
          </p:cNvSpPr>
          <p:nvPr/>
        </p:nvSpPr>
        <p:spPr bwMode="auto">
          <a:xfrm>
            <a:off x="3421154" y="56314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p:cNvSpPr>
            <a:spLocks noChangeArrowheads="1"/>
          </p:cNvSpPr>
          <p:nvPr/>
        </p:nvSpPr>
        <p:spPr bwMode="auto">
          <a:xfrm>
            <a:off x="4202204" y="422237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p:cNvSpPr>
            <a:spLocks noChangeArrowheads="1"/>
          </p:cNvSpPr>
          <p:nvPr/>
        </p:nvSpPr>
        <p:spPr bwMode="auto">
          <a:xfrm>
            <a:off x="4211729" y="49075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43" name="AutoShape 370"/>
          <p:cNvCxnSpPr>
            <a:cxnSpLocks noChangeShapeType="1"/>
            <a:endCxn id="38" idx="6"/>
          </p:cNvCxnSpPr>
          <p:nvPr/>
        </p:nvCxnSpPr>
        <p:spPr bwMode="auto">
          <a:xfrm flipH="1">
            <a:off x="3544979" y="4336674"/>
            <a:ext cx="666750" cy="45656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371"/>
          <p:cNvCxnSpPr>
            <a:cxnSpLocks noChangeShapeType="1"/>
          </p:cNvCxnSpPr>
          <p:nvPr/>
        </p:nvCxnSpPr>
        <p:spPr bwMode="auto">
          <a:xfrm>
            <a:off x="3544979" y="4774189"/>
            <a:ext cx="666750" cy="1905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372"/>
          <p:cNvCxnSpPr>
            <a:cxnSpLocks noChangeShapeType="1"/>
            <a:stCxn id="38" idx="3"/>
          </p:cNvCxnSpPr>
          <p:nvPr/>
        </p:nvCxnSpPr>
        <p:spPr bwMode="auto">
          <a:xfrm flipH="1">
            <a:off x="2992529" y="4840385"/>
            <a:ext cx="438629" cy="3338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373"/>
          <p:cNvCxnSpPr>
            <a:cxnSpLocks noChangeShapeType="1"/>
            <a:endCxn id="36" idx="1"/>
          </p:cNvCxnSpPr>
          <p:nvPr/>
        </p:nvCxnSpPr>
        <p:spPr bwMode="auto">
          <a:xfrm>
            <a:off x="2544854" y="4565274"/>
            <a:ext cx="333854" cy="61960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374"/>
          <p:cNvCxnSpPr>
            <a:cxnSpLocks noChangeShapeType="1"/>
          </p:cNvCxnSpPr>
          <p:nvPr/>
        </p:nvCxnSpPr>
        <p:spPr bwMode="auto">
          <a:xfrm flipH="1">
            <a:off x="2459129" y="5270124"/>
            <a:ext cx="40005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375"/>
          <p:cNvCxnSpPr>
            <a:cxnSpLocks noChangeShapeType="1"/>
            <a:endCxn id="39" idx="0"/>
          </p:cNvCxnSpPr>
          <p:nvPr/>
        </p:nvCxnSpPr>
        <p:spPr bwMode="auto">
          <a:xfrm>
            <a:off x="2992529" y="5270124"/>
            <a:ext cx="495300" cy="3613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0" name="Rectangle 49"/>
          <p:cNvSpPr/>
          <p:nvPr/>
        </p:nvSpPr>
        <p:spPr>
          <a:xfrm>
            <a:off x="4107524" y="3817208"/>
            <a:ext cx="325730" cy="430887"/>
          </a:xfrm>
          <a:prstGeom prst="rect">
            <a:avLst/>
          </a:prstGeom>
        </p:spPr>
        <p:txBody>
          <a:bodyPr wrap="none">
            <a:spAutoFit/>
          </a:bodyPr>
          <a:lstStyle/>
          <a:p>
            <a:r>
              <a:rPr lang="en-US" sz="2200" dirty="0">
                <a:solidFill>
                  <a:srgbClr val="000000"/>
                </a:solidFill>
                <a:latin typeface="Arial" panose="020B0604020202020204" pitchFamily="34" charset="0"/>
                <a:ea typeface="SimSun" panose="02010600030101010101" pitchFamily="2" charset="-122"/>
              </a:rPr>
              <a:t>v</a:t>
            </a:r>
            <a:endParaRPr lang="en-US" sz="2200" dirty="0"/>
          </a:p>
        </p:txBody>
      </p:sp>
      <p:sp>
        <p:nvSpPr>
          <p:cNvPr id="51" name="TextBox 50"/>
          <p:cNvSpPr txBox="1"/>
          <p:nvPr/>
        </p:nvSpPr>
        <p:spPr>
          <a:xfrm>
            <a:off x="1787900" y="3809706"/>
            <a:ext cx="3119718" cy="2348753"/>
          </a:xfrm>
          <a:prstGeom prst="rect">
            <a:avLst/>
          </a:prstGeom>
          <a:noFill/>
          <a:ln w="28575">
            <a:solidFill>
              <a:schemeClr val="tx1"/>
            </a:solidFill>
          </a:ln>
        </p:spPr>
        <p:txBody>
          <a:bodyPr wrap="square" rtlCol="0">
            <a:spAutoFit/>
          </a:bodyPr>
          <a:lstStyle/>
          <a:p>
            <a:endParaRPr lang="en-US" dirty="0"/>
          </a:p>
        </p:txBody>
      </p:sp>
      <p:sp>
        <p:nvSpPr>
          <p:cNvPr id="52" name="Oval 51"/>
          <p:cNvSpPr>
            <a:spLocks noChangeArrowheads="1"/>
          </p:cNvSpPr>
          <p:nvPr/>
        </p:nvSpPr>
        <p:spPr bwMode="auto">
          <a:xfrm>
            <a:off x="5958300" y="514741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3" name="Oval 52"/>
          <p:cNvSpPr>
            <a:spLocks noChangeArrowheads="1"/>
          </p:cNvSpPr>
          <p:nvPr/>
        </p:nvSpPr>
        <p:spPr bwMode="auto">
          <a:xfrm>
            <a:off x="7624406" y="529869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5" name="Oval 54"/>
          <p:cNvSpPr>
            <a:spLocks noChangeArrowheads="1"/>
          </p:cNvSpPr>
          <p:nvPr/>
        </p:nvSpPr>
        <p:spPr bwMode="auto">
          <a:xfrm>
            <a:off x="6694241" y="434488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6" name="Oval 55"/>
          <p:cNvSpPr>
            <a:spLocks noChangeArrowheads="1"/>
          </p:cNvSpPr>
          <p:nvPr/>
        </p:nvSpPr>
        <p:spPr bwMode="auto">
          <a:xfrm>
            <a:off x="6950064" y="564528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59" name="AutoShape 369"/>
          <p:cNvCxnSpPr>
            <a:cxnSpLocks noChangeShapeType="1"/>
            <a:endCxn id="52" idx="1"/>
          </p:cNvCxnSpPr>
          <p:nvPr/>
        </p:nvCxnSpPr>
        <p:spPr bwMode="auto">
          <a:xfrm>
            <a:off x="4344700" y="4301910"/>
            <a:ext cx="1633129" cy="865038"/>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62" name="AutoShape 372"/>
          <p:cNvCxnSpPr>
            <a:cxnSpLocks noChangeShapeType="1"/>
            <a:stCxn id="53" idx="3"/>
          </p:cNvCxnSpPr>
          <p:nvPr/>
        </p:nvCxnSpPr>
        <p:spPr bwMode="auto">
          <a:xfrm flipH="1">
            <a:off x="7059245" y="5412520"/>
            <a:ext cx="584690" cy="2825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3" name="AutoShape 373"/>
          <p:cNvCxnSpPr>
            <a:cxnSpLocks noChangeShapeType="1"/>
            <a:stCxn id="55" idx="5"/>
            <a:endCxn id="53" idx="1"/>
          </p:cNvCxnSpPr>
          <p:nvPr/>
        </p:nvCxnSpPr>
        <p:spPr bwMode="auto">
          <a:xfrm>
            <a:off x="6808062" y="4458705"/>
            <a:ext cx="835873" cy="85952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375"/>
          <p:cNvCxnSpPr>
            <a:cxnSpLocks noChangeShapeType="1"/>
            <a:stCxn id="52" idx="6"/>
            <a:endCxn id="56" idx="1"/>
          </p:cNvCxnSpPr>
          <p:nvPr/>
        </p:nvCxnSpPr>
        <p:spPr bwMode="auto">
          <a:xfrm>
            <a:off x="6091650" y="5214094"/>
            <a:ext cx="877943" cy="45072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6" name="Rectangle 65"/>
          <p:cNvSpPr/>
          <p:nvPr/>
        </p:nvSpPr>
        <p:spPr>
          <a:xfrm>
            <a:off x="5920770" y="4743352"/>
            <a:ext cx="341760" cy="430887"/>
          </a:xfrm>
          <a:prstGeom prst="rect">
            <a:avLst/>
          </a:prstGeom>
        </p:spPr>
        <p:txBody>
          <a:bodyPr wrap="none">
            <a:spAutoFit/>
          </a:bodyPr>
          <a:lstStyle/>
          <a:p>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u</a:t>
            </a:r>
            <a:endParaRPr lang="en-US" sz="2200" dirty="0"/>
          </a:p>
        </p:txBody>
      </p:sp>
      <p:sp>
        <p:nvSpPr>
          <p:cNvPr id="68" name="TextBox 67"/>
          <p:cNvSpPr txBox="1"/>
          <p:nvPr/>
        </p:nvSpPr>
        <p:spPr>
          <a:xfrm>
            <a:off x="5406833" y="3799837"/>
            <a:ext cx="3119718" cy="2348753"/>
          </a:xfrm>
          <a:prstGeom prst="rect">
            <a:avLst/>
          </a:prstGeom>
          <a:noFill/>
          <a:ln w="28575">
            <a:solidFill>
              <a:schemeClr val="tx1"/>
            </a:solidFill>
          </a:ln>
        </p:spPr>
        <p:txBody>
          <a:bodyPr wrap="square" rtlCol="0">
            <a:spAutoFit/>
          </a:bodyPr>
          <a:lstStyle/>
          <a:p>
            <a:endParaRPr lang="en-US" dirty="0"/>
          </a:p>
        </p:txBody>
      </p:sp>
      <p:sp>
        <p:nvSpPr>
          <p:cNvPr id="75" name="Rectangle 74"/>
          <p:cNvSpPr/>
          <p:nvPr/>
        </p:nvSpPr>
        <p:spPr>
          <a:xfrm>
            <a:off x="5920770" y="1116294"/>
            <a:ext cx="4648618" cy="1446550"/>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9.6   New edge connecting two vertices </a:t>
            </a:r>
          </a:p>
          <a:p>
            <a:pPr marL="914400" lvl="1" indent="-457200">
              <a:buAutoNum type="alphaLcParenBoth"/>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may create a cycle,  or </a:t>
            </a:r>
          </a:p>
          <a:p>
            <a:pPr marL="914400" lvl="1" indent="-457200">
              <a:buAutoNum type="alphaLcParenBoth"/>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may not create a cycle.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76" name="Rectangle 75"/>
          <p:cNvSpPr/>
          <p:nvPr/>
        </p:nvSpPr>
        <p:spPr>
          <a:xfrm>
            <a:off x="5178942" y="2693157"/>
            <a:ext cx="54054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a:t>
            </a:r>
            <a:endParaRPr lang="en-US" sz="2200" dirty="0"/>
          </a:p>
        </p:txBody>
      </p:sp>
      <p:sp>
        <p:nvSpPr>
          <p:cNvPr id="77" name="Rectangle 76"/>
          <p:cNvSpPr/>
          <p:nvPr/>
        </p:nvSpPr>
        <p:spPr>
          <a:xfrm>
            <a:off x="8780385" y="4584381"/>
            <a:ext cx="54054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(b) </a:t>
            </a:r>
            <a:endParaRPr lang="en-US" sz="2200" dirty="0"/>
          </a:p>
        </p:txBody>
      </p:sp>
      <p:sp>
        <p:nvSpPr>
          <p:cNvPr id="16" name="TextBox 15">
            <a:extLst>
              <a:ext uri="{FF2B5EF4-FFF2-40B4-BE49-F238E27FC236}">
                <a16:creationId xmlns:a16="http://schemas.microsoft.com/office/drawing/2014/main" id="{19C72812-EC64-4F63-A85E-D79E60938B90}"/>
              </a:ext>
            </a:extLst>
          </p:cNvPr>
          <p:cNvSpPr txBox="1"/>
          <p:nvPr/>
        </p:nvSpPr>
        <p:spPr>
          <a:xfrm>
            <a:off x="1787900" y="6348549"/>
            <a:ext cx="3001814" cy="369332"/>
          </a:xfrm>
          <a:prstGeom prst="rect">
            <a:avLst/>
          </a:prstGeom>
          <a:noFill/>
        </p:spPr>
        <p:txBody>
          <a:bodyPr wrap="square" rtlCol="0">
            <a:spAutoFit/>
          </a:bodyPr>
          <a:lstStyle/>
          <a:p>
            <a:r>
              <a:rPr lang="en-US" dirty="0"/>
              <a:t>Spanning tree created</a:t>
            </a:r>
          </a:p>
        </p:txBody>
      </p:sp>
      <p:sp>
        <p:nvSpPr>
          <p:cNvPr id="54" name="TextBox 53">
            <a:extLst>
              <a:ext uri="{FF2B5EF4-FFF2-40B4-BE49-F238E27FC236}">
                <a16:creationId xmlns:a16="http://schemas.microsoft.com/office/drawing/2014/main" id="{08488AFA-2E4F-4BB5-A6AB-D1D30C4710A7}"/>
              </a:ext>
            </a:extLst>
          </p:cNvPr>
          <p:cNvSpPr txBox="1"/>
          <p:nvPr/>
        </p:nvSpPr>
        <p:spPr>
          <a:xfrm>
            <a:off x="5406833" y="6348549"/>
            <a:ext cx="3373552" cy="369332"/>
          </a:xfrm>
          <a:prstGeom prst="rect">
            <a:avLst/>
          </a:prstGeom>
          <a:noFill/>
        </p:spPr>
        <p:txBody>
          <a:bodyPr wrap="square" rtlCol="0">
            <a:spAutoFit/>
          </a:bodyPr>
          <a:lstStyle/>
          <a:p>
            <a:r>
              <a:rPr lang="en-US" dirty="0"/>
              <a:t>Remaining vertices in the Graph</a:t>
            </a:r>
          </a:p>
        </p:txBody>
      </p:sp>
      <p:pic>
        <p:nvPicPr>
          <p:cNvPr id="57" name="Picture 56" descr="Image result for smiley face images">
            <a:extLst>
              <a:ext uri="{FF2B5EF4-FFF2-40B4-BE49-F238E27FC236}">
                <a16:creationId xmlns:a16="http://schemas.microsoft.com/office/drawing/2014/main" id="{34A14389-1438-47C0-90E4-75A60BBB8B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18170305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423513" y="263221"/>
                <a:ext cx="9873342" cy="65185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Worst-Case Time-Complexity of Kruskal’s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 |V| be the number of vertices, and |E| be the number of edges.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time complexity for sorting the edges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b="0" i="1" smtClean="0">
                        <a:solidFill>
                          <a:srgbClr val="3803CD"/>
                        </a:solidFill>
                        <a:latin typeface="Cambria Math" panose="02040503050406030204" pitchFamily="18" charset="0"/>
                        <a:ea typeface="Cambria Math" panose="020405030504060302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E</m:t>
                    </m:r>
                    <m:r>
                      <m:rPr>
                        <m:nor/>
                      </m:rPr>
                      <a:rPr lang="en-US" sz="2000" dirty="0">
                        <a:solidFill>
                          <a:srgbClr val="3803CD"/>
                        </a:solidFill>
                        <a:latin typeface="Times New Roman" panose="020206030504050203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log |E|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time in the while loop. In the worst-case, every edge is considered before the exit of while-loop. This means there are |E| passes through the loop.  This also requires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E</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log |E|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time complexity for initializing n disjoint sets is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b="0" i="0" dirty="0" smtClean="0">
                        <a:latin typeface="Times New Roman" panose="02020603050405020304" pitchFamily="18" charset="0"/>
                        <a:cs typeface="Times New Roman" panose="02020603050405020304" pitchFamily="18" charset="0"/>
                      </a:rPr>
                      <m:t>V</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The time complexity for the algorithm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i="1" smtClean="0">
                        <a:solidFill>
                          <a:srgbClr val="3803CD"/>
                        </a:solidFill>
                        <a:latin typeface="Cambria Math" panose="02040503050406030204" pitchFamily="18" charset="0"/>
                        <a:ea typeface="Cambria Math" panose="020405030504060302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E</m:t>
                    </m:r>
                    <m:r>
                      <m:rPr>
                        <m:nor/>
                      </m:rPr>
                      <a:rPr lang="en-US" sz="2000" dirty="0">
                        <a:solidFill>
                          <a:srgbClr val="3803CD"/>
                        </a:solidFill>
                        <a:latin typeface="Times New Roman" panose="020206030504050203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log |E| ), </a:t>
                </a:r>
                <a:r>
                  <a:rPr lang="en-US" sz="2000" dirty="0">
                    <a:latin typeface="Times New Roman" panose="02020603050405020304" pitchFamily="18" charset="0"/>
                    <a:cs typeface="Times New Roman" panose="02020603050405020304" pitchFamily="18" charset="0"/>
                  </a:rPr>
                  <a:t>since </a:t>
                </a:r>
                <a14:m>
                  <m:oMath xmlns:m="http://schemas.openxmlformats.org/officeDocument/2006/math">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E</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V</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the sorting and the manipulations of the disjoint sets dominate the initialization time.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worst case, every vertex can be connected to every other vertex. This means that </a:t>
                </a:r>
              </a:p>
              <a:p>
                <a:r>
                  <a:rPr lang="en-US" sz="2000" dirty="0">
                    <a:latin typeface="Times New Roman" panose="02020603050405020304" pitchFamily="18" charset="0"/>
                    <a:cs typeface="Times New Roman" panose="02020603050405020304" pitchFamily="18" charset="0"/>
                  </a:rPr>
                  <a:t>	|E| = </a:t>
                </a:r>
                <a14:m>
                  <m:oMath xmlns:m="http://schemas.openxmlformats.org/officeDocument/2006/math">
                    <m:f>
                      <m:fPr>
                        <m:ctrlPr>
                          <a:rPr lang="en-US" sz="2000" i="1" smtClean="0">
                            <a:latin typeface="Cambria Math" panose="02040503050406030204" pitchFamily="18" charset="0"/>
                          </a:rPr>
                        </m:ctrlPr>
                      </m:fPr>
                      <m:num>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 </m:t>
                        </m:r>
                        <m:sSup>
                          <m:sSupPr>
                            <m:ctrlPr>
                              <a:rPr lang="en-US" sz="2000" b="0" i="1" dirty="0" smtClean="0">
                                <a:latin typeface="Cambria Math" panose="02040503050406030204" pitchFamily="18" charset="0"/>
                                <a:ea typeface="Cambria Math" panose="02040503050406030204" pitchFamily="18" charset="0"/>
                              </a:rPr>
                            </m:ctrlPr>
                          </m:sSupPr>
                          <m:e>
                            <m:d>
                              <m:dPr>
                                <m:begChr m:val="|"/>
                                <m:endChr m:val="|"/>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𝑉</m:t>
                                </m:r>
                              </m:e>
                            </m:d>
                          </m:e>
                          <m:sup>
                            <m:r>
                              <a:rPr lang="en-US" sz="2000" b="0" i="1" dirty="0" smtClean="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m:t>
                        </m:r>
                      </m:e>
                    </m:d>
                  </m:oMath>
                </a14:m>
                <a:r>
                  <a:rPr lang="en-US" sz="2000" b="0" dirty="0">
                    <a:latin typeface="Times New Roman" panose="02020603050405020304" pitchFamily="18" charset="0"/>
                    <a:ea typeface="Cambria Math" panose="020405030504060302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we can also write the worst case as follows:</a:t>
                </a:r>
              </a:p>
              <a:p>
                <a:r>
                  <a:rPr lang="en-US" sz="2000" dirty="0">
                    <a:latin typeface="Times New Roman" panose="02020603050405020304" pitchFamily="18" charset="0"/>
                    <a:cs typeface="Times New Roman" panose="02020603050405020304" pitchFamily="18" charset="0"/>
                  </a:rPr>
                  <a:t>The time complexity for the algorithm is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E</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log |E| )   =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log </a:t>
                </a:r>
                <a14:m>
                  <m:oMath xmlns:m="http://schemas.openxmlformats.org/officeDocument/2006/math">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∗2</m:t>
                    </m:r>
                  </m:oMath>
                </a14:m>
                <a:r>
                  <a:rPr lang="en-US" sz="2000" dirty="0">
                    <a:latin typeface="Times New Roman" panose="02020603050405020304" pitchFamily="18" charset="0"/>
                    <a:cs typeface="Times New Roman" panose="02020603050405020304" pitchFamily="18" charset="0"/>
                  </a:rPr>
                  <a:t>log</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oMath>
                </a14:m>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oMath>
                </a14:m>
                <a:r>
                  <a:rPr lang="en-US" sz="20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423513" y="263221"/>
                <a:ext cx="9873342" cy="6518579"/>
              </a:xfrm>
              <a:prstGeom prst="rect">
                <a:avLst/>
              </a:prstGeom>
              <a:blipFill>
                <a:blip r:embed="rId2"/>
                <a:stretch>
                  <a:fillRect l="-1297" t="-935" r="-618" b="-654"/>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17060073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558042" y="670545"/>
                <a:ext cx="9231877" cy="543494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Comparing Prim’s Algorithm Kruskal’s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 |V| = n, the number of vertices, and |E| = m, the number of edges.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Prim’s Algorithm:      </a:t>
                </a:r>
              </a:p>
              <a:p>
                <a:pPr marL="125571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 complexity is  T(n)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 </m:t>
                        </m:r>
                        <m:sSup>
                          <m:sSupPr>
                            <m:ctrlPr>
                              <a:rPr lang="en-US" sz="2000" b="0" i="1" dirty="0" smtClean="0">
                                <a:latin typeface="Cambria Math" panose="02040503050406030204" pitchFamily="18" charset="0"/>
                                <a:ea typeface="Cambria Math" panose="02040503050406030204" pitchFamily="18" charset="0"/>
                              </a:rPr>
                            </m:ctrlPr>
                          </m:sSupPr>
                          <m:e>
                            <m:d>
                              <m:dPr>
                                <m:begChr m:val="|"/>
                                <m:endChr m:val="|"/>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𝑉</m:t>
                                </m:r>
                              </m:e>
                            </m:d>
                          </m:e>
                          <m:sup>
                            <m:r>
                              <a:rPr lang="en-US" sz="2000" b="0" i="1" dirty="0" smtClean="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m:t>
                        </m:r>
                      </m:e>
                    </m:d>
                    <m:r>
                      <a:rPr lang="en-US" sz="2000" b="0" i="1" dirty="0" smtClean="0">
                        <a:latin typeface="Cambria Math" panose="02040503050406030204" pitchFamily="18" charset="0"/>
                        <a:ea typeface="Cambria Math" panose="02040503050406030204" pitchFamily="18" charset="0"/>
                      </a:rPr>
                      <m:t> </m:t>
                    </m:r>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Kruskal’s Algorithm: </a:t>
                </a:r>
              </a:p>
              <a:p>
                <a:pPr marL="125571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 complexity for sorting the edges is W(m, n)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b="0" i="1" smtClean="0">
                        <a:solidFill>
                          <a:srgbClr val="3803CD"/>
                        </a:solidFill>
                        <a:latin typeface="Cambria Math" panose="02040503050406030204" pitchFamily="18" charset="0"/>
                        <a:ea typeface="Cambria Math" panose="02040503050406030204" pitchFamily="18" charset="0"/>
                      </a:rPr>
                      <m:t>(</m:t>
                    </m:r>
                    <m:r>
                      <m:rPr>
                        <m:sty m:val="p"/>
                      </m:rPr>
                      <a:rPr lang="en-US" sz="2000" b="0" i="0" dirty="0" smtClean="0">
                        <a:solidFill>
                          <a:srgbClr val="3803CD"/>
                        </a:solidFill>
                        <a:latin typeface="Cambria Math" panose="02040503050406030204" pitchFamily="18" charset="0"/>
                        <a:cs typeface="Times New Roman" panose="02020603050405020304" pitchFamily="18" charset="0"/>
                      </a:rPr>
                      <m:t>m</m:t>
                    </m:r>
                  </m:oMath>
                </a14:m>
                <a:r>
                  <a:rPr lang="en-US" sz="2000" dirty="0">
                    <a:solidFill>
                      <a:srgbClr val="3803CD"/>
                    </a:solidFill>
                    <a:latin typeface="Times New Roman" panose="02020603050405020304" pitchFamily="18" charset="0"/>
                    <a:cs typeface="Times New Roman" panose="02020603050405020304" pitchFamily="18" charset="0"/>
                  </a:rPr>
                  <a:t>log m ). </a:t>
                </a:r>
              </a:p>
              <a:p>
                <a:pPr marL="1255713" indent="-342900">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The time complexity for the worst case over n disjoint sets is </a:t>
                </a:r>
              </a:p>
              <a:p>
                <a:r>
                  <a:rPr lang="en-US" sz="2000" dirty="0">
                    <a:solidFill>
                      <a:srgbClr val="3803CD"/>
                    </a:solidFill>
                    <a:latin typeface="Times New Roman" panose="02020603050405020304" pitchFamily="18" charset="0"/>
                    <a:cs typeface="Times New Roman" panose="02020603050405020304" pitchFamily="18" charset="0"/>
                  </a:rPr>
                  <a:t>		W(w, n) =</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𝑛</m:t>
                        </m:r>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 n).</a:t>
                </a:r>
              </a:p>
              <a:p>
                <a:endParaRPr lang="en-US" sz="2000" dirty="0">
                  <a:solidFill>
                    <a:srgbClr val="3803CD"/>
                  </a:solidFill>
                  <a:latin typeface="Times New Roman" panose="02020603050405020304" pitchFamily="18" charset="0"/>
                  <a:cs typeface="Times New Roman" panose="02020603050405020304" pitchFamily="18" charset="0"/>
                </a:endParaRPr>
              </a:p>
              <a:p>
                <a:r>
                  <a:rPr lang="en-US" sz="2000" dirty="0">
                    <a:solidFill>
                      <a:srgbClr val="3803CD"/>
                    </a:solidFill>
                    <a:latin typeface="Times New Roman" panose="02020603050405020304" pitchFamily="18" charset="0"/>
                    <a:cs typeface="Times New Roman" panose="02020603050405020304" pitchFamily="18" charset="0"/>
                  </a:rPr>
                  <a:t>In a connected graph, n – 1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m </a:t>
                </a:r>
                <a14:m>
                  <m:oMath xmlns:m="http://schemas.openxmlformats.org/officeDocument/2006/math">
                    <m:r>
                      <a:rPr lang="en-US" sz="2000" i="1">
                        <a:solidFill>
                          <a:srgbClr val="3803CD"/>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𝑛</m:t>
                        </m:r>
                        <m:r>
                          <a:rPr lang="en-US" sz="2000" i="1" smtClean="0">
                            <a:latin typeface="Cambria Math" panose="02040503050406030204" pitchFamily="18" charset="0"/>
                          </a:rPr>
                          <m:t> </m:t>
                        </m:r>
                        <m:r>
                          <a:rPr lang="en-US" sz="2000" i="1">
                            <a:latin typeface="Cambria Math" panose="02040503050406030204" pitchFamily="18" charset="0"/>
                          </a:rPr>
                          <m:t>(</m:t>
                        </m:r>
                        <m:r>
                          <a:rPr lang="en-US" sz="2000" b="0" i="1" smtClean="0">
                            <a:latin typeface="Cambria Math" panose="02040503050406030204" pitchFamily="18" charset="0"/>
                          </a:rPr>
                          <m:t>𝑛</m:t>
                        </m:r>
                        <m:r>
                          <a:rPr lang="en-US" sz="2000" i="1">
                            <a:latin typeface="Cambria Math" panose="02040503050406030204" pitchFamily="18" charset="0"/>
                          </a:rPr>
                          <m:t>−1)</m:t>
                        </m:r>
                      </m:num>
                      <m:den>
                        <m:r>
                          <a:rPr lang="en-US" sz="2000" i="1">
                            <a:latin typeface="Cambria Math" panose="02040503050406030204" pitchFamily="18" charset="0"/>
                          </a:rPr>
                          <m:t>2</m:t>
                        </m:r>
                      </m:den>
                    </m:f>
                  </m:oMath>
                </a14:m>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For a graph whose number of edges m is near the low end of these limits (the graph is very sparse), Kruskal’s algorithm should be faster. </a:t>
                </a:r>
                <a:r>
                  <a:rPr lang="en-US" sz="2000" dirty="0" err="1">
                    <a:solidFill>
                      <a:srgbClr val="3803CD"/>
                    </a:solidFill>
                    <a:latin typeface="Times New Roman" panose="02020603050405020304" pitchFamily="18" charset="0"/>
                    <a:cs typeface="Times New Roman" panose="02020603050405020304" pitchFamily="18" charset="0"/>
                  </a:rPr>
                  <a:t>Krushal’s</a:t>
                </a:r>
                <a:r>
                  <a:rPr lang="en-US" sz="2000" dirty="0">
                    <a:solidFill>
                      <a:srgbClr val="3803CD"/>
                    </a:solidFill>
                    <a:latin typeface="Times New Roman" panose="02020603050405020304" pitchFamily="18" charset="0"/>
                    <a:cs typeface="Times New Roman" panose="02020603050405020304" pitchFamily="18" charset="0"/>
                  </a:rPr>
                  <a:t> algorithm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i="1" smtClean="0">
                        <a:solidFill>
                          <a:srgbClr val="3803CD"/>
                        </a:solidFill>
                        <a:latin typeface="Cambria Math" panose="02040503050406030204" pitchFamily="18" charset="0"/>
                        <a:ea typeface="Cambria Math" panose="02040503050406030204" pitchFamily="18" charset="0"/>
                      </a:rPr>
                      <m:t>(</m:t>
                    </m:r>
                    <m:r>
                      <m:rPr>
                        <m:nor/>
                      </m:rPr>
                      <a:rPr lang="en-US" sz="2000" b="0" i="0" smtClean="0">
                        <a:solidFill>
                          <a:srgbClr val="3803CD"/>
                        </a:solidFill>
                        <a:latin typeface="Cambria Math" panose="02040503050406030204" pitchFamily="18" charset="0"/>
                        <a:ea typeface="Cambria Math" panose="02040503050406030204" pitchFamily="18" charset="0"/>
                      </a:rPr>
                      <m:t>n</m:t>
                    </m:r>
                  </m:oMath>
                </a14:m>
                <a:r>
                  <a:rPr lang="en-US" sz="2000" dirty="0">
                    <a:solidFill>
                      <a:srgbClr val="3803CD"/>
                    </a:solidFill>
                    <a:latin typeface="Times New Roman" panose="02020603050405020304" pitchFamily="18" charset="0"/>
                    <a:cs typeface="Times New Roman" panose="02020603050405020304" pitchFamily="18" charset="0"/>
                  </a:rPr>
                  <a:t> log n ). </a:t>
                </a:r>
              </a:p>
              <a:p>
                <a:pPr marL="342900" indent="-342900">
                  <a:spcBef>
                    <a:spcPts val="1200"/>
                  </a:spcBef>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For a graph whose number of edges is near the high end (the graph is highly connected), </a:t>
                </a:r>
                <a:r>
                  <a:rPr lang="en-US" sz="2000" dirty="0">
                    <a:latin typeface="Times New Roman" panose="02020603050405020304" pitchFamily="18" charset="0"/>
                    <a:cs typeface="Times New Roman" panose="02020603050405020304" pitchFamily="18" charset="0"/>
                  </a:rPr>
                  <a:t>Prim’s algorithm should be faster. </a:t>
                </a:r>
                <a:r>
                  <a:rPr lang="en-US" sz="2000" dirty="0">
                    <a:solidFill>
                      <a:srgbClr val="3803CD"/>
                    </a:solidFill>
                    <a:latin typeface="Times New Roman" panose="02020603050405020304" pitchFamily="18" charset="0"/>
                    <a:cs typeface="Times New Roman" panose="02020603050405020304" pitchFamily="18" charset="0"/>
                  </a:rPr>
                  <a:t>Kruskal’s algorithm is</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𝑛</m:t>
                        </m:r>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 n), </a:t>
                </a: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558042" y="670545"/>
                <a:ext cx="9231877" cy="5434949"/>
              </a:xfrm>
              <a:prstGeom prst="rect">
                <a:avLst/>
              </a:prstGeom>
              <a:blipFill>
                <a:blip r:embed="rId2"/>
                <a:stretch>
                  <a:fillRect l="-1387" t="-1233" r="-1321" b="-897"/>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25519162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564829" y="745359"/>
                <a:ext cx="8992335" cy="55707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Further Discussion</a:t>
                </a:r>
              </a:p>
              <a:p>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Let |V| = n, the number of vertices, and |E| = m, the number of edges.</a:t>
                </a:r>
              </a:p>
              <a:p>
                <a:r>
                  <a:rPr lang="en-US" sz="2200" dirty="0">
                    <a:latin typeface="Times New Roman" panose="02020603050405020304" pitchFamily="18" charset="0"/>
                    <a:cs typeface="Times New Roman" panose="02020603050405020304" pitchFamily="18" charset="0"/>
                  </a:rPr>
                  <a:t>The time complexity of an algorithm sometimes depends on the data structure used to implement it.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heaps for implementation of Prim’s algorithm achieves </a:t>
                </a:r>
                <a14:m>
                  <m:oMath xmlns:m="http://schemas.openxmlformats.org/officeDocument/2006/math">
                    <m:r>
                      <a:rPr lang="en-US" sz="2200" i="1" smtClean="0">
                        <a:solidFill>
                          <a:srgbClr val="3803CD"/>
                        </a:solidFill>
                        <a:latin typeface="Cambria Math" panose="02040503050406030204" pitchFamily="18" charset="0"/>
                        <a:ea typeface="Cambria Math" panose="02040503050406030204" pitchFamily="18" charset="0"/>
                      </a:rPr>
                      <m:t>𝜃</m:t>
                    </m:r>
                    <m:r>
                      <a:rPr lang="en-US" sz="2200" b="0" i="1" smtClean="0">
                        <a:solidFill>
                          <a:srgbClr val="3803CD"/>
                        </a:solidFill>
                        <a:latin typeface="Cambria Math" panose="02040503050406030204" pitchFamily="18" charset="0"/>
                        <a:ea typeface="Cambria Math" panose="02040503050406030204" pitchFamily="18" charset="0"/>
                      </a:rPr>
                      <m:t>(</m:t>
                    </m:r>
                    <m:r>
                      <m:rPr>
                        <m:nor/>
                      </m:rPr>
                      <a:rPr lang="en-US" sz="2200" b="0" i="0" smtClean="0">
                        <a:solidFill>
                          <a:srgbClr val="3803CD"/>
                        </a:solidFill>
                        <a:latin typeface="Cambria Math" panose="02040503050406030204" pitchFamily="18" charset="0"/>
                        <a:ea typeface="Cambria Math" panose="02040503050406030204" pitchFamily="18" charset="0"/>
                      </a:rPr>
                      <m:t>m</m:t>
                    </m:r>
                  </m:oMath>
                </a14:m>
                <a:r>
                  <a:rPr lang="en-US" sz="2200" dirty="0">
                    <a:solidFill>
                      <a:srgbClr val="3803CD"/>
                    </a:solidFill>
                    <a:latin typeface="Times New Roman" panose="02020603050405020304" pitchFamily="18" charset="0"/>
                    <a:cs typeface="Times New Roman" panose="02020603050405020304" pitchFamily="18" charset="0"/>
                  </a:rPr>
                  <a:t> log n ).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spare graph, this algorithm achieves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an improvement over the implementation.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dense graph, this algorithm achieves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sSup>
                      <m:sSupPr>
                        <m:ctrlPr>
                          <a:rPr lang="en-US" sz="2200" i="1" dirty="0">
                            <a:latin typeface="Cambria Math" panose="02040503050406030204" pitchFamily="18" charset="0"/>
                            <a:ea typeface="Cambria Math" panose="02040503050406030204" pitchFamily="18" charset="0"/>
                          </a:rPr>
                        </m:ctrlPr>
                      </m:sSupPr>
                      <m:e>
                        <m:r>
                          <a:rPr lang="en-US" sz="2200" b="0" i="1" dirty="0" smtClean="0">
                            <a:latin typeface="Cambria Math" panose="02040503050406030204" pitchFamily="18" charset="0"/>
                            <a:ea typeface="Cambria Math" panose="02040503050406030204" pitchFamily="18" charset="0"/>
                          </a:rPr>
                          <m:t>𝑛</m:t>
                        </m:r>
                      </m:e>
                      <m:sup>
                        <m:r>
                          <a:rPr lang="en-US" sz="2200" i="1" dirty="0">
                            <a:latin typeface="Cambria Math" panose="02040503050406030204" pitchFamily="18" charset="0"/>
                            <a:ea typeface="Cambria Math" panose="02040503050406030204" pitchFamily="18" charset="0"/>
                          </a:rPr>
                          <m:t>2</m:t>
                        </m:r>
                      </m:sup>
                    </m:sSup>
                  </m:oMath>
                </a14:m>
                <a:r>
                  <a:rPr lang="en-US" sz="2200" dirty="0">
                    <a:solidFill>
                      <a:srgbClr val="3803CD"/>
                    </a:solidFill>
                    <a:latin typeface="Times New Roman" panose="02020603050405020304" pitchFamily="18" charset="0"/>
                    <a:cs typeface="Times New Roman" panose="02020603050405020304" pitchFamily="18" charset="0"/>
                  </a:rPr>
                  <a:t>log n ), which is slower than the implementation.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the Fibonacci heap, the implementation is </a:t>
                </a:r>
                <a14:m>
                  <m:oMath xmlns:m="http://schemas.openxmlformats.org/officeDocument/2006/math">
                    <m:r>
                      <a:rPr lang="en-US" sz="2200" i="1" smtClean="0">
                        <a:solidFill>
                          <a:srgbClr val="3803CD"/>
                        </a:solidFill>
                        <a:latin typeface="Cambria Math" panose="02040503050406030204" pitchFamily="18" charset="0"/>
                        <a:ea typeface="Cambria Math" panose="02040503050406030204" pitchFamily="18" charset="0"/>
                      </a:rPr>
                      <m:t>𝜃</m:t>
                    </m:r>
                    <m:r>
                      <a:rPr lang="en-US" sz="2200" i="1" smtClean="0">
                        <a:solidFill>
                          <a:srgbClr val="3803CD"/>
                        </a:solidFill>
                        <a:latin typeface="Cambria Math" panose="02040503050406030204" pitchFamily="18" charset="0"/>
                        <a:ea typeface="Cambria Math" panose="02040503050406030204" pitchFamily="18" charset="0"/>
                      </a:rPr>
                      <m:t>(</m:t>
                    </m:r>
                    <m:r>
                      <m:rPr>
                        <m:nor/>
                      </m:rPr>
                      <a:rPr lang="en-US" sz="2200" b="0" i="0" smtClean="0">
                        <a:solidFill>
                          <a:srgbClr val="3803CD"/>
                        </a:solidFill>
                        <a:latin typeface="Cambria Math" panose="02040503050406030204" pitchFamily="18" charset="0"/>
                        <a:ea typeface="Cambria Math" panose="02040503050406030204" pitchFamily="18" charset="0"/>
                      </a:rPr>
                      <m:t>m</m:t>
                    </m:r>
                    <m:r>
                      <m:rPr>
                        <m:nor/>
                      </m:rPr>
                      <a:rPr lang="en-US" sz="2200" b="0" i="0" smtClean="0">
                        <a:solidFill>
                          <a:srgbClr val="3803CD"/>
                        </a:solidFill>
                        <a:latin typeface="Cambria Math" panose="02040503050406030204" pitchFamily="18" charset="0"/>
                        <a:ea typeface="Cambria Math" panose="02040503050406030204" pitchFamily="18" charset="0"/>
                      </a:rPr>
                      <m:t> + </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t>
                </a:r>
                <a:r>
                  <a:rPr lang="en-US" sz="2200" dirty="0">
                    <a:latin typeface="Times New Roman" panose="02020603050405020304" pitchFamily="18" charset="0"/>
                    <a:cs typeface="Times New Roman" panose="02020603050405020304" pitchFamily="18" charset="0"/>
                  </a:rPr>
                  <a:t>the faster implementation of Prim’s algorithm. </a:t>
                </a:r>
              </a:p>
              <a:p>
                <a:pPr marL="69056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a sparse graph this is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and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dense graph it is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ea typeface="Cambria Math" panose="02040503050406030204" pitchFamily="18" charset="0"/>
                          </a:rPr>
                          <m:t>𝑛</m:t>
                        </m:r>
                      </m:e>
                      <m:sup>
                        <m:r>
                          <a:rPr lang="en-US" sz="2200" i="1" dirty="0">
                            <a:latin typeface="Cambria Math" panose="02040503050406030204" pitchFamily="18" charset="0"/>
                            <a:ea typeface="Cambria Math" panose="02040503050406030204" pitchFamily="18" charset="0"/>
                          </a:rPr>
                          <m:t>2</m:t>
                        </m:r>
                      </m:sup>
                    </m:sSup>
                  </m:oMath>
                </a14:m>
                <a:r>
                  <a:rPr lang="en-US" sz="2200" dirty="0">
                    <a:solidFill>
                      <a:srgbClr val="3803CD"/>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564829" y="745359"/>
                <a:ext cx="8992335" cy="5570756"/>
              </a:xfrm>
              <a:prstGeom prst="rect">
                <a:avLst/>
              </a:prstGeom>
              <a:blipFill>
                <a:blip r:embed="rId2"/>
                <a:stretch>
                  <a:fillRect l="-1424" t="-1094" r="-610" b="-1313"/>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12822">
            <a:off x="521524" y="1924289"/>
            <a:ext cx="586105" cy="425450"/>
          </a:xfrm>
          <a:prstGeom prst="rect">
            <a:avLst/>
          </a:prstGeom>
          <a:noFill/>
        </p:spPr>
      </p:pic>
    </p:spTree>
    <p:extLst>
      <p:ext uri="{BB962C8B-B14F-4D97-AF65-F5344CB8AC3E}">
        <p14:creationId xmlns:p14="http://schemas.microsoft.com/office/powerpoint/2010/main" val="32110741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FBB75E-C78C-4F5C-B49B-F13B86F4F354}"/>
              </a:ext>
            </a:extLst>
          </p:cNvPr>
          <p:cNvSpPr/>
          <p:nvPr/>
        </p:nvSpPr>
        <p:spPr>
          <a:xfrm>
            <a:off x="2851265" y="2136167"/>
            <a:ext cx="6168043" cy="2616101"/>
          </a:xfrm>
          <a:prstGeom prst="rect">
            <a:avLst/>
          </a:prstGeom>
        </p:spPr>
        <p:txBody>
          <a:bodyPr wrap="square">
            <a:spAutoFit/>
          </a:bodyPr>
          <a:lstStyle/>
          <a:p>
            <a:pPr algn="ctr"/>
            <a:r>
              <a:rPr lang="en-US" sz="4000" dirty="0"/>
              <a:t>Chapter 07.03</a:t>
            </a:r>
            <a:br>
              <a:rPr lang="en-US" sz="4000" dirty="0"/>
            </a:br>
            <a:r>
              <a:rPr lang="en-US" sz="4000" dirty="0"/>
              <a:t>Greedy Algorithms</a:t>
            </a:r>
          </a:p>
          <a:p>
            <a:pPr algn="ctr"/>
            <a:endParaRPr lang="en-US" sz="2400" dirty="0">
              <a:solidFill>
                <a:srgbClr val="000000"/>
              </a:solidFill>
              <a:ea typeface="Microsoft YaHei" panose="020B0503020204020204" pitchFamily="34" charset="-122"/>
              <a:cs typeface="Microsoft YaHei" panose="020B0503020204020204" pitchFamily="34" charset="-122"/>
            </a:endParaRPr>
          </a:p>
          <a:p>
            <a:pPr algn="ctr"/>
            <a:r>
              <a:rPr lang="en-US" sz="3200" dirty="0">
                <a:solidFill>
                  <a:srgbClr val="000000"/>
                </a:solidFill>
                <a:ea typeface="Microsoft YaHei" panose="020B0503020204020204" pitchFamily="34" charset="-122"/>
                <a:cs typeface="Microsoft YaHei" panose="020B0503020204020204" pitchFamily="34" charset="-122"/>
              </a:rPr>
              <a:t>Dijkstra’s Algorithm</a:t>
            </a:r>
          </a:p>
          <a:p>
            <a:pPr algn="ctr"/>
            <a:r>
              <a:rPr lang="en-US" sz="2800" dirty="0">
                <a:solidFill>
                  <a:srgbClr val="000000"/>
                </a:solidFill>
                <a:ea typeface="Microsoft YaHei" panose="020B0503020204020204" pitchFamily="34" charset="-122"/>
                <a:cs typeface="Microsoft YaHei" panose="020B0503020204020204" pitchFamily="34" charset="-122"/>
              </a:rPr>
              <a:t>Single-Source Shortest Paths</a:t>
            </a:r>
          </a:p>
        </p:txBody>
      </p:sp>
    </p:spTree>
    <p:extLst>
      <p:ext uri="{BB962C8B-B14F-4D97-AF65-F5344CB8AC3E}">
        <p14:creationId xmlns:p14="http://schemas.microsoft.com/office/powerpoint/2010/main" val="30724605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A8E2B2-2BE1-4D26-9C03-F886ED201726}"/>
              </a:ext>
            </a:extLst>
          </p:cNvPr>
          <p:cNvSpPr/>
          <p:nvPr/>
        </p:nvSpPr>
        <p:spPr>
          <a:xfrm>
            <a:off x="688259" y="2054943"/>
            <a:ext cx="10962967" cy="7570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30188" y="597455"/>
            <a:ext cx="9458922" cy="5663089"/>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Dijkstra’s Algorithm</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Consider 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single-source shortest-paths problem:</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marL="457200" indent="-457200">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Given a vertex s (called the </a:t>
            </a:r>
            <a:r>
              <a:rPr lang="en-US" sz="2200" b="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source)</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a weighted connected graph G = (V, E), </a:t>
            </a:r>
          </a:p>
          <a:p>
            <a:pPr marL="919163" lvl="1" indent="-461963">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find</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b="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shortest paths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to all its other vertices.</a:t>
            </a:r>
          </a:p>
          <a:p>
            <a:pPr marL="919163" lvl="1" indent="-461963">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single-source shortest-paths problem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looks for </a:t>
            </a:r>
          </a:p>
          <a:p>
            <a:pPr marL="919163" lvl="2" indent="-461963">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family of paths, </a:t>
            </a:r>
          </a:p>
          <a:p>
            <a:pPr marL="919163" lvl="2"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each path leads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from the source to a different vertex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the graph, </a:t>
            </a:r>
          </a:p>
          <a:p>
            <a:pPr marL="919163" lvl="2"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some paths may have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edges in common</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algorithm is </a:t>
            </a:r>
            <a:r>
              <a:rPr lang="en-US" sz="2200" b="1"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not</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interested in </a:t>
            </a:r>
            <a:r>
              <a:rPr lang="en-US" sz="22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single shortest path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starts at the source and visits all the other vertices.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3"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could be a much more difficult problem (a version of the traveling salesman problem).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Tree>
    <p:extLst>
      <p:ext uri="{BB962C8B-B14F-4D97-AF65-F5344CB8AC3E}">
        <p14:creationId xmlns:p14="http://schemas.microsoft.com/office/powerpoint/2010/main" val="19261811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905232"/>
            <a:ext cx="8731624" cy="5324535"/>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Dijkstra’s Algorithm</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single-source shortest-paths problem:</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Given a vertex called 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source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in a weighted connected graph, find shortest paths to all its other vertices.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pplications of the shortest-paths problem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include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transportation planning and packet routing in communication networks, including the Internet.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Less obvious applications, such as, finding shortest paths in social networks, speech recognition, document formatting, robotics, compilers, and airline crew scheduling.</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entertainment, such as path-finding in video games and finding best solutions to puzzles using their state-space graphs.</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90990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6314</TotalTime>
  <Words>26922</Words>
  <Application>Microsoft Macintosh PowerPoint</Application>
  <PresentationFormat>Widescreen</PresentationFormat>
  <Paragraphs>4073</Paragraphs>
  <Slides>209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209</vt:i4>
      </vt:variant>
    </vt:vector>
  </HeadingPairs>
  <TitlesOfParts>
    <vt:vector size="219" baseType="lpstr">
      <vt:lpstr>Microsoft YaHei</vt:lpstr>
      <vt:lpstr>Arial</vt:lpstr>
      <vt:lpstr>Calibri</vt:lpstr>
      <vt:lpstr>Calibri Light</vt:lpstr>
      <vt:lpstr>Cambria Math</vt:lpstr>
      <vt:lpstr>Courier New</vt:lpstr>
      <vt:lpstr>Symbol</vt:lpstr>
      <vt:lpstr>Times New Roman</vt:lpstr>
      <vt:lpstr>Wingdings</vt:lpstr>
      <vt:lpstr>Office Theme</vt:lpstr>
      <vt:lpstr>Chapter 07.01  Greedy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Greedy Technique: Placement of 16 chips on non-adjacent squares.</vt:lpstr>
      <vt:lpstr>PowerPoint Presentation</vt:lpstr>
      <vt:lpstr>Greedy Technique</vt:lpstr>
      <vt:lpstr>Greedy Technique</vt:lpstr>
      <vt:lpstr>Greedy Technique 20x20</vt:lpstr>
      <vt:lpstr>Greedy Technique 20x20</vt:lpstr>
      <vt:lpstr>PowerPoint Presentation</vt:lpstr>
      <vt:lpstr>Greedy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07.02 Greedy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07.04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07.05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Huynh, Truc Le M CIV USARMY (USA)</cp:lastModifiedBy>
  <cp:revision>433</cp:revision>
  <dcterms:created xsi:type="dcterms:W3CDTF">2016-10-13T00:10:31Z</dcterms:created>
  <dcterms:modified xsi:type="dcterms:W3CDTF">2024-10-10T17:28:11Z</dcterms:modified>
</cp:coreProperties>
</file>