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416" r:id="rId4"/>
    <p:sldId id="374" r:id="rId5"/>
    <p:sldId id="375" r:id="rId6"/>
    <p:sldId id="286" r:id="rId7"/>
    <p:sldId id="287" r:id="rId8"/>
    <p:sldId id="295" r:id="rId9"/>
    <p:sldId id="395" r:id="rId10"/>
    <p:sldId id="396" r:id="rId11"/>
    <p:sldId id="417" r:id="rId12"/>
    <p:sldId id="407" r:id="rId13"/>
    <p:sldId id="288" r:id="rId14"/>
    <p:sldId id="411" r:id="rId15"/>
    <p:sldId id="397" r:id="rId16"/>
    <p:sldId id="292" r:id="rId17"/>
    <p:sldId id="344" r:id="rId18"/>
    <p:sldId id="290" r:id="rId19"/>
    <p:sldId id="346" r:id="rId20"/>
    <p:sldId id="405" r:id="rId21"/>
    <p:sldId id="406" r:id="rId22"/>
    <p:sldId id="291" r:id="rId23"/>
    <p:sldId id="297" r:id="rId24"/>
    <p:sldId id="293" r:id="rId25"/>
    <p:sldId id="408" r:id="rId26"/>
    <p:sldId id="298" r:id="rId27"/>
    <p:sldId id="364" r:id="rId28"/>
    <p:sldId id="393" r:id="rId29"/>
    <p:sldId id="394" r:id="rId30"/>
    <p:sldId id="365" r:id="rId31"/>
    <p:sldId id="415" r:id="rId32"/>
    <p:sldId id="412" r:id="rId33"/>
    <p:sldId id="376" r:id="rId34"/>
    <p:sldId id="300" r:id="rId35"/>
    <p:sldId id="301" r:id="rId36"/>
    <p:sldId id="377" r:id="rId37"/>
    <p:sldId id="302" r:id="rId38"/>
    <p:sldId id="413" r:id="rId39"/>
    <p:sldId id="303" r:id="rId40"/>
    <p:sldId id="304" r:id="rId41"/>
    <p:sldId id="378" r:id="rId42"/>
    <p:sldId id="414" r:id="rId43"/>
    <p:sldId id="306" r:id="rId44"/>
    <p:sldId id="307" r:id="rId45"/>
    <p:sldId id="308" r:id="rId46"/>
    <p:sldId id="309" r:id="rId47"/>
    <p:sldId id="379" r:id="rId48"/>
    <p:sldId id="310" r:id="rId49"/>
    <p:sldId id="311" r:id="rId50"/>
    <p:sldId id="312" r:id="rId51"/>
    <p:sldId id="313" r:id="rId52"/>
    <p:sldId id="314" r:id="rId53"/>
    <p:sldId id="315" r:id="rId54"/>
    <p:sldId id="380" r:id="rId55"/>
    <p:sldId id="381" r:id="rId56"/>
    <p:sldId id="316" r:id="rId57"/>
    <p:sldId id="382" r:id="rId58"/>
    <p:sldId id="383" r:id="rId59"/>
    <p:sldId id="317" r:id="rId60"/>
    <p:sldId id="318" r:id="rId61"/>
    <p:sldId id="385" r:id="rId62"/>
    <p:sldId id="319" r:id="rId63"/>
    <p:sldId id="387" r:id="rId64"/>
    <p:sldId id="320" r:id="rId65"/>
    <p:sldId id="418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52" r:id="rId89"/>
    <p:sldId id="353" r:id="rId90"/>
    <p:sldId id="354" r:id="rId91"/>
    <p:sldId id="355" r:id="rId92"/>
    <p:sldId id="357" r:id="rId93"/>
    <p:sldId id="358" r:id="rId94"/>
    <p:sldId id="359" r:id="rId95"/>
    <p:sldId id="360" r:id="rId96"/>
    <p:sldId id="361" r:id="rId97"/>
    <p:sldId id="362" r:id="rId98"/>
    <p:sldId id="392" r:id="rId99"/>
    <p:sldId id="391" r:id="rId100"/>
    <p:sldId id="363" r:id="rId101"/>
    <p:sldId id="366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255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  <a:cs typeface="Times New Roman" panose="02020603050405020304" pitchFamily="18" charset="0"/>
              </a:rPr>
              <a:t>Chapter 02</a:t>
            </a:r>
            <a:br>
              <a:rPr lang="en-US" sz="4400" dirty="0">
                <a:latin typeface="+mn-lt"/>
                <a:cs typeface="Times New Roman" panose="02020603050405020304" pitchFamily="18" charset="0"/>
              </a:rPr>
            </a:br>
            <a:r>
              <a:rPr lang="en-US" sz="4000" dirty="0">
                <a:latin typeface="+mn-lt"/>
                <a:cs typeface="Times New Roman" panose="02020603050405020304" pitchFamily="18" charset="0"/>
              </a:rPr>
              <a:t>Divide-and-Conquer Algorithm</a:t>
            </a:r>
            <a:r>
              <a:rPr lang="en-US" sz="4400" dirty="0">
                <a:cs typeface="Times New Roman" panose="02020603050405020304" pitchFamily="18" charset="0"/>
              </a:rPr>
              <a:t/>
            </a:r>
            <a:br>
              <a:rPr lang="en-US" sz="4400" dirty="0">
                <a:cs typeface="Times New Roman" panose="02020603050405020304" pitchFamily="18" charset="0"/>
              </a:rPr>
            </a:br>
            <a:endParaRPr lang="en-US" sz="4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256216-89A0-44BB-8E5C-52B1C11031C8}"/>
              </a:ext>
            </a:extLst>
          </p:cNvPr>
          <p:cNvSpPr txBox="1"/>
          <p:nvPr/>
        </p:nvSpPr>
        <p:spPr>
          <a:xfrm>
            <a:off x="0" y="2062815"/>
            <a:ext cx="1219200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61930" y="730931"/>
            <a:ext cx="8468139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SimSun" panose="02010600030101010101" pitchFamily="2" charset="-122"/>
              </a:rPr>
              <a:t>Convex-Hull Problem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X of points in the plane,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convex hull of the set is  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polygon that contains all the points X.</a:t>
            </a:r>
          </a:p>
          <a:p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1028" name="Picture 4" descr="http://www.geeksforgeeks.org/wp-content/uploads/convexHull1.png">
            <a:extLst>
              <a:ext uri="{FF2B5EF4-FFF2-40B4-BE49-F238E27FC236}">
                <a16:creationId xmlns:a16="http://schemas.microsoft.com/office/drawing/2014/main" id="{FB9D9182-7EF2-42E8-BFD6-8A1CA9D2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4" y="4230057"/>
            <a:ext cx="494685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83AB371A-B20B-4995-BD5A-5774C2B4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66D2F-B550-4FBB-B467-A3AADC368E99}"/>
              </a:ext>
            </a:extLst>
          </p:cNvPr>
          <p:cNvSpPr/>
          <p:nvPr/>
        </p:nvSpPr>
        <p:spPr>
          <a:xfrm>
            <a:off x="1861930" y="2362275"/>
            <a:ext cx="367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0956" y="2711507"/>
            <a:ext cx="4946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mathematics,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convex hull</a:t>
            </a:r>
            <a:r>
              <a:rPr lang="en-US" sz="2000" dirty="0"/>
              <a:t> or </a:t>
            </a:r>
            <a:r>
              <a:rPr lang="en-US" sz="2000" b="1" dirty="0"/>
              <a:t>convex</a:t>
            </a:r>
            <a:r>
              <a:rPr lang="en-US" sz="2000" dirty="0"/>
              <a:t> envelope of a set X of points in the Euclidean plane or in a Euclidean space (or, more generally, in an affine space over the reals)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smallest</a:t>
            </a:r>
            <a:r>
              <a:rPr lang="en-US" sz="2000" dirty="0"/>
              <a:t> </a:t>
            </a:r>
            <a:r>
              <a:rPr lang="en-US" sz="2000" b="1" dirty="0"/>
              <a:t>convex</a:t>
            </a:r>
            <a:r>
              <a:rPr lang="en-US" sz="2000" dirty="0"/>
              <a:t> set that contains X.</a:t>
            </a:r>
          </a:p>
        </p:txBody>
      </p:sp>
      <p:pic>
        <p:nvPicPr>
          <p:cNvPr id="5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93" y="4654331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C55667A-21D2-4487-9702-12FF47E8B046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7C2C3CE7-14FD-4FF0-9A94-1D21340B28F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81" y="1841142"/>
            <a:ext cx="685564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324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423" y="678205"/>
            <a:ext cx="7866490" cy="5918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Assume as an inductive hypothesis,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of levels of a recursion tree for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 is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+ 1 =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+ 1.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Assuming that the original input size is a power of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next input size to consider is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   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tree with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 has one more level than a tree of 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nodes.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total number of levels is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(i+1) + 1 = log</a:t>
            </a:r>
            <a:r>
              <a:rPr lang="en-US" sz="2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i+1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+ 1.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To compute the total cost represented by the recurrence (2.5),  this simply add up the costs of all the levels.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+ 1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levels, each costing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a total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(log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+ 1) =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Ignoring the low-order term and the constant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gives the desired result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Θ(nlog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2904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5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1930" y="730931"/>
            <a:ext cx="8468139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SimSun" panose="02010600030101010101" pitchFamily="2" charset="-122"/>
              </a:rPr>
              <a:t>Convex-Hull Problem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X of points in the plane,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convex hull of the set is   </a:t>
            </a:r>
          </a:p>
          <a:p>
            <a:pPr marL="461963" indent="-461963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polygon that contains all the points X.</a:t>
            </a:r>
          </a:p>
          <a:p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1028" name="Picture 4" descr="http://www.geeksforgeeks.org/wp-content/uploads/convexHull1.png">
            <a:extLst>
              <a:ext uri="{FF2B5EF4-FFF2-40B4-BE49-F238E27FC236}">
                <a16:creationId xmlns:a16="http://schemas.microsoft.com/office/drawing/2014/main" id="{FB9D9182-7EF2-42E8-BFD6-8A1CA9D2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99" y="2935957"/>
            <a:ext cx="494685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83AB371A-B20B-4995-BD5A-5774C2B4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ConvexHull3DPoints">
            <a:extLst>
              <a:ext uri="{FF2B5EF4-FFF2-40B4-BE49-F238E27FC236}">
                <a16:creationId xmlns:a16="http://schemas.microsoft.com/office/drawing/2014/main" id="{647CFC75-150E-41FE-94BA-94114E9D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4" y="4932217"/>
            <a:ext cx="9906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vexHull3DSolid">
            <a:extLst>
              <a:ext uri="{FF2B5EF4-FFF2-40B4-BE49-F238E27FC236}">
                <a16:creationId xmlns:a16="http://schemas.microsoft.com/office/drawing/2014/main" id="{CCDC5B4C-A12F-4FAC-81AA-72743C73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65" y="4851254"/>
            <a:ext cx="12573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vexHull2D">
            <a:extLst>
              <a:ext uri="{FF2B5EF4-FFF2-40B4-BE49-F238E27FC236}">
                <a16:creationId xmlns:a16="http://schemas.microsoft.com/office/drawing/2014/main" id="{05831973-D898-42E9-93B3-946FE1C0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99" y="4932217"/>
            <a:ext cx="14097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A66D2F-B550-4FBB-B467-A3AADC368E99}"/>
              </a:ext>
            </a:extLst>
          </p:cNvPr>
          <p:cNvSpPr/>
          <p:nvPr/>
        </p:nvSpPr>
        <p:spPr>
          <a:xfrm>
            <a:off x="1861930" y="2369374"/>
            <a:ext cx="3894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51" y="2831039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C55667A-21D2-4487-9702-12FF47E8B046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7C2C3CE7-14FD-4FF0-9A94-1D21340B28F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81" y="1841142"/>
            <a:ext cx="756026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FE974C-85CF-4544-829A-89BB85851860}"/>
              </a:ext>
            </a:extLst>
          </p:cNvPr>
          <p:cNvSpPr txBox="1"/>
          <p:nvPr/>
        </p:nvSpPr>
        <p:spPr>
          <a:xfrm>
            <a:off x="-49305" y="5149905"/>
            <a:ext cx="12241305" cy="14483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8785E-482D-4C9B-B3C1-2F07F616A63C}"/>
              </a:ext>
            </a:extLst>
          </p:cNvPr>
          <p:cNvSpPr txBox="1"/>
          <p:nvPr/>
        </p:nvSpPr>
        <p:spPr>
          <a:xfrm>
            <a:off x="-49305" y="2846568"/>
            <a:ext cx="12241306" cy="21809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70308" y="240002"/>
            <a:ext cx="896532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Analyzing divide and conquer algorithms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 general: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T(n) be the running time on solving a problem of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n.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takes constant time Θ(1), if the input size is small enough,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 n ≤ c for some constant c.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problem into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subproblems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of which has n/b, the input size of the original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Let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D(n) time to divide the problem into a subproblems of size n/b.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T(n/b) to solve one subproblem of size n/b. 	(conquer)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</a:t>
            </a:r>
            <a:r>
              <a:rPr lang="en-US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(n/b) to find the solution to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subproblems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(conquer)</a:t>
            </a:r>
          </a:p>
          <a:p>
            <a:pPr marL="800100" lvl="1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C(n) time to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solutions for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subproblems into the solution of the original problem.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recurrence is obtained: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Θ(1)				if n ≤ c,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(n/b) + D(n) + C(n)		otherwise.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38"/>
          <p:cNvSpPr>
            <a:spLocks/>
          </p:cNvSpPr>
          <p:nvPr/>
        </p:nvSpPr>
        <p:spPr bwMode="auto">
          <a:xfrm>
            <a:off x="3305166" y="5734031"/>
            <a:ext cx="120212" cy="693026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72922" y="5865100"/>
            <a:ext cx="95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endParaRPr lang="en-US" sz="2200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2CD92CA-164C-44C9-818C-3372324ABF05}"/>
              </a:ext>
            </a:extLst>
          </p:cNvPr>
          <p:cNvSpPr/>
          <p:nvPr/>
        </p:nvSpPr>
        <p:spPr>
          <a:xfrm flipH="1">
            <a:off x="985961" y="1550503"/>
            <a:ext cx="432742" cy="290969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4A459E3C-3C9C-4949-A07A-A860127F3A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7625">
            <a:off x="918193" y="1503987"/>
            <a:ext cx="592780" cy="34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3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701F4-4328-4F2E-84F8-6D1577261A94}"/>
              </a:ext>
            </a:extLst>
          </p:cNvPr>
          <p:cNvSpPr txBox="1"/>
          <p:nvPr/>
        </p:nvSpPr>
        <p:spPr>
          <a:xfrm>
            <a:off x="30479" y="4192301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9216" y="794025"/>
            <a:ext cx="8893567" cy="5475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The time efficiency for any of these algorithms is a nontrivial problem:</a:t>
            </a:r>
          </a:p>
          <a:p>
            <a:pPr marL="228600" marR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example: </a:t>
            </a:r>
          </a:p>
          <a:p>
            <a:pPr marL="228600" marR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571500" marR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are the time efficiencies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 (with Merge Algorithm), which has the following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recurrence relation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?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    T(n) = 2 T(n/2) +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T(1) = 0.</a:t>
            </a:r>
          </a:p>
          <a:p>
            <a:pPr marL="574675" indent="-3476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Solution: How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68697DD-2D82-47E6-8A88-C34E1C94AB6F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DC12C39-AC0E-4FB8-8C66-3EEE25A274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9" y="1695695"/>
            <a:ext cx="761365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C5832-5FC9-41A8-A855-DC61B45FE452}"/>
              </a:ext>
            </a:extLst>
          </p:cNvPr>
          <p:cNvSpPr/>
          <p:nvPr/>
        </p:nvSpPr>
        <p:spPr>
          <a:xfrm>
            <a:off x="3811385" y="1966352"/>
            <a:ext cx="4374672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Merge-Sort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21546-60D2-4FCB-A0CC-CDF73AB89170}"/>
              </a:ext>
            </a:extLst>
          </p:cNvPr>
          <p:cNvSpPr/>
          <p:nvPr/>
        </p:nvSpPr>
        <p:spPr>
          <a:xfrm>
            <a:off x="2029428" y="3674804"/>
            <a:ext cx="8515109" cy="96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 sorting algorithm, using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divide-and-conquer technique.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worst-case running time is much less than that of insertion sort.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2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37208-10A6-4B78-970D-3B7D2B86AC22}"/>
              </a:ext>
            </a:extLst>
          </p:cNvPr>
          <p:cNvSpPr txBox="1"/>
          <p:nvPr/>
        </p:nvSpPr>
        <p:spPr>
          <a:xfrm>
            <a:off x="30480" y="4166397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C65DC-9345-4C0B-95C2-5CE71BD46D9C}"/>
              </a:ext>
            </a:extLst>
          </p:cNvPr>
          <p:cNvSpPr txBox="1"/>
          <p:nvPr/>
        </p:nvSpPr>
        <p:spPr>
          <a:xfrm>
            <a:off x="0" y="469608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12735" y="564362"/>
            <a:ext cx="9364237" cy="582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Merge Sort -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algorithm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the divide-and-conquer paradigm.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successive application of the divide-and-conquer technique.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Sorts a given array  A[0 . .n-1] of orderable elements accordingly: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n-element array A into two halves </a:t>
            </a:r>
          </a:p>
          <a:p>
            <a:pPr lvl="4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A[0… 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-1]  and A[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..  n -1]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4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Repeat the process on each of the halves.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Conquer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For each of the halves,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subarrays recursively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using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two smaller sorted arrays into a single sorted one.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operation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is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merging of two sorted sequences in the “combine” step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E687D7B-8DFF-432D-A36B-C2ABBD86C2BE}"/>
              </a:ext>
            </a:extLst>
          </p:cNvPr>
          <p:cNvSpPr/>
          <p:nvPr/>
        </p:nvSpPr>
        <p:spPr>
          <a:xfrm flipH="1">
            <a:off x="808943" y="1017208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B34CD1-484E-4CC0-927C-E2B249CE0F5A}"/>
              </a:ext>
            </a:extLst>
          </p:cNvPr>
          <p:cNvSpPr txBox="1"/>
          <p:nvPr/>
        </p:nvSpPr>
        <p:spPr>
          <a:xfrm>
            <a:off x="0" y="4284517"/>
            <a:ext cx="12192000" cy="1219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8712" y="1251140"/>
                <a:ext cx="8226950" cy="507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Algorithm 	</a:t>
                </a:r>
                <a:r>
                  <a:rPr lang="en-US" sz="2800" dirty="0" err="1">
                    <a:ea typeface="SimSun" panose="02010600030101010101" pitchFamily="2" charset="-122"/>
                    <a:cs typeface="Times New Roman" panose="02020603050405020304" pitchFamily="18" charset="0"/>
                  </a:rPr>
                  <a:t>Mergesort</a:t>
                </a:r>
                <a:r>
                  <a:rPr lang="en-US" sz="28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(A[0  ..  n -1])</a:t>
                </a:r>
              </a:p>
              <a:p>
                <a:pPr marL="685800" lvl="1"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//sort array (A[0 .. n - 1])  by recursive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Mergesort</a:t>
                </a:r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lvl="1"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Input:     An array A[0 . .n - 1] of orderable elements</a:t>
                </a:r>
              </a:p>
              <a:p>
                <a:pPr marL="685800" lvl="1"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 Array A[0 . .n - 1] sorted in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nondecreasing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</a:t>
                </a:r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143000" lvl="2" ea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(n &gt; 1)</a:t>
                </a:r>
              </a:p>
              <a:p>
                <a:pPr marL="852488" lvl="2" eaLnBrk="0">
                  <a:spcAft>
                    <a:spcPts val="600"/>
                  </a:spcAft>
                  <a:tabLst>
                    <a:tab pos="1371600" algn="l"/>
                    <a:tab pos="1544638" algn="l"/>
                    <a:tab pos="1828800" algn="l"/>
                  </a:tabLs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{ copy A[0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  to  B[0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copy A[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.. n-1]  to  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Mergesort (B[0 .. 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  <a:endParaRPr lang="en-US" sz="22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lvl="2"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Mergesort (C[0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sz="2200" i="1" spc="-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i="1" spc="-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	Merge(B, C, A);}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else</a:t>
                </a:r>
              </a:p>
              <a:p>
                <a:pPr lvl="2"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 return;</a:t>
                </a:r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//return A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12" y="1251140"/>
                <a:ext cx="8226950" cy="5079852"/>
              </a:xfrm>
              <a:prstGeom prst="rect">
                <a:avLst/>
              </a:prstGeom>
              <a:blipFill>
                <a:blip r:embed="rId2"/>
                <a:stretch>
                  <a:fillRect t="-480" b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86CD557-447F-4117-84F4-E1405CE040D5}"/>
              </a:ext>
            </a:extLst>
          </p:cNvPr>
          <p:cNvSpPr/>
          <p:nvPr/>
        </p:nvSpPr>
        <p:spPr>
          <a:xfrm flipH="1">
            <a:off x="993831" y="3888187"/>
            <a:ext cx="533958" cy="324037"/>
          </a:xfrm>
          <a:prstGeom prst="cloudCallout">
            <a:avLst>
              <a:gd name="adj1" fmla="val -51691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643F01C-919B-4C46-ABC5-4828DC9C59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8" y="3828907"/>
            <a:ext cx="609761" cy="4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1642E-4480-467D-B271-2E60455B5F76}"/>
              </a:ext>
            </a:extLst>
          </p:cNvPr>
          <p:cNvSpPr txBox="1"/>
          <p:nvPr/>
        </p:nvSpPr>
        <p:spPr>
          <a:xfrm>
            <a:off x="9906346" y="3244132"/>
            <a:ext cx="155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 n = 2 as the baseline?</a:t>
            </a:r>
          </a:p>
          <a:p>
            <a:r>
              <a:rPr lang="en-US" sz="1600" dirty="0"/>
              <a:t>Why copy ?</a:t>
            </a: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5854" y="898521"/>
                <a:ext cx="8746435" cy="5752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the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algorithm again: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Algorithm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(A[0  ..  n-1])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sort array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(A[0 .. n-1])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by recursive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 An array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A[0 . .n-1]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of orderable elements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 Array 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A[0 . .n-1]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sorted in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nondecreasing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order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eaLnBrk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if (n &gt; 1){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copy A[0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 to B[0 .. 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copy A[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.. n-1] to 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-1];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Mergesort (B[0 .. 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└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n/2</a:t>
                </a:r>
                <a:r>
                  <a:rPr lang="de-DE" sz="2200" spc="-100" baseline="-25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┘</a:t>
                </a: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  <a:endParaRPr lang="en-US" sz="2200" spc="-1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eaLnBrk="0">
                  <a:spcAft>
                    <a:spcPts val="600"/>
                  </a:spcAft>
                </a:pPr>
                <a:r>
                  <a:rPr lang="de-DE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Mergesort (C[0 .. </a:t>
                </a:r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┌</a:t>
                </a:r>
                <a14:m>
                  <m:oMath xmlns:m="http://schemas.openxmlformats.org/officeDocument/2006/math">
                    <m:r>
                      <a:rPr lang="en-US" sz="2200" i="1" spc="-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i="1" spc="-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sz="2200" spc="-100" baseline="300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-1]);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 Merge(B, C, A);}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else</a:t>
                </a:r>
              </a:p>
              <a:p>
                <a:pPr eaLnBrk="0">
                  <a:spcAft>
                    <a:spcPts val="600"/>
                  </a:spcAft>
                </a:pPr>
                <a:r>
                  <a:rPr lang="en-US" sz="2200" spc="-1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   return;</a:t>
                </a:r>
                <a:r>
                  <a:rPr lang="en-US" sz="2200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//return A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4" y="898521"/>
                <a:ext cx="8746435" cy="5752344"/>
              </a:xfrm>
              <a:prstGeom prst="rect">
                <a:avLst/>
              </a:prstGeom>
              <a:blipFill>
                <a:blip r:embed="rId2"/>
                <a:stretch>
                  <a:fillRect l="-906" t="-318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8573549" y="5075339"/>
            <a:ext cx="25167" cy="5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23214" y="2088642"/>
            <a:ext cx="26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 A[1]     …   A[10], n=11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 flipH="1">
            <a:off x="8779079" y="2457974"/>
            <a:ext cx="1086374" cy="63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73842" y="2457974"/>
            <a:ext cx="610132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5651" y="3088774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… B[4], n = 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885651" y="3468648"/>
            <a:ext cx="897621" cy="123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33295" y="307507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 … C[5], n = 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6880" y="4731174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B[1], n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79078" y="4731174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 … C[2], n =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84690" y="5623442"/>
            <a:ext cx="23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B[0], n =1    C[1], n = 1</a:t>
            </a:r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8773865" y="3445539"/>
            <a:ext cx="898641" cy="12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7016880" y="5100506"/>
            <a:ext cx="893428" cy="5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7910308" y="5100506"/>
            <a:ext cx="285736" cy="52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575260" y="5936545"/>
            <a:ext cx="507675" cy="26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88698" y="5938362"/>
            <a:ext cx="486562" cy="26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0309" y="6204320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Merge</a:t>
            </a:r>
          </a:p>
        </p:txBody>
      </p:sp>
      <p:cxnSp>
        <p:nvCxnSpPr>
          <p:cNvPr id="42" name="Straight Arrow Connector 41"/>
          <p:cNvCxnSpPr>
            <a:stCxn id="26" idx="2"/>
          </p:cNvCxnSpPr>
          <p:nvPr/>
        </p:nvCxnSpPr>
        <p:spPr>
          <a:xfrm flipH="1">
            <a:off x="9391477" y="5100506"/>
            <a:ext cx="281029" cy="5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83272" y="5567213"/>
            <a:ext cx="271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B[0], n =1    C[0],C[1] n = 2</a:t>
            </a:r>
          </a:p>
          <a:p>
            <a:r>
              <a:rPr lang="en-US" dirty="0"/>
              <a:t>        … 	           …</a:t>
            </a:r>
          </a:p>
        </p:txBody>
      </p:sp>
      <p:cxnSp>
        <p:nvCxnSpPr>
          <p:cNvPr id="45" name="Straight Arrow Connector 44"/>
          <p:cNvCxnSpPr>
            <a:stCxn id="26" idx="2"/>
          </p:cNvCxnSpPr>
          <p:nvPr/>
        </p:nvCxnSpPr>
        <p:spPr>
          <a:xfrm>
            <a:off x="9672506" y="5100506"/>
            <a:ext cx="1021048" cy="46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A9B14B70-88AE-4586-9427-2C277908D75C}"/>
              </a:ext>
            </a:extLst>
          </p:cNvPr>
          <p:cNvSpPr/>
          <p:nvPr/>
        </p:nvSpPr>
        <p:spPr>
          <a:xfrm flipH="1">
            <a:off x="972210" y="4269516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9" name="Picture 28" descr="Image result for smiley face images">
            <a:extLst>
              <a:ext uri="{FF2B5EF4-FFF2-40B4-BE49-F238E27FC236}">
                <a16:creationId xmlns:a16="http://schemas.microsoft.com/office/drawing/2014/main" id="{5900D089-F95C-4298-9109-C7DF2BEAE21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1" y="4087327"/>
            <a:ext cx="609761" cy="4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290" y="789385"/>
            <a:ext cx="870213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SimSun" panose="02010600030101010101" pitchFamily="2" charset="-122"/>
              </a:rPr>
              <a:t>Algorithm   Merge(B[0 .. p-1] , C[0 .. q-1], A[0 .. p+q-1])</a:t>
            </a:r>
            <a:endParaRPr lang="en-US" sz="2400" dirty="0">
              <a:ea typeface="SimSun" panose="02010600030101010101" pitchFamily="2" charset="-122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//Merges two sorted arrays into one sorted array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Input: 	Array B[0 .. p-1]) and C[0 .. q-1] both sorted.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Output: 	Sorted array A[0 .. p+q-1] of the elements of  B and C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0;  j ← 0;  k ← 0; 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&lt; 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p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and j &lt;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q)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do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if  (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B[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≤ C[j])</a:t>
            </a:r>
            <a:endParaRPr lang="en-US" sz="20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{ A[k] ← B[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]; 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+ 1;}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else { A[k] ← C[j];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j ← j + 1;} 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end of if-else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  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k ← k + 1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end of while-do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= p)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copy C[j .. q-1] to A[k .. p+q-1];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copy B[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.. p-1] to A[k .. p+q-1];</a:t>
            </a:r>
          </a:p>
          <a:p>
            <a:pPr lvl="2"/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return;</a:t>
            </a:r>
            <a:endParaRPr lang="en-US" sz="20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9847" y="3137284"/>
            <a:ext cx="3367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B[..]		  C[..]</a:t>
            </a:r>
          </a:p>
          <a:p>
            <a:r>
              <a:rPr lang="en-US" dirty="0"/>
              <a:t>0………</a:t>
            </a:r>
            <a:r>
              <a:rPr lang="en-US" dirty="0" err="1"/>
              <a:t>i</a:t>
            </a:r>
            <a:r>
              <a:rPr lang="en-US" dirty="0"/>
              <a:t>……….p        0 ….. j …………..q</a:t>
            </a:r>
          </a:p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if  (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B[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 ≤  C[j])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DF36B-B0CD-484D-AE8C-C5AD5D39C171}"/>
              </a:ext>
            </a:extLst>
          </p:cNvPr>
          <p:cNvSpPr txBox="1"/>
          <p:nvPr/>
        </p:nvSpPr>
        <p:spPr>
          <a:xfrm>
            <a:off x="7820677" y="4793512"/>
            <a:ext cx="177314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j &lt; q 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A[k]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←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C[j];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j++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k++;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42BB6-B717-4D96-8E5B-C54DCA0425BC}"/>
              </a:ext>
            </a:extLst>
          </p:cNvPr>
          <p:cNvSpPr txBox="1"/>
          <p:nvPr/>
        </p:nvSpPr>
        <p:spPr>
          <a:xfrm>
            <a:off x="9829515" y="4793512"/>
            <a:ext cx="177314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p 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A[k]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←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B[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i++;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k++;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5316203-F800-44FA-B7BA-ECF66C08AB13}"/>
              </a:ext>
            </a:extLst>
          </p:cNvPr>
          <p:cNvSpPr/>
          <p:nvPr/>
        </p:nvSpPr>
        <p:spPr>
          <a:xfrm flipH="1">
            <a:off x="513804" y="2265639"/>
            <a:ext cx="1001486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O(n)</a:t>
            </a: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4A9C5CD2-8C49-4B02-9E59-C4789DB8B6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257">
            <a:off x="513805" y="1884459"/>
            <a:ext cx="678892" cy="38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6E9369-82E3-49E7-AB0A-F22101510DE7}"/>
              </a:ext>
            </a:extLst>
          </p:cNvPr>
          <p:cNvSpPr txBox="1"/>
          <p:nvPr/>
        </p:nvSpPr>
        <p:spPr>
          <a:xfrm>
            <a:off x="438537" y="4622458"/>
            <a:ext cx="1559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 copy the remainder?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5086" y="521913"/>
            <a:ext cx="90008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Algorithm   Merge(B[0 .. p-1] , C[0 .. q-1], A[0 .. p+q-1])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//Merges two sorted arrays into one sorted array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Input: 	Array B[0 .. p-1]) and C[0 .. q-1] both sorted.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Output: 	Sorted array A[0 .. p+q-1] of the elements of  B and C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//set pointers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j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to the first element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respectively.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0;  j ← 0;  k ← 0; 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&lt; 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p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and  j &lt;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q)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do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{ if  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B[</a:t>
            </a:r>
            <a:r>
              <a:rPr lang="en-US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 ≤  C[j])</a:t>
            </a:r>
            <a:endParaRPr lang="en-US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{ A[k] ← B[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]; 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+ 1;}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else  { A[k] ← C[j];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	  j ← j + 1;}</a:t>
            </a:r>
            <a:r>
              <a:rPr lang="en-US" dirty="0">
                <a:latin typeface="Consolas" panose="020B0609020204030204" pitchFamily="49" charset="0"/>
                <a:ea typeface="SimSun" panose="02010600030101010101" pitchFamily="2" charset="-122"/>
              </a:rPr>
              <a:t> 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end of if-else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  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k ← k + 1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}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end of while-do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= p)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copy C[j .. q-1] to A[k .. p+q-1];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 	copy B[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.. p-1] to A[k .. p+q-1];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return;</a:t>
            </a:r>
            <a:endParaRPr lang="en-US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45792" y="2480157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B[0], n =1    C[1], n 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9484611" y="3291902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B[0], n =1    C[0] , n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6770" y="2480157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B[0], n =1    C[0], C[1] n =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999677" y="2849489"/>
            <a:ext cx="260059" cy="43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293292" y="2849489"/>
            <a:ext cx="813732" cy="44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769916" y="2847780"/>
            <a:ext cx="500543" cy="62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70459" y="2849489"/>
            <a:ext cx="397079" cy="62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14569" y="3697174"/>
            <a:ext cx="500543" cy="62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615112" y="3698028"/>
            <a:ext cx="397079" cy="62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75209" y="3512508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A[0] A[1], p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40477" y="4325107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A[0] A[1], q = 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060110" y="2847781"/>
            <a:ext cx="771787" cy="2473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840477" y="4694440"/>
            <a:ext cx="675366" cy="62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783314" y="5321091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A[0] A[1] A[3], q = 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301348" y="3845007"/>
            <a:ext cx="703998" cy="2111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993194" y="5642644"/>
            <a:ext cx="1834750" cy="30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36387" y="5984110"/>
            <a:ext cx="2956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A[0] A[1] A[3] A[4] A[5], p = 6</a:t>
            </a:r>
          </a:p>
        </p:txBody>
      </p:sp>
      <p:cxnSp>
        <p:nvCxnSpPr>
          <p:cNvPr id="34" name="Straight Arrow Connector 33"/>
          <p:cNvCxnSpPr>
            <a:stCxn id="38" idx="2"/>
          </p:cNvCxnSpPr>
          <p:nvPr/>
        </p:nvCxnSpPr>
        <p:spPr>
          <a:xfrm flipH="1">
            <a:off x="6769916" y="1911091"/>
            <a:ext cx="2177134" cy="62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876950" y="1910109"/>
            <a:ext cx="1057567" cy="61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53622" y="1541759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B[1], n =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21684" y="1576590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 … C[2], n = 3</a:t>
            </a:r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>
            <a:off x="9060110" y="1945922"/>
            <a:ext cx="1555002" cy="58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</p:cNvCxnSpPr>
          <p:nvPr/>
        </p:nvCxnSpPr>
        <p:spPr>
          <a:xfrm flipH="1">
            <a:off x="10515843" y="1945922"/>
            <a:ext cx="99269" cy="5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06566" y="7122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 … B[4], n = 5</a:t>
            </a:r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8783314" y="1081537"/>
            <a:ext cx="1016680" cy="45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43" idx="0"/>
          </p:cNvCxnSpPr>
          <p:nvPr/>
        </p:nvCxnSpPr>
        <p:spPr>
          <a:xfrm>
            <a:off x="9799994" y="1081537"/>
            <a:ext cx="815118" cy="49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9799994" y="411061"/>
            <a:ext cx="459742" cy="30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256032" y="398773"/>
            <a:ext cx="1252507" cy="37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34334" y="753020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…</a:t>
            </a:r>
          </a:p>
        </p:txBody>
      </p:sp>
      <p:pic>
        <p:nvPicPr>
          <p:cNvPr id="33" name="Picture 32" descr="Image result for smiley face images">
            <a:extLst>
              <a:ext uri="{FF2B5EF4-FFF2-40B4-BE49-F238E27FC236}">
                <a16:creationId xmlns:a16="http://schemas.microsoft.com/office/drawing/2014/main" id="{A2E96CCF-0641-43B6-80AB-B2E4591EC8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1172">
            <a:off x="748441" y="2569726"/>
            <a:ext cx="538866" cy="4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15DFF-BDEF-4B87-9DCF-32B081C21B00}"/>
              </a:ext>
            </a:extLst>
          </p:cNvPr>
          <p:cNvSpPr txBox="1"/>
          <p:nvPr/>
        </p:nvSpPr>
        <p:spPr>
          <a:xfrm>
            <a:off x="679269" y="849977"/>
            <a:ext cx="9951625" cy="16224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22066" y="849977"/>
            <a:ext cx="9008828" cy="4594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  <a:endParaRPr lang="en-US" sz="3200" dirty="0"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Divide-and-Conquer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T(n)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(n/b) + f(n)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algorithm;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Quicksort algorithm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;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Multiplication of large Integers;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Strassen’s Matrix Multiplication; </a:t>
            </a:r>
          </a:p>
          <a:p>
            <a:pPr marL="974725" marR="0" indent="-517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367" y="1146484"/>
            <a:ext cx="9164720" cy="4796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1.4 illustrates the operation of the procedure bottom-up when n is a power of 2.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consists of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merging pairs of 1-item sequences to form sorted sequences of length 2,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merging pairs of sequence of length 2 to form sorted sequence of length 4,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so on,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until two sequences of length n/2 are merged to form the final sorted sequence of length n.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1.4: The operation of merge sort on the array A = &lt;5, 2, 4, 7, 1, 3, 2, 6&gt;. The lengths of the sorted sequences being merged increase as the algorithm progresses from bottom to top. Invoke MERGE_SORT(A, p, r)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0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261" y="407323"/>
            <a:ext cx="10804635" cy="6450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1        2	  2         3         4         5         6        7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merge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     2	 4         5         7              1	   2         3         6</a:t>
            </a:r>
            <a:endParaRPr lang="en-US" sz="2000" dirty="0"/>
          </a:p>
          <a:p>
            <a:r>
              <a:rPr lang="en-US" sz="2000" b="1" dirty="0"/>
              <a:t>	  merge		                    merge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							   Conquer(sort)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2            5         4	         7	      1	    3	  2            6                Combine(merge)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  Merge	            merge	         merge                </a:t>
            </a:r>
            <a:r>
              <a:rPr lang="en-US" sz="2000" b="1" dirty="0" err="1" smtClean="0"/>
              <a:t>merge</a:t>
            </a:r>
            <a:endParaRPr lang="en-US" sz="2000" b="1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5          2           4	       7	      1            3	  2           6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lain" startAt="5"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5          2            4          7               1       3               2       6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lain" startAt="5"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         5    2     4     7                              1     3     2     6                              </a:t>
            </a:r>
            <a:r>
              <a:rPr lang="en-US" sz="2000" dirty="0"/>
              <a:t>Call MERGE_SORT to</a:t>
            </a:r>
            <a:r>
              <a:rPr lang="en-US" sz="2000" b="1" dirty="0"/>
              <a:t> 									    Divide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/>
              <a:t>                    5     2     4     7     1     3     2    6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22767" y="3601515"/>
            <a:ext cx="2133600" cy="37837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sorted sequences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AutoShape 121"/>
          <p:cNvCxnSpPr>
            <a:cxnSpLocks noChangeShapeType="1"/>
          </p:cNvCxnSpPr>
          <p:nvPr/>
        </p:nvCxnSpPr>
        <p:spPr bwMode="auto">
          <a:xfrm flipH="1" flipV="1">
            <a:off x="2475187" y="5606875"/>
            <a:ext cx="1455682" cy="51014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121"/>
          <p:cNvCxnSpPr>
            <a:cxnSpLocks noChangeShapeType="1"/>
          </p:cNvCxnSpPr>
          <p:nvPr/>
        </p:nvCxnSpPr>
        <p:spPr bwMode="auto">
          <a:xfrm flipV="1">
            <a:off x="3930869" y="5606875"/>
            <a:ext cx="1524000" cy="51014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21"/>
          <p:cNvCxnSpPr>
            <a:cxnSpLocks noChangeShapeType="1"/>
          </p:cNvCxnSpPr>
          <p:nvPr/>
        </p:nvCxnSpPr>
        <p:spPr bwMode="auto">
          <a:xfrm flipH="1" flipV="1">
            <a:off x="1671146" y="4750282"/>
            <a:ext cx="804041" cy="58897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1"/>
          <p:cNvCxnSpPr>
            <a:cxnSpLocks noChangeShapeType="1"/>
          </p:cNvCxnSpPr>
          <p:nvPr/>
        </p:nvCxnSpPr>
        <p:spPr bwMode="auto">
          <a:xfrm flipH="1" flipV="1">
            <a:off x="4776953" y="4762342"/>
            <a:ext cx="804041" cy="58897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1"/>
          <p:cNvCxnSpPr>
            <a:cxnSpLocks noChangeShapeType="1"/>
          </p:cNvCxnSpPr>
          <p:nvPr/>
        </p:nvCxnSpPr>
        <p:spPr bwMode="auto">
          <a:xfrm flipV="1">
            <a:off x="2475187" y="4762342"/>
            <a:ext cx="786962" cy="5769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1"/>
          <p:cNvCxnSpPr>
            <a:cxnSpLocks noChangeShapeType="1"/>
          </p:cNvCxnSpPr>
          <p:nvPr/>
        </p:nvCxnSpPr>
        <p:spPr bwMode="auto">
          <a:xfrm flipV="1">
            <a:off x="5563915" y="4774402"/>
            <a:ext cx="786962" cy="57691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1"/>
          <p:cNvCxnSpPr>
            <a:cxnSpLocks noChangeShapeType="1"/>
          </p:cNvCxnSpPr>
          <p:nvPr/>
        </p:nvCxnSpPr>
        <p:spPr bwMode="auto">
          <a:xfrm flipH="1" flipV="1">
            <a:off x="1361092" y="3888631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1"/>
          <p:cNvCxnSpPr>
            <a:cxnSpLocks noChangeShapeType="1"/>
          </p:cNvCxnSpPr>
          <p:nvPr/>
        </p:nvCxnSpPr>
        <p:spPr bwMode="auto">
          <a:xfrm flipH="1" flipV="1">
            <a:off x="2868668" y="3912562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1"/>
          <p:cNvCxnSpPr>
            <a:cxnSpLocks noChangeShapeType="1"/>
          </p:cNvCxnSpPr>
          <p:nvPr/>
        </p:nvCxnSpPr>
        <p:spPr bwMode="auto">
          <a:xfrm flipH="1" flipV="1">
            <a:off x="4528647" y="3909652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1"/>
          <p:cNvCxnSpPr>
            <a:cxnSpLocks noChangeShapeType="1"/>
          </p:cNvCxnSpPr>
          <p:nvPr/>
        </p:nvCxnSpPr>
        <p:spPr bwMode="auto">
          <a:xfrm flipH="1" flipV="1">
            <a:off x="6064142" y="3909652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1"/>
          <p:cNvCxnSpPr>
            <a:cxnSpLocks noChangeShapeType="1"/>
          </p:cNvCxnSpPr>
          <p:nvPr/>
        </p:nvCxnSpPr>
        <p:spPr bwMode="auto">
          <a:xfrm flipV="1">
            <a:off x="1671146" y="390965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1"/>
          <p:cNvCxnSpPr>
            <a:cxnSpLocks noChangeShapeType="1"/>
          </p:cNvCxnSpPr>
          <p:nvPr/>
        </p:nvCxnSpPr>
        <p:spPr bwMode="auto">
          <a:xfrm flipV="1">
            <a:off x="3158850" y="392462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21"/>
          <p:cNvCxnSpPr>
            <a:cxnSpLocks noChangeShapeType="1"/>
          </p:cNvCxnSpPr>
          <p:nvPr/>
        </p:nvCxnSpPr>
        <p:spPr bwMode="auto">
          <a:xfrm flipV="1">
            <a:off x="4835991" y="392462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1"/>
          <p:cNvCxnSpPr>
            <a:cxnSpLocks noChangeShapeType="1"/>
          </p:cNvCxnSpPr>
          <p:nvPr/>
        </p:nvCxnSpPr>
        <p:spPr bwMode="auto">
          <a:xfrm flipV="1">
            <a:off x="6350877" y="392462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21"/>
          <p:cNvCxnSpPr>
            <a:cxnSpLocks noChangeShapeType="1"/>
          </p:cNvCxnSpPr>
          <p:nvPr/>
        </p:nvCxnSpPr>
        <p:spPr bwMode="auto">
          <a:xfrm flipV="1">
            <a:off x="1320527" y="306550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21"/>
          <p:cNvCxnSpPr>
            <a:cxnSpLocks noChangeShapeType="1"/>
          </p:cNvCxnSpPr>
          <p:nvPr/>
        </p:nvCxnSpPr>
        <p:spPr bwMode="auto">
          <a:xfrm flipH="1" flipV="1">
            <a:off x="1711710" y="3086524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21"/>
          <p:cNvCxnSpPr>
            <a:cxnSpLocks noChangeShapeType="1"/>
          </p:cNvCxnSpPr>
          <p:nvPr/>
        </p:nvCxnSpPr>
        <p:spPr bwMode="auto">
          <a:xfrm flipH="1" flipV="1">
            <a:off x="3270527" y="3007485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21"/>
          <p:cNvCxnSpPr>
            <a:cxnSpLocks noChangeShapeType="1"/>
          </p:cNvCxnSpPr>
          <p:nvPr/>
        </p:nvCxnSpPr>
        <p:spPr bwMode="auto">
          <a:xfrm flipV="1">
            <a:off x="2868668" y="3007485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21"/>
          <p:cNvCxnSpPr>
            <a:cxnSpLocks noChangeShapeType="1"/>
          </p:cNvCxnSpPr>
          <p:nvPr/>
        </p:nvCxnSpPr>
        <p:spPr bwMode="auto">
          <a:xfrm flipH="1" flipV="1">
            <a:off x="4931573" y="3054991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21"/>
          <p:cNvCxnSpPr>
            <a:cxnSpLocks noChangeShapeType="1"/>
          </p:cNvCxnSpPr>
          <p:nvPr/>
        </p:nvCxnSpPr>
        <p:spPr bwMode="auto">
          <a:xfrm flipH="1" flipV="1">
            <a:off x="6507552" y="3071310"/>
            <a:ext cx="310054" cy="59403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21"/>
          <p:cNvCxnSpPr>
            <a:cxnSpLocks noChangeShapeType="1"/>
          </p:cNvCxnSpPr>
          <p:nvPr/>
        </p:nvCxnSpPr>
        <p:spPr bwMode="auto">
          <a:xfrm flipV="1">
            <a:off x="4548273" y="3040021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1"/>
          <p:cNvCxnSpPr>
            <a:cxnSpLocks noChangeShapeType="1"/>
          </p:cNvCxnSpPr>
          <p:nvPr/>
        </p:nvCxnSpPr>
        <p:spPr bwMode="auto">
          <a:xfrm flipV="1">
            <a:off x="6102740" y="3065503"/>
            <a:ext cx="391183" cy="5940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1"/>
          <p:cNvCxnSpPr>
            <a:cxnSpLocks noChangeShapeType="1"/>
          </p:cNvCxnSpPr>
          <p:nvPr/>
        </p:nvCxnSpPr>
        <p:spPr bwMode="auto">
          <a:xfrm flipH="1" flipV="1">
            <a:off x="2711669" y="1998060"/>
            <a:ext cx="642772" cy="77779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21"/>
          <p:cNvCxnSpPr>
            <a:cxnSpLocks noChangeShapeType="1"/>
          </p:cNvCxnSpPr>
          <p:nvPr/>
        </p:nvCxnSpPr>
        <p:spPr bwMode="auto">
          <a:xfrm flipH="1" flipV="1">
            <a:off x="5615978" y="1954219"/>
            <a:ext cx="877945" cy="82163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1"/>
          <p:cNvCxnSpPr>
            <a:cxnSpLocks noChangeShapeType="1"/>
          </p:cNvCxnSpPr>
          <p:nvPr/>
        </p:nvCxnSpPr>
        <p:spPr bwMode="auto">
          <a:xfrm flipV="1">
            <a:off x="1866737" y="2011324"/>
            <a:ext cx="844932" cy="752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21"/>
          <p:cNvCxnSpPr>
            <a:cxnSpLocks noChangeShapeType="1"/>
          </p:cNvCxnSpPr>
          <p:nvPr/>
        </p:nvCxnSpPr>
        <p:spPr bwMode="auto">
          <a:xfrm flipV="1">
            <a:off x="4792637" y="1972774"/>
            <a:ext cx="844932" cy="75247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21"/>
          <p:cNvCxnSpPr>
            <a:cxnSpLocks noChangeShapeType="1"/>
          </p:cNvCxnSpPr>
          <p:nvPr/>
        </p:nvCxnSpPr>
        <p:spPr bwMode="auto">
          <a:xfrm flipV="1">
            <a:off x="2641793" y="1114767"/>
            <a:ext cx="1604386" cy="63960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21"/>
          <p:cNvCxnSpPr>
            <a:cxnSpLocks noChangeShapeType="1"/>
          </p:cNvCxnSpPr>
          <p:nvPr/>
        </p:nvCxnSpPr>
        <p:spPr bwMode="auto">
          <a:xfrm flipH="1" flipV="1">
            <a:off x="4246179" y="1114767"/>
            <a:ext cx="1391391" cy="63960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40"/>
          <p:cNvSpPr>
            <a:spLocks/>
          </p:cNvSpPr>
          <p:nvPr/>
        </p:nvSpPr>
        <p:spPr bwMode="auto">
          <a:xfrm>
            <a:off x="7521330" y="816454"/>
            <a:ext cx="177826" cy="2864101"/>
          </a:xfrm>
          <a:prstGeom prst="rightBrace">
            <a:avLst>
              <a:gd name="adj1" fmla="val 1280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3" name="AutoShape 140"/>
          <p:cNvSpPr>
            <a:spLocks/>
          </p:cNvSpPr>
          <p:nvPr/>
        </p:nvSpPr>
        <p:spPr bwMode="auto">
          <a:xfrm>
            <a:off x="7578809" y="3687532"/>
            <a:ext cx="177826" cy="2864101"/>
          </a:xfrm>
          <a:prstGeom prst="rightBrace">
            <a:avLst>
              <a:gd name="adj1" fmla="val 1280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AF2CC-F469-4886-AA0B-5BF04823F336}"/>
              </a:ext>
            </a:extLst>
          </p:cNvPr>
          <p:cNvSpPr/>
          <p:nvPr/>
        </p:nvSpPr>
        <p:spPr>
          <a:xfrm>
            <a:off x="7850661" y="743283"/>
            <a:ext cx="130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1.4: </a:t>
            </a:r>
            <a:endParaRPr lang="en-US" u="sng" dirty="0"/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EB2E748C-25BA-42E9-BC9F-F14D25F0F73C}"/>
              </a:ext>
            </a:extLst>
          </p:cNvPr>
          <p:cNvSpPr/>
          <p:nvPr/>
        </p:nvSpPr>
        <p:spPr>
          <a:xfrm flipH="1">
            <a:off x="758031" y="954156"/>
            <a:ext cx="544912" cy="305643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Image result for smiley face images">
            <a:extLst>
              <a:ext uri="{FF2B5EF4-FFF2-40B4-BE49-F238E27FC236}">
                <a16:creationId xmlns:a16="http://schemas.microsoft.com/office/drawing/2014/main" id="{5E608259-6C25-489E-AEAE-43F91D0B4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5292">
            <a:off x="757964" y="817462"/>
            <a:ext cx="524743" cy="4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9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7C8957-94D7-46F4-8F97-1238C4A197CC}"/>
              </a:ext>
            </a:extLst>
          </p:cNvPr>
          <p:cNvSpPr txBox="1"/>
          <p:nvPr/>
        </p:nvSpPr>
        <p:spPr>
          <a:xfrm>
            <a:off x="60960" y="1811810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64759" y="1270268"/>
                <a:ext cx="9432897" cy="4248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quick look on the efficiency of this algorithm Merge, which is Θ(n)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(q – 1 – 0 + 1)  using formula  					 using formula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q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3716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p + q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3716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 n ε Θ(n).  [in fact, need only n-1 comparisons]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59" y="1270268"/>
                <a:ext cx="9432897" cy="4248214"/>
              </a:xfrm>
              <a:prstGeom prst="rect">
                <a:avLst/>
              </a:prstGeom>
              <a:blipFill>
                <a:blip r:embed="rId2"/>
                <a:stretch>
                  <a:fillRect l="-970" t="-574" b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FA4986B-4DCF-4F86-AA31-4BD35D53B0E8}"/>
              </a:ext>
            </a:extLst>
          </p:cNvPr>
          <p:cNvSpPr/>
          <p:nvPr/>
        </p:nvSpPr>
        <p:spPr>
          <a:xfrm flipH="1">
            <a:off x="970058" y="2656112"/>
            <a:ext cx="543096" cy="38128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83977F6-4A05-4E91-B801-CE96425743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3" y="2656114"/>
            <a:ext cx="609761" cy="3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939BD-7F03-4087-986D-B33DE8FEF468}"/>
              </a:ext>
            </a:extLst>
          </p:cNvPr>
          <p:cNvSpPr txBox="1"/>
          <p:nvPr/>
        </p:nvSpPr>
        <p:spPr>
          <a:xfrm>
            <a:off x="8061298" y="2041699"/>
            <a:ext cx="3452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</a:t>
            </a:r>
            <a:r>
              <a:rPr lang="en-US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&lt; 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p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and  j &lt;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q)</a:t>
            </a:r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15F6C-6DB5-49EA-A822-85A1A1A694C4}"/>
              </a:ext>
            </a:extLst>
          </p:cNvPr>
          <p:cNvSpPr txBox="1"/>
          <p:nvPr/>
        </p:nvSpPr>
        <p:spPr>
          <a:xfrm>
            <a:off x="8515848" y="3779607"/>
            <a:ext cx="1892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why add 1?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3C2D8-C452-4829-86E5-DB72B21E2B7F}"/>
              </a:ext>
            </a:extLst>
          </p:cNvPr>
          <p:cNvSpPr txBox="1"/>
          <p:nvPr/>
        </p:nvSpPr>
        <p:spPr>
          <a:xfrm>
            <a:off x="1664759" y="5602605"/>
            <a:ext cx="910774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 has {5678} and C has {12349}. n = 9. comp(5, 1) leads to A ={ 1 }. Comp(5, 2) leads to A={12}. Comp(5, 3) leads </a:t>
            </a:r>
            <a:r>
              <a:rPr lang="en-US" dirty="0" err="1"/>
              <a:t>toA</a:t>
            </a:r>
            <a:r>
              <a:rPr lang="en-US" dirty="0"/>
              <a:t>{123}. Comp(5, 4) leads to A{1234}. Comp(4, 9) leads to A = {12345}. Comp(6, 9) leads to A = {123456}. Comp(7, 9) leads to A = {1234567}. Comp(8, 9) leads to A = {1 2345678}. B is empty, copy(9) into A to have A = {123456789}. Total # of Comp is {9 -1} = n-1.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C8957-94D7-46F4-8F97-1238C4A197CC}"/>
              </a:ext>
            </a:extLst>
          </p:cNvPr>
          <p:cNvSpPr txBox="1"/>
          <p:nvPr/>
        </p:nvSpPr>
        <p:spPr>
          <a:xfrm>
            <a:off x="30480" y="2165543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0045" y="685800"/>
            <a:ext cx="8937266" cy="608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ea typeface="SimSun" panose="02010600030101010101" pitchFamily="2" charset="-122"/>
              </a:rPr>
              <a:t>the </a:t>
            </a:r>
            <a:r>
              <a:rPr lang="en-US" sz="2800" dirty="0" err="1">
                <a:ea typeface="SimSun" panose="02010600030101010101" pitchFamily="2" charset="-122"/>
              </a:rPr>
              <a:t>Mergesort</a:t>
            </a:r>
            <a:r>
              <a:rPr lang="en-US" sz="2800" dirty="0">
                <a:ea typeface="SimSun" panose="02010600030101010101" pitchFamily="2" charset="-122"/>
              </a:rPr>
              <a:t> algorithm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constant time to compute the middle of the subarray,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D(n) = Θ(1).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Conquer: Take 2T(n/2) for rec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ursively solving (a = 2) two subproblems, each of size n/2.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Merge procedure on an n-element subarray takes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Θ(n).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time efficiency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 is: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0					if n </a:t>
            </a:r>
            <a:r>
              <a:rPr 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1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=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2T(n/2) + D(n)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merge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 	if n &gt; 1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AutoShape 313"/>
          <p:cNvSpPr>
            <a:spLocks/>
          </p:cNvSpPr>
          <p:nvPr/>
        </p:nvSpPr>
        <p:spPr bwMode="auto">
          <a:xfrm>
            <a:off x="2909074" y="5134024"/>
            <a:ext cx="127567" cy="964247"/>
          </a:xfrm>
          <a:prstGeom prst="leftBrace">
            <a:avLst>
              <a:gd name="adj1" fmla="val 6789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8B96B0-5A09-4E1A-B84D-B86E3C7DF52D}"/>
              </a:ext>
            </a:extLst>
          </p:cNvPr>
          <p:cNvSpPr txBox="1"/>
          <p:nvPr/>
        </p:nvSpPr>
        <p:spPr>
          <a:xfrm>
            <a:off x="0" y="3738930"/>
            <a:ext cx="12192000" cy="11716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C7BD3-4CD6-4FAA-B908-EEF1AB2CD715}"/>
              </a:ext>
            </a:extLst>
          </p:cNvPr>
          <p:cNvSpPr txBox="1"/>
          <p:nvPr/>
        </p:nvSpPr>
        <p:spPr>
          <a:xfrm>
            <a:off x="0" y="5036734"/>
            <a:ext cx="12192000" cy="16044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8212" y="578003"/>
                <a:ext cx="8442771" cy="606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time efficiency T(n) for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algorithm is: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0				if n </a:t>
                </a:r>
                <a:r>
                  <a:rPr lang="en-US" sz="2200" dirty="0">
                    <a:latin typeface="Microsoft YaHei" panose="020B0503020204020204" pitchFamily="34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</a:rPr>
                  <a:t>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=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2T(n/2) + D(n) + 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	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if n &gt;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8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can be rewritten as the following recurrence equation system: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8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0			 if n </a:t>
                </a:r>
                <a:r>
                  <a:rPr lang="en-US" sz="2200" dirty="0">
                    <a:solidFill>
                      <a:srgbClr val="0000FF"/>
                    </a:solidFill>
                    <a:latin typeface="Microsoft YaHei" panose="020B0503020204020204" pitchFamily="34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rPr>
                  <a:t>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=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2T(n/2) + n-1  	 if n &gt; 1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Θ(1) + Θ(n)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+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+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large n. Or 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say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hat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dominates D(n) where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= n -1.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solution for this recurrence relation is T(n) = Θ(n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n).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How do you obtain the following:? </a:t>
                </a:r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marR="0" lvl="0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Setting up a recurrence equation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finding the time efficiency for this algorithm.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61963" marR="0" lvl="0" indent="-461963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Finding the solution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 given recurrence (i.e., time efficiency).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2" y="578003"/>
                <a:ext cx="8442771" cy="6063198"/>
              </a:xfrm>
              <a:prstGeom prst="rect">
                <a:avLst/>
              </a:prstGeom>
              <a:blipFill>
                <a:blip r:embed="rId2"/>
                <a:stretch>
                  <a:fillRect l="-939" t="-1006" b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312"/>
          <p:cNvSpPr>
            <a:spLocks/>
          </p:cNvSpPr>
          <p:nvPr/>
        </p:nvSpPr>
        <p:spPr bwMode="auto">
          <a:xfrm>
            <a:off x="3544341" y="1061087"/>
            <a:ext cx="87134" cy="819805"/>
          </a:xfrm>
          <a:prstGeom prst="leftBrace">
            <a:avLst>
              <a:gd name="adj1" fmla="val 6789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5971185-A9F6-479A-BB47-A3CE5678B64E}"/>
              </a:ext>
            </a:extLst>
          </p:cNvPr>
          <p:cNvSpPr/>
          <p:nvPr/>
        </p:nvSpPr>
        <p:spPr>
          <a:xfrm flipH="1">
            <a:off x="838343" y="2628485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87EC99C9-984F-454D-9185-BC9E6F65CE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544">
            <a:off x="761793" y="2657979"/>
            <a:ext cx="761365" cy="5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312">
            <a:extLst>
              <a:ext uri="{FF2B5EF4-FFF2-40B4-BE49-F238E27FC236}">
                <a16:creationId xmlns:a16="http://schemas.microsoft.com/office/drawing/2014/main" id="{C8341834-4277-4CB0-BACE-BB23430E41F6}"/>
              </a:ext>
            </a:extLst>
          </p:cNvPr>
          <p:cNvSpPr>
            <a:spLocks/>
          </p:cNvSpPr>
          <p:nvPr/>
        </p:nvSpPr>
        <p:spPr bwMode="auto">
          <a:xfrm>
            <a:off x="3544341" y="2657979"/>
            <a:ext cx="87134" cy="819805"/>
          </a:xfrm>
          <a:prstGeom prst="leftBrace">
            <a:avLst>
              <a:gd name="adj1" fmla="val 6789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93428-FC5F-441A-954A-D357374A2F05}"/>
              </a:ext>
            </a:extLst>
          </p:cNvPr>
          <p:cNvSpPr txBox="1"/>
          <p:nvPr/>
        </p:nvSpPr>
        <p:spPr>
          <a:xfrm>
            <a:off x="0" y="2507413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1715" y="2008231"/>
            <a:ext cx="9091449" cy="138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algorithm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show 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outperforms insertion sort with running time is Θ(n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CD38C9E-88D0-4260-B27D-D88F50C27C28}"/>
              </a:ext>
            </a:extLst>
          </p:cNvPr>
          <p:cNvSpPr/>
          <p:nvPr/>
        </p:nvSpPr>
        <p:spPr>
          <a:xfrm flipH="1">
            <a:off x="1067743" y="1821386"/>
            <a:ext cx="391093" cy="18684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6863" y="1437375"/>
            <a:ext cx="8367331" cy="3779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i="1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How do you solve any given recurrence equation? </a:t>
            </a:r>
          </a:p>
          <a:p>
            <a:pPr>
              <a:lnSpc>
                <a:spcPct val="115000"/>
              </a:lnSpc>
            </a:pPr>
            <a:endParaRPr lang="en-US" sz="1600" i="1" dirty="0">
              <a:solidFill>
                <a:srgbClr val="0000FF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do you find the order of growth of solution T(n)                    in terms of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O, 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Ω?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Master Theorem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393C991-ED6E-40BF-9305-E84E0268CDB1}"/>
              </a:ext>
            </a:extLst>
          </p:cNvPr>
          <p:cNvSpPr/>
          <p:nvPr/>
        </p:nvSpPr>
        <p:spPr>
          <a:xfrm flipH="1">
            <a:off x="715616" y="3825331"/>
            <a:ext cx="466637" cy="370062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BC3155F-A910-41FE-B7A7-A0F65DE47F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6" y="3825331"/>
            <a:ext cx="688920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5561" y="1065475"/>
            <a:ext cx="1449789" cy="3816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5561" y="242963"/>
                <a:ext cx="9000877" cy="6463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800" dirty="0">
                    <a:ea typeface="SimSun" panose="02010600030101010101" pitchFamily="2" charset="-122"/>
                  </a:rPr>
                  <a:t>Using backward substitution,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solve: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</a:t>
                </a:r>
                <a:r>
                  <a:rPr lang="de-DE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 where k = 0, 1, 2, ...</a:t>
                </a:r>
              </a:p>
              <a:p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k = 0, n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1,  T(1) = 0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 =  2T(n/2) + cn,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n &gt; 1 (i.e.,  k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/2)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2[2T(2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+ 2*c2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[2T(2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k-2+2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+ 3c2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...	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k-i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*c2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k-k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assuming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 iterations.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...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61" y="242963"/>
                <a:ext cx="9000877" cy="6463308"/>
              </a:xfrm>
              <a:prstGeom prst="rect">
                <a:avLst/>
              </a:prstGeom>
              <a:blipFill>
                <a:blip r:embed="rId2"/>
                <a:stretch>
                  <a:fillRect l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1D1A571-085D-459B-9C9F-1A4E3B7F4934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8912E-93F7-4F63-8877-311EA699D6CB}"/>
              </a:ext>
            </a:extLst>
          </p:cNvPr>
          <p:cNvSpPr/>
          <p:nvPr/>
        </p:nvSpPr>
        <p:spPr>
          <a:xfrm>
            <a:off x="7167154" y="512235"/>
            <a:ext cx="4295335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=  2T(n/2) + n-1    if n &gt;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T(1)  =  0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BCD6A3B-665E-4EB5-9648-A024F4914B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427">
            <a:off x="729510" y="1320800"/>
            <a:ext cx="685563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0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694" y="5613620"/>
            <a:ext cx="8764989" cy="4214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00" y="511178"/>
                <a:ext cx="9000877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4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k </a:t>
                </a:r>
                <a14:m>
                  <m:oMath xmlns:m="http://schemas.openxmlformats.org/officeDocument/2006/math">
                    <m:r>
                      <a:rPr lang="de-DE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T(n)  =  2T(n/2) + cn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T(1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k*c2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if T(1) = 1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n +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* c * n , since  n =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therefore  k =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cn log</a:t>
                </a:r>
                <a:r>
                  <a:rPr lang="de-DE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+ n 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Θ(nlog</a:t>
                </a:r>
                <a:r>
                  <a:rPr lang="de-DE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de-DE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).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is also true for any k </a:t>
                </a: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0,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b ≤ 2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(slide 59)</a:t>
                </a:r>
                <a:r>
                  <a:rPr lang="en-US" sz="20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0" y="511178"/>
                <a:ext cx="9000877" cy="5632311"/>
              </a:xfrm>
              <a:prstGeom prst="rect">
                <a:avLst/>
              </a:prstGeom>
              <a:blipFill>
                <a:blip r:embed="rId2"/>
                <a:stretch>
                  <a:fillRect l="-1016" b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8E50972-F305-452A-9D7A-B2F0C24F6A1B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B1E00D8-7DF7-42FD-908E-A7BA11A841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1" y="1384663"/>
            <a:ext cx="609762" cy="37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92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7967" y="303308"/>
                <a:ext cx="9000877" cy="6417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k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T(n)   =  2T(n/2) + cn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/2)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2[2T(2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+ 2*c2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[2T(2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]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k-2+2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k-3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+ 3c2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...	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k-i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b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*c2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k-k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T(1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k*c2</a:t>
                </a:r>
                <a:r>
                  <a:rPr lang="de-DE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k*c2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, since T(1) = 1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n + log</a:t>
                </a:r>
                <a:r>
                  <a:rPr lang="en-US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* c * n ,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n = 2</a:t>
                </a:r>
                <a:r>
                  <a:rPr lang="en-US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therefore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k = log</a:t>
                </a:r>
                <a:r>
                  <a:rPr lang="en-US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cn log</a:t>
                </a:r>
                <a:r>
                  <a:rPr lang="de-DE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+ n </a:t>
                </a:r>
                <a:endParaRPr lang="en-US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Θ(nlog</a:t>
                </a:r>
                <a:r>
                  <a:rPr lang="de-DE" b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n).</a:t>
                </a:r>
                <a:endParaRPr lang="en-US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67" y="303308"/>
                <a:ext cx="9000877" cy="6417141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E7E6DE-2589-4F7C-9610-235DF826E6BC}"/>
              </a:ext>
            </a:extLst>
          </p:cNvPr>
          <p:cNvSpPr txBox="1"/>
          <p:nvPr/>
        </p:nvSpPr>
        <p:spPr>
          <a:xfrm>
            <a:off x="532435" y="1666754"/>
            <a:ext cx="15047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ease of reading, the previous two slides combine into one displayed in this slide:</a:t>
            </a:r>
          </a:p>
        </p:txBody>
      </p:sp>
    </p:spTree>
    <p:extLst>
      <p:ext uri="{BB962C8B-B14F-4D97-AF65-F5344CB8AC3E}">
        <p14:creationId xmlns:p14="http://schemas.microsoft.com/office/powerpoint/2010/main" val="99493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34DA20-6F48-4CC1-B5AB-CAC187559740}"/>
              </a:ext>
            </a:extLst>
          </p:cNvPr>
          <p:cNvSpPr txBox="1"/>
          <p:nvPr/>
        </p:nvSpPr>
        <p:spPr>
          <a:xfrm>
            <a:off x="0" y="1707062"/>
            <a:ext cx="12131040" cy="12886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2999" y="575657"/>
            <a:ext cx="9906001" cy="540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  <a:endParaRPr lang="en-US" sz="3200" dirty="0"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Divide-and-Conquer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Decrease-by-One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T(n) = T(n – 1) + f(n)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 Insertion Sort Algorithm;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Topological Sorting Algorithm;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76363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Compute f(n) = 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where a ≠ 0 and n ≥ 0.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The relationship between a solution to an instance of size n and     </a:t>
            </a: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 instance of size n – 1 is obtained by the formula a</a:t>
            </a:r>
            <a:r>
              <a:rPr lang="en-US" sz="2400" baseline="30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30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a.   </a:t>
            </a: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So,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f(n)  = f(n – 1) * a,  	if n &gt; 0.  </a:t>
            </a:r>
          </a:p>
          <a:p>
            <a:pPr marL="1833563" lvl="1"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f(n)  = 1, 			if n = 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           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F1798A3-326B-46A8-A4F5-3D69291121DF}"/>
              </a:ext>
            </a:extLst>
          </p:cNvPr>
          <p:cNvSpPr/>
          <p:nvPr/>
        </p:nvSpPr>
        <p:spPr>
          <a:xfrm flipH="1">
            <a:off x="1370642" y="4981302"/>
            <a:ext cx="458157" cy="330134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42" y="4789714"/>
            <a:ext cx="609761" cy="4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41E74-4B50-41BE-A1C7-880DB7B16E44}"/>
                  </a:ext>
                </a:extLst>
              </p:cNvPr>
              <p:cNvSpPr txBox="1"/>
              <p:nvPr/>
            </p:nvSpPr>
            <p:spPr>
              <a:xfrm>
                <a:off x="8674827" y="1707062"/>
                <a:ext cx="2664822" cy="212346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In As01, Algorithm b is an example of this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Decrease-by-One</a:t>
                </a:r>
                <a:r>
                  <a:rPr lang="en-US" sz="18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dirty="0"/>
                  <a:t>case.</a:t>
                </a:r>
              </a:p>
              <a:p>
                <a:r>
                  <a:rPr lang="en-US" dirty="0"/>
                  <a:t>divide(x, y) { …  </a:t>
                </a:r>
              </a:p>
              <a:p>
                <a:r>
                  <a:rPr lang="en-US" dirty="0"/>
                  <a:t>(q, r) = divide (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└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┘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y);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q = 2*q;  r = 2*r; </a:t>
                </a:r>
              </a:p>
              <a:p>
                <a:r>
                  <a:rPr lang="en-US" dirty="0"/>
                  <a:t>…}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41E74-4B50-41BE-A1C7-880DB7B16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827" y="1707062"/>
                <a:ext cx="2664822" cy="2123466"/>
              </a:xfrm>
              <a:prstGeom prst="rect">
                <a:avLst/>
              </a:prstGeom>
              <a:blipFill>
                <a:blip r:embed="rId3"/>
                <a:stretch>
                  <a:fillRect l="-1595" t="-1143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72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039" y="1865792"/>
            <a:ext cx="8929315" cy="88795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9043" y="1847296"/>
            <a:ext cx="8738483" cy="316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Using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Mathematical induction,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</a:t>
            </a:r>
            <a:endParaRPr lang="en-US" sz="24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is an exact power of 2, the solution of the recurrence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	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2			if  n =2 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T(n)  = 	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	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2T(n/2) + n  	if  n =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, for k &gt;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T(n)  = n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AutoShape 300"/>
          <p:cNvSpPr>
            <a:spLocks/>
          </p:cNvSpPr>
          <p:nvPr/>
        </p:nvSpPr>
        <p:spPr bwMode="auto">
          <a:xfrm>
            <a:off x="3932143" y="3170377"/>
            <a:ext cx="79859" cy="932787"/>
          </a:xfrm>
          <a:prstGeom prst="leftBrace">
            <a:avLst>
              <a:gd name="adj1" fmla="val 65035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B0821A7-718B-4E0F-8C33-099DA7BE1F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7" y="3291840"/>
            <a:ext cx="591618" cy="3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C8912E-93F7-4F63-8877-311EA699D6CB}"/>
              </a:ext>
            </a:extLst>
          </p:cNvPr>
          <p:cNvSpPr/>
          <p:nvPr/>
        </p:nvSpPr>
        <p:spPr>
          <a:xfrm>
            <a:off x="7167154" y="512235"/>
            <a:ext cx="429533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=  2T(n/2) + n-1    if n &gt;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T(1)  =  0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29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5492" y="1512382"/>
            <a:ext cx="9886191" cy="88795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BC1416B-F8DD-49CC-B2A4-5D199A3F8D2A}"/>
                  </a:ext>
                </a:extLst>
              </p:cNvPr>
              <p:cNvSpPr/>
              <p:nvPr/>
            </p:nvSpPr>
            <p:spPr>
              <a:xfrm>
                <a:off x="1595492" y="483717"/>
                <a:ext cx="10469276" cy="6124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Show that the recurrence relation has the solution, T(n)  = n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n = 2.  Then T(2) = 2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 = 2.</a:t>
                </a:r>
              </a:p>
              <a:p>
                <a:pPr>
                  <a:spcAft>
                    <a:spcPts val="600"/>
                  </a:spcAft>
                </a:pPr>
                <a:endParaRPr lang="en-US" sz="1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the solution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n log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true for the recurrence relation, when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Need to show the solution is also true for the recurrence relation, when  n = 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1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Based on assumption, when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nlog</a:t>
                </a:r>
                <a:r>
                  <a:rPr lang="en-US" sz="22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T(2</a:t>
                </a:r>
                <a:r>
                  <a:rPr lang="en-US" sz="22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k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2  = k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let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T(n) = 2T(n/2) + n yields  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T(2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2 T(2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.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			     =  2 k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k 2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k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= 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(k + 1</a:t>
                </a:r>
                <a:r>
                  <a:rPr lang="en-US" sz="2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(k+1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 k+ 1)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2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 </a:t>
                </a:r>
                <a:r>
                  <a:rPr lang="en-US" sz="2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T(n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 = </a:t>
                </a:r>
                <a:r>
                  <a:rPr lang="en-US" sz="2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n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</a:t>
                </a:r>
                <a:r>
                  <a:rPr lang="en-US" sz="22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for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BC1416B-F8DD-49CC-B2A4-5D199A3F8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92" y="483717"/>
                <a:ext cx="10469276" cy="6124754"/>
              </a:xfrm>
              <a:prstGeom prst="rect">
                <a:avLst/>
              </a:prstGeom>
              <a:blipFill>
                <a:blip r:embed="rId2"/>
                <a:stretch>
                  <a:fillRect l="-757" t="-597" b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E575CA61-2080-45B7-87AA-5E6E5A4BFC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7484">
            <a:off x="898984" y="1390563"/>
            <a:ext cx="536610" cy="3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08A68-8CE0-4062-B6E4-8821722F2441}"/>
              </a:ext>
            </a:extLst>
          </p:cNvPr>
          <p:cNvSpPr txBox="1"/>
          <p:nvPr/>
        </p:nvSpPr>
        <p:spPr>
          <a:xfrm>
            <a:off x="9342783" y="3429000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T(n)  = 	2T(n/2) + n  	if  n = 2</a:t>
            </a:r>
            <a:r>
              <a:rPr lang="en-US" sz="18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CC7CF-AB5F-45A7-885E-A95C767791A4}"/>
              </a:ext>
            </a:extLst>
          </p:cNvPr>
          <p:cNvSpPr txBox="1"/>
          <p:nvPr/>
        </p:nvSpPr>
        <p:spPr>
          <a:xfrm>
            <a:off x="9200985" y="89586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T(n)  = 2,	  if  n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2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F4B7-0A2D-4A8F-BD46-C04245E9FE00}"/>
              </a:ext>
            </a:extLst>
          </p:cNvPr>
          <p:cNvSpPr/>
          <p:nvPr/>
        </p:nvSpPr>
        <p:spPr>
          <a:xfrm>
            <a:off x="3751487" y="2730529"/>
            <a:ext cx="4979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Solving Recurrence Relations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Master Theorem</a:t>
            </a:r>
          </a:p>
        </p:txBody>
      </p:sp>
    </p:spTree>
    <p:extLst>
      <p:ext uri="{BB962C8B-B14F-4D97-AF65-F5344CB8AC3E}">
        <p14:creationId xmlns:p14="http://schemas.microsoft.com/office/powerpoint/2010/main" val="857036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79A99-7659-4FF3-B676-5209FCF43F60}"/>
              </a:ext>
            </a:extLst>
          </p:cNvPr>
          <p:cNvSpPr txBox="1"/>
          <p:nvPr/>
        </p:nvSpPr>
        <p:spPr>
          <a:xfrm>
            <a:off x="0" y="5315928"/>
            <a:ext cx="12161520" cy="117696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6814A-3625-485A-BD3B-0E4B0FF716F9}"/>
              </a:ext>
            </a:extLst>
          </p:cNvPr>
          <p:cNvSpPr txBox="1"/>
          <p:nvPr/>
        </p:nvSpPr>
        <p:spPr>
          <a:xfrm>
            <a:off x="60960" y="1096625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1544" y="291612"/>
            <a:ext cx="902582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Recurrence Relations</a:t>
            </a:r>
          </a:p>
          <a:p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Divide a problem’s instance of size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into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instances of size,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n/b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 with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of them needed to be solved, for the constants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 ≥ 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and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 &gt; 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simplifying the analysis, assuming that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Assume that the input size n = b</a:t>
            </a:r>
            <a:r>
              <a:rPr lang="en-US" sz="22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a power of b,  k = 0, 1, 2, ….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general divide-and-conquer recurrence for its running time T(n):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(n/b) + f(n),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…………………(2.1)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where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a  ≥ 1,  b &gt; 1  and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f(n) is a function that accounts for the time spent on, such as, dividing the problem into smaller ones and combining their solutions.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From  (2.1), the solution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is</a:t>
            </a: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the order of growth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depends 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values of the constants  a  and  b 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order of growth of the function  f(n).</a:t>
            </a:r>
            <a:endParaRPr lang="en-US" sz="22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4736913-2013-4DA0-8736-7CDD14994998}"/>
              </a:ext>
            </a:extLst>
          </p:cNvPr>
          <p:cNvSpPr/>
          <p:nvPr/>
        </p:nvSpPr>
        <p:spPr>
          <a:xfrm flipH="1">
            <a:off x="554020" y="2542903"/>
            <a:ext cx="533960" cy="311134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6153300-676B-4DDB-AC6A-D6567491E8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" y="2410691"/>
            <a:ext cx="609762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32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56685" y="170146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91840" y="231678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91585" y="23244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39260" y="233456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9480" y="23351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361055" y="1771953"/>
            <a:ext cx="64262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1430" y="1772588"/>
            <a:ext cx="182245" cy="56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4310" y="1772588"/>
            <a:ext cx="271145" cy="56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4310" y="1772588"/>
            <a:ext cx="72517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18740" y="31664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70505" y="31759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23540" y="318101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77210" y="31848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28035" y="31975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78530" y="32045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1565" y="320705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85235" y="320324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8280" y="320832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68775" y="321657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21810" y="32140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92625" y="321594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02810" y="323054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2670" y="323308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06340" y="323626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59375" y="322483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688590" y="2385363"/>
            <a:ext cx="636905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41625" y="2397428"/>
            <a:ext cx="483870" cy="75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60370" y="2403143"/>
            <a:ext cx="36576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07690" y="2397428"/>
            <a:ext cx="217805" cy="77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61055" y="2397428"/>
            <a:ext cx="459740" cy="76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514725" y="2397428"/>
            <a:ext cx="30670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62045" y="2403778"/>
            <a:ext cx="158750" cy="77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20795" y="2403778"/>
            <a:ext cx="0" cy="78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027805" y="2409493"/>
            <a:ext cx="25336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204970" y="2409493"/>
            <a:ext cx="7048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81170" y="2409493"/>
            <a:ext cx="76835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74185" y="2402508"/>
            <a:ext cx="26479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730115" y="2397428"/>
            <a:ext cx="40640" cy="80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0755" y="2409493"/>
            <a:ext cx="112395" cy="79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71390" y="2409493"/>
            <a:ext cx="265430" cy="80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71390" y="2409493"/>
            <a:ext cx="42418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625725" y="45850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00425" y="4609390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39260" y="45850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29480" y="45856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18740" y="53831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70505" y="539272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923540" y="539780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77210" y="54016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28035" y="541431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478530" y="54212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31565" y="542383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85235" y="54200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18280" y="542510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68775" y="543336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321810" y="543082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92625" y="543272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02810" y="544733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52670" y="544987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6340" y="545304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59375" y="544161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3" name="Straight Connector 62"/>
          <p:cNvCxnSpPr>
            <a:cxnSpLocks/>
            <a:stCxn id="43" idx="4"/>
            <a:endCxn id="47" idx="7"/>
          </p:cNvCxnSpPr>
          <p:nvPr/>
        </p:nvCxnSpPr>
        <p:spPr>
          <a:xfrm>
            <a:off x="2660968" y="4655488"/>
            <a:ext cx="17935" cy="73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43" idx="5"/>
          </p:cNvCxnSpPr>
          <p:nvPr/>
        </p:nvCxnSpPr>
        <p:spPr>
          <a:xfrm>
            <a:off x="2685888" y="4645166"/>
            <a:ext cx="173245" cy="82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stCxn id="43" idx="4"/>
          </p:cNvCxnSpPr>
          <p:nvPr/>
        </p:nvCxnSpPr>
        <p:spPr>
          <a:xfrm>
            <a:off x="2660968" y="4655488"/>
            <a:ext cx="316910" cy="83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3" idx="5"/>
          </p:cNvCxnSpPr>
          <p:nvPr/>
        </p:nvCxnSpPr>
        <p:spPr>
          <a:xfrm>
            <a:off x="2685888" y="4645166"/>
            <a:ext cx="439311" cy="86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44" idx="5"/>
          </p:cNvCxnSpPr>
          <p:nvPr/>
        </p:nvCxnSpPr>
        <p:spPr>
          <a:xfrm flipH="1">
            <a:off x="3361056" y="4669553"/>
            <a:ext cx="99532" cy="74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44" idx="4"/>
          </p:cNvCxnSpPr>
          <p:nvPr/>
        </p:nvCxnSpPr>
        <p:spPr>
          <a:xfrm>
            <a:off x="3435668" y="4679875"/>
            <a:ext cx="87504" cy="75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44" idx="5"/>
          </p:cNvCxnSpPr>
          <p:nvPr/>
        </p:nvCxnSpPr>
        <p:spPr>
          <a:xfrm>
            <a:off x="3460588" y="4669553"/>
            <a:ext cx="201457" cy="757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stCxn id="44" idx="5"/>
          </p:cNvCxnSpPr>
          <p:nvPr/>
        </p:nvCxnSpPr>
        <p:spPr>
          <a:xfrm>
            <a:off x="3460588" y="4669553"/>
            <a:ext cx="360207" cy="76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027805" y="4659933"/>
            <a:ext cx="25336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204970" y="4659933"/>
            <a:ext cx="70485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81170" y="4659933"/>
            <a:ext cx="76835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74185" y="4652948"/>
            <a:ext cx="26479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730115" y="4647868"/>
            <a:ext cx="40640" cy="80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770755" y="4659933"/>
            <a:ext cx="112395" cy="79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771390" y="4659933"/>
            <a:ext cx="265430" cy="80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71390" y="4659933"/>
            <a:ext cx="424180" cy="784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23060" y="5460351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810952" y="5467775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26785" y="545177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80455" y="5447333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47424" y="4597898"/>
            <a:ext cx="70485" cy="7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4" name="Straight Connector 83"/>
          <p:cNvCxnSpPr>
            <a:cxnSpLocks/>
            <a:stCxn id="83" idx="5"/>
            <a:endCxn id="79" idx="2"/>
          </p:cNvCxnSpPr>
          <p:nvPr/>
        </p:nvCxnSpPr>
        <p:spPr>
          <a:xfrm>
            <a:off x="5607587" y="4658061"/>
            <a:ext cx="15473" cy="83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  <a:stCxn id="83" idx="5"/>
            <a:endCxn id="80" idx="0"/>
          </p:cNvCxnSpPr>
          <p:nvPr/>
        </p:nvCxnSpPr>
        <p:spPr>
          <a:xfrm>
            <a:off x="5607587" y="4658061"/>
            <a:ext cx="238608" cy="80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83" idx="5"/>
          </p:cNvCxnSpPr>
          <p:nvPr/>
        </p:nvCxnSpPr>
        <p:spPr>
          <a:xfrm>
            <a:off x="5607587" y="4658061"/>
            <a:ext cx="455393" cy="81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  <a:stCxn id="83" idx="7"/>
          </p:cNvCxnSpPr>
          <p:nvPr/>
        </p:nvCxnSpPr>
        <p:spPr>
          <a:xfrm>
            <a:off x="5607587" y="4608220"/>
            <a:ext cx="609063" cy="85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181225" y="5647358"/>
            <a:ext cx="4194175" cy="5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962910" y="1642413"/>
            <a:ext cx="34925" cy="4076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 rot="10800000">
            <a:off x="3367405" y="1730678"/>
            <a:ext cx="1297305" cy="459740"/>
          </a:xfrm>
          <a:prstGeom prst="arc">
            <a:avLst>
              <a:gd name="adj1" fmla="val 10956215"/>
              <a:gd name="adj2" fmla="val 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Arc 90"/>
          <p:cNvSpPr/>
          <p:nvPr/>
        </p:nvSpPr>
        <p:spPr>
          <a:xfrm rot="10800000">
            <a:off x="2729865" y="2563163"/>
            <a:ext cx="2500630" cy="459740"/>
          </a:xfrm>
          <a:prstGeom prst="arc">
            <a:avLst>
              <a:gd name="adj1" fmla="val 11011740"/>
              <a:gd name="adj2" fmla="val 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841775" y="202398"/>
            <a:ext cx="87761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ea typeface="SimSun" panose="02010600030101010101" pitchFamily="2" charset="-122"/>
              </a:rPr>
              <a:t>Recurrence Relations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2.2-2.3  Each problem of size n is divided into 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subproblems of size n/b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2867" y="5850303"/>
                <a:ext cx="6827429" cy="803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width 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</a:t>
                </a:r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de-DE" sz="20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0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de-DE" sz="20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(at kth level, the tree has a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subproblems,each of the size n/b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7" y="5850303"/>
                <a:ext cx="6827429" cy="803810"/>
              </a:xfrm>
              <a:prstGeom prst="rect">
                <a:avLst/>
              </a:prstGeom>
              <a:blipFill>
                <a:blip r:embed="rId2"/>
                <a:stretch>
                  <a:fillRect t="-75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557439" y="5487001"/>
            <a:ext cx="14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size 1 = n/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47451" y="3005606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n/b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7769" y="2132117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n/b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8726" y="1517731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229340" y="3468283"/>
            <a:ext cx="2139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k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79789" y="3089536"/>
            <a:ext cx="5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12995" y="2146812"/>
            <a:ext cx="21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factor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hought Bubble: Cloud 103">
            <a:extLst>
              <a:ext uri="{FF2B5EF4-FFF2-40B4-BE49-F238E27FC236}">
                <a16:creationId xmlns:a16="http://schemas.microsoft.com/office/drawing/2014/main" id="{22A13322-157F-450F-879E-0DC8FD0CEAA9}"/>
              </a:ext>
            </a:extLst>
          </p:cNvPr>
          <p:cNvSpPr/>
          <p:nvPr/>
        </p:nvSpPr>
        <p:spPr>
          <a:xfrm>
            <a:off x="7914116" y="5118843"/>
            <a:ext cx="514668" cy="40800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Image result for smiley face images">
            <a:extLst>
              <a:ext uri="{FF2B5EF4-FFF2-40B4-BE49-F238E27FC236}">
                <a16:creationId xmlns:a16="http://schemas.microsoft.com/office/drawing/2014/main" id="{D2F972F1-048D-49CC-BBAB-F9E3B31368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67151" y="4977422"/>
            <a:ext cx="637539" cy="5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0392E75-4DDB-4249-AD28-C24F3C6A1B21}"/>
              </a:ext>
            </a:extLst>
          </p:cNvPr>
          <p:cNvSpPr txBox="1"/>
          <p:nvPr/>
        </p:nvSpPr>
        <p:spPr>
          <a:xfrm>
            <a:off x="3199130" y="3737132"/>
            <a:ext cx="1562100" cy="3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E960066-BABF-4746-8CDB-D78FBF84CEB9}"/>
              </a:ext>
            </a:extLst>
          </p:cNvPr>
          <p:cNvSpPr txBox="1"/>
          <p:nvPr/>
        </p:nvSpPr>
        <p:spPr>
          <a:xfrm>
            <a:off x="4851400" y="4758236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. . .</a:t>
            </a: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9841A5-649E-4A1C-BA1A-E830CB1058E7}"/>
              </a:ext>
            </a:extLst>
          </p:cNvPr>
          <p:cNvSpPr txBox="1"/>
          <p:nvPr/>
        </p:nvSpPr>
        <p:spPr>
          <a:xfrm>
            <a:off x="0" y="5878951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0261" y="1164561"/>
                <a:ext cx="9334832" cy="5363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backward substitutions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200" b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			…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………….… (2.1) </a:t>
                </a:r>
                <a:r>
                  <a:rPr lang="en-US" sz="22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yields the following, by letting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="1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  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 =  a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=  a [a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]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 = 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 	= 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[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)]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= 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f(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i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i-1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-(i-1)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+…+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…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for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 +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+… 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/ a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de-DE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de-DE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de-DE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de-DE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61" y="1164561"/>
                <a:ext cx="9334832" cy="5363007"/>
              </a:xfrm>
              <a:prstGeom prst="rect">
                <a:avLst/>
              </a:prstGeom>
              <a:blipFill>
                <a:blip r:embed="rId2"/>
                <a:stretch>
                  <a:fillRect l="-849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B3A44D5-77A8-44C2-B1DF-6CA6B67E3ED9}"/>
              </a:ext>
            </a:extLst>
          </p:cNvPr>
          <p:cNvSpPr/>
          <p:nvPr/>
        </p:nvSpPr>
        <p:spPr>
          <a:xfrm flipH="1">
            <a:off x="831158" y="2107096"/>
            <a:ext cx="572767" cy="386722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3B6CEA1D-9687-47E4-8682-B108EE0CB5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305">
            <a:off x="808751" y="2078785"/>
            <a:ext cx="617578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955575-796D-4563-9FF0-DB8C22B5F2C3}"/>
              </a:ext>
            </a:extLst>
          </p:cNvPr>
          <p:cNvSpPr/>
          <p:nvPr/>
        </p:nvSpPr>
        <p:spPr>
          <a:xfrm>
            <a:off x="1160004" y="598959"/>
            <a:ext cx="4356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66AFA7-F851-4A6C-BB60-3AF3952B9C45}"/>
              </a:ext>
            </a:extLst>
          </p:cNvPr>
          <p:cNvSpPr txBox="1"/>
          <p:nvPr/>
        </p:nvSpPr>
        <p:spPr>
          <a:xfrm>
            <a:off x="0" y="2934290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6AFA7-F851-4A6C-BB60-3AF3952B9C45}"/>
              </a:ext>
            </a:extLst>
          </p:cNvPr>
          <p:cNvSpPr txBox="1"/>
          <p:nvPr/>
        </p:nvSpPr>
        <p:spPr>
          <a:xfrm>
            <a:off x="-103367" y="5541604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0017" y="631616"/>
                <a:ext cx="9334832" cy="590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backward substitutions to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000" b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			…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………….… (2.1)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yields the following, by letting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     =  a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k-1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+ f(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	=  …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de-DE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de-DE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de-DE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de-DE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de-DE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de-DE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de-DE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de-DE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[ T(1)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],  where 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[for n =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k*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 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 			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].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0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	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T(1)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0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0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               ………………… (2.2) B15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7" y="631616"/>
                <a:ext cx="9334832" cy="5904822"/>
              </a:xfrm>
              <a:prstGeom prst="rect">
                <a:avLst/>
              </a:prstGeom>
              <a:blipFill>
                <a:blip r:embed="rId2"/>
                <a:stretch>
                  <a:fillRect l="-653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40B9E51-0F06-4F25-8159-55CA28C915E9}"/>
              </a:ext>
            </a:extLst>
          </p:cNvPr>
          <p:cNvSpPr/>
          <p:nvPr/>
        </p:nvSpPr>
        <p:spPr>
          <a:xfrm flipH="1">
            <a:off x="701803" y="290945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98C5250-EDDC-44B2-8521-7D579A6A09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8951">
            <a:off x="701803" y="2909454"/>
            <a:ext cx="685562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5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7485E8-A5FF-4316-9744-84B9C10C0081}"/>
              </a:ext>
            </a:extLst>
          </p:cNvPr>
          <p:cNvSpPr txBox="1"/>
          <p:nvPr/>
        </p:nvSpPr>
        <p:spPr>
          <a:xfrm>
            <a:off x="130629" y="2360814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86796" y="1866278"/>
                <a:ext cx="8289615" cy="3892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observing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T(1)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…… (2.2) B15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15000"/>
                  </a:lnSpc>
                </a:pPr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order of growth of solution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T(n)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depends on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values of the constants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a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b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order of growth of the function </a:t>
                </a: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f(n). </a:t>
                </a:r>
              </a:p>
              <a:p>
                <a:pPr>
                  <a:lnSpc>
                    <a:spcPct val="115000"/>
                  </a:lnSpc>
                </a:pPr>
                <a:endParaRPr lang="en-US" sz="22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n = 2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k = 0, 1, 2, 3, …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96" y="1866278"/>
                <a:ext cx="8289615" cy="3892284"/>
              </a:xfrm>
              <a:prstGeom prst="rect">
                <a:avLst/>
              </a:prstGeom>
              <a:blipFill>
                <a:blip r:embed="rId2"/>
                <a:stretch>
                  <a:fillRect l="-956" t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301EB7C-CA9E-42C6-8E40-1149E211C0CA}"/>
              </a:ext>
            </a:extLst>
          </p:cNvPr>
          <p:cNvSpPr/>
          <p:nvPr/>
        </p:nvSpPr>
        <p:spPr>
          <a:xfrm>
            <a:off x="1586724" y="729588"/>
            <a:ext cx="4356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Backward substitution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4600" y="1892403"/>
            <a:ext cx="8929315" cy="2574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Numbers</a:t>
            </a:r>
            <a:b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Counting Numbers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numbers used for counting. That is, the numbers 1, 2, 3, 4, etc.</a:t>
            </a:r>
          </a:p>
          <a:p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numbers is also called positive integers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numbers is also called non-negative integers.</a:t>
            </a:r>
          </a:p>
        </p:txBody>
      </p:sp>
    </p:spTree>
    <p:extLst>
      <p:ext uri="{BB962C8B-B14F-4D97-AF65-F5344CB8AC3E}">
        <p14:creationId xmlns:p14="http://schemas.microsoft.com/office/powerpoint/2010/main" val="12144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mathwords.com/n/n_assets/n8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9977" y="740727"/>
            <a:ext cx="7235686" cy="575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8107F-FAB3-453B-97E8-4F0C5E467FDF}"/>
              </a:ext>
            </a:extLst>
          </p:cNvPr>
          <p:cNvSpPr txBox="1"/>
          <p:nvPr/>
        </p:nvSpPr>
        <p:spPr>
          <a:xfrm>
            <a:off x="0" y="1976846"/>
            <a:ext cx="12192000" cy="10189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3419" y="720804"/>
            <a:ext cx="9509759" cy="553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Decrease-by-a-Constant-Factor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T(n) = T(n/b) + f(n)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 Binary Search algorithm;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Fake-Coin Problem;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Russian Peasant Multiplication;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2573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Compute f(n) =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where a ≠ 0 and n ≥ 0.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, 	if n is even and positive; </a:t>
            </a: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(n-1)/2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a, 	if n is odd   and </a:t>
            </a:r>
          </a:p>
          <a:p>
            <a:pPr marL="131445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1	if n = 0.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C1ABFB7-DBC3-402C-AEAF-EFF2AA1E19C4}"/>
              </a:ext>
            </a:extLst>
          </p:cNvPr>
          <p:cNvSpPr/>
          <p:nvPr/>
        </p:nvSpPr>
        <p:spPr>
          <a:xfrm flipH="1">
            <a:off x="1071256" y="382385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3675017"/>
            <a:ext cx="755332" cy="55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10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F572E-ABFB-423B-BE8D-3EC1C3D8CD05}"/>
              </a:ext>
            </a:extLst>
          </p:cNvPr>
          <p:cNvSpPr txBox="1"/>
          <p:nvPr/>
        </p:nvSpPr>
        <p:spPr>
          <a:xfrm>
            <a:off x="0" y="4675848"/>
            <a:ext cx="12192000" cy="1899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3240" y="627069"/>
                <a:ext cx="9224097" cy="5840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the following problem again.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Divide a problem’s instance of size n into b instances of size n/b, with  a  of them needing to be solved, for the constants  a  ≥ 1 and  b &gt; 1.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(So far what do we have?)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he order of growth of solution  T(n)  depends on the values of the constants  a  and  b  and the order of growth of the function  f(n). </a:t>
                </a:r>
                <a:endPara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 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T(1)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4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 ……………… (2.2) B15 </a:t>
                </a:r>
                <a:endPara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explicit results about the order of growth of T(n)</a:t>
                </a:r>
                <a:r>
                  <a:rPr lang="en-US" sz="240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: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Under certain assumptions about  f(n), the formula  (2.2) can be simplified for getting T(n).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257300" lvl="2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What are the assumptions do we need for f(n)?</a:t>
                </a:r>
              </a:p>
              <a:p>
                <a:pPr marL="1257300" lvl="2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How to simplify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(2.2)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?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40" y="627069"/>
                <a:ext cx="9224097" cy="5840317"/>
              </a:xfrm>
              <a:prstGeom prst="rect">
                <a:avLst/>
              </a:prstGeom>
              <a:blipFill>
                <a:blip r:embed="rId2"/>
                <a:stretch>
                  <a:fillRect l="-1058" t="-418" r="-727" b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B72696C-91F2-4462-AD1D-6B8F94B32F37}"/>
              </a:ext>
            </a:extLst>
          </p:cNvPr>
          <p:cNvSpPr/>
          <p:nvPr/>
        </p:nvSpPr>
        <p:spPr>
          <a:xfrm flipH="1">
            <a:off x="1033669" y="3474719"/>
            <a:ext cx="549570" cy="293717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449A632-B98A-4F0A-80F1-D25952C771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348">
            <a:off x="1131781" y="3458814"/>
            <a:ext cx="446553" cy="34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7E7506-FF72-4D91-8C8F-27EE173A3352}"/>
              </a:ext>
            </a:extLst>
          </p:cNvPr>
          <p:cNvSpPr txBox="1"/>
          <p:nvPr/>
        </p:nvSpPr>
        <p:spPr>
          <a:xfrm>
            <a:off x="0" y="3854680"/>
            <a:ext cx="12192000" cy="18991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7441" y="558365"/>
                <a:ext cx="9767324" cy="5381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simplifying our analysis: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size n = b</a:t>
                </a:r>
                <a:r>
                  <a:rPr 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a power of b,  k = 0, 1, 2, 3, ….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backward substitutions to T(n) =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we obtained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T(n) = T(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4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</a:rPr>
                  <a:t>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].    ……...(2.2) B15</a:t>
                </a:r>
                <a:r>
                  <a:rPr lang="en-US" sz="24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has the solution only if n = 2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that is, when n = 1, 2, 4, 8, 16, 32, 64, 128, 256, …. where k = 0, 1, 2, ….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question is whether there are any assumptions for f(n), so that the obtained solution for T(n) can also be extended to if n = 3, 5, 6, 7, 9, 10, 11, 12, 13, 14, 15, ….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41" y="558365"/>
                <a:ext cx="9767324" cy="5381794"/>
              </a:xfrm>
              <a:prstGeom prst="rect">
                <a:avLst/>
              </a:prstGeom>
              <a:blipFill>
                <a:blip r:embed="rId2"/>
                <a:stretch>
                  <a:fillRect l="-936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1C1A465-1E0A-40F3-8EB0-F6D82DAB8EAF}"/>
              </a:ext>
            </a:extLst>
          </p:cNvPr>
          <p:cNvSpPr/>
          <p:nvPr/>
        </p:nvSpPr>
        <p:spPr>
          <a:xfrm flipH="1">
            <a:off x="609634" y="1104197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41501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D21BDF-7C3B-401C-841A-D742FE6AE03C}"/>
              </a:ext>
            </a:extLst>
          </p:cNvPr>
          <p:cNvSpPr txBox="1"/>
          <p:nvPr/>
        </p:nvSpPr>
        <p:spPr>
          <a:xfrm>
            <a:off x="0" y="1976904"/>
            <a:ext cx="12192000" cy="23429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4611CB-7E58-4306-86D8-221151ECB74F}"/>
                  </a:ext>
                </a:extLst>
              </p:cNvPr>
              <p:cNvSpPr txBox="1"/>
              <p:nvPr/>
            </p:nvSpPr>
            <p:spPr>
              <a:xfrm>
                <a:off x="2351315" y="1976903"/>
                <a:ext cx="8814816" cy="290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Extending B15 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SimHei" panose="02010609060101010101" pitchFamily="49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Hei" panose="02010609060101010101" pitchFamily="49" charset="-122"/>
                  </a:rPr>
                  <a:t>T(n) = T(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</a:rPr>
                  <a:t>b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ea typeface="SimHei" panose="02010609060101010101" pitchFamily="49" charset="-122"/>
                  </a:rPr>
                  <a:t>) =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  <m:r>
                          <a:rPr lang="en-US" sz="24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   ……...(2.2) B15</a:t>
                </a:r>
                <a:r>
                  <a:rPr lang="en-US" sz="2400" b="1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solution for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k = 0, 1, 2, …</a:t>
                </a:r>
                <a:r>
                  <a:rPr lang="en-US" sz="2400" dirty="0"/>
                  <a:t>  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Master Theorem gives the inside of this problem.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4611CB-7E58-4306-86D8-221151EC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5" y="1976903"/>
                <a:ext cx="8814816" cy="2904193"/>
              </a:xfrm>
              <a:prstGeom prst="rect">
                <a:avLst/>
              </a:prstGeom>
              <a:blipFill>
                <a:blip r:embed="rId2"/>
                <a:stretch>
                  <a:fillRect l="-1107" t="-1677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7674325-30E1-42B5-BCD6-E7CF6A528F86}"/>
              </a:ext>
            </a:extLst>
          </p:cNvPr>
          <p:cNvSpPr/>
          <p:nvPr/>
        </p:nvSpPr>
        <p:spPr>
          <a:xfrm flipH="1">
            <a:off x="1381751" y="3428999"/>
            <a:ext cx="609761" cy="261302"/>
          </a:xfrm>
          <a:prstGeom prst="cloudCallout">
            <a:avLst>
              <a:gd name="adj1" fmla="val -42756"/>
              <a:gd name="adj2" fmla="val 1315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</a:t>
            </a:r>
          </a:p>
        </p:txBody>
      </p:sp>
      <p:pic>
        <p:nvPicPr>
          <p:cNvPr id="4" name="Picture 3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2498" y="3228643"/>
            <a:ext cx="528265" cy="461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411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2313F6B-D2C8-4B3A-872F-2787F9243C3A}"/>
              </a:ext>
            </a:extLst>
          </p:cNvPr>
          <p:cNvSpPr txBox="1"/>
          <p:nvPr/>
        </p:nvSpPr>
        <p:spPr>
          <a:xfrm>
            <a:off x="-63610" y="2530376"/>
            <a:ext cx="12255610" cy="1867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51670" y="776976"/>
            <a:ext cx="9132506" cy="354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ea typeface="SimSun" panose="02010600030101010101" pitchFamily="2" charset="-122"/>
              </a:rPr>
              <a:t>Definition 2.1: (Eventually Non-decreasing)  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f(n)  be a nonnegative function defined on the set of natural numbers, {1, 2, 3, …}.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f(n)  is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eventually non-decreasing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if there exists some nonnegative integers 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so that  f(n)  is non-decreasing on the interval  [n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, ∞),  i.e.,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 ≤  f(n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  for any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and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, 0 ≤ 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≤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&lt; n</a:t>
            </a:r>
            <a:r>
              <a:rPr lang="en-US" sz="2400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i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&lt;</a:t>
            </a:r>
            <a:r>
              <a:rPr lang="en-US" sz="2400" i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∞.</a:t>
            </a:r>
            <a:r>
              <a:rPr lang="en-US" sz="2400" i="1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ACCDC-6F76-4304-BD9B-DE591B70EEE9}"/>
              </a:ext>
            </a:extLst>
          </p:cNvPr>
          <p:cNvSpPr txBox="1"/>
          <p:nvPr/>
        </p:nvSpPr>
        <p:spPr>
          <a:xfrm>
            <a:off x="3483428" y="6167563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 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   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   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061705-5415-4F33-B5D3-4E9355E9A9E9}"/>
              </a:ext>
            </a:extLst>
          </p:cNvPr>
          <p:cNvCxnSpPr/>
          <p:nvPr/>
        </p:nvCxnSpPr>
        <p:spPr>
          <a:xfrm>
            <a:off x="3143794" y="4720046"/>
            <a:ext cx="0" cy="169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1EAD0A-07F4-42EF-BC9D-C44A453B769E}"/>
              </a:ext>
            </a:extLst>
          </p:cNvPr>
          <p:cNvCxnSpPr/>
          <p:nvPr/>
        </p:nvCxnSpPr>
        <p:spPr>
          <a:xfrm>
            <a:off x="2690949" y="6139543"/>
            <a:ext cx="3335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81BBF75-135F-4EC2-B0D5-DA8DA0DBFBCE}"/>
              </a:ext>
            </a:extLst>
          </p:cNvPr>
          <p:cNvSpPr/>
          <p:nvPr/>
        </p:nvSpPr>
        <p:spPr>
          <a:xfrm>
            <a:off x="3483429" y="4737463"/>
            <a:ext cx="1846217" cy="1221095"/>
          </a:xfrm>
          <a:custGeom>
            <a:avLst/>
            <a:gdLst>
              <a:gd name="connsiteX0" fmla="*/ 0 w 1846217"/>
              <a:gd name="connsiteY0" fmla="*/ 1088571 h 1221095"/>
              <a:gd name="connsiteX1" fmla="*/ 17417 w 1846217"/>
              <a:gd name="connsiteY1" fmla="*/ 1132114 h 1221095"/>
              <a:gd name="connsiteX2" fmla="*/ 52251 w 1846217"/>
              <a:gd name="connsiteY2" fmla="*/ 1184366 h 1221095"/>
              <a:gd name="connsiteX3" fmla="*/ 104502 w 1846217"/>
              <a:gd name="connsiteY3" fmla="*/ 1201783 h 1221095"/>
              <a:gd name="connsiteX4" fmla="*/ 121920 w 1846217"/>
              <a:gd name="connsiteY4" fmla="*/ 1219200 h 1221095"/>
              <a:gd name="connsiteX5" fmla="*/ 261257 w 1846217"/>
              <a:gd name="connsiteY5" fmla="*/ 1201783 h 1221095"/>
              <a:gd name="connsiteX6" fmla="*/ 313508 w 1846217"/>
              <a:gd name="connsiteY6" fmla="*/ 1166948 h 1221095"/>
              <a:gd name="connsiteX7" fmla="*/ 348342 w 1846217"/>
              <a:gd name="connsiteY7" fmla="*/ 1105988 h 1221095"/>
              <a:gd name="connsiteX8" fmla="*/ 365760 w 1846217"/>
              <a:gd name="connsiteY8" fmla="*/ 1079863 h 1221095"/>
              <a:gd name="connsiteX9" fmla="*/ 391885 w 1846217"/>
              <a:gd name="connsiteY9" fmla="*/ 1062446 h 1221095"/>
              <a:gd name="connsiteX10" fmla="*/ 426720 w 1846217"/>
              <a:gd name="connsiteY10" fmla="*/ 1027611 h 1221095"/>
              <a:gd name="connsiteX11" fmla="*/ 461554 w 1846217"/>
              <a:gd name="connsiteY11" fmla="*/ 992777 h 1221095"/>
              <a:gd name="connsiteX12" fmla="*/ 539931 w 1846217"/>
              <a:gd name="connsiteY12" fmla="*/ 949234 h 1221095"/>
              <a:gd name="connsiteX13" fmla="*/ 566057 w 1846217"/>
              <a:gd name="connsiteY13" fmla="*/ 923108 h 1221095"/>
              <a:gd name="connsiteX14" fmla="*/ 583474 w 1846217"/>
              <a:gd name="connsiteY14" fmla="*/ 896983 h 1221095"/>
              <a:gd name="connsiteX15" fmla="*/ 635725 w 1846217"/>
              <a:gd name="connsiteY15" fmla="*/ 879566 h 1221095"/>
              <a:gd name="connsiteX16" fmla="*/ 661851 w 1846217"/>
              <a:gd name="connsiteY16" fmla="*/ 870857 h 1221095"/>
              <a:gd name="connsiteX17" fmla="*/ 687977 w 1846217"/>
              <a:gd name="connsiteY17" fmla="*/ 853440 h 1221095"/>
              <a:gd name="connsiteX18" fmla="*/ 722811 w 1846217"/>
              <a:gd name="connsiteY18" fmla="*/ 827314 h 1221095"/>
              <a:gd name="connsiteX19" fmla="*/ 757645 w 1846217"/>
              <a:gd name="connsiteY19" fmla="*/ 818606 h 1221095"/>
              <a:gd name="connsiteX20" fmla="*/ 775062 w 1846217"/>
              <a:gd name="connsiteY20" fmla="*/ 801188 h 1221095"/>
              <a:gd name="connsiteX21" fmla="*/ 844731 w 1846217"/>
              <a:gd name="connsiteY21" fmla="*/ 766354 h 1221095"/>
              <a:gd name="connsiteX22" fmla="*/ 896982 w 1846217"/>
              <a:gd name="connsiteY22" fmla="*/ 748937 h 1221095"/>
              <a:gd name="connsiteX23" fmla="*/ 923108 w 1846217"/>
              <a:gd name="connsiteY23" fmla="*/ 731520 h 1221095"/>
              <a:gd name="connsiteX24" fmla="*/ 957942 w 1846217"/>
              <a:gd name="connsiteY24" fmla="*/ 714103 h 1221095"/>
              <a:gd name="connsiteX25" fmla="*/ 975360 w 1846217"/>
              <a:gd name="connsiteY25" fmla="*/ 696686 h 1221095"/>
              <a:gd name="connsiteX26" fmla="*/ 1010194 w 1846217"/>
              <a:gd name="connsiteY26" fmla="*/ 679268 h 1221095"/>
              <a:gd name="connsiteX27" fmla="*/ 1045028 w 1846217"/>
              <a:gd name="connsiteY27" fmla="*/ 653143 h 1221095"/>
              <a:gd name="connsiteX28" fmla="*/ 1071154 w 1846217"/>
              <a:gd name="connsiteY28" fmla="*/ 644434 h 1221095"/>
              <a:gd name="connsiteX29" fmla="*/ 1123405 w 1846217"/>
              <a:gd name="connsiteY29" fmla="*/ 618308 h 1221095"/>
              <a:gd name="connsiteX30" fmla="*/ 1184365 w 1846217"/>
              <a:gd name="connsiteY30" fmla="*/ 574766 h 1221095"/>
              <a:gd name="connsiteX31" fmla="*/ 1227908 w 1846217"/>
              <a:gd name="connsiteY31" fmla="*/ 531223 h 1221095"/>
              <a:gd name="connsiteX32" fmla="*/ 1306285 w 1846217"/>
              <a:gd name="connsiteY32" fmla="*/ 487680 h 1221095"/>
              <a:gd name="connsiteX33" fmla="*/ 1341120 w 1846217"/>
              <a:gd name="connsiteY33" fmla="*/ 470263 h 1221095"/>
              <a:gd name="connsiteX34" fmla="*/ 1410788 w 1846217"/>
              <a:gd name="connsiteY34" fmla="*/ 418011 h 1221095"/>
              <a:gd name="connsiteX35" fmla="*/ 1445622 w 1846217"/>
              <a:gd name="connsiteY35" fmla="*/ 400594 h 1221095"/>
              <a:gd name="connsiteX36" fmla="*/ 1463040 w 1846217"/>
              <a:gd name="connsiteY36" fmla="*/ 383177 h 1221095"/>
              <a:gd name="connsiteX37" fmla="*/ 1515291 w 1846217"/>
              <a:gd name="connsiteY37" fmla="*/ 330926 h 1221095"/>
              <a:gd name="connsiteX38" fmla="*/ 1532708 w 1846217"/>
              <a:gd name="connsiteY38" fmla="*/ 287383 h 1221095"/>
              <a:gd name="connsiteX39" fmla="*/ 1619794 w 1846217"/>
              <a:gd name="connsiteY39" fmla="*/ 217714 h 1221095"/>
              <a:gd name="connsiteX40" fmla="*/ 1663337 w 1846217"/>
              <a:gd name="connsiteY40" fmla="*/ 174171 h 1221095"/>
              <a:gd name="connsiteX41" fmla="*/ 1741714 w 1846217"/>
              <a:gd name="connsiteY41" fmla="*/ 104503 h 1221095"/>
              <a:gd name="connsiteX42" fmla="*/ 1785257 w 1846217"/>
              <a:gd name="connsiteY42" fmla="*/ 60960 h 1221095"/>
              <a:gd name="connsiteX43" fmla="*/ 1828800 w 1846217"/>
              <a:gd name="connsiteY43" fmla="*/ 17417 h 1221095"/>
              <a:gd name="connsiteX44" fmla="*/ 1846217 w 1846217"/>
              <a:gd name="connsiteY44" fmla="*/ 0 h 122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46217" h="1221095">
                <a:moveTo>
                  <a:pt x="0" y="1088571"/>
                </a:moveTo>
                <a:cubicBezTo>
                  <a:pt x="5806" y="1103085"/>
                  <a:pt x="11928" y="1117477"/>
                  <a:pt x="17417" y="1132114"/>
                </a:cubicBezTo>
                <a:cubicBezTo>
                  <a:pt x="26892" y="1157382"/>
                  <a:pt x="23830" y="1168576"/>
                  <a:pt x="52251" y="1184366"/>
                </a:cubicBezTo>
                <a:cubicBezTo>
                  <a:pt x="68300" y="1193282"/>
                  <a:pt x="104502" y="1201783"/>
                  <a:pt x="104502" y="1201783"/>
                </a:cubicBezTo>
                <a:cubicBezTo>
                  <a:pt x="110308" y="1207589"/>
                  <a:pt x="113727" y="1218654"/>
                  <a:pt x="121920" y="1219200"/>
                </a:cubicBezTo>
                <a:cubicBezTo>
                  <a:pt x="200355" y="1224429"/>
                  <a:pt x="209879" y="1218908"/>
                  <a:pt x="261257" y="1201783"/>
                </a:cubicBezTo>
                <a:cubicBezTo>
                  <a:pt x="278674" y="1190171"/>
                  <a:pt x="308431" y="1187256"/>
                  <a:pt x="313508" y="1166948"/>
                </a:cubicBezTo>
                <a:cubicBezTo>
                  <a:pt x="327605" y="1110564"/>
                  <a:pt x="311284" y="1150457"/>
                  <a:pt x="348342" y="1105988"/>
                </a:cubicBezTo>
                <a:cubicBezTo>
                  <a:pt x="355042" y="1097948"/>
                  <a:pt x="358359" y="1087264"/>
                  <a:pt x="365760" y="1079863"/>
                </a:cubicBezTo>
                <a:cubicBezTo>
                  <a:pt x="373161" y="1072462"/>
                  <a:pt x="383939" y="1069257"/>
                  <a:pt x="391885" y="1062446"/>
                </a:cubicBezTo>
                <a:cubicBezTo>
                  <a:pt x="404353" y="1051759"/>
                  <a:pt x="415108" y="1039223"/>
                  <a:pt x="426720" y="1027611"/>
                </a:cubicBezTo>
                <a:cubicBezTo>
                  <a:pt x="438331" y="1016000"/>
                  <a:pt x="445976" y="997970"/>
                  <a:pt x="461554" y="992777"/>
                </a:cubicBezTo>
                <a:cubicBezTo>
                  <a:pt x="494406" y="981826"/>
                  <a:pt x="509987" y="979178"/>
                  <a:pt x="539931" y="949234"/>
                </a:cubicBezTo>
                <a:cubicBezTo>
                  <a:pt x="548640" y="940525"/>
                  <a:pt x="558172" y="932569"/>
                  <a:pt x="566057" y="923108"/>
                </a:cubicBezTo>
                <a:cubicBezTo>
                  <a:pt x="572757" y="915068"/>
                  <a:pt x="574599" y="902530"/>
                  <a:pt x="583474" y="896983"/>
                </a:cubicBezTo>
                <a:cubicBezTo>
                  <a:pt x="599043" y="887253"/>
                  <a:pt x="618308" y="885372"/>
                  <a:pt x="635725" y="879566"/>
                </a:cubicBezTo>
                <a:cubicBezTo>
                  <a:pt x="644434" y="876663"/>
                  <a:pt x="654213" y="875949"/>
                  <a:pt x="661851" y="870857"/>
                </a:cubicBezTo>
                <a:cubicBezTo>
                  <a:pt x="670560" y="865051"/>
                  <a:pt x="679460" y="859524"/>
                  <a:pt x="687977" y="853440"/>
                </a:cubicBezTo>
                <a:cubicBezTo>
                  <a:pt x="699788" y="845004"/>
                  <a:pt x="709829" y="833805"/>
                  <a:pt x="722811" y="827314"/>
                </a:cubicBezTo>
                <a:cubicBezTo>
                  <a:pt x="733516" y="821961"/>
                  <a:pt x="746034" y="821509"/>
                  <a:pt x="757645" y="818606"/>
                </a:cubicBezTo>
                <a:cubicBezTo>
                  <a:pt x="763451" y="812800"/>
                  <a:pt x="768651" y="806317"/>
                  <a:pt x="775062" y="801188"/>
                </a:cubicBezTo>
                <a:cubicBezTo>
                  <a:pt x="799264" y="781826"/>
                  <a:pt x="813770" y="777612"/>
                  <a:pt x="844731" y="766354"/>
                </a:cubicBezTo>
                <a:cubicBezTo>
                  <a:pt x="861985" y="760080"/>
                  <a:pt x="881706" y="759121"/>
                  <a:pt x="896982" y="748937"/>
                </a:cubicBezTo>
                <a:cubicBezTo>
                  <a:pt x="905691" y="743131"/>
                  <a:pt x="914021" y="736713"/>
                  <a:pt x="923108" y="731520"/>
                </a:cubicBezTo>
                <a:cubicBezTo>
                  <a:pt x="934379" y="725079"/>
                  <a:pt x="947140" y="721304"/>
                  <a:pt x="957942" y="714103"/>
                </a:cubicBezTo>
                <a:cubicBezTo>
                  <a:pt x="964774" y="709549"/>
                  <a:pt x="968528" y="701241"/>
                  <a:pt x="975360" y="696686"/>
                </a:cubicBezTo>
                <a:cubicBezTo>
                  <a:pt x="986162" y="689485"/>
                  <a:pt x="999185" y="686149"/>
                  <a:pt x="1010194" y="679268"/>
                </a:cubicBezTo>
                <a:cubicBezTo>
                  <a:pt x="1022502" y="671575"/>
                  <a:pt x="1032426" y="660344"/>
                  <a:pt x="1045028" y="653143"/>
                </a:cubicBezTo>
                <a:cubicBezTo>
                  <a:pt x="1052998" y="648589"/>
                  <a:pt x="1062943" y="648539"/>
                  <a:pt x="1071154" y="644434"/>
                </a:cubicBezTo>
                <a:cubicBezTo>
                  <a:pt x="1138684" y="610669"/>
                  <a:pt x="1057736" y="640199"/>
                  <a:pt x="1123405" y="618308"/>
                </a:cubicBezTo>
                <a:cubicBezTo>
                  <a:pt x="1213092" y="528625"/>
                  <a:pt x="1081193" y="655011"/>
                  <a:pt x="1184365" y="574766"/>
                </a:cubicBezTo>
                <a:cubicBezTo>
                  <a:pt x="1200568" y="562164"/>
                  <a:pt x="1208850" y="538846"/>
                  <a:pt x="1227908" y="531223"/>
                </a:cubicBezTo>
                <a:cubicBezTo>
                  <a:pt x="1313256" y="497084"/>
                  <a:pt x="1232642" y="533707"/>
                  <a:pt x="1306285" y="487680"/>
                </a:cubicBezTo>
                <a:cubicBezTo>
                  <a:pt x="1317294" y="480799"/>
                  <a:pt x="1330318" y="477464"/>
                  <a:pt x="1341120" y="470263"/>
                </a:cubicBezTo>
                <a:cubicBezTo>
                  <a:pt x="1365273" y="454161"/>
                  <a:pt x="1384824" y="430993"/>
                  <a:pt x="1410788" y="418011"/>
                </a:cubicBezTo>
                <a:cubicBezTo>
                  <a:pt x="1422399" y="412205"/>
                  <a:pt x="1434820" y="407795"/>
                  <a:pt x="1445622" y="400594"/>
                </a:cubicBezTo>
                <a:cubicBezTo>
                  <a:pt x="1452454" y="396040"/>
                  <a:pt x="1456732" y="388433"/>
                  <a:pt x="1463040" y="383177"/>
                </a:cubicBezTo>
                <a:cubicBezTo>
                  <a:pt x="1494195" y="357215"/>
                  <a:pt x="1498513" y="364481"/>
                  <a:pt x="1515291" y="330926"/>
                </a:cubicBezTo>
                <a:cubicBezTo>
                  <a:pt x="1522282" y="316944"/>
                  <a:pt x="1523513" y="300025"/>
                  <a:pt x="1532708" y="287383"/>
                </a:cubicBezTo>
                <a:cubicBezTo>
                  <a:pt x="1567812" y="239115"/>
                  <a:pt x="1576804" y="239209"/>
                  <a:pt x="1619794" y="217714"/>
                </a:cubicBezTo>
                <a:cubicBezTo>
                  <a:pt x="1654628" y="165462"/>
                  <a:pt x="1616891" y="214811"/>
                  <a:pt x="1663337" y="174171"/>
                </a:cubicBezTo>
                <a:cubicBezTo>
                  <a:pt x="1770947" y="80012"/>
                  <a:pt x="1652414" y="171477"/>
                  <a:pt x="1741714" y="104503"/>
                </a:cubicBezTo>
                <a:cubicBezTo>
                  <a:pt x="1776548" y="52251"/>
                  <a:pt x="1738811" y="101600"/>
                  <a:pt x="1785257" y="60960"/>
                </a:cubicBezTo>
                <a:cubicBezTo>
                  <a:pt x="1800705" y="47443"/>
                  <a:pt x="1814286" y="31931"/>
                  <a:pt x="1828800" y="17417"/>
                </a:cubicBezTo>
                <a:lnTo>
                  <a:pt x="1846217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3F7F6D-389F-4C62-86B5-9753D43B9E59}"/>
              </a:ext>
            </a:extLst>
          </p:cNvPr>
          <p:cNvCxnSpPr/>
          <p:nvPr/>
        </p:nvCxnSpPr>
        <p:spPr>
          <a:xfrm flipV="1">
            <a:off x="3753398" y="5860870"/>
            <a:ext cx="0" cy="39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D87A2D-C667-4C9F-BE74-2B7A655BD759}"/>
              </a:ext>
            </a:extLst>
          </p:cNvPr>
          <p:cNvCxnSpPr/>
          <p:nvPr/>
        </p:nvCxnSpPr>
        <p:spPr>
          <a:xfrm>
            <a:off x="4241074" y="5303520"/>
            <a:ext cx="0" cy="94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89B860-EE4F-45D3-BFC0-130038E4F498}"/>
              </a:ext>
            </a:extLst>
          </p:cNvPr>
          <p:cNvCxnSpPr>
            <a:cxnSpLocks/>
          </p:cNvCxnSpPr>
          <p:nvPr/>
        </p:nvCxnSpPr>
        <p:spPr>
          <a:xfrm>
            <a:off x="4689565" y="5190309"/>
            <a:ext cx="0" cy="106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7972DB-99AC-48C9-ABA6-8F70A37C3EF0}"/>
              </a:ext>
            </a:extLst>
          </p:cNvPr>
          <p:cNvCxnSpPr/>
          <p:nvPr/>
        </p:nvCxnSpPr>
        <p:spPr>
          <a:xfrm>
            <a:off x="2960914" y="5544362"/>
            <a:ext cx="1811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92583A-65EA-4F03-912E-0AFEC8F53DBE}"/>
              </a:ext>
            </a:extLst>
          </p:cNvPr>
          <p:cNvCxnSpPr/>
          <p:nvPr/>
        </p:nvCxnSpPr>
        <p:spPr>
          <a:xfrm>
            <a:off x="3043646" y="5296168"/>
            <a:ext cx="1811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63B54-FBAE-4843-8A5D-028DB882FC0F}"/>
              </a:ext>
            </a:extLst>
          </p:cNvPr>
          <p:cNvSpPr/>
          <p:nvPr/>
        </p:nvSpPr>
        <p:spPr>
          <a:xfrm>
            <a:off x="2486297" y="5024844"/>
            <a:ext cx="678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b="1" i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068FE-B8BC-4FC2-A265-45860437AFEF}"/>
              </a:ext>
            </a:extLst>
          </p:cNvPr>
          <p:cNvSpPr/>
          <p:nvPr/>
        </p:nvSpPr>
        <p:spPr>
          <a:xfrm>
            <a:off x="5329646" y="452477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f(n)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BECBC-E47B-4B2C-A2A6-3FE0DE540989}"/>
              </a:ext>
            </a:extLst>
          </p:cNvPr>
          <p:cNvSpPr/>
          <p:nvPr/>
        </p:nvSpPr>
        <p:spPr>
          <a:xfrm>
            <a:off x="5983394" y="58834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373FAD-D4E0-47F5-AEA7-63CCAE84C0CE}"/>
              </a:ext>
            </a:extLst>
          </p:cNvPr>
          <p:cNvSpPr txBox="1"/>
          <p:nvPr/>
        </p:nvSpPr>
        <p:spPr>
          <a:xfrm>
            <a:off x="0" y="3936273"/>
            <a:ext cx="12191999" cy="5896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421AB-9B7B-4B12-B278-9721293B1C23}"/>
              </a:ext>
            </a:extLst>
          </p:cNvPr>
          <p:cNvSpPr txBox="1"/>
          <p:nvPr/>
        </p:nvSpPr>
        <p:spPr>
          <a:xfrm>
            <a:off x="9275" y="2524832"/>
            <a:ext cx="12104348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6280" y="1320800"/>
                <a:ext cx="9085689" cy="4572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	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10000		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</a:t>
                </a:r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2.2:</a:t>
                </a:r>
                <a:r>
                  <a:rPr lang="en-US" sz="2400" dirty="0">
                    <a:ea typeface="SimSun" panose="02010600030101010101" pitchFamily="2" charset="-122"/>
                  </a:rPr>
                  <a:t>  </a:t>
                </a:r>
                <a:r>
                  <a:rPr lang="en-US" sz="2800" dirty="0">
                    <a:ea typeface="SimSun" panose="02010600030101010101" pitchFamily="2" charset="-122"/>
                  </a:rPr>
                  <a:t>Eventually Non-decreasing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					</a:t>
                </a: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100</a:t>
                </a:r>
                <a:endParaRPr lang="en-US" sz="2800" dirty="0"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function f(n) = (n – 100)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eventually non-decreasing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although it is decreasing on the interval  [0, 100].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 n goes from  0  to  100,  f(n)  is decreased from  100,00  to  0.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bounces back from 0 to infinite, as  n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[100,  ∞), 100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n</a:t>
                </a:r>
                <a:r>
                  <a:rPr lang="en-US" sz="2400" i="1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[Note that it is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U-shaped in graphical representation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.]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function sin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is a function that is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eventually non-decreasing.     Oscillation!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80" y="1320800"/>
                <a:ext cx="9085689" cy="4572534"/>
              </a:xfrm>
              <a:prstGeom prst="rect">
                <a:avLst/>
              </a:prstGeom>
              <a:blipFill>
                <a:blip r:embed="rId2"/>
                <a:stretch>
                  <a:fillRect l="-1006" r="-268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935AE4-B8D2-470A-8159-DDBFD435A6E1}"/>
              </a:ext>
            </a:extLst>
          </p:cNvPr>
          <p:cNvSpPr/>
          <p:nvPr/>
        </p:nvSpPr>
        <p:spPr>
          <a:xfrm>
            <a:off x="8264434" y="461561"/>
            <a:ext cx="2374408" cy="1819206"/>
          </a:xfrm>
          <a:custGeom>
            <a:avLst/>
            <a:gdLst>
              <a:gd name="connsiteX0" fmla="*/ 0 w 2168434"/>
              <a:gd name="connsiteY0" fmla="*/ 539931 h 1166949"/>
              <a:gd name="connsiteX1" fmla="*/ 8708 w 2168434"/>
              <a:gd name="connsiteY1" fmla="*/ 661851 h 1166949"/>
              <a:gd name="connsiteX2" fmla="*/ 34834 w 2168434"/>
              <a:gd name="connsiteY2" fmla="*/ 748937 h 1166949"/>
              <a:gd name="connsiteX3" fmla="*/ 43542 w 2168434"/>
              <a:gd name="connsiteY3" fmla="*/ 775063 h 1166949"/>
              <a:gd name="connsiteX4" fmla="*/ 52251 w 2168434"/>
              <a:gd name="connsiteY4" fmla="*/ 818606 h 1166949"/>
              <a:gd name="connsiteX5" fmla="*/ 130628 w 2168434"/>
              <a:gd name="connsiteY5" fmla="*/ 931817 h 1166949"/>
              <a:gd name="connsiteX6" fmla="*/ 174171 w 2168434"/>
              <a:gd name="connsiteY6" fmla="*/ 975360 h 1166949"/>
              <a:gd name="connsiteX7" fmla="*/ 235131 w 2168434"/>
              <a:gd name="connsiteY7" fmla="*/ 1045029 h 1166949"/>
              <a:gd name="connsiteX8" fmla="*/ 269965 w 2168434"/>
              <a:gd name="connsiteY8" fmla="*/ 1062446 h 1166949"/>
              <a:gd name="connsiteX9" fmla="*/ 322217 w 2168434"/>
              <a:gd name="connsiteY9" fmla="*/ 1097280 h 1166949"/>
              <a:gd name="connsiteX10" fmla="*/ 348342 w 2168434"/>
              <a:gd name="connsiteY10" fmla="*/ 1114697 h 1166949"/>
              <a:gd name="connsiteX11" fmla="*/ 374468 w 2168434"/>
              <a:gd name="connsiteY11" fmla="*/ 1123406 h 1166949"/>
              <a:gd name="connsiteX12" fmla="*/ 426720 w 2168434"/>
              <a:gd name="connsiteY12" fmla="*/ 1149531 h 1166949"/>
              <a:gd name="connsiteX13" fmla="*/ 566057 w 2168434"/>
              <a:gd name="connsiteY13" fmla="*/ 1166949 h 1166949"/>
              <a:gd name="connsiteX14" fmla="*/ 644434 w 2168434"/>
              <a:gd name="connsiteY14" fmla="*/ 1158240 h 1166949"/>
              <a:gd name="connsiteX15" fmla="*/ 696685 w 2168434"/>
              <a:gd name="connsiteY15" fmla="*/ 1140823 h 1166949"/>
              <a:gd name="connsiteX16" fmla="*/ 748937 w 2168434"/>
              <a:gd name="connsiteY16" fmla="*/ 1114697 h 1166949"/>
              <a:gd name="connsiteX17" fmla="*/ 775062 w 2168434"/>
              <a:gd name="connsiteY17" fmla="*/ 1097280 h 1166949"/>
              <a:gd name="connsiteX18" fmla="*/ 827314 w 2168434"/>
              <a:gd name="connsiteY18" fmla="*/ 1088571 h 1166949"/>
              <a:gd name="connsiteX19" fmla="*/ 853440 w 2168434"/>
              <a:gd name="connsiteY19" fmla="*/ 1079863 h 1166949"/>
              <a:gd name="connsiteX20" fmla="*/ 923108 w 2168434"/>
              <a:gd name="connsiteY20" fmla="*/ 1053737 h 1166949"/>
              <a:gd name="connsiteX21" fmla="*/ 975360 w 2168434"/>
              <a:gd name="connsiteY21" fmla="*/ 1018903 h 1166949"/>
              <a:gd name="connsiteX22" fmla="*/ 1036320 w 2168434"/>
              <a:gd name="connsiteY22" fmla="*/ 984069 h 1166949"/>
              <a:gd name="connsiteX23" fmla="*/ 1079862 w 2168434"/>
              <a:gd name="connsiteY23" fmla="*/ 949234 h 1166949"/>
              <a:gd name="connsiteX24" fmla="*/ 1097280 w 2168434"/>
              <a:gd name="connsiteY24" fmla="*/ 931817 h 1166949"/>
              <a:gd name="connsiteX25" fmla="*/ 1123405 w 2168434"/>
              <a:gd name="connsiteY25" fmla="*/ 923109 h 1166949"/>
              <a:gd name="connsiteX26" fmla="*/ 1158240 w 2168434"/>
              <a:gd name="connsiteY26" fmla="*/ 888274 h 1166949"/>
              <a:gd name="connsiteX27" fmla="*/ 1193074 w 2168434"/>
              <a:gd name="connsiteY27" fmla="*/ 870857 h 1166949"/>
              <a:gd name="connsiteX28" fmla="*/ 1236617 w 2168434"/>
              <a:gd name="connsiteY28" fmla="*/ 836023 h 1166949"/>
              <a:gd name="connsiteX29" fmla="*/ 1288868 w 2168434"/>
              <a:gd name="connsiteY29" fmla="*/ 792480 h 1166949"/>
              <a:gd name="connsiteX30" fmla="*/ 1341120 w 2168434"/>
              <a:gd name="connsiteY30" fmla="*/ 757646 h 1166949"/>
              <a:gd name="connsiteX31" fmla="*/ 1384662 w 2168434"/>
              <a:gd name="connsiteY31" fmla="*/ 731520 h 1166949"/>
              <a:gd name="connsiteX32" fmla="*/ 1428205 w 2168434"/>
              <a:gd name="connsiteY32" fmla="*/ 687977 h 1166949"/>
              <a:gd name="connsiteX33" fmla="*/ 1497874 w 2168434"/>
              <a:gd name="connsiteY33" fmla="*/ 653143 h 1166949"/>
              <a:gd name="connsiteX34" fmla="*/ 1541417 w 2168434"/>
              <a:gd name="connsiteY34" fmla="*/ 600891 h 1166949"/>
              <a:gd name="connsiteX35" fmla="*/ 1558834 w 2168434"/>
              <a:gd name="connsiteY35" fmla="*/ 574766 h 1166949"/>
              <a:gd name="connsiteX36" fmla="*/ 1637211 w 2168434"/>
              <a:gd name="connsiteY36" fmla="*/ 505097 h 1166949"/>
              <a:gd name="connsiteX37" fmla="*/ 1698171 w 2168434"/>
              <a:gd name="connsiteY37" fmla="*/ 461554 h 1166949"/>
              <a:gd name="connsiteX38" fmla="*/ 1733005 w 2168434"/>
              <a:gd name="connsiteY38" fmla="*/ 444137 h 1166949"/>
              <a:gd name="connsiteX39" fmla="*/ 1750422 w 2168434"/>
              <a:gd name="connsiteY39" fmla="*/ 418011 h 1166949"/>
              <a:gd name="connsiteX40" fmla="*/ 1820091 w 2168434"/>
              <a:gd name="connsiteY40" fmla="*/ 357051 h 1166949"/>
              <a:gd name="connsiteX41" fmla="*/ 1854925 w 2168434"/>
              <a:gd name="connsiteY41" fmla="*/ 304800 h 1166949"/>
              <a:gd name="connsiteX42" fmla="*/ 1863634 w 2168434"/>
              <a:gd name="connsiteY42" fmla="*/ 278674 h 1166949"/>
              <a:gd name="connsiteX43" fmla="*/ 1889760 w 2168434"/>
              <a:gd name="connsiteY43" fmla="*/ 261257 h 1166949"/>
              <a:gd name="connsiteX44" fmla="*/ 1942011 w 2168434"/>
              <a:gd name="connsiteY44" fmla="*/ 226423 h 1166949"/>
              <a:gd name="connsiteX45" fmla="*/ 1994262 w 2168434"/>
              <a:gd name="connsiteY45" fmla="*/ 191589 h 1166949"/>
              <a:gd name="connsiteX46" fmla="*/ 2011680 w 2168434"/>
              <a:gd name="connsiteY46" fmla="*/ 174171 h 1166949"/>
              <a:gd name="connsiteX47" fmla="*/ 2037805 w 2168434"/>
              <a:gd name="connsiteY47" fmla="*/ 156754 h 1166949"/>
              <a:gd name="connsiteX48" fmla="*/ 2055222 w 2168434"/>
              <a:gd name="connsiteY48" fmla="*/ 130629 h 1166949"/>
              <a:gd name="connsiteX49" fmla="*/ 2063931 w 2168434"/>
              <a:gd name="connsiteY49" fmla="*/ 52251 h 1166949"/>
              <a:gd name="connsiteX50" fmla="*/ 2124891 w 2168434"/>
              <a:gd name="connsiteY50" fmla="*/ 26126 h 1166949"/>
              <a:gd name="connsiteX51" fmla="*/ 2168434 w 2168434"/>
              <a:gd name="connsiteY51" fmla="*/ 0 h 116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68434" h="1166949">
                <a:moveTo>
                  <a:pt x="0" y="539931"/>
                </a:moveTo>
                <a:cubicBezTo>
                  <a:pt x="2903" y="580571"/>
                  <a:pt x="4209" y="621357"/>
                  <a:pt x="8708" y="661851"/>
                </a:cubicBezTo>
                <a:cubicBezTo>
                  <a:pt x="10901" y="681592"/>
                  <a:pt x="30456" y="735804"/>
                  <a:pt x="34834" y="748937"/>
                </a:cubicBezTo>
                <a:cubicBezTo>
                  <a:pt x="37737" y="757646"/>
                  <a:pt x="41742" y="766062"/>
                  <a:pt x="43542" y="775063"/>
                </a:cubicBezTo>
                <a:cubicBezTo>
                  <a:pt x="46445" y="789577"/>
                  <a:pt x="47570" y="804564"/>
                  <a:pt x="52251" y="818606"/>
                </a:cubicBezTo>
                <a:cubicBezTo>
                  <a:pt x="66854" y="862413"/>
                  <a:pt x="106611" y="895791"/>
                  <a:pt x="130628" y="931817"/>
                </a:cubicBezTo>
                <a:cubicBezTo>
                  <a:pt x="153851" y="966652"/>
                  <a:pt x="139336" y="952137"/>
                  <a:pt x="174171" y="975360"/>
                </a:cubicBezTo>
                <a:cubicBezTo>
                  <a:pt x="189986" y="999083"/>
                  <a:pt x="209658" y="1032293"/>
                  <a:pt x="235131" y="1045029"/>
                </a:cubicBezTo>
                <a:cubicBezTo>
                  <a:pt x="246742" y="1050835"/>
                  <a:pt x="258833" y="1055767"/>
                  <a:pt x="269965" y="1062446"/>
                </a:cubicBezTo>
                <a:cubicBezTo>
                  <a:pt x="287915" y="1073216"/>
                  <a:pt x="304800" y="1085669"/>
                  <a:pt x="322217" y="1097280"/>
                </a:cubicBezTo>
                <a:cubicBezTo>
                  <a:pt x="330925" y="1103086"/>
                  <a:pt x="338413" y="1111387"/>
                  <a:pt x="348342" y="1114697"/>
                </a:cubicBezTo>
                <a:cubicBezTo>
                  <a:pt x="357051" y="1117600"/>
                  <a:pt x="366257" y="1119301"/>
                  <a:pt x="374468" y="1123406"/>
                </a:cubicBezTo>
                <a:cubicBezTo>
                  <a:pt x="403601" y="1137973"/>
                  <a:pt x="394726" y="1144479"/>
                  <a:pt x="426720" y="1149531"/>
                </a:cubicBezTo>
                <a:cubicBezTo>
                  <a:pt x="472954" y="1156831"/>
                  <a:pt x="519611" y="1161143"/>
                  <a:pt x="566057" y="1166949"/>
                </a:cubicBezTo>
                <a:cubicBezTo>
                  <a:pt x="592183" y="1164046"/>
                  <a:pt x="618658" y="1163395"/>
                  <a:pt x="644434" y="1158240"/>
                </a:cubicBezTo>
                <a:cubicBezTo>
                  <a:pt x="662437" y="1154639"/>
                  <a:pt x="696685" y="1140823"/>
                  <a:pt x="696685" y="1140823"/>
                </a:cubicBezTo>
                <a:cubicBezTo>
                  <a:pt x="771563" y="1090905"/>
                  <a:pt x="676822" y="1150755"/>
                  <a:pt x="748937" y="1114697"/>
                </a:cubicBezTo>
                <a:cubicBezTo>
                  <a:pt x="758298" y="1110016"/>
                  <a:pt x="765133" y="1100590"/>
                  <a:pt x="775062" y="1097280"/>
                </a:cubicBezTo>
                <a:cubicBezTo>
                  <a:pt x="791813" y="1091696"/>
                  <a:pt x="810077" y="1092401"/>
                  <a:pt x="827314" y="1088571"/>
                </a:cubicBezTo>
                <a:cubicBezTo>
                  <a:pt x="836275" y="1086580"/>
                  <a:pt x="844731" y="1082766"/>
                  <a:pt x="853440" y="1079863"/>
                </a:cubicBezTo>
                <a:cubicBezTo>
                  <a:pt x="937530" y="1023802"/>
                  <a:pt x="804742" y="1107539"/>
                  <a:pt x="923108" y="1053737"/>
                </a:cubicBezTo>
                <a:cubicBezTo>
                  <a:pt x="942165" y="1045075"/>
                  <a:pt x="957943" y="1030514"/>
                  <a:pt x="975360" y="1018903"/>
                </a:cubicBezTo>
                <a:cubicBezTo>
                  <a:pt x="1012291" y="994283"/>
                  <a:pt x="992119" y="1006169"/>
                  <a:pt x="1036320" y="984069"/>
                </a:cubicBezTo>
                <a:cubicBezTo>
                  <a:pt x="1078365" y="942021"/>
                  <a:pt x="1024945" y="993167"/>
                  <a:pt x="1079862" y="949234"/>
                </a:cubicBezTo>
                <a:cubicBezTo>
                  <a:pt x="1086273" y="944105"/>
                  <a:pt x="1090239" y="936041"/>
                  <a:pt x="1097280" y="931817"/>
                </a:cubicBezTo>
                <a:cubicBezTo>
                  <a:pt x="1105151" y="927094"/>
                  <a:pt x="1114697" y="926012"/>
                  <a:pt x="1123405" y="923109"/>
                </a:cubicBezTo>
                <a:cubicBezTo>
                  <a:pt x="1135017" y="911497"/>
                  <a:pt x="1145103" y="898127"/>
                  <a:pt x="1158240" y="888274"/>
                </a:cubicBezTo>
                <a:cubicBezTo>
                  <a:pt x="1168625" y="880485"/>
                  <a:pt x="1183101" y="879168"/>
                  <a:pt x="1193074" y="870857"/>
                </a:cubicBezTo>
                <a:cubicBezTo>
                  <a:pt x="1245594" y="827090"/>
                  <a:pt x="1174241" y="856814"/>
                  <a:pt x="1236617" y="836023"/>
                </a:cubicBezTo>
                <a:cubicBezTo>
                  <a:pt x="1329985" y="773776"/>
                  <a:pt x="1188272" y="870720"/>
                  <a:pt x="1288868" y="792480"/>
                </a:cubicBezTo>
                <a:cubicBezTo>
                  <a:pt x="1305392" y="779629"/>
                  <a:pt x="1323460" y="768884"/>
                  <a:pt x="1341120" y="757646"/>
                </a:cubicBezTo>
                <a:cubicBezTo>
                  <a:pt x="1355400" y="748559"/>
                  <a:pt x="1372693" y="743489"/>
                  <a:pt x="1384662" y="731520"/>
                </a:cubicBezTo>
                <a:cubicBezTo>
                  <a:pt x="1399176" y="717006"/>
                  <a:pt x="1409846" y="697157"/>
                  <a:pt x="1428205" y="687977"/>
                </a:cubicBezTo>
                <a:lnTo>
                  <a:pt x="1497874" y="653143"/>
                </a:lnTo>
                <a:cubicBezTo>
                  <a:pt x="1541113" y="588283"/>
                  <a:pt x="1485544" y="667938"/>
                  <a:pt x="1541417" y="600891"/>
                </a:cubicBezTo>
                <a:cubicBezTo>
                  <a:pt x="1548117" y="592851"/>
                  <a:pt x="1551881" y="582589"/>
                  <a:pt x="1558834" y="574766"/>
                </a:cubicBezTo>
                <a:cubicBezTo>
                  <a:pt x="1613058" y="513764"/>
                  <a:pt x="1592897" y="536750"/>
                  <a:pt x="1637211" y="505097"/>
                </a:cubicBezTo>
                <a:cubicBezTo>
                  <a:pt x="1655910" y="491741"/>
                  <a:pt x="1677642" y="473285"/>
                  <a:pt x="1698171" y="461554"/>
                </a:cubicBezTo>
                <a:cubicBezTo>
                  <a:pt x="1709442" y="455113"/>
                  <a:pt x="1721394" y="449943"/>
                  <a:pt x="1733005" y="444137"/>
                </a:cubicBezTo>
                <a:cubicBezTo>
                  <a:pt x="1738811" y="435428"/>
                  <a:pt x="1743021" y="425412"/>
                  <a:pt x="1750422" y="418011"/>
                </a:cubicBezTo>
                <a:cubicBezTo>
                  <a:pt x="1796455" y="371978"/>
                  <a:pt x="1763601" y="441786"/>
                  <a:pt x="1820091" y="357051"/>
                </a:cubicBezTo>
                <a:cubicBezTo>
                  <a:pt x="1831702" y="339634"/>
                  <a:pt x="1848305" y="324658"/>
                  <a:pt x="1854925" y="304800"/>
                </a:cubicBezTo>
                <a:cubicBezTo>
                  <a:pt x="1857828" y="296091"/>
                  <a:pt x="1857899" y="285842"/>
                  <a:pt x="1863634" y="278674"/>
                </a:cubicBezTo>
                <a:cubicBezTo>
                  <a:pt x="1870172" y="270501"/>
                  <a:pt x="1881719" y="267958"/>
                  <a:pt x="1889760" y="261257"/>
                </a:cubicBezTo>
                <a:cubicBezTo>
                  <a:pt x="1933249" y="225016"/>
                  <a:pt x="1896097" y="241727"/>
                  <a:pt x="1942011" y="226423"/>
                </a:cubicBezTo>
                <a:cubicBezTo>
                  <a:pt x="1975903" y="175585"/>
                  <a:pt x="1938027" y="219707"/>
                  <a:pt x="1994262" y="191589"/>
                </a:cubicBezTo>
                <a:cubicBezTo>
                  <a:pt x="2001606" y="187917"/>
                  <a:pt x="2005268" y="179300"/>
                  <a:pt x="2011680" y="174171"/>
                </a:cubicBezTo>
                <a:cubicBezTo>
                  <a:pt x="2019853" y="167633"/>
                  <a:pt x="2029097" y="162560"/>
                  <a:pt x="2037805" y="156754"/>
                </a:cubicBezTo>
                <a:cubicBezTo>
                  <a:pt x="2043611" y="148046"/>
                  <a:pt x="2052684" y="140783"/>
                  <a:pt x="2055222" y="130629"/>
                </a:cubicBezTo>
                <a:cubicBezTo>
                  <a:pt x="2061598" y="105127"/>
                  <a:pt x="2053053" y="76182"/>
                  <a:pt x="2063931" y="52251"/>
                </a:cubicBezTo>
                <a:cubicBezTo>
                  <a:pt x="2067775" y="43795"/>
                  <a:pt x="2114169" y="29700"/>
                  <a:pt x="2124891" y="26126"/>
                </a:cubicBezTo>
                <a:cubicBezTo>
                  <a:pt x="2156418" y="5108"/>
                  <a:pt x="2141656" y="13390"/>
                  <a:pt x="2168434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4302F1E-30EB-498E-9BD4-3C42317E2E88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D375E9-62F1-4F89-889A-60F35B20F6B9}"/>
              </a:ext>
            </a:extLst>
          </p:cNvPr>
          <p:cNvCxnSpPr/>
          <p:nvPr/>
        </p:nvCxnSpPr>
        <p:spPr>
          <a:xfrm>
            <a:off x="8264434" y="391886"/>
            <a:ext cx="0" cy="1976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B1FB9F-6AA0-4BD9-9B09-9F91D7C1F9EC}"/>
              </a:ext>
            </a:extLst>
          </p:cNvPr>
          <p:cNvCxnSpPr/>
          <p:nvPr/>
        </p:nvCxnSpPr>
        <p:spPr>
          <a:xfrm>
            <a:off x="7863840" y="2281646"/>
            <a:ext cx="29181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F8E17-774E-4030-BF2F-8CB4B2DF7217}"/>
              </a:ext>
            </a:extLst>
          </p:cNvPr>
          <p:cNvCxnSpPr/>
          <p:nvPr/>
        </p:nvCxnSpPr>
        <p:spPr>
          <a:xfrm flipV="1">
            <a:off x="8891452" y="2194562"/>
            <a:ext cx="0" cy="17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BC498A-8530-47E2-BE1A-240051C36168}"/>
              </a:ext>
            </a:extLst>
          </p:cNvPr>
          <p:cNvCxnSpPr/>
          <p:nvPr/>
        </p:nvCxnSpPr>
        <p:spPr>
          <a:xfrm>
            <a:off x="8098971" y="1497874"/>
            <a:ext cx="339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7E76C4-83B0-4252-82FD-6C701350179C}"/>
              </a:ext>
            </a:extLst>
          </p:cNvPr>
          <p:cNvSpPr txBox="1"/>
          <p:nvPr/>
        </p:nvSpPr>
        <p:spPr>
          <a:xfrm>
            <a:off x="9274" y="2002971"/>
            <a:ext cx="12182725" cy="12820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0016" y="1208626"/>
                <a:ext cx="8889558" cy="509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Definition 2.2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sz="28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(Smooth function)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f(n)  be a nonnegative function defined on the set of natural numbers n.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f(n)  is called  smooth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is eventually non-decreasing and 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f(2n)  </a:t>
                </a:r>
                <a14:m>
                  <m:oMath xmlns:m="http://schemas.openxmlformats.org/officeDocument/2006/math"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Θ(f(n)) , where n = 1, 2, 3, ….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[i.e., By definition of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there exists constants c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lang="en-US" sz="24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≥ 0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f(n)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≤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f(2n)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≤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f(n) for  n 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≥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….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] </a:t>
                </a:r>
              </a:p>
              <a:p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2.4: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Functions that do not grow too fast, including log n, n,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where  α ≥ 0,  are smooth.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16" y="1208626"/>
                <a:ext cx="8889558" cy="5093702"/>
              </a:xfrm>
              <a:prstGeom prst="rect">
                <a:avLst/>
              </a:prstGeom>
              <a:blipFill>
                <a:blip r:embed="rId2"/>
                <a:stretch>
                  <a:fillRect l="-1028" t="-1077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28F6C9-7950-4964-BEA4-E00F8B3A8315}"/>
              </a:ext>
            </a:extLst>
          </p:cNvPr>
          <p:cNvSpPr txBox="1"/>
          <p:nvPr/>
        </p:nvSpPr>
        <p:spPr>
          <a:xfrm>
            <a:off x="43826" y="895380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4358" y="989724"/>
                <a:ext cx="8913412" cy="5635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Show that f(n) = n log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n is smooth.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[Show f(n) is a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nondecreasing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function]: 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For 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1,  for any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&gt;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it is obvious that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[Need to show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ε  Θ(f(n))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]: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f(2n)  	=  2nlog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2n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2n(log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2 +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2n(1 +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2n + 2nlog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 , where n ≤ nlog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n,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2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b="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Θ(n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58" y="989724"/>
                <a:ext cx="8913412" cy="5635389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7D4D726-216E-442F-AF8E-4F3ED9E37364}"/>
              </a:ext>
            </a:extLst>
          </p:cNvPr>
          <p:cNvSpPr/>
          <p:nvPr/>
        </p:nvSpPr>
        <p:spPr>
          <a:xfrm>
            <a:off x="1574358" y="412480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774" y="1359149"/>
            <a:ext cx="8913412" cy="4954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f(n) = n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n is smooth.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Proof: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[Show f(n) is 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nondecreasing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function]: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…</a:t>
            </a:r>
          </a:p>
          <a:p>
            <a:pPr indent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Another way to show that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f(2n)  ε  Θ(f(n)) by using definition of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ϴ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[There exist constants c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 2 and c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4 such that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 log n) </a:t>
            </a:r>
            <a:r>
              <a:rPr lang="zh-CN" sz="220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200" dirty="0">
              <a:solidFill>
                <a:schemeClr val="accent6">
                  <a:lumMod val="50000"/>
                </a:schemeClr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(f(2n) =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2n) </a:t>
            </a:r>
            <a:r>
              <a:rPr lang="zh-CN" sz="2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],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according to definition of 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ϴ</a:t>
            </a:r>
            <a:r>
              <a:rPr lang="en-US" sz="22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= 2n(log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 +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 2n(1 + 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    = 2n + 2nlog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 ≤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since n &lt; 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n. Likewise, we can claim that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20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2n + 2nlog</a:t>
            </a:r>
            <a:r>
              <a:rPr lang="en-US" sz="20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C4CE6-60AE-4D9A-A9CF-D9014CE7ACDE}"/>
              </a:ext>
            </a:extLst>
          </p:cNvPr>
          <p:cNvSpPr/>
          <p:nvPr/>
        </p:nvSpPr>
        <p:spPr>
          <a:xfrm>
            <a:off x="1669774" y="516983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591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7C8358C-A61C-419A-B427-860FE70F02F4}"/>
              </a:ext>
            </a:extLst>
          </p:cNvPr>
          <p:cNvSpPr txBox="1"/>
          <p:nvPr/>
        </p:nvSpPr>
        <p:spPr>
          <a:xfrm>
            <a:off x="0" y="4898968"/>
            <a:ext cx="12191999" cy="14665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0192" y="896000"/>
                <a:ext cx="9051614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Show that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smooth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                    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f(n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	 			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f(n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   α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or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1,  for any α =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&gt;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ω =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bviously, 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ω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f(n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 α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.  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shows it is eventually nondecreasing.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[Need to show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Θ(f(n))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    =  4n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Θ(f(n)).  [ There is a constant c, c(n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4n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QED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result can be extended to f(n) =  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which is also smooth.           	 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= 2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Θ(n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α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Θ(f(n)).  [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Will be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used in Master Theorem.]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Fast growing functions,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such as  a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where  a &gt; 1,  and n!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not smooth.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92" y="896000"/>
                <a:ext cx="9051614" cy="5355312"/>
              </a:xfrm>
              <a:prstGeom prst="rect">
                <a:avLst/>
              </a:prstGeom>
              <a:blipFill>
                <a:blip r:embed="rId2"/>
                <a:stretch>
                  <a:fillRect l="-876" t="-1025" b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758CDFE-55FA-4B25-B4CA-71F786C4361A}"/>
              </a:ext>
            </a:extLst>
          </p:cNvPr>
          <p:cNvSpPr/>
          <p:nvPr/>
        </p:nvSpPr>
        <p:spPr>
          <a:xfrm flipH="1">
            <a:off x="980499" y="3740728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DF26C531-7F88-4A4A-BA4E-9A480FD1E4BA}"/>
              </a:ext>
            </a:extLst>
          </p:cNvPr>
          <p:cNvSpPr/>
          <p:nvPr/>
        </p:nvSpPr>
        <p:spPr>
          <a:xfrm rot="16200000" flipH="1" flipV="1">
            <a:off x="7104460" y="137631"/>
            <a:ext cx="1508536" cy="1233280"/>
          </a:xfrm>
          <a:prstGeom prst="arc">
            <a:avLst>
              <a:gd name="adj1" fmla="val 16200000"/>
              <a:gd name="adj2" fmla="val 21562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80066-98D0-4DD0-B362-9DB4279CA2F8}"/>
              </a:ext>
            </a:extLst>
          </p:cNvPr>
          <p:cNvCxnSpPr/>
          <p:nvPr/>
        </p:nvCxnSpPr>
        <p:spPr>
          <a:xfrm flipV="1">
            <a:off x="7872549" y="0"/>
            <a:ext cx="0" cy="171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876F09-A5CB-43A3-9213-25A5D4C43165}"/>
              </a:ext>
            </a:extLst>
          </p:cNvPr>
          <p:cNvCxnSpPr/>
          <p:nvPr/>
        </p:nvCxnSpPr>
        <p:spPr>
          <a:xfrm>
            <a:off x="7724503" y="1508539"/>
            <a:ext cx="140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64373-FFB7-4BA1-83EE-B7EEE7C59F06}"/>
              </a:ext>
            </a:extLst>
          </p:cNvPr>
          <p:cNvCxnSpPr/>
          <p:nvPr/>
        </p:nvCxnSpPr>
        <p:spPr>
          <a:xfrm flipV="1">
            <a:off x="8142514" y="1436914"/>
            <a:ext cx="0" cy="7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DB24ED-BEAB-40D0-A224-B75C7BD81F60}"/>
              </a:ext>
            </a:extLst>
          </p:cNvPr>
          <p:cNvCxnSpPr/>
          <p:nvPr/>
        </p:nvCxnSpPr>
        <p:spPr>
          <a:xfrm>
            <a:off x="8440532" y="1010194"/>
            <a:ext cx="0" cy="4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9F36C6-1AB1-4470-A863-4FCE0AA4B88A}"/>
              </a:ext>
            </a:extLst>
          </p:cNvPr>
          <p:cNvCxnSpPr/>
          <p:nvPr/>
        </p:nvCxnSpPr>
        <p:spPr>
          <a:xfrm flipH="1">
            <a:off x="7724503" y="1010194"/>
            <a:ext cx="750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ECEFD-E5F4-4117-A49B-AA0F9ED3EBFE}"/>
              </a:ext>
            </a:extLst>
          </p:cNvPr>
          <p:cNvCxnSpPr/>
          <p:nvPr/>
        </p:nvCxnSpPr>
        <p:spPr>
          <a:xfrm flipH="1">
            <a:off x="7724503" y="1436914"/>
            <a:ext cx="41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BA0EF-35E5-4615-88EA-63CED51641E3}"/>
              </a:ext>
            </a:extLst>
          </p:cNvPr>
          <p:cNvSpPr/>
          <p:nvPr/>
        </p:nvSpPr>
        <p:spPr>
          <a:xfrm>
            <a:off x="8475368" y="559722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f(n) = 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1021D8-1C39-4A1D-B123-5DCD4006175B}"/>
              </a:ext>
            </a:extLst>
          </p:cNvPr>
          <p:cNvSpPr/>
          <p:nvPr/>
        </p:nvSpPr>
        <p:spPr>
          <a:xfrm>
            <a:off x="7863840" y="6755"/>
            <a:ext cx="611527" cy="1508536"/>
          </a:xfrm>
          <a:custGeom>
            <a:avLst/>
            <a:gdLst>
              <a:gd name="connsiteX0" fmla="*/ 0 w 627024"/>
              <a:gd name="connsiteY0" fmla="*/ 1437738 h 1437738"/>
              <a:gd name="connsiteX1" fmla="*/ 52251 w 627024"/>
              <a:gd name="connsiteY1" fmla="*/ 1429030 h 1437738"/>
              <a:gd name="connsiteX2" fmla="*/ 95794 w 627024"/>
              <a:gd name="connsiteY2" fmla="*/ 1385487 h 1437738"/>
              <a:gd name="connsiteX3" fmla="*/ 148046 w 627024"/>
              <a:gd name="connsiteY3" fmla="*/ 1324527 h 1437738"/>
              <a:gd name="connsiteX4" fmla="*/ 209006 w 627024"/>
              <a:gd name="connsiteY4" fmla="*/ 1254858 h 1437738"/>
              <a:gd name="connsiteX5" fmla="*/ 243840 w 627024"/>
              <a:gd name="connsiteY5" fmla="*/ 1211316 h 1437738"/>
              <a:gd name="connsiteX6" fmla="*/ 261257 w 627024"/>
              <a:gd name="connsiteY6" fmla="*/ 1176481 h 1437738"/>
              <a:gd name="connsiteX7" fmla="*/ 296091 w 627024"/>
              <a:gd name="connsiteY7" fmla="*/ 1124230 h 1437738"/>
              <a:gd name="connsiteX8" fmla="*/ 322217 w 627024"/>
              <a:gd name="connsiteY8" fmla="*/ 1071978 h 1437738"/>
              <a:gd name="connsiteX9" fmla="*/ 339634 w 627024"/>
              <a:gd name="connsiteY9" fmla="*/ 1019727 h 1437738"/>
              <a:gd name="connsiteX10" fmla="*/ 348343 w 627024"/>
              <a:gd name="connsiteY10" fmla="*/ 993601 h 1437738"/>
              <a:gd name="connsiteX11" fmla="*/ 357051 w 627024"/>
              <a:gd name="connsiteY11" fmla="*/ 958767 h 1437738"/>
              <a:gd name="connsiteX12" fmla="*/ 374469 w 627024"/>
              <a:gd name="connsiteY12" fmla="*/ 932641 h 1437738"/>
              <a:gd name="connsiteX13" fmla="*/ 400594 w 627024"/>
              <a:gd name="connsiteY13" fmla="*/ 889098 h 1437738"/>
              <a:gd name="connsiteX14" fmla="*/ 435429 w 627024"/>
              <a:gd name="connsiteY14" fmla="*/ 810721 h 1437738"/>
              <a:gd name="connsiteX15" fmla="*/ 452846 w 627024"/>
              <a:gd name="connsiteY15" fmla="*/ 749761 h 1437738"/>
              <a:gd name="connsiteX16" fmla="*/ 470263 w 627024"/>
              <a:gd name="connsiteY16" fmla="*/ 671384 h 1437738"/>
              <a:gd name="connsiteX17" fmla="*/ 505097 w 627024"/>
              <a:gd name="connsiteY17" fmla="*/ 610424 h 1437738"/>
              <a:gd name="connsiteX18" fmla="*/ 513806 w 627024"/>
              <a:gd name="connsiteY18" fmla="*/ 584298 h 1437738"/>
              <a:gd name="connsiteX19" fmla="*/ 539931 w 627024"/>
              <a:gd name="connsiteY19" fmla="*/ 462378 h 1437738"/>
              <a:gd name="connsiteX20" fmla="*/ 557349 w 627024"/>
              <a:gd name="connsiteY20" fmla="*/ 375293 h 1437738"/>
              <a:gd name="connsiteX21" fmla="*/ 566057 w 627024"/>
              <a:gd name="connsiteY21" fmla="*/ 340458 h 1437738"/>
              <a:gd name="connsiteX22" fmla="*/ 583474 w 627024"/>
              <a:gd name="connsiteY22" fmla="*/ 305624 h 1437738"/>
              <a:gd name="connsiteX23" fmla="*/ 592183 w 627024"/>
              <a:gd name="connsiteY23" fmla="*/ 244664 h 1437738"/>
              <a:gd name="connsiteX24" fmla="*/ 600891 w 627024"/>
              <a:gd name="connsiteY24" fmla="*/ 218538 h 1437738"/>
              <a:gd name="connsiteX25" fmla="*/ 609600 w 627024"/>
              <a:gd name="connsiteY25" fmla="*/ 70493 h 1437738"/>
              <a:gd name="connsiteX26" fmla="*/ 627017 w 627024"/>
              <a:gd name="connsiteY26" fmla="*/ 9533 h 143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7024" h="1437738">
                <a:moveTo>
                  <a:pt x="0" y="1437738"/>
                </a:moveTo>
                <a:cubicBezTo>
                  <a:pt x="17417" y="1434835"/>
                  <a:pt x="36750" y="1437485"/>
                  <a:pt x="52251" y="1429030"/>
                </a:cubicBezTo>
                <a:cubicBezTo>
                  <a:pt x="70271" y="1419201"/>
                  <a:pt x="81280" y="1400001"/>
                  <a:pt x="95794" y="1385487"/>
                </a:cubicBezTo>
                <a:cubicBezTo>
                  <a:pt x="179582" y="1301699"/>
                  <a:pt x="58671" y="1425073"/>
                  <a:pt x="148046" y="1324527"/>
                </a:cubicBezTo>
                <a:cubicBezTo>
                  <a:pt x="215968" y="1248115"/>
                  <a:pt x="171546" y="1311049"/>
                  <a:pt x="209006" y="1254858"/>
                </a:cubicBezTo>
                <a:cubicBezTo>
                  <a:pt x="229797" y="1192482"/>
                  <a:pt x="200072" y="1263838"/>
                  <a:pt x="243840" y="1211316"/>
                </a:cubicBezTo>
                <a:cubicBezTo>
                  <a:pt x="252151" y="1201343"/>
                  <a:pt x="254578" y="1187613"/>
                  <a:pt x="261257" y="1176481"/>
                </a:cubicBezTo>
                <a:cubicBezTo>
                  <a:pt x="272027" y="1158531"/>
                  <a:pt x="289471" y="1144088"/>
                  <a:pt x="296091" y="1124230"/>
                </a:cubicBezTo>
                <a:cubicBezTo>
                  <a:pt x="327855" y="1028942"/>
                  <a:pt x="277196" y="1173277"/>
                  <a:pt x="322217" y="1071978"/>
                </a:cubicBezTo>
                <a:cubicBezTo>
                  <a:pt x="329673" y="1055201"/>
                  <a:pt x="333828" y="1037144"/>
                  <a:pt x="339634" y="1019727"/>
                </a:cubicBezTo>
                <a:cubicBezTo>
                  <a:pt x="342537" y="1011018"/>
                  <a:pt x="346117" y="1002507"/>
                  <a:pt x="348343" y="993601"/>
                </a:cubicBezTo>
                <a:cubicBezTo>
                  <a:pt x="351246" y="981990"/>
                  <a:pt x="352336" y="969768"/>
                  <a:pt x="357051" y="958767"/>
                </a:cubicBezTo>
                <a:cubicBezTo>
                  <a:pt x="361174" y="949147"/>
                  <a:pt x="368663" y="941350"/>
                  <a:pt x="374469" y="932641"/>
                </a:cubicBezTo>
                <a:cubicBezTo>
                  <a:pt x="394682" y="872001"/>
                  <a:pt x="368718" y="936913"/>
                  <a:pt x="400594" y="889098"/>
                </a:cubicBezTo>
                <a:cubicBezTo>
                  <a:pt x="411902" y="872136"/>
                  <a:pt x="428965" y="827959"/>
                  <a:pt x="435429" y="810721"/>
                </a:cubicBezTo>
                <a:cubicBezTo>
                  <a:pt x="442542" y="791754"/>
                  <a:pt x="448926" y="769362"/>
                  <a:pt x="452846" y="749761"/>
                </a:cubicBezTo>
                <a:cubicBezTo>
                  <a:pt x="460024" y="713873"/>
                  <a:pt x="457550" y="701047"/>
                  <a:pt x="470263" y="671384"/>
                </a:cubicBezTo>
                <a:cubicBezTo>
                  <a:pt x="516065" y="564513"/>
                  <a:pt x="461367" y="697883"/>
                  <a:pt x="505097" y="610424"/>
                </a:cubicBezTo>
                <a:cubicBezTo>
                  <a:pt x="509202" y="602213"/>
                  <a:pt x="511391" y="593154"/>
                  <a:pt x="513806" y="584298"/>
                </a:cubicBezTo>
                <a:cubicBezTo>
                  <a:pt x="538026" y="495492"/>
                  <a:pt x="525429" y="539723"/>
                  <a:pt x="539931" y="462378"/>
                </a:cubicBezTo>
                <a:cubicBezTo>
                  <a:pt x="545387" y="433282"/>
                  <a:pt x="550170" y="404013"/>
                  <a:pt x="557349" y="375293"/>
                </a:cubicBezTo>
                <a:cubicBezTo>
                  <a:pt x="560252" y="363681"/>
                  <a:pt x="561855" y="351665"/>
                  <a:pt x="566057" y="340458"/>
                </a:cubicBezTo>
                <a:cubicBezTo>
                  <a:pt x="570615" y="328303"/>
                  <a:pt x="577668" y="317235"/>
                  <a:pt x="583474" y="305624"/>
                </a:cubicBezTo>
                <a:cubicBezTo>
                  <a:pt x="586377" y="285304"/>
                  <a:pt x="588158" y="264792"/>
                  <a:pt x="592183" y="244664"/>
                </a:cubicBezTo>
                <a:cubicBezTo>
                  <a:pt x="593983" y="235663"/>
                  <a:pt x="599978" y="227672"/>
                  <a:pt x="600891" y="218538"/>
                </a:cubicBezTo>
                <a:cubicBezTo>
                  <a:pt x="605810" y="169350"/>
                  <a:pt x="603206" y="119511"/>
                  <a:pt x="609600" y="70493"/>
                </a:cubicBezTo>
                <a:cubicBezTo>
                  <a:pt x="627935" y="-70073"/>
                  <a:pt x="627017" y="50128"/>
                  <a:pt x="627017" y="95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C4DBE-F3EB-4EB3-925F-D9CBB5AB1125}"/>
              </a:ext>
            </a:extLst>
          </p:cNvPr>
          <p:cNvSpPr/>
          <p:nvPr/>
        </p:nvSpPr>
        <p:spPr>
          <a:xfrm>
            <a:off x="8425543" y="10215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f(2n) = 4n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586E373D-E697-4B48-A597-36B46EBFFA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112">
            <a:off x="894665" y="3740728"/>
            <a:ext cx="695596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50CD60-1AA9-4E35-BA90-4E59A7006959}"/>
              </a:ext>
            </a:extLst>
          </p:cNvPr>
          <p:cNvSpPr/>
          <p:nvPr/>
        </p:nvSpPr>
        <p:spPr>
          <a:xfrm>
            <a:off x="1590260" y="246151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E995DCF-C217-4375-A221-B14303A038FC}"/>
              </a:ext>
            </a:extLst>
          </p:cNvPr>
          <p:cNvSpPr txBox="1"/>
          <p:nvPr/>
        </p:nvSpPr>
        <p:spPr>
          <a:xfrm>
            <a:off x="21913" y="4679324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5A417-19B9-4FBD-938E-F276948085CF}"/>
              </a:ext>
            </a:extLst>
          </p:cNvPr>
          <p:cNvSpPr txBox="1"/>
          <p:nvPr/>
        </p:nvSpPr>
        <p:spPr>
          <a:xfrm>
            <a:off x="21913" y="1037293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1052" y="809897"/>
            <a:ext cx="879281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2.5: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  f(n) =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is NOT smooth 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Proof: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f(n) is a nondecreasing function, since for 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0,  α =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&gt;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ω =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≥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 it is obvious that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f(n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= 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ω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≤  f(n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=  2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α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But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does not satisfy f(2n)  ε  Θ(f(n)), since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f(2n) =  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indent="457200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=  (2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(4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since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indent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 (2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=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which is not  Θ(2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(i.e., not Θ(f(n)) .  	[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There is no constant 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such that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 ≥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, or c2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≥ (2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   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= (a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nm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 + n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F4E7CCE-A899-46FE-BFE9-8D0D8C34901E}"/>
              </a:ext>
            </a:extLst>
          </p:cNvPr>
          <p:cNvSpPr/>
          <p:nvPr/>
        </p:nvSpPr>
        <p:spPr>
          <a:xfrm flipH="1">
            <a:off x="940743" y="4008582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B79CAEC-2EF6-4829-B1FC-D9A24CBA8F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3529">
            <a:off x="1056641" y="4072624"/>
            <a:ext cx="461887" cy="4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85FF26-F8B6-4A36-B96D-815C0A6A267E}"/>
              </a:ext>
            </a:extLst>
          </p:cNvPr>
          <p:cNvSpPr/>
          <p:nvPr/>
        </p:nvSpPr>
        <p:spPr>
          <a:xfrm>
            <a:off x="1404729" y="225122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324760-810A-4B80-8B62-21A8EEE1D3CE}"/>
              </a:ext>
            </a:extLst>
          </p:cNvPr>
          <p:cNvSpPr txBox="1"/>
          <p:nvPr/>
        </p:nvSpPr>
        <p:spPr>
          <a:xfrm>
            <a:off x="0" y="4128728"/>
            <a:ext cx="12192000" cy="18540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480D5-FA37-4653-804B-9CF9795B5DFE}"/>
              </a:ext>
            </a:extLst>
          </p:cNvPr>
          <p:cNvSpPr txBox="1"/>
          <p:nvPr/>
        </p:nvSpPr>
        <p:spPr>
          <a:xfrm>
            <a:off x="0" y="1834975"/>
            <a:ext cx="12131040" cy="7601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9131" y="1012411"/>
            <a:ext cx="8810045" cy="541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solidFill>
                  <a:srgbClr val="0000FF"/>
                </a:solidFill>
                <a:ea typeface="SimSun" panose="02010600030101010101" pitchFamily="2" charset="-122"/>
              </a:rPr>
              <a:t>Common Recurrence Types in Algorithm Analysis</a:t>
            </a:r>
            <a:endParaRPr lang="en-US" sz="3200" dirty="0"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19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Decrease-by-Variable-Size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Euclid algorithm -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(m, n)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(n, m mod n);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Interpolation Search;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Searching and Insertion in a Binary Search Tree.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tabLst>
                <a:tab pos="44196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Transform-and-Conquer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027113" marR="0" indent="-56991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e.g.,  Gaussian Elimination;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089025" marR="0" indent="-6318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Balanced Search Trees (AVL Trees, 2-3 Trees, and B-Trees;         </a:t>
            </a:r>
          </a:p>
          <a:p>
            <a:pPr marL="1089025" marR="0" indent="-6318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419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Heapsort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A4A6BB9-10ED-42EC-96B5-0F5F549589D3}"/>
              </a:ext>
            </a:extLst>
          </p:cNvPr>
          <p:cNvSpPr/>
          <p:nvPr/>
        </p:nvSpPr>
        <p:spPr>
          <a:xfrm>
            <a:off x="600765" y="1613302"/>
            <a:ext cx="674094" cy="443346"/>
          </a:xfrm>
          <a:prstGeom prst="cloudCallout">
            <a:avLst>
              <a:gd name="adj1" fmla="val 77165"/>
              <a:gd name="adj2" fmla="val 922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5" y="1613302"/>
            <a:ext cx="717729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0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07FA42-71B5-496B-B972-1F28CD91A556}"/>
              </a:ext>
            </a:extLst>
          </p:cNvPr>
          <p:cNvSpPr txBox="1"/>
          <p:nvPr/>
        </p:nvSpPr>
        <p:spPr>
          <a:xfrm>
            <a:off x="0" y="1400189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8456" y="954751"/>
            <a:ext cx="9126962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2.6: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Show that   f(n)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is NOT smooth.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Proof: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It is eventually nondecreasing, since for 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1,  α  =  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&gt;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ω  =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≥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It is obvious that f(n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ω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≤  f(n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α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But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does not satisfy f(2n)  ε  Θ(f(n)), since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f(2n) 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= 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n2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= ( 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which is not  Θ(a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Θf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(n). 			[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There is no constant c,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c(a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 ≥ ( 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2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That is,   f(2n)  cannot be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Θf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(n).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A4793F8-D48C-40E2-9A9F-5961B105C430}"/>
              </a:ext>
            </a:extLst>
          </p:cNvPr>
          <p:cNvSpPr/>
          <p:nvPr/>
        </p:nvSpPr>
        <p:spPr>
          <a:xfrm flipH="1">
            <a:off x="922350" y="4460682"/>
            <a:ext cx="453867" cy="305282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9BBEFF-4A55-4DF9-BA91-D19C72D0B2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2" y="4460682"/>
            <a:ext cx="382305" cy="3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55FB12-B53F-40BC-9640-6B3064E4CEF1}"/>
              </a:ext>
            </a:extLst>
          </p:cNvPr>
          <p:cNvSpPr/>
          <p:nvPr/>
        </p:nvSpPr>
        <p:spPr>
          <a:xfrm>
            <a:off x="1506582" y="369976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1FDAD7-3D8B-4EBB-917D-A296B6830F2F}"/>
              </a:ext>
            </a:extLst>
          </p:cNvPr>
          <p:cNvSpPr txBox="1"/>
          <p:nvPr/>
        </p:nvSpPr>
        <p:spPr>
          <a:xfrm>
            <a:off x="0" y="4059167"/>
            <a:ext cx="12192000" cy="8611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30017" y="2207617"/>
            <a:ext cx="7724295" cy="2779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From these examples: </a:t>
            </a:r>
          </a:p>
          <a:p>
            <a:pPr marL="457200" indent="-4572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f(2n) cannot be Θ(f(n)), if f(n) is not smooth, otherwise </a:t>
            </a:r>
          </a:p>
          <a:p>
            <a:pPr marL="457200" indent="-4572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f(2n) = Θ(f(n)), if f(n) is smooth. 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 f(n) is smooth,  will f(bn) to be bounded by Θ(f(n)), for b = 3, 4, 5, 6, 7, 8, 9, 10, ….?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EC32613-24CA-48CC-992C-D8EA90902D60}"/>
              </a:ext>
            </a:extLst>
          </p:cNvPr>
          <p:cNvSpPr/>
          <p:nvPr/>
        </p:nvSpPr>
        <p:spPr>
          <a:xfrm flipH="1">
            <a:off x="590964" y="3204375"/>
            <a:ext cx="554023" cy="39320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F5FB574-EB48-4A51-9FCD-2E6E72E431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65" y="3267986"/>
            <a:ext cx="554023" cy="2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028BB-3056-4A9E-BBD8-3277EDE00BDA}"/>
              </a:ext>
            </a:extLst>
          </p:cNvPr>
          <p:cNvSpPr/>
          <p:nvPr/>
        </p:nvSpPr>
        <p:spPr>
          <a:xfrm>
            <a:off x="1523999" y="979576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0" y="4102710"/>
            <a:ext cx="1214817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30AA2-5EFB-4D19-95BB-19110BCC4EE6}"/>
              </a:ext>
            </a:extLst>
          </p:cNvPr>
          <p:cNvSpPr txBox="1"/>
          <p:nvPr/>
        </p:nvSpPr>
        <p:spPr>
          <a:xfrm>
            <a:off x="0" y="1694887"/>
            <a:ext cx="12192000" cy="134440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03932" y="1649279"/>
                <a:ext cx="8857753" cy="3653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2.1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  Let 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be a smooth function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as just defined. Then,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fixed integer  b  ≥  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Θ(f(n)), 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[i.e., there exist positive constants </a:t>
                </a:r>
                <a:r>
                  <a:rPr lang="en-US" sz="2200" i="1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i="1" baseline="-250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 </a:t>
                </a:r>
                <a:r>
                  <a:rPr lang="en-US" sz="2200" i="1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i="1" baseline="-25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a nonnegative integer  n</a:t>
                </a:r>
                <a:r>
                  <a:rPr lang="en-US" sz="2200" i="1" baseline="-25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such that 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d</a:t>
                </a:r>
                <a:r>
                  <a:rPr lang="en-US" sz="2200" baseline="-25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≤   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 for n ≥  n</a:t>
                </a:r>
                <a:r>
                  <a:rPr lang="en-US" sz="2200" baseline="-250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].         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 same assertion with obvious changes, holds for the O and  Ω notations.)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932" y="1649279"/>
                <a:ext cx="8857753" cy="3653693"/>
              </a:xfrm>
              <a:prstGeom prst="rect">
                <a:avLst/>
              </a:prstGeom>
              <a:blipFill>
                <a:blip r:embed="rId2"/>
                <a:stretch>
                  <a:fillRect l="-895" t="-668" r="-138" b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C31BEE6-E005-4E02-A37A-6BCB21BF8312}"/>
              </a:ext>
            </a:extLst>
          </p:cNvPr>
          <p:cNvSpPr/>
          <p:nvPr/>
        </p:nvSpPr>
        <p:spPr>
          <a:xfrm flipH="1">
            <a:off x="712564" y="1187621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D663EFC-81F4-40B2-8C55-ECF7F54C4E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5997">
            <a:off x="712563" y="1187621"/>
            <a:ext cx="681019" cy="4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C2229-B337-4540-B3A6-A6D84B8AEE6D}"/>
              </a:ext>
            </a:extLst>
          </p:cNvPr>
          <p:cNvSpPr/>
          <p:nvPr/>
        </p:nvSpPr>
        <p:spPr>
          <a:xfrm>
            <a:off x="1503932" y="602846"/>
            <a:ext cx="312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 function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1582310" y="3843716"/>
            <a:ext cx="276705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874643" y="2814600"/>
            <a:ext cx="276705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82310" y="638490"/>
                <a:ext cx="8921363" cy="5663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O  notation part: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O(f(n)).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f(n)  is a smooth function, then by definition of  the smooth function, there exist a positive constant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nonnegative integer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such that  f(2n) 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for 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8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b =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Prove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part by induction that if  f(2n)  ≤  c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for  n ≥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then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  for  k = 1, 2, …,  and  n  ≥ 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induction basis for  k = 1: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</a:t>
                </a:r>
                <a:r>
                  <a:rPr lang="en-US" sz="2200" b="1" i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</a:t>
                </a:r>
                <a:r>
                  <a:rPr lang="en-US" sz="22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i="1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where k = 1.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inequality holds for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f(2n)  </a:t>
                </a:r>
                <a:r>
                  <a:rPr lang="en-US" sz="22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≤</a:t>
                </a: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c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</a:t>
                </a:r>
                <a:r>
                  <a:rPr lang="en-US" sz="22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is true for 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since  f  is smooth).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10" y="638490"/>
                <a:ext cx="8921363" cy="5663858"/>
              </a:xfrm>
              <a:prstGeom prst="rect">
                <a:avLst/>
              </a:prstGeom>
              <a:blipFill>
                <a:blip r:embed="rId2"/>
                <a:stretch>
                  <a:fillRect l="-889" t="-1076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8700" y="902777"/>
                <a:ext cx="8921363" cy="5223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O  notation part: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O(f(n)).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some k &gt; 1. Then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	=  f(2*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i="1" baseline="30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i="1" baseline="30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 because f(2</a:t>
                </a: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≤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i.e., f is smooth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≤ 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 because the assumption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	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c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proves the theorem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 b = 2</a:t>
                </a:r>
                <a:r>
                  <a:rPr lang="en-US" sz="220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= 1, 2, 3, 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00" y="902777"/>
                <a:ext cx="8921363" cy="5223225"/>
              </a:xfrm>
              <a:prstGeom prst="rect">
                <a:avLst/>
              </a:prstGeom>
              <a:blipFill>
                <a:blip r:embed="rId2"/>
                <a:stretch>
                  <a:fillRect l="-888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56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C347BE-8E90-43E0-A760-4473DA4DB8FA}"/>
              </a:ext>
            </a:extLst>
          </p:cNvPr>
          <p:cNvSpPr txBox="1"/>
          <p:nvPr/>
        </p:nvSpPr>
        <p:spPr>
          <a:xfrm>
            <a:off x="890546" y="2599914"/>
            <a:ext cx="2767054" cy="7147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4846" y="733906"/>
                <a:ext cx="8641932" cy="5521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O  notation part: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O(f(n)).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now an arbitrary integer b ≥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k be a positive integer such that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b ≤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Without loss of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generality, w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 can estimate f(bn) as above by assuming that f(n) is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nondecreasing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(since the given f(n) is smooth) for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   since f  is eventually nondecreasing and b ≤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457200"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Theorem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is true for b =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 we can use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as a required constant for this value of  b to complete the proof  [i.e., letting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46" y="733906"/>
                <a:ext cx="8641932" cy="5521383"/>
              </a:xfrm>
              <a:prstGeom prst="rect">
                <a:avLst/>
              </a:prstGeom>
              <a:blipFill>
                <a:blip r:embed="rId2"/>
                <a:stretch>
                  <a:fillRect l="-917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348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8171" y="855333"/>
                <a:ext cx="8407937" cy="5696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proof of the Ω part is the same.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is smooth,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f(2n)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Θ(f(n)).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definition of 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this implies that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exist positive constants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a nonnegative integer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such that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f(2n),  for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eed to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prove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if f(n) is smooth, there exist positive constants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a nonnegative integer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such that for any fixed integer  b ≥ 2,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for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 b =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inductive proof,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f(n) is smooth,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f(2n),  for  n ≥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 ≤  f(2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for  k = 1, 2, …,  and  n  ≥ 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1" y="855333"/>
                <a:ext cx="8407937" cy="5696368"/>
              </a:xfrm>
              <a:prstGeom prst="rect">
                <a:avLst/>
              </a:prstGeom>
              <a:blipFill>
                <a:blip r:embed="rId2"/>
                <a:stretch>
                  <a:fillRect l="-943" r="-145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8701" y="563040"/>
                <a:ext cx="8679036" cy="6106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proof of the  Ω  part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induction basis for  k =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f(2n)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where k = 1.   [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any value of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raises to the power 1 is equal to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Assume that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for all 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Then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=  f(2*2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≥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    because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f(2n) ;  i.e.,  f  is smooth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≥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because the assumption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for all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=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proves the theorem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n), 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 b = 2</a:t>
                </a:r>
                <a:r>
                  <a:rPr lang="en-US" sz="220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= 1, 2, 3, 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01" y="563040"/>
                <a:ext cx="8679036" cy="6106223"/>
              </a:xfrm>
              <a:prstGeom prst="rect">
                <a:avLst/>
              </a:prstGeom>
              <a:blipFill>
                <a:blip r:embed="rId2"/>
                <a:stretch>
                  <a:fillRect l="-913" t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725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10789" y="552816"/>
                <a:ext cx="8769531" cy="6000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proof of the  Ω  part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any b  ≥  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now an arbitrary integer b ≥ 2.   Let k be a positive integer such that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 b  ≤  2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Without loss of generality, we can estimate f(bn) as above by assuming that f(n) is non-decreasing (since the given f(n) is smooth) for n 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f(2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 since f is eventually non-decreasing and  2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 b.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since Theorem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200" b="0" i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is true,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  for b =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≥ 1,  and n 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let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Then, 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 f(2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conclude that for any fixed integer b ≥ 2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≤  f(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for n 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      </a:t>
                </a: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QED.</a:t>
                </a:r>
                <a:r>
                  <a:rPr lang="en-US" sz="16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1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9" y="552816"/>
                <a:ext cx="8769531" cy="6000682"/>
              </a:xfrm>
              <a:prstGeom prst="rect">
                <a:avLst/>
              </a:prstGeom>
              <a:blipFill>
                <a:blip r:embed="rId2"/>
                <a:stretch>
                  <a:fillRect l="-903" t="-40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919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30480" y="2479723"/>
            <a:ext cx="12161520" cy="31721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3871" y="1094393"/>
                <a:ext cx="8813832" cy="5140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theorem states that if we can find T(n)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Θ(f(n)),  for n = b</a:t>
                </a:r>
                <a:r>
                  <a:rPr lang="en-US" sz="2200" baseline="300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integer b ≥  2, and integer k  ≥  1,  then it is true that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Θ(f(n)), for any  n  ≥ 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That is, n does not need to be power of b.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2.2: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(Smoothness Rule)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T(n)  be an eventually non-decreasing function and  f(n)  be a smooth function. 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Θ(f(n)),  for values of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that are powers of b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where  b ≥ 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Θ(f(n)),   for </a:t>
                </a:r>
                <a:r>
                  <a:rPr lang="en-US" sz="22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 analogous results hold for the case of O and Ω as well.)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871" y="1094393"/>
                <a:ext cx="8813832" cy="5140253"/>
              </a:xfrm>
              <a:prstGeom prst="rect">
                <a:avLst/>
              </a:prstGeom>
              <a:blipFill>
                <a:blip r:embed="rId2"/>
                <a:stretch>
                  <a:fillRect l="-899" t="-474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A3C099C-73A5-4062-877C-1A2B66C63D08}"/>
              </a:ext>
            </a:extLst>
          </p:cNvPr>
          <p:cNvSpPr/>
          <p:nvPr/>
        </p:nvSpPr>
        <p:spPr>
          <a:xfrm rot="375428" flipH="1">
            <a:off x="373709" y="2780145"/>
            <a:ext cx="1073425" cy="52759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proof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E70A7091-482E-4A38-AF2B-37801FD178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453">
            <a:off x="609599" y="3134043"/>
            <a:ext cx="633453" cy="4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0F33D5-A64B-4EE3-8143-A297C6BF8A5E}"/>
              </a:ext>
            </a:extLst>
          </p:cNvPr>
          <p:cNvSpPr/>
          <p:nvPr/>
        </p:nvSpPr>
        <p:spPr>
          <a:xfrm>
            <a:off x="1653871" y="509618"/>
            <a:ext cx="3060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Smoothness Rule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EE682-DC7A-44CC-97A9-E2FDB0CFE860}"/>
              </a:ext>
            </a:extLst>
          </p:cNvPr>
          <p:cNvSpPr txBox="1"/>
          <p:nvPr/>
        </p:nvSpPr>
        <p:spPr>
          <a:xfrm>
            <a:off x="8627165" y="4898003"/>
            <a:ext cx="18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n does not have to be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27FF7-0BEE-4873-A9F3-BB11C9683C65}"/>
              </a:ext>
            </a:extLst>
          </p:cNvPr>
          <p:cNvSpPr txBox="1"/>
          <p:nvPr/>
        </p:nvSpPr>
        <p:spPr>
          <a:xfrm>
            <a:off x="30480" y="584003"/>
            <a:ext cx="12161520" cy="10872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6850" y="584003"/>
            <a:ext cx="8431882" cy="553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4419600" algn="l"/>
              </a:tabLst>
            </a:pPr>
            <a:r>
              <a:rPr lang="en-US" sz="3200" dirty="0">
                <a:ea typeface="SimSun" panose="02010600030101010101" pitchFamily="2" charset="-122"/>
              </a:rPr>
              <a:t>Divide-and-Conquer: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best known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general algorithm design technique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1200" b="1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Divide-and-conquer algorithms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work accordingly:</a:t>
            </a:r>
          </a:p>
          <a:p>
            <a:pPr>
              <a:lnSpc>
                <a:spcPct val="115000"/>
              </a:lnSpc>
            </a:pPr>
            <a:r>
              <a:rPr lang="en-US" sz="1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919163" lvl="1" indent="-461963">
              <a:buFont typeface="+mj-lt"/>
              <a:buAutoNum type="arabicPeriod"/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problem into a number of subproblems, </a:t>
            </a:r>
          </a:p>
          <a:p>
            <a:pPr marL="1376363" lvl="1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smaller instances of the same problem, </a:t>
            </a:r>
          </a:p>
          <a:p>
            <a:pPr marL="1376363" lvl="1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ideally of about the same size.</a:t>
            </a:r>
          </a:p>
          <a:p>
            <a:pPr marL="685800" lvl="1"/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919163" lvl="1" indent="-461963">
              <a:buAutoNum type="arabicPeriod" startAt="2"/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Conquer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subproblems by solving them recursively.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Sometimes, solve them in a straightforward manner.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different algorithm may use, when the subproblems become small enough  </a:t>
            </a:r>
          </a:p>
          <a:p>
            <a:pPr lvl="2"/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9163" lvl="1" indent="-461963"/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  If necessary, 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combine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obtained solutions of the smaller subproblems </a:t>
            </a: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get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the original problem.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0" y="1633491"/>
            <a:ext cx="12191999" cy="25834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1086" y="998129"/>
                <a:ext cx="8804365" cy="4133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for the O part: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 for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the theorem’s assumption: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 for values of n that are powers of  b, where b ≥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definition of Θ,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exist a positive constant c  and positive integer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such that 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0  ≤  T(b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for 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a non-decreasing T(n) for 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a smooth f(n), by Theorem 2.1,  we have f(bn) ≤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 for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any fixed integer  b  ≥  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86" y="998129"/>
                <a:ext cx="8804365" cy="4133055"/>
              </a:xfrm>
              <a:prstGeom prst="rect">
                <a:avLst/>
              </a:prstGeom>
              <a:blipFill>
                <a:blip r:embed="rId2"/>
                <a:stretch>
                  <a:fillRect l="-900" r="-1869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1311257" y="4918229"/>
            <a:ext cx="7300083" cy="8803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6608E-DFDC-474D-AAF4-4FC4695BB692}"/>
              </a:ext>
            </a:extLst>
          </p:cNvPr>
          <p:cNvSpPr txBox="1"/>
          <p:nvPr/>
        </p:nvSpPr>
        <p:spPr>
          <a:xfrm>
            <a:off x="1225121" y="2097982"/>
            <a:ext cx="10966879" cy="9204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4357" y="748988"/>
                <a:ext cx="9215562" cy="5847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for the O part: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 for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an arbitrary value n, 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n is bracketed by two consecutive powers of  b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 0 ≤ n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n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 ≤  T(b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 since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is eventually nondecreasing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by the Theorem’s assumption: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Θ(f(n))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≤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since f(n) is smooth and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heorem 2.1 f(bn) ≤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 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/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c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     since f(n) is smooth and this implies f(n) is </a:t>
                </a:r>
              </a:p>
              <a:p>
                <a:pPr marL="457200" marR="0" indent="457200"/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nondecreasing.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	  =  C f(n),     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C = c*</a:t>
                </a:r>
                <a:r>
                  <a:rPr lang="en-US" sz="2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O(f(n)).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 we can use the product c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as a constant required by the O(f(n)) definition to complete the O part of the theorem’s proof.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57" y="748988"/>
                <a:ext cx="9215562" cy="5847755"/>
              </a:xfrm>
              <a:prstGeom prst="rect">
                <a:avLst/>
              </a:prstGeom>
              <a:blipFill>
                <a:blip r:embed="rId2"/>
                <a:stretch>
                  <a:fillRect l="-860" t="-1043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77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88327" y="1061128"/>
                <a:ext cx="8815345" cy="4687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of the Ω part: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for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can be done by the analogous argument.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By the Theorem’s assumption: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Θ(f(n)) for values of n that are powers of b, where b  ≥  2,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definition of Θ,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exist a positive constant d  and positive integer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such that 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0  ≤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df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≤  T(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 for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a nondecreasing T(n) for 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and a smooth f(n),  by Theorem 2.1,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have 0  ≤ d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f(bn)  ≤  d</a:t>
                </a:r>
                <a:r>
                  <a:rPr lang="en-US" sz="2200" baseline="-25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for  n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27" y="1061128"/>
                <a:ext cx="8815345" cy="4687052"/>
              </a:xfrm>
              <a:prstGeom prst="rect">
                <a:avLst/>
              </a:prstGeom>
              <a:blipFill>
                <a:blip r:embed="rId2"/>
                <a:stretch>
                  <a:fillRect l="-899" r="-138" b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80457" y="512490"/>
                <a:ext cx="9144000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of the Ω part: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Ω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(f(n)),  for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any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  ≥  n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an arbitrary value n,  n 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and  n  is bracketed by two consecutive powers of  b: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 ≤ n</a:t>
                </a:r>
                <a:r>
                  <a:rPr lang="en-US" sz="20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b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n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b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≥  T(b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  since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is eventually non-decreasing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	 ≥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df(b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by theorem’s assumption: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Θ(f(n)),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df(n) ≤ T(n), for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=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		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≥ 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bb</a:t>
                </a:r>
                <a:r>
                  <a:rPr lang="en-US" sz="20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is smooth, and by theorem 2.1,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≤ </a:t>
                </a:r>
                <a:r>
                  <a:rPr lang="en-US" sz="20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f(bn) ≤ d</a:t>
                </a:r>
                <a:r>
                  <a:rPr lang="en-US" sz="2000" i="1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f(n)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13716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and 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 d = d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{this is a trick here!}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≥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smooth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implies that f(n) is non-decreasing; and n 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≤ 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 have shown that  T(n)  ≥ 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f(n)  for the positive constant d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k+1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b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≥ 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That is, T(n) ε  Ω (f(n))  for  n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≥  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QED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7" y="512490"/>
                <a:ext cx="9144000" cy="5478423"/>
              </a:xfrm>
              <a:prstGeom prst="rect">
                <a:avLst/>
              </a:prstGeom>
              <a:blipFill>
                <a:blip r:embed="rId2"/>
                <a:stretch>
                  <a:fillRect l="-733" t="-779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021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531" y="1516833"/>
            <a:ext cx="888463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Theorem 2.2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allows us to expand the information about the order of growth established for T(n) on a convenient subset of values (powers of b)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its entire domain. 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Here is one of the most useful assertions of this kind.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Theorem  2.3  (Master Theorem)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1438CB3-08BD-4065-9251-FA0CBF954C2C}"/>
              </a:ext>
            </a:extLst>
          </p:cNvPr>
          <p:cNvSpPr/>
          <p:nvPr/>
        </p:nvSpPr>
        <p:spPr>
          <a:xfrm flipH="1">
            <a:off x="688709" y="1795939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AB5FD29F-C895-4A8B-9F40-7936C53F74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187" y="1846217"/>
            <a:ext cx="435429" cy="41138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2A7147-0437-4819-9530-BA84E4916D03}"/>
              </a:ext>
            </a:extLst>
          </p:cNvPr>
          <p:cNvSpPr/>
          <p:nvPr/>
        </p:nvSpPr>
        <p:spPr>
          <a:xfrm>
            <a:off x="1748531" y="565627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0" y="3429000"/>
            <a:ext cx="12161519" cy="25855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4629" y="828185"/>
                <a:ext cx="9161415" cy="5688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Here is one of the most useful assertions of this kind.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 2.3  (Master Theorem)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T(n) be an eventually non-decreasing function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that satisfies the recurrence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≥ 1,  b ≥ 2 and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 &gt;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[or assume that  f(n)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d ≥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Θ(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(Similar results hold for the O and Ω notations, too).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9" y="828185"/>
                <a:ext cx="9161415" cy="5688032"/>
              </a:xfrm>
              <a:prstGeom prst="rect">
                <a:avLst/>
              </a:prstGeom>
              <a:blipFill>
                <a:blip r:embed="rId2"/>
                <a:stretch>
                  <a:fillRect l="-865" t="-1072" b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98"/>
          <p:cNvSpPr>
            <a:spLocks/>
          </p:cNvSpPr>
          <p:nvPr/>
        </p:nvSpPr>
        <p:spPr bwMode="auto">
          <a:xfrm>
            <a:off x="3679971" y="4587742"/>
            <a:ext cx="135519" cy="1097819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1438CB3-08BD-4065-9251-FA0CBF954C2C}"/>
              </a:ext>
            </a:extLst>
          </p:cNvPr>
          <p:cNvSpPr/>
          <p:nvPr/>
        </p:nvSpPr>
        <p:spPr>
          <a:xfrm flipH="1">
            <a:off x="688709" y="1795939"/>
            <a:ext cx="609761" cy="461658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AB5FD29F-C895-4A8B-9F40-7936C53F74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187" y="1846217"/>
            <a:ext cx="435429" cy="41138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2A7147-0437-4819-9530-BA84E4916D03}"/>
              </a:ext>
            </a:extLst>
          </p:cNvPr>
          <p:cNvSpPr/>
          <p:nvPr/>
        </p:nvSpPr>
        <p:spPr>
          <a:xfrm>
            <a:off x="1654629" y="24341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6800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4980373" y="1559188"/>
            <a:ext cx="4714043" cy="5614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0" y="3588798"/>
            <a:ext cx="12192000" cy="115187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43431" y="1286181"/>
                <a:ext cx="9605554" cy="499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will prove the theorem for the principal special case of   f(n)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(A proof of the general case is a minor technical extension of the same argument; see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Cormen’s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book)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  (i.e., 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2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for n =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   ….. (2.2) B.15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f(n)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f(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)=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by letting n =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 for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nm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31" y="1286181"/>
                <a:ext cx="9605554" cy="4991110"/>
              </a:xfrm>
              <a:prstGeom prst="rect">
                <a:avLst/>
              </a:prstGeom>
              <a:blipFill>
                <a:blip r:embed="rId2"/>
                <a:stretch>
                  <a:fillRect l="-825" t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8AACFB9-6083-43FA-ACB6-A56347CDA0B9}"/>
              </a:ext>
            </a:extLst>
          </p:cNvPr>
          <p:cNvSpPr/>
          <p:nvPr/>
        </p:nvSpPr>
        <p:spPr>
          <a:xfrm>
            <a:off x="1574358" y="313079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1669771" y="1816639"/>
            <a:ext cx="4757662" cy="8377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5589" y="850790"/>
                <a:ext cx="8907351" cy="5760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This sum in this formula is that of a geometric series, and therefore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… +   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[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+(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… +   (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2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+</m:t>
                                </m:r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2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         Use {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}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…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89" y="850790"/>
                <a:ext cx="8907351" cy="5760231"/>
              </a:xfrm>
              <a:prstGeom prst="rect">
                <a:avLst/>
              </a:prstGeom>
              <a:blipFill>
                <a:blip r:embed="rId2"/>
                <a:stretch>
                  <a:fillRect l="-889" t="-742" b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E7EA4C9-5E98-4D2F-837E-50CB7C1FD83E}"/>
              </a:ext>
            </a:extLst>
          </p:cNvPr>
          <p:cNvSpPr/>
          <p:nvPr/>
        </p:nvSpPr>
        <p:spPr>
          <a:xfrm>
            <a:off x="1669771" y="36533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-1" y="3683723"/>
            <a:ext cx="5814875" cy="1084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986190" y="1361556"/>
            <a:ext cx="4757662" cy="8377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65689" y="1951576"/>
                <a:ext cx="8896293" cy="405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2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2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+</m:t>
                                </m:r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2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2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 if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≠  a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	=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if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a,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							              ……(2.3) 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Proof of (2.3) :     Let  x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/a).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Then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89" y="1951576"/>
                <a:ext cx="8896293" cy="4054315"/>
              </a:xfrm>
              <a:prstGeom prst="rect">
                <a:avLst/>
              </a:prstGeom>
              <a:blipFill>
                <a:blip r:embed="rId2"/>
                <a:stretch>
                  <a:fillRect l="-137" b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99"/>
          <p:cNvSpPr>
            <a:spLocks/>
          </p:cNvSpPr>
          <p:nvPr/>
        </p:nvSpPr>
        <p:spPr bwMode="auto">
          <a:xfrm>
            <a:off x="3180176" y="2416658"/>
            <a:ext cx="111664" cy="1916803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F3771-A2A0-458E-B5F6-EC0800C02B7F}"/>
              </a:ext>
            </a:extLst>
          </p:cNvPr>
          <p:cNvSpPr/>
          <p:nvPr/>
        </p:nvSpPr>
        <p:spPr>
          <a:xfrm>
            <a:off x="1630018" y="607284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34946E-10FC-4B4C-BC32-3A1EA409DBA9}"/>
                  </a:ext>
                </a:extLst>
              </p:cNvPr>
              <p:cNvSpPr/>
              <p:nvPr/>
            </p:nvSpPr>
            <p:spPr>
              <a:xfrm>
                <a:off x="1665689" y="1516939"/>
                <a:ext cx="1932067" cy="63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34946E-10FC-4B4C-BC32-3A1EA409D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89" y="1516939"/>
                <a:ext cx="1932067" cy="637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9186" y="496411"/>
                <a:ext cx="9295075" cy="6281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 of (2.3)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:  Let  x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/a).  Then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Using: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 +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x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- 1) / (x – 1)]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x  ≠  1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=   [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– 1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(x – 1)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/ (x – 1)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x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/ (x – 1)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–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/ (x – 1)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1] / (x – 1)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*x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 /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if  </a:t>
                </a:r>
                <a:r>
                  <a:rPr lang="en-US" sz="2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≠  a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{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≠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1  implies that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≠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}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86" y="496411"/>
                <a:ext cx="9295075" cy="6281976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AutoShape 114"/>
          <p:cNvCxnSpPr>
            <a:cxnSpLocks noChangeShapeType="1"/>
          </p:cNvCxnSpPr>
          <p:nvPr/>
        </p:nvCxnSpPr>
        <p:spPr bwMode="auto">
          <a:xfrm>
            <a:off x="2876811" y="2956063"/>
            <a:ext cx="522605" cy="762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B36169D-3D9E-49F2-97AA-C355E44AD372}"/>
              </a:ext>
            </a:extLst>
          </p:cNvPr>
          <p:cNvSpPr/>
          <p:nvPr/>
        </p:nvSpPr>
        <p:spPr>
          <a:xfrm>
            <a:off x="7464761" y="424404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633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312" y="739483"/>
            <a:ext cx="8864374" cy="531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Divide-and-Conquer </a:t>
            </a:r>
          </a:p>
          <a:p>
            <a:pPr marL="228600"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Algorithms apply the Divide-and-Conquer technique for solving problems to get faster time efficiency.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example,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Quicksort,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Binary Tree Traversals,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Multiplication of Large Integers,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Multiplication, 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Closest-Pair Problem, and</a:t>
            </a:r>
          </a:p>
          <a:p>
            <a:pPr marL="1089025" lvl="1" indent="-4032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Convex-Hull Problem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86E42C7-5827-4037-A908-0B8DB3864A36}"/>
              </a:ext>
            </a:extLst>
          </p:cNvPr>
          <p:cNvSpPr/>
          <p:nvPr/>
        </p:nvSpPr>
        <p:spPr>
          <a:xfrm flipH="1">
            <a:off x="1088570" y="4066902"/>
            <a:ext cx="463137" cy="357315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3" y="3980872"/>
            <a:ext cx="684409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61187" y="1695672"/>
                <a:ext cx="9016779" cy="3923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	  …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 then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1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( 1 )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   =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if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    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End of proof of (2.3)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		QED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87" y="1695672"/>
                <a:ext cx="9016779" cy="3923703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000436-0752-4C72-90FB-CFD3B6B5788C}"/>
              </a:ext>
            </a:extLst>
          </p:cNvPr>
          <p:cNvSpPr/>
          <p:nvPr/>
        </p:nvSpPr>
        <p:spPr>
          <a:xfrm>
            <a:off x="2204784" y="807581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7968" y="1482679"/>
                <a:ext cx="8897510" cy="4514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we continue the proof the theorem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  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68" y="1482679"/>
                <a:ext cx="8897510" cy="4514313"/>
              </a:xfrm>
              <a:prstGeom prst="rect">
                <a:avLst/>
              </a:prstGeom>
              <a:blipFill>
                <a:blip r:embed="rId2"/>
                <a:stretch>
                  <a:fillRect l="-891" t="-540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5"/>
          <p:cNvSpPr>
            <a:spLocks/>
          </p:cNvSpPr>
          <p:nvPr/>
        </p:nvSpPr>
        <p:spPr bwMode="auto">
          <a:xfrm>
            <a:off x="3625449" y="4420386"/>
            <a:ext cx="143469" cy="1360212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7457B-82CB-42FB-A7DD-698FA25304DD}"/>
              </a:ext>
            </a:extLst>
          </p:cNvPr>
          <p:cNvSpPr/>
          <p:nvPr/>
        </p:nvSpPr>
        <p:spPr>
          <a:xfrm>
            <a:off x="1630018" y="607284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FECE8-0C41-474F-BCE7-077458E29834}"/>
              </a:ext>
            </a:extLst>
          </p:cNvPr>
          <p:cNvSpPr txBox="1"/>
          <p:nvPr/>
        </p:nvSpPr>
        <p:spPr>
          <a:xfrm>
            <a:off x="755371" y="1399388"/>
            <a:ext cx="8042400" cy="22493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6406" y="887239"/>
                <a:ext cx="8953548" cy="5303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 if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≠  a.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 a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&lt;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then 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/a  &gt;  1,  and therefore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		  =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 { 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} / {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1 }],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</a:t>
                </a:r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c*{ </a:t>
                </a:r>
                <a14:m>
                  <m:oMath xmlns:m="http://schemas.openxmlformats.org/officeDocument/2006/math">
                    <m:r>
                      <a:rPr lang="en-US" sz="2000" b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},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a constant c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(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/{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 1},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  </a:t>
                </a:r>
                <a14:m>
                  <m:oMath xmlns:m="http://schemas.openxmlformats.org/officeDocument/2006/math"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06" y="887239"/>
                <a:ext cx="8953548" cy="5303183"/>
              </a:xfrm>
              <a:prstGeom prst="rect">
                <a:avLst/>
              </a:prstGeom>
              <a:blipFill>
                <a:blip r:embed="rId2"/>
                <a:stretch>
                  <a:fillRect l="-749" r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D0F0B67-3965-4C32-8059-21CFB18FB60A}"/>
              </a:ext>
            </a:extLst>
          </p:cNvPr>
          <p:cNvSpPr/>
          <p:nvPr/>
        </p:nvSpPr>
        <p:spPr>
          <a:xfrm>
            <a:off x="1566406" y="37519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2066" y="1523648"/>
                <a:ext cx="9279172" cy="464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…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 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…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66" y="1523648"/>
                <a:ext cx="9279172" cy="4643515"/>
              </a:xfrm>
              <a:prstGeom prst="rect">
                <a:avLst/>
              </a:prstGeom>
              <a:blipFill>
                <a:blip r:embed="rId2"/>
                <a:stretch>
                  <a:fillRect l="-657" t="-394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B521BCF-874D-4994-893F-5F8AFD3AEAB6}"/>
              </a:ext>
            </a:extLst>
          </p:cNvPr>
          <p:cNvSpPr/>
          <p:nvPr/>
        </p:nvSpPr>
        <p:spPr>
          <a:xfrm>
            <a:off x="1622066" y="531945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89963" y="754702"/>
                <a:ext cx="9104243" cy="6037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…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{ c *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b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},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if   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≤  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where C is a constant and 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 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sz="2200" b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 indent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 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</a:p>
              <a:p>
                <a:pPr marL="9144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[Let x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x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                    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 Θ(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),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  &lt;  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63" y="754702"/>
                <a:ext cx="9104243" cy="6037550"/>
              </a:xfrm>
              <a:prstGeom prst="rect">
                <a:avLst/>
              </a:prstGeom>
              <a:blipFill>
                <a:blip r:embed="rId2"/>
                <a:stretch>
                  <a:fillRect t="-707" r="-1808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6D9959D-1B7F-4AAA-9182-CF8559FED266}"/>
              </a:ext>
            </a:extLst>
          </p:cNvPr>
          <p:cNvSpPr/>
          <p:nvPr/>
        </p:nvSpPr>
        <p:spPr>
          <a:xfrm>
            <a:off x="1566406" y="37519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03553" y="1467146"/>
                <a:ext cx="8961120" cy="4841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Consider again the Theorem: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b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T(1) =  c,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Θ(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Θ(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 if a  &lt;  b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Θ(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 if a  =  b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 if a  &gt;  b</a:t>
                </a:r>
                <a:r>
                  <a:rPr lang="en-US" sz="24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4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53" y="1467146"/>
                <a:ext cx="8961120" cy="4841005"/>
              </a:xfrm>
              <a:prstGeom prst="rect">
                <a:avLst/>
              </a:prstGeom>
              <a:blipFill>
                <a:blip r:embed="rId2"/>
                <a:stretch>
                  <a:fillRect l="-1088" t="-50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16"/>
          <p:cNvSpPr>
            <a:spLocks/>
          </p:cNvSpPr>
          <p:nvPr/>
        </p:nvSpPr>
        <p:spPr bwMode="auto">
          <a:xfrm>
            <a:off x="3467560" y="4693909"/>
            <a:ext cx="85538" cy="1393889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1C9AB-11CE-4135-9B05-C8663B78E90D}"/>
              </a:ext>
            </a:extLst>
          </p:cNvPr>
          <p:cNvSpPr/>
          <p:nvPr/>
        </p:nvSpPr>
        <p:spPr>
          <a:xfrm>
            <a:off x="1566406" y="375190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0126" y="930871"/>
                <a:ext cx="8941052" cy="554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&gt;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then 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&lt; 1, and therefore</a:t>
                </a:r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[ If  a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&gt;  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then  1 &gt;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 Let 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c &lt; 1, where c is a constant.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1, 2, 3, …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𝑘𝑙𝑜𝑔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 ].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 =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2000" b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000" b="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000" b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d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    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],  if c – 1 </a:t>
                </a:r>
                <a14:m>
                  <m:oMath xmlns:m="http://schemas.openxmlformats.org/officeDocument/2006/math"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b="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 	            </a:t>
                </a:r>
                <a14:m>
                  <m:oMath xmlns:m="http://schemas.openxmlformats.org/officeDocument/2006/math"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Θ (1).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6" y="930871"/>
                <a:ext cx="8941052" cy="5546262"/>
              </a:xfrm>
              <a:prstGeom prst="rect">
                <a:avLst/>
              </a:prstGeom>
              <a:blipFill>
                <a:blip r:embed="rId2"/>
                <a:stretch>
                  <a:fillRect l="-682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396C68A-17E3-444B-8855-023319E21F6D}"/>
              </a:ext>
            </a:extLst>
          </p:cNvPr>
          <p:cNvSpPr/>
          <p:nvPr/>
        </p:nvSpPr>
        <p:spPr>
          <a:xfrm>
            <a:off x="1479320" y="473021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8699" y="1956738"/>
                <a:ext cx="9008828" cy="3292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T(n) 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200" b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    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 ], where a constant C = c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− 1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]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99" y="1956738"/>
                <a:ext cx="9008828" cy="3292055"/>
              </a:xfrm>
              <a:prstGeom prst="rect">
                <a:avLst/>
              </a:prstGeom>
              <a:blipFill>
                <a:blip r:embed="rId2"/>
                <a:stretch>
                  <a:fillRect l="-880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6B36A1E-8E30-42D7-B55A-2D707734CAE4}"/>
              </a:ext>
            </a:extLst>
          </p:cNvPr>
          <p:cNvSpPr/>
          <p:nvPr/>
        </p:nvSpPr>
        <p:spPr>
          <a:xfrm>
            <a:off x="1518699" y="767076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5089" y="1355697"/>
                <a:ext cx="9167854" cy="4514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Now we continue the proof the theorem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89" y="1355697"/>
                <a:ext cx="9167854" cy="4514313"/>
              </a:xfrm>
              <a:prstGeom prst="rect">
                <a:avLst/>
              </a:prstGeom>
              <a:blipFill>
                <a:blip r:embed="rId2"/>
                <a:stretch>
                  <a:fillRect l="-864" t="-405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7"/>
          <p:cNvSpPr>
            <a:spLocks/>
          </p:cNvSpPr>
          <p:nvPr/>
        </p:nvSpPr>
        <p:spPr bwMode="auto">
          <a:xfrm>
            <a:off x="3380062" y="4306040"/>
            <a:ext cx="174929" cy="1344309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808B9-63B4-41B5-BC18-F26310731C68}"/>
              </a:ext>
            </a:extLst>
          </p:cNvPr>
          <p:cNvSpPr/>
          <p:nvPr/>
        </p:nvSpPr>
        <p:spPr>
          <a:xfrm>
            <a:off x="1455089" y="403215"/>
            <a:ext cx="296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7367" y="1148448"/>
                <a:ext cx="8937266" cy="5123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</a:t>
                </a:r>
                <a:r>
                  <a:rPr lang="en-US" sz="20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,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b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="1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/ a  = 1,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and therefore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(  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den>
                            </m:f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],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[ T(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ε 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where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p>
                            </m:sSup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)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  <m: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)</m:t>
                    </m:r>
                  </m:oMath>
                </a14:m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=  Θ(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f(n) =  </a:t>
                </a:r>
                <a:r>
                  <a:rPr lang="en-US" sz="2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0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is a smooth function for any  d,  a reference to Theorem 2.2  completes the proof.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					QED.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67" y="1148448"/>
                <a:ext cx="8937266" cy="5123197"/>
              </a:xfrm>
              <a:prstGeom prst="rect">
                <a:avLst/>
              </a:prstGeom>
              <a:blipFill>
                <a:blip r:embed="rId2"/>
                <a:stretch>
                  <a:fillRect l="-75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156F37-CAD3-424D-B0BB-9F3ADDEB369C}"/>
              </a:ext>
            </a:extLst>
          </p:cNvPr>
          <p:cNvSpPr/>
          <p:nvPr/>
        </p:nvSpPr>
        <p:spPr>
          <a:xfrm>
            <a:off x="1559592" y="586355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6697" y="720254"/>
                <a:ext cx="8961019" cy="5831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Example 2.1: 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(The divide-and-conquer sum-computation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		   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algorithm) 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ompute the sum of 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numbers: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 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(a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en-US" sz="22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  <m:r>
                          <a:rPr lang="en-US" sz="2200" b="1" i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200" b="1" i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en-US" sz="22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200" b="1" baseline="-25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</m:sub>
                    </m:sSub>
                  </m:oMath>
                </a14:m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… + a</a:t>
                </a:r>
                <a:r>
                  <a:rPr lang="en-US" sz="2200" b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</a:t>
                </a:r>
                <a:r>
                  <a:rPr lang="en-US" sz="22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the time efficiency for this algorithm  is: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</a:p>
              <a:p>
                <a:pPr marL="919163" lvl="1" indent="-461963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</a:t>
                </a:r>
              </a:p>
              <a:p>
                <a:pPr marL="919163" lvl="1" indent="-461963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=  b = 2  and  f(n) = 1 for one addition needed.  </a:t>
                </a:r>
              </a:p>
              <a:p>
                <a:pPr marL="919163" lvl="1" indent="-461963">
                  <a:spcAft>
                    <a:spcPts val="6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That is,  </a:t>
                </a:r>
              </a:p>
              <a:p>
                <a:pPr marL="1376363" lvl="2" indent="-461963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2T(n/2) + c.</a:t>
                </a:r>
              </a:p>
              <a:p>
                <a:pPr marL="1376363" lvl="2" indent="-461963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T(1) = 0.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97" y="720254"/>
                <a:ext cx="8961019" cy="5831918"/>
              </a:xfrm>
              <a:prstGeom prst="rect">
                <a:avLst/>
              </a:prstGeom>
              <a:blipFill>
                <a:blip r:embed="rId2"/>
                <a:stretch>
                  <a:fillRect l="-1429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99F970A-B809-469B-BB95-6DBDDB52CCE6}"/>
              </a:ext>
            </a:extLst>
          </p:cNvPr>
          <p:cNvSpPr/>
          <p:nvPr/>
        </p:nvSpPr>
        <p:spPr>
          <a:xfrm flipH="1">
            <a:off x="821875" y="2623127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1A6E0ED-A7C1-499C-8B4B-1A597845B9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3" y="2623127"/>
            <a:ext cx="685564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7EC6-01EB-4384-B0C3-731283FD3716}"/>
              </a:ext>
            </a:extLst>
          </p:cNvPr>
          <p:cNvSpPr txBox="1"/>
          <p:nvPr/>
        </p:nvSpPr>
        <p:spPr>
          <a:xfrm>
            <a:off x="0" y="3948546"/>
            <a:ext cx="12191999" cy="205197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2309" y="1214727"/>
                <a:ext cx="8833899" cy="4785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 that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2.3 provides a very convenient tool for a quick efficiency analysis of divide-and-conquer and decreasing-by-a-constant-factor algorithms.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2.7:   (The divide-and-conquer sum-computation algorithm)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summation example (compute the sum of n  numbers):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(a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  <m:r>
                          <a:rPr lang="en-US" sz="2200" b="0" i="1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2200" b="0" i="1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└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┘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… + a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- 1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Then the time efficiency for this algorithm  is 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where  a  =  b = 2  and  f(n) = 1.  That is, </a:t>
                </a:r>
              </a:p>
              <a:p>
                <a:pPr marL="800100" lvl="1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2T(n/2) + c.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09" y="1214727"/>
                <a:ext cx="8833899" cy="4785797"/>
              </a:xfrm>
              <a:prstGeom prst="rect">
                <a:avLst/>
              </a:prstGeom>
              <a:blipFill>
                <a:blip r:embed="rId2"/>
                <a:stretch>
                  <a:fillRect l="-897" t="-382" r="-897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8ADD3BA-A4CB-4E51-B14E-DE71858AD7A9}"/>
              </a:ext>
            </a:extLst>
          </p:cNvPr>
          <p:cNvSpPr/>
          <p:nvPr/>
        </p:nvSpPr>
        <p:spPr>
          <a:xfrm flipH="1">
            <a:off x="535547" y="2466109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9724">
            <a:off x="667863" y="2466107"/>
            <a:ext cx="609761" cy="4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7D8DEB-D712-4582-8AAB-25231B3090D1}"/>
              </a:ext>
            </a:extLst>
          </p:cNvPr>
          <p:cNvSpPr/>
          <p:nvPr/>
        </p:nvSpPr>
        <p:spPr>
          <a:xfrm>
            <a:off x="1582309" y="447073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7DDB0-0B2E-487E-B037-0F26331D9730}"/>
              </a:ext>
            </a:extLst>
          </p:cNvPr>
          <p:cNvSpPr txBox="1"/>
          <p:nvPr/>
        </p:nvSpPr>
        <p:spPr>
          <a:xfrm>
            <a:off x="0" y="5191047"/>
            <a:ext cx="12126897" cy="13497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7DDB0-0B2E-487E-B037-0F26331D9730}"/>
              </a:ext>
            </a:extLst>
          </p:cNvPr>
          <p:cNvSpPr txBox="1"/>
          <p:nvPr/>
        </p:nvSpPr>
        <p:spPr>
          <a:xfrm>
            <a:off x="0" y="1245324"/>
            <a:ext cx="12192000" cy="9840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4289" y="1320656"/>
                <a:ext cx="7859013" cy="514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Rewrite the time efficiency for this algorithm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terms of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required number of additions </a:t>
                </a: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recurrence equation for the number of additions A(n) made by the divide-and-conquer sum-computation algorithm on inputs of size  n =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is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A(n) = 2A(n/2) +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1.</a:t>
                </a:r>
                <a:endParaRPr lang="en-US" sz="22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= 2,  b = 2  and for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 = 0;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a = 2 and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= 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 therefore,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 &gt;  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(which is 2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&gt; 2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Master Theorem, for a  &gt;  b</a:t>
                </a:r>
                <a:r>
                  <a:rPr lang="en-US" sz="22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A(n) ε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Θ(n).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89" y="1320656"/>
                <a:ext cx="7859013" cy="5144806"/>
              </a:xfrm>
              <a:prstGeom prst="rect">
                <a:avLst/>
              </a:prstGeom>
              <a:blipFill>
                <a:blip r:embed="rId2"/>
                <a:stretch>
                  <a:fillRect l="-1009" t="-474" b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30D25A2-5C85-4823-9B20-1A7F3E03D4CD}"/>
              </a:ext>
            </a:extLst>
          </p:cNvPr>
          <p:cNvSpPr/>
          <p:nvPr/>
        </p:nvSpPr>
        <p:spPr>
          <a:xfrm flipH="1">
            <a:off x="526311" y="3488548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BAFCA30-B7D9-426C-8C80-9C0565E94A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5970">
            <a:off x="456803" y="3458773"/>
            <a:ext cx="679269" cy="5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6A8EE-D274-4B86-BA46-8519B1F01F6D}"/>
              </a:ext>
            </a:extLst>
          </p:cNvPr>
          <p:cNvSpPr/>
          <p:nvPr/>
        </p:nvSpPr>
        <p:spPr>
          <a:xfrm>
            <a:off x="1694290" y="499324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8211" y="1369814"/>
                <a:ext cx="8881607" cy="4068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Theorem 2.3, the solution can be found as follows:</a:t>
                </a:r>
                <a:endParaRPr lang="en-US" sz="2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b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</a:p>
              <a:p>
                <a:pPr>
                  <a:lnSpc>
                    <a:spcPct val="115000"/>
                  </a:lnSpc>
                </a:pPr>
                <a:endParaRPr lang="en-US" sz="2200" dirty="0">
                  <a:solidFill>
                    <a:srgbClr val="0000CC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1" y="1369814"/>
                <a:ext cx="8881607" cy="4068871"/>
              </a:xfrm>
              <a:prstGeom prst="rect">
                <a:avLst/>
              </a:prstGeom>
              <a:blipFill>
                <a:blip r:embed="rId2"/>
                <a:stretch>
                  <a:fillRect l="-892" t="-600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8"/>
          <p:cNvSpPr>
            <a:spLocks/>
          </p:cNvSpPr>
          <p:nvPr/>
        </p:nvSpPr>
        <p:spPr bwMode="auto">
          <a:xfrm>
            <a:off x="3551963" y="3962241"/>
            <a:ext cx="119270" cy="1328406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A7E43B3-A5DD-49BE-A55C-6F14210BC35C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F7E88-1B09-47CC-B681-EA8F43054A09}"/>
              </a:ext>
            </a:extLst>
          </p:cNvPr>
          <p:cNvSpPr/>
          <p:nvPr/>
        </p:nvSpPr>
        <p:spPr>
          <a:xfrm>
            <a:off x="1598211" y="516741"/>
            <a:ext cx="3174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7DDB0-0B2E-487E-B037-0F26331D9730}"/>
              </a:ext>
            </a:extLst>
          </p:cNvPr>
          <p:cNvSpPr txBox="1"/>
          <p:nvPr/>
        </p:nvSpPr>
        <p:spPr>
          <a:xfrm>
            <a:off x="941033" y="1652429"/>
            <a:ext cx="8471009" cy="9840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8210" y="1652429"/>
                <a:ext cx="8937267" cy="4125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Example 2.8:  Solve the recurrence equation: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= 9T(n/3) + n.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this example,  a = 9,  b = 3;  and  d = 1, since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n.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a = 9  and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3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therefore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&gt; b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a &gt; 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using Master Theorem,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ε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9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 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Θ(n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0" y="1652429"/>
                <a:ext cx="8937267" cy="4125488"/>
              </a:xfrm>
              <a:prstGeom prst="rect">
                <a:avLst/>
              </a:prstGeom>
              <a:blipFill>
                <a:blip r:embed="rId2"/>
                <a:stretch>
                  <a:fillRect l="-887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88356" y="214289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:a hypothetical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EFB2D-FA5D-4B72-8549-57D8B823CD91}"/>
              </a:ext>
            </a:extLst>
          </p:cNvPr>
          <p:cNvSpPr/>
          <p:nvPr/>
        </p:nvSpPr>
        <p:spPr>
          <a:xfrm>
            <a:off x="1598210" y="823814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7136" y="1231388"/>
                <a:ext cx="8977023" cy="4363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this problem, we use Theorem 2.3,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b="1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	if a  &gt;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36" y="1231388"/>
                <a:ext cx="8977023" cy="4363887"/>
              </a:xfrm>
              <a:prstGeom prst="rect">
                <a:avLst/>
              </a:prstGeom>
              <a:blipFill>
                <a:blip r:embed="rId2"/>
                <a:stretch>
                  <a:fillRect l="-883" t="-559" b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18"/>
          <p:cNvSpPr>
            <a:spLocks/>
          </p:cNvSpPr>
          <p:nvPr/>
        </p:nvSpPr>
        <p:spPr bwMode="auto">
          <a:xfrm>
            <a:off x="3506526" y="4094383"/>
            <a:ext cx="119270" cy="1328406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4105E9-1899-46AF-8821-6D5AC65235D7}"/>
              </a:ext>
            </a:extLst>
          </p:cNvPr>
          <p:cNvSpPr txBox="1"/>
          <p:nvPr/>
        </p:nvSpPr>
        <p:spPr>
          <a:xfrm>
            <a:off x="0" y="4852890"/>
            <a:ext cx="12177157" cy="9121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4E257-C6EB-4B8B-8831-924C431958DC}"/>
              </a:ext>
            </a:extLst>
          </p:cNvPr>
          <p:cNvSpPr txBox="1"/>
          <p:nvPr/>
        </p:nvSpPr>
        <p:spPr>
          <a:xfrm>
            <a:off x="-14843" y="937199"/>
            <a:ext cx="7707086" cy="10733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8211" y="889111"/>
            <a:ext cx="9032681" cy="5377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2.9:  Solve the recurrence equation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T(n) = 3T(n/4) +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        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We have a = 3 and  b= 4.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, log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=  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 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dlog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n = 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d = [log(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)] /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   = [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+ 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)] /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   = 1 + (log(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 /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d ≥ 1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Therefore a  &lt;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,  when d ≥ 1. 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Since a  &lt;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,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 ε  Θ(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=  Θ(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) using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000" baseline="30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 </a:t>
            </a:r>
            <a:r>
              <a:rPr lang="en-US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679BC56-5B92-4F86-9262-19D32CEF964E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42730" y="1357807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:pay price for using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mergeSort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 case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F21B4A9-46ED-4F23-BBF5-0A29014AD7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1" y="1357807"/>
            <a:ext cx="750308" cy="5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7EA8C0-BFFA-48E2-90F4-3DD8ADD69051}"/>
              </a:ext>
            </a:extLst>
          </p:cNvPr>
          <p:cNvSpPr/>
          <p:nvPr/>
        </p:nvSpPr>
        <p:spPr>
          <a:xfrm>
            <a:off x="1561108" y="405802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74359" y="1353810"/>
                <a:ext cx="8833899" cy="4000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this problem, we use Theorem 2.3,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Θ(n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59" y="1353810"/>
                <a:ext cx="8833899" cy="4000069"/>
              </a:xfrm>
              <a:prstGeom prst="rect">
                <a:avLst/>
              </a:prstGeom>
              <a:blipFill>
                <a:blip r:embed="rId2"/>
                <a:stretch>
                  <a:fillRect l="-897" t="-610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120"/>
          <p:cNvSpPr>
            <a:spLocks/>
          </p:cNvSpPr>
          <p:nvPr/>
        </p:nvSpPr>
        <p:spPr bwMode="auto">
          <a:xfrm>
            <a:off x="3673157" y="4157995"/>
            <a:ext cx="127566" cy="1002402"/>
          </a:xfrm>
          <a:prstGeom prst="leftBrace">
            <a:avLst>
              <a:gd name="adj1" fmla="val 6905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6700" y="4171406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6164" y="1031707"/>
            <a:ext cx="8738483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{I do not like this way for getting this solution since we only know d ≥ 1 without a precise value for it. However, we can check the solution by letting  n = 4</a:t>
            </a:r>
            <a:r>
              <a:rPr lang="en-US" sz="2200" baseline="300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 and using backward substitution.}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548DD4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2.10:  Solve the recurrence equation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T(n) = 2T(n/2) +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We have a = 2  and  b = 2.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=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We fail to find the solution if we apply the Master Theorem.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[Reason:  if d  ≥  1. Then a  ≤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The Theorem could not applied.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If you use backward substitution, T(n) =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(1) + n(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((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 + 1)/2  which is Θ(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logn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).   ……..[It seems that it is a =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2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applies on the middle one!]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679BC56-5B92-4F86-9262-19D32CEF964E}"/>
              </a:ext>
            </a:extLst>
          </p:cNvPr>
          <p:cNvSpPr/>
          <p:nvPr/>
        </p:nvSpPr>
        <p:spPr>
          <a:xfrm flipH="1">
            <a:off x="729511" y="1320800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6BAA39C1-1860-44C0-9BE9-AFAC0D0348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5" y="1320800"/>
            <a:ext cx="763032" cy="44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4BA9A-F1E1-4169-A468-01791DE7270A}"/>
              </a:ext>
            </a:extLst>
          </p:cNvPr>
          <p:cNvSpPr/>
          <p:nvPr/>
        </p:nvSpPr>
        <p:spPr>
          <a:xfrm>
            <a:off x="1685295" y="452514"/>
            <a:ext cx="5694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Master Theorem’s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0090" y="635715"/>
            <a:ext cx="9231085" cy="543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 err="1"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efficiency: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For the sake of simplicity, assume that  n = 2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 power of  2.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  The recurrence relation for the number of key comparisons C(n) is: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C(n) = 2C(n/2)  +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merge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(n),   for n &gt; 1,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C(1) = 1			        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   For the worst case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= n - 1, the recurrence is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(n/2) + n – 1, for n &gt; 1,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(1) = 1.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  According to the Master Theorem, 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 ε  Θ(n log n)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why? 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6746862-2C84-4F44-BCD1-1FF414DD0540}"/>
              </a:ext>
            </a:extLst>
          </p:cNvPr>
          <p:cNvSpPr/>
          <p:nvPr/>
        </p:nvSpPr>
        <p:spPr>
          <a:xfrm flipH="1">
            <a:off x="1009254" y="252928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54602B7-BFFF-4870-89E4-49745CDF10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10" y="2397871"/>
            <a:ext cx="661308" cy="4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87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7999" y="1299683"/>
                <a:ext cx="8881607" cy="4749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this problem, we use Theorem 2.3,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which is as follows: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…  T(n)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 f(n),  for  n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k = 1, 2, ….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T(1) = c,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 a  ≥  1,  b  ≥  2 and  c  &gt;  0.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 f(n) ε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[or assume that  f(n) =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],  where  d  ≥  0,  then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Θ(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		if a  &lt;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T(n)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Θ(n</a:t>
                </a:r>
                <a:r>
                  <a:rPr lang="en-US" sz="2200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		if a  =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    Θ(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)	if a  &gt;  </a:t>
                </a:r>
                <a:r>
                  <a:rPr lang="en-US" sz="22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200" baseline="30000" dirty="0" err="1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228600" marR="0" indent="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2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99" y="1299683"/>
                <a:ext cx="8881607" cy="4749762"/>
              </a:xfrm>
              <a:prstGeom prst="rect">
                <a:avLst/>
              </a:prstGeom>
              <a:blipFill>
                <a:blip r:embed="rId2"/>
                <a:stretch>
                  <a:fillRect l="-892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98"/>
          <p:cNvSpPr>
            <a:spLocks/>
          </p:cNvSpPr>
          <p:nvPr/>
        </p:nvSpPr>
        <p:spPr bwMode="auto">
          <a:xfrm>
            <a:off x="3673156" y="4235905"/>
            <a:ext cx="135519" cy="1218689"/>
          </a:xfrm>
          <a:prstGeom prst="leftBrace">
            <a:avLst>
              <a:gd name="adj1" fmla="val 6789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4676" y="2221023"/>
            <a:ext cx="5116497" cy="8002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(n/2) + n – 1, for n &gt; 1,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(1) = 1.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38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1C7BF1-3B7B-4E16-BAFA-2C60ADC4FF90}"/>
              </a:ext>
            </a:extLst>
          </p:cNvPr>
          <p:cNvSpPr txBox="1"/>
          <p:nvPr/>
        </p:nvSpPr>
        <p:spPr>
          <a:xfrm>
            <a:off x="0" y="2491450"/>
            <a:ext cx="12131039" cy="13004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14149" y="1079446"/>
            <a:ext cx="7721738" cy="2253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SimSun" panose="02010600030101010101" pitchFamily="2" charset="-122"/>
              </a:rPr>
              <a:t>The Closest-Pair Problem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closest pair of points problem is 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problem of computational geometry: </a:t>
            </a:r>
          </a:p>
          <a:p>
            <a:pPr marL="914400" marR="0" indent="-4524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n points in metric space,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 pair of points with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distance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them</a:t>
            </a:r>
            <a:r>
              <a:rPr lang="en-US" i="1" dirty="0"/>
              <a:t>.</a:t>
            </a:r>
            <a:endParaRPr lang="en-US" sz="2200" i="1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5C72F4BB-099E-4E10-A381-B39259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62" y="3561020"/>
            <a:ext cx="2778548" cy="264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1406F2-EF76-45D9-8FFD-0B84CE08B9FD}"/>
              </a:ext>
            </a:extLst>
          </p:cNvPr>
          <p:cNvSpPr/>
          <p:nvPr/>
        </p:nvSpPr>
        <p:spPr>
          <a:xfrm>
            <a:off x="2252495" y="3330188"/>
            <a:ext cx="4348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792BF68-C8FE-4895-9466-EFDF09E1A4CE}"/>
              </a:ext>
            </a:extLst>
          </p:cNvPr>
          <p:cNvSpPr/>
          <p:nvPr/>
        </p:nvSpPr>
        <p:spPr>
          <a:xfrm flipH="1">
            <a:off x="1052783" y="1842264"/>
            <a:ext cx="609761" cy="443346"/>
          </a:xfrm>
          <a:prstGeom prst="cloudCallout">
            <a:avLst>
              <a:gd name="adj1" fmla="val -42756"/>
              <a:gd name="adj2" fmla="val 10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3A05936D-AE7D-4866-88FC-AC4E575FCE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83" y="1767840"/>
            <a:ext cx="685562" cy="50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47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52205" y="1443714"/>
                <a:ext cx="910197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Given  T(n) = 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(n/b) + f(n),  where f(n) = n-1 ε Θ(n):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 f(n) = Θ(n) = Θ(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implies that d = 1 ≥  0. </a:t>
                </a:r>
              </a:p>
              <a:p>
                <a:pPr marL="914400" marR="0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 smtClean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Mergesort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 = 2, b = 2, then  a = b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2 = 2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the Master Theorem,  T(n) =  Θ(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log n). </a:t>
                </a:r>
              </a:p>
              <a:p>
                <a:pPr marL="914400" marR="0" lvl="1" indent="-452438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worst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 ε  Θ(n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logn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05" y="1443714"/>
                <a:ext cx="9101971" cy="3970318"/>
              </a:xfrm>
              <a:prstGeom prst="rect">
                <a:avLst/>
              </a:prstGeom>
              <a:blipFill>
                <a:blip r:embed="rId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1269DA1-82D2-422D-93CB-ED3EB0198627}"/>
              </a:ext>
            </a:extLst>
          </p:cNvPr>
          <p:cNvSpPr/>
          <p:nvPr/>
        </p:nvSpPr>
        <p:spPr>
          <a:xfrm flipH="1">
            <a:off x="1009254" y="252928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6558D37-9685-4898-A2E4-38616DB5ED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44" y="2350217"/>
            <a:ext cx="807361" cy="53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CE1982-1D26-4682-89A6-BD58E5A501F5}"/>
              </a:ext>
            </a:extLst>
          </p:cNvPr>
          <p:cNvSpPr/>
          <p:nvPr/>
        </p:nvSpPr>
        <p:spPr>
          <a:xfrm>
            <a:off x="2064542" y="340643"/>
            <a:ext cx="381162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 err="1"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efficiency: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5040" y="2615829"/>
            <a:ext cx="5116497" cy="8002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(n/2) + n – 1, for n &gt; 1,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(1) = 1.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019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57B43D-F72E-4637-818A-F352FFBCE212}"/>
              </a:ext>
            </a:extLst>
          </p:cNvPr>
          <p:cNvSpPr txBox="1"/>
          <p:nvPr/>
        </p:nvSpPr>
        <p:spPr>
          <a:xfrm>
            <a:off x="6700" y="4171406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18806" y="1674218"/>
            <a:ext cx="8754387" cy="3447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5" marR="0" lvl="0" indent="-396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  In fact,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exact solution to the worst-case recurrence for  n =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 n log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 –  n  +  1.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  The number of key comparisons made by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worst-case comes very close to the theoretical minimum that any general comparison-based sorting algorithm can have.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7.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principal shortcoming of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the linear amount of storage the algorithm requires. 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707176" y="380064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57A38579-9F35-4E80-998A-96B33B84EF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5" y="3702672"/>
            <a:ext cx="661309" cy="4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DB2FC8-B759-460B-87A4-8CEA64C56416}"/>
              </a:ext>
            </a:extLst>
          </p:cNvPr>
          <p:cNvSpPr/>
          <p:nvPr/>
        </p:nvSpPr>
        <p:spPr>
          <a:xfrm>
            <a:off x="1606163" y="538126"/>
            <a:ext cx="3811621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 err="1"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efficiency: </a:t>
            </a:r>
          </a:p>
        </p:txBody>
      </p:sp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9813" y="591164"/>
            <a:ext cx="8857753" cy="556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Another Way for </a:t>
            </a:r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</a:rPr>
              <a:t>Analyzing </a:t>
            </a:r>
            <a:r>
              <a:rPr lang="en-US" sz="3200" dirty="0" err="1">
                <a:solidFill>
                  <a:srgbClr val="FF0000"/>
                </a:solidFill>
                <a:ea typeface="SimSun" panose="02010600030101010101" pitchFamily="2" charset="-122"/>
              </a:rPr>
              <a:t>Mergesort</a:t>
            </a:r>
            <a:r>
              <a:rPr lang="en-US" sz="3200" dirty="0"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Set up the recurrence for T(n),  the worst-case running time of merge sort on  n  numbers.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  Merge sort on one element takes constant time. i.e., T(n) = Θ(1).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When we have n &gt; 1  elements, we break down the running time as follows: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Divide: 	Compute the middle of the subarray, which takes constant 		time.  Thus   D(n) = Θ(1).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Conquer: 	Recursively solve two subproblems, each of size   n/2, which 		takes the running time 2T(n/2).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Combine:  	That Merge procedure on an n-element subarray takes Θ(n), 		so   C(n) = Θ(n).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8016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05" y="819570"/>
            <a:ext cx="8721066" cy="559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lvl="0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  Adding the functions  D(n)   and   C(n)  for the merge sort, this yields Ɵ(1) + Θ(n).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sum is a linear function of n, that is,  Θ(n).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 marL="400050" marR="0" lvl="0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  Therefore,  the recurrence for the worst-case running time  T(n)  of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Θ(1)			if n = 1,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=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	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2T(n/2) +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Θ(n)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	if n &gt; 1.	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……………(2.4)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  According to the Master Theorem, T(n)  is  Ɵ(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 log</a:t>
            </a:r>
            <a:r>
              <a:rPr 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2865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  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logarithm function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grows more slowly than any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linear function.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 large enough input n, in the worse case, the running time of the merge sort is Θ(nlog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n)  which outperforms insertion sort, whose running time is  Θ(n</a:t>
            </a:r>
            <a:r>
              <a:rPr lang="en-US" sz="22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298"/>
          <p:cNvSpPr>
            <a:spLocks/>
          </p:cNvSpPr>
          <p:nvPr/>
        </p:nvSpPr>
        <p:spPr bwMode="auto">
          <a:xfrm>
            <a:off x="3502014" y="3061762"/>
            <a:ext cx="119616" cy="948345"/>
          </a:xfrm>
          <a:prstGeom prst="leftBrace">
            <a:avLst>
              <a:gd name="adj1" fmla="val 6789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4027" y="1010245"/>
            <a:ext cx="8971722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 startAt="6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fact,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does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not need the Master Theorem to intuitively understand why the solution to the recurrence (2.4) is              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 Θ(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nlog</a:t>
            </a:r>
            <a:r>
              <a:rPr kumimoji="0" lang="en-US" altLang="zh-CN" sz="2400" b="0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400" dirty="0"/>
          </a:p>
          <a:p>
            <a:pPr marL="461963" indent="-461963">
              <a:spcBef>
                <a:spcPts val="600"/>
              </a:spcBef>
              <a:spcAft>
                <a:spcPts val="600"/>
              </a:spcAft>
              <a:buAutoNum type="arabicPeriod" startAt="7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rewrite (2.4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as 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T(1) = c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= 2T(n/2) + 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if n &gt; 1.               …………….….. (2.5)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the constant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represents the time required to solve problems of size 1 as well as the time per array element of the divide and combine steps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 startAt="8"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following figure shows how we can solve the recurrence (2.5).    For the sake of convenience, assume that n is exact power of  2,     say,  n 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/>
          </a:p>
        </p:txBody>
      </p:sp>
      <p:cxnSp>
        <p:nvCxnSpPr>
          <p:cNvPr id="6" name="Line 2"/>
          <p:cNvCxnSpPr>
            <a:cxnSpLocks noChangeShapeType="1"/>
          </p:cNvCxnSpPr>
          <p:nvPr/>
        </p:nvCxnSpPr>
        <p:spPr bwMode="auto">
          <a:xfrm>
            <a:off x="414055" y="196339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D088CED-0059-4E92-ACE3-DF7888C160EE}"/>
              </a:ext>
            </a:extLst>
          </p:cNvPr>
          <p:cNvSpPr/>
          <p:nvPr/>
        </p:nvSpPr>
        <p:spPr>
          <a:xfrm flipH="1">
            <a:off x="927612" y="300054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9D3E40A6-7F1D-4BA8-9396-DA594BD55F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657">
            <a:off x="801517" y="2837538"/>
            <a:ext cx="621312" cy="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28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309" y="919227"/>
            <a:ext cx="89611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	             cn					cn </a:t>
            </a:r>
            <a:r>
              <a:rPr lang="de-DE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.....cost cn to merge n elem.</a:t>
            </a:r>
          </a:p>
          <a:p>
            <a:endParaRPr lang="de-DE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T(n/2)    T(n/2)	           	          cn/2		    cn/2</a:t>
            </a:r>
          </a:p>
          <a:p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T(n/4)     T(n/4) 	         T(n/4)     T(n/4)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(a) 	         (b)                                                     (c)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2.3(a) shows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which in Figure 2.3(b) has been expanded into an equivalent tree representing the recurrence. 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is the root (the cost at the top level of recursion), and two subtrees of the root are two smaller recurrence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2.3(c) shows this process carried one step further by expanding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cost of each of the two sub-nodes at the second level of recursion is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" name="Line 6"/>
          <p:cNvCxnSpPr>
            <a:cxnSpLocks noChangeShapeType="1"/>
          </p:cNvCxnSpPr>
          <p:nvPr/>
        </p:nvCxnSpPr>
        <p:spPr bwMode="auto">
          <a:xfrm flipH="1">
            <a:off x="2978331" y="1398652"/>
            <a:ext cx="513806" cy="78000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Line 6"/>
          <p:cNvCxnSpPr>
            <a:cxnSpLocks noChangeShapeType="1"/>
          </p:cNvCxnSpPr>
          <p:nvPr/>
        </p:nvCxnSpPr>
        <p:spPr bwMode="auto">
          <a:xfrm flipH="1">
            <a:off x="6162261" y="1263097"/>
            <a:ext cx="1084580" cy="9155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6"/>
          <p:cNvCxnSpPr>
            <a:cxnSpLocks noChangeShapeType="1"/>
          </p:cNvCxnSpPr>
          <p:nvPr/>
        </p:nvCxnSpPr>
        <p:spPr bwMode="auto">
          <a:xfrm flipH="1">
            <a:off x="5794623" y="2522527"/>
            <a:ext cx="367638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6"/>
          <p:cNvCxnSpPr>
            <a:cxnSpLocks noChangeShapeType="1"/>
          </p:cNvCxnSpPr>
          <p:nvPr/>
        </p:nvCxnSpPr>
        <p:spPr bwMode="auto">
          <a:xfrm flipH="1">
            <a:off x="8157096" y="2522527"/>
            <a:ext cx="367638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6"/>
          <p:cNvCxnSpPr>
            <a:cxnSpLocks noChangeShapeType="1"/>
          </p:cNvCxnSpPr>
          <p:nvPr/>
        </p:nvCxnSpPr>
        <p:spPr bwMode="auto">
          <a:xfrm>
            <a:off x="3478132" y="1398652"/>
            <a:ext cx="562665" cy="78000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Line 6"/>
          <p:cNvCxnSpPr>
            <a:cxnSpLocks noChangeShapeType="1"/>
          </p:cNvCxnSpPr>
          <p:nvPr/>
        </p:nvCxnSpPr>
        <p:spPr bwMode="auto">
          <a:xfrm>
            <a:off x="7246841" y="1263097"/>
            <a:ext cx="1277893" cy="9155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6"/>
          <p:cNvCxnSpPr>
            <a:cxnSpLocks noChangeShapeType="1"/>
          </p:cNvCxnSpPr>
          <p:nvPr/>
        </p:nvCxnSpPr>
        <p:spPr bwMode="auto">
          <a:xfrm>
            <a:off x="6162261" y="2522526"/>
            <a:ext cx="529534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6"/>
          <p:cNvCxnSpPr>
            <a:cxnSpLocks noChangeShapeType="1"/>
          </p:cNvCxnSpPr>
          <p:nvPr/>
        </p:nvCxnSpPr>
        <p:spPr bwMode="auto">
          <a:xfrm>
            <a:off x="8524734" y="2522526"/>
            <a:ext cx="529534" cy="8453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8684627-E502-4660-BDF8-D89C132F1F56}"/>
              </a:ext>
            </a:extLst>
          </p:cNvPr>
          <p:cNvSpPr/>
          <p:nvPr/>
        </p:nvSpPr>
        <p:spPr>
          <a:xfrm flipH="1">
            <a:off x="709365" y="139865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78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618" y="1525346"/>
            <a:ext cx="8692290" cy="278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Continue expanding each node in the tree by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breaking it into its constituent parts as determined by the recurrence, until the problem sizes get down to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each with a cost of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2.3(d) shows the result tree. 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0487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3524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rot="5400000">
            <a:off x="-461733" y="2348753"/>
            <a:ext cx="5894773" cy="11972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33158" y="5328590"/>
            <a:ext cx="9291001" cy="6495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marR="0" indent="457200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508" y="1192898"/>
            <a:ext cx="854765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			→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          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	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height= 	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	     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(level =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n+1) 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|       |         |       |     |        |         |      |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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  n  -----------------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Line 17"/>
          <p:cNvCxnSpPr>
            <a:cxnSpLocks noChangeShapeType="1"/>
          </p:cNvCxnSpPr>
          <p:nvPr/>
        </p:nvCxnSpPr>
        <p:spPr bwMode="auto">
          <a:xfrm flipV="1">
            <a:off x="2557421" y="143695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Line 18"/>
          <p:cNvCxnSpPr>
            <a:cxnSpLocks noChangeShapeType="1"/>
          </p:cNvCxnSpPr>
          <p:nvPr/>
        </p:nvCxnSpPr>
        <p:spPr bwMode="auto">
          <a:xfrm flipH="1">
            <a:off x="2446103" y="5049079"/>
            <a:ext cx="2899" cy="4929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12"/>
          <p:cNvCxnSpPr>
            <a:cxnSpLocks noChangeShapeType="1"/>
          </p:cNvCxnSpPr>
          <p:nvPr/>
        </p:nvCxnSpPr>
        <p:spPr bwMode="auto">
          <a:xfrm flipH="1">
            <a:off x="5012110" y="1587776"/>
            <a:ext cx="816056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12"/>
          <p:cNvCxnSpPr>
            <a:cxnSpLocks noChangeShapeType="1"/>
          </p:cNvCxnSpPr>
          <p:nvPr/>
        </p:nvCxnSpPr>
        <p:spPr bwMode="auto">
          <a:xfrm>
            <a:off x="5828166" y="1579825"/>
            <a:ext cx="84297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12"/>
          <p:cNvCxnSpPr>
            <a:cxnSpLocks noChangeShapeType="1"/>
          </p:cNvCxnSpPr>
          <p:nvPr/>
        </p:nvCxnSpPr>
        <p:spPr bwMode="auto">
          <a:xfrm flipH="1">
            <a:off x="4086970" y="2241108"/>
            <a:ext cx="716803" cy="38282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12"/>
          <p:cNvCxnSpPr>
            <a:cxnSpLocks noChangeShapeType="1"/>
          </p:cNvCxnSpPr>
          <p:nvPr/>
        </p:nvCxnSpPr>
        <p:spPr bwMode="auto">
          <a:xfrm flipH="1">
            <a:off x="6249655" y="2257010"/>
            <a:ext cx="617482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Line 12"/>
          <p:cNvCxnSpPr>
            <a:cxnSpLocks noChangeShapeType="1"/>
          </p:cNvCxnSpPr>
          <p:nvPr/>
        </p:nvCxnSpPr>
        <p:spPr bwMode="auto">
          <a:xfrm>
            <a:off x="4803773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12"/>
          <p:cNvCxnSpPr>
            <a:cxnSpLocks noChangeShapeType="1"/>
          </p:cNvCxnSpPr>
          <p:nvPr/>
        </p:nvCxnSpPr>
        <p:spPr bwMode="auto">
          <a:xfrm>
            <a:off x="6826164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12"/>
          <p:cNvCxnSpPr>
            <a:cxnSpLocks noChangeShapeType="1"/>
          </p:cNvCxnSpPr>
          <p:nvPr/>
        </p:nvCxnSpPr>
        <p:spPr bwMode="auto">
          <a:xfrm flipH="1">
            <a:off x="3840480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Line 12"/>
          <p:cNvCxnSpPr>
            <a:cxnSpLocks noChangeShapeType="1"/>
          </p:cNvCxnSpPr>
          <p:nvPr/>
        </p:nvCxnSpPr>
        <p:spPr bwMode="auto">
          <a:xfrm flipH="1">
            <a:off x="5127857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Line 12"/>
          <p:cNvCxnSpPr>
            <a:cxnSpLocks noChangeShapeType="1"/>
          </p:cNvCxnSpPr>
          <p:nvPr/>
        </p:nvCxnSpPr>
        <p:spPr bwMode="auto">
          <a:xfrm flipH="1">
            <a:off x="6089964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Line 12"/>
          <p:cNvCxnSpPr>
            <a:cxnSpLocks noChangeShapeType="1"/>
          </p:cNvCxnSpPr>
          <p:nvPr/>
        </p:nvCxnSpPr>
        <p:spPr bwMode="auto">
          <a:xfrm flipH="1">
            <a:off x="7302170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Line 12"/>
          <p:cNvCxnSpPr>
            <a:cxnSpLocks noChangeShapeType="1"/>
          </p:cNvCxnSpPr>
          <p:nvPr/>
        </p:nvCxnSpPr>
        <p:spPr bwMode="auto">
          <a:xfrm>
            <a:off x="4086970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Line 12"/>
          <p:cNvCxnSpPr>
            <a:cxnSpLocks noChangeShapeType="1"/>
          </p:cNvCxnSpPr>
          <p:nvPr/>
        </p:nvCxnSpPr>
        <p:spPr bwMode="auto">
          <a:xfrm>
            <a:off x="5382299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Line 12"/>
          <p:cNvCxnSpPr>
            <a:cxnSpLocks noChangeShapeType="1"/>
          </p:cNvCxnSpPr>
          <p:nvPr/>
        </p:nvCxnSpPr>
        <p:spPr bwMode="auto">
          <a:xfrm>
            <a:off x="6357434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Line 12"/>
          <p:cNvCxnSpPr>
            <a:cxnSpLocks noChangeShapeType="1"/>
          </p:cNvCxnSpPr>
          <p:nvPr/>
        </p:nvCxnSpPr>
        <p:spPr bwMode="auto">
          <a:xfrm>
            <a:off x="7548660" y="2972626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59C00B-A2BA-4DA7-9B34-B9530AF45A00}"/>
              </a:ext>
            </a:extLst>
          </p:cNvPr>
          <p:cNvSpPr/>
          <p:nvPr/>
        </p:nvSpPr>
        <p:spPr>
          <a:xfrm>
            <a:off x="1660502" y="6091916"/>
            <a:ext cx="6934709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2.3(d)  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Total cost: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which is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Θ(n log</a:t>
            </a:r>
            <a:r>
              <a:rPr lang="en-US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n)   </a:t>
            </a:r>
          </a:p>
        </p:txBody>
      </p:sp>
    </p:spTree>
    <p:extLst>
      <p:ext uri="{BB962C8B-B14F-4D97-AF65-F5344CB8AC3E}">
        <p14:creationId xmlns:p14="http://schemas.microsoft.com/office/powerpoint/2010/main" val="27083604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6508" y="1192898"/>
            <a:ext cx="85476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			→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          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	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height= 	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	     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(level =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n+1) 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.       .         .       .     .       .         .      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|       |         |       |     |        |         |      |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→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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  n  -----------------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Line 17"/>
          <p:cNvCxnSpPr>
            <a:cxnSpLocks noChangeShapeType="1"/>
          </p:cNvCxnSpPr>
          <p:nvPr/>
        </p:nvCxnSpPr>
        <p:spPr bwMode="auto">
          <a:xfrm flipV="1">
            <a:off x="2557421" y="143695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Line 18"/>
          <p:cNvCxnSpPr>
            <a:cxnSpLocks noChangeShapeType="1"/>
          </p:cNvCxnSpPr>
          <p:nvPr/>
        </p:nvCxnSpPr>
        <p:spPr bwMode="auto">
          <a:xfrm flipH="1">
            <a:off x="2557421" y="5327753"/>
            <a:ext cx="2899" cy="4929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12"/>
          <p:cNvCxnSpPr>
            <a:cxnSpLocks noChangeShapeType="1"/>
          </p:cNvCxnSpPr>
          <p:nvPr/>
        </p:nvCxnSpPr>
        <p:spPr bwMode="auto">
          <a:xfrm flipH="1">
            <a:off x="5012110" y="1587776"/>
            <a:ext cx="816056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Line 12"/>
          <p:cNvCxnSpPr>
            <a:cxnSpLocks noChangeShapeType="1"/>
          </p:cNvCxnSpPr>
          <p:nvPr/>
        </p:nvCxnSpPr>
        <p:spPr bwMode="auto">
          <a:xfrm>
            <a:off x="5828166" y="1579825"/>
            <a:ext cx="842978" cy="400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12"/>
          <p:cNvCxnSpPr>
            <a:cxnSpLocks noChangeShapeType="1"/>
          </p:cNvCxnSpPr>
          <p:nvPr/>
        </p:nvCxnSpPr>
        <p:spPr bwMode="auto">
          <a:xfrm flipH="1">
            <a:off x="4086970" y="2241108"/>
            <a:ext cx="716803" cy="38282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12"/>
          <p:cNvCxnSpPr>
            <a:cxnSpLocks noChangeShapeType="1"/>
          </p:cNvCxnSpPr>
          <p:nvPr/>
        </p:nvCxnSpPr>
        <p:spPr bwMode="auto">
          <a:xfrm flipH="1">
            <a:off x="6249655" y="2257010"/>
            <a:ext cx="617482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Line 12"/>
          <p:cNvCxnSpPr>
            <a:cxnSpLocks noChangeShapeType="1"/>
          </p:cNvCxnSpPr>
          <p:nvPr/>
        </p:nvCxnSpPr>
        <p:spPr bwMode="auto">
          <a:xfrm>
            <a:off x="4803773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12"/>
          <p:cNvCxnSpPr>
            <a:cxnSpLocks noChangeShapeType="1"/>
          </p:cNvCxnSpPr>
          <p:nvPr/>
        </p:nvCxnSpPr>
        <p:spPr bwMode="auto">
          <a:xfrm>
            <a:off x="6826164" y="2257010"/>
            <a:ext cx="616365" cy="3669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12"/>
          <p:cNvCxnSpPr>
            <a:cxnSpLocks noChangeShapeType="1"/>
          </p:cNvCxnSpPr>
          <p:nvPr/>
        </p:nvCxnSpPr>
        <p:spPr bwMode="auto">
          <a:xfrm flipH="1">
            <a:off x="3840480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Line 12"/>
          <p:cNvCxnSpPr>
            <a:cxnSpLocks noChangeShapeType="1"/>
          </p:cNvCxnSpPr>
          <p:nvPr/>
        </p:nvCxnSpPr>
        <p:spPr bwMode="auto">
          <a:xfrm flipH="1">
            <a:off x="5127857" y="2972628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Line 12"/>
          <p:cNvCxnSpPr>
            <a:cxnSpLocks noChangeShapeType="1"/>
          </p:cNvCxnSpPr>
          <p:nvPr/>
        </p:nvCxnSpPr>
        <p:spPr bwMode="auto">
          <a:xfrm flipH="1">
            <a:off x="6089964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Line 12"/>
          <p:cNvCxnSpPr>
            <a:cxnSpLocks noChangeShapeType="1"/>
          </p:cNvCxnSpPr>
          <p:nvPr/>
        </p:nvCxnSpPr>
        <p:spPr bwMode="auto">
          <a:xfrm flipH="1">
            <a:off x="7302170" y="2972627"/>
            <a:ext cx="246490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Line 12"/>
          <p:cNvCxnSpPr>
            <a:cxnSpLocks noChangeShapeType="1"/>
          </p:cNvCxnSpPr>
          <p:nvPr/>
        </p:nvCxnSpPr>
        <p:spPr bwMode="auto">
          <a:xfrm>
            <a:off x="4086970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Line 12"/>
          <p:cNvCxnSpPr>
            <a:cxnSpLocks noChangeShapeType="1"/>
          </p:cNvCxnSpPr>
          <p:nvPr/>
        </p:nvCxnSpPr>
        <p:spPr bwMode="auto">
          <a:xfrm>
            <a:off x="5382299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Line 12"/>
          <p:cNvCxnSpPr>
            <a:cxnSpLocks noChangeShapeType="1"/>
          </p:cNvCxnSpPr>
          <p:nvPr/>
        </p:nvCxnSpPr>
        <p:spPr bwMode="auto">
          <a:xfrm>
            <a:off x="6357434" y="2972627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Line 12"/>
          <p:cNvCxnSpPr>
            <a:cxnSpLocks noChangeShapeType="1"/>
          </p:cNvCxnSpPr>
          <p:nvPr/>
        </p:nvCxnSpPr>
        <p:spPr bwMode="auto">
          <a:xfrm>
            <a:off x="7548660" y="2972626"/>
            <a:ext cx="254442" cy="110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749509" y="4280898"/>
            <a:ext cx="8565983" cy="1246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fully expanded tree in part (d) has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 n + 1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levels (i.e., it has height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as shown), and each level contributes a total cost of 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 Therefore, the total cost, is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+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is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Θ(n 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n).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20" name="Oval Callout 19"/>
          <p:cNvSpPr/>
          <p:nvPr/>
        </p:nvSpPr>
        <p:spPr>
          <a:xfrm rot="20060944" flipH="1">
            <a:off x="1018765" y="4284082"/>
            <a:ext cx="333075" cy="316123"/>
          </a:xfrm>
          <a:prstGeom prst="wedgeEllipseCallout">
            <a:avLst>
              <a:gd name="adj1" fmla="val -33968"/>
              <a:gd name="adj2" fmla="val 758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27A3EB2F-20DA-40F2-B901-C0439B1BC48A}"/>
              </a:ext>
            </a:extLst>
          </p:cNvPr>
          <p:cNvSpPr/>
          <p:nvPr/>
        </p:nvSpPr>
        <p:spPr>
          <a:xfrm flipH="1">
            <a:off x="609320" y="1779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40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1322" y="930493"/>
            <a:ext cx="8269356" cy="5140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base case occurs when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= 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there is only one level.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Since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 = 0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 this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n+1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gives the correct number of levels.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Label the level from top to bottom by 0, 1, …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….)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2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top level has total cost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next level down has total cost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c(n/2) + c(n/2) = 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In general, the level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below the top has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 at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level has a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c(n/2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), 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cost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at the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level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c(n/2</a:t>
            </a:r>
            <a:r>
              <a:rPr lang="en-US" sz="22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 =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At the bottom level,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nodes,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each node has a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c,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total cost of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73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14549</Words>
  <Application>Microsoft Office PowerPoint</Application>
  <PresentationFormat>Widescreen</PresentationFormat>
  <Paragraphs>1103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7" baseType="lpstr">
      <vt:lpstr>Microsoft YaHei</vt:lpstr>
      <vt:lpstr>SimSun</vt:lpstr>
      <vt:lpstr>SimSun</vt:lpstr>
      <vt:lpstr>Arial</vt:lpstr>
      <vt:lpstr>Calibri</vt:lpstr>
      <vt:lpstr>Calibri Light</vt:lpstr>
      <vt:lpstr>Cambria</vt:lpstr>
      <vt:lpstr>Cambria Math</vt:lpstr>
      <vt:lpstr>Consolas</vt:lpstr>
      <vt:lpstr>Courier New</vt:lpstr>
      <vt:lpstr>Roboto</vt:lpstr>
      <vt:lpstr>SimHei</vt:lpstr>
      <vt:lpstr>Symbol</vt:lpstr>
      <vt:lpstr>Times New Roman</vt:lpstr>
      <vt:lpstr>Wingdings</vt:lpstr>
      <vt:lpstr>Office Theme</vt:lpstr>
      <vt:lpstr>Chapter 02 Divide-and-Conquer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294</cp:revision>
  <dcterms:created xsi:type="dcterms:W3CDTF">2016-10-13T00:10:31Z</dcterms:created>
  <dcterms:modified xsi:type="dcterms:W3CDTF">2022-03-30T16:35:08Z</dcterms:modified>
</cp:coreProperties>
</file>