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468" r:id="rId3"/>
    <p:sldId id="515" r:id="rId4"/>
    <p:sldId id="290" r:id="rId5"/>
    <p:sldId id="377" r:id="rId6"/>
    <p:sldId id="291" r:id="rId7"/>
    <p:sldId id="379" r:id="rId8"/>
    <p:sldId id="380" r:id="rId9"/>
    <p:sldId id="381" r:id="rId10"/>
    <p:sldId id="292" r:id="rId11"/>
    <p:sldId id="293" r:id="rId12"/>
    <p:sldId id="294" r:id="rId13"/>
    <p:sldId id="516" r:id="rId14"/>
    <p:sldId id="298" r:id="rId15"/>
    <p:sldId id="299" r:id="rId16"/>
    <p:sldId id="300" r:id="rId17"/>
    <p:sldId id="301" r:id="rId18"/>
    <p:sldId id="302" r:id="rId19"/>
    <p:sldId id="465" r:id="rId20"/>
    <p:sldId id="305" r:id="rId21"/>
    <p:sldId id="306" r:id="rId22"/>
    <p:sldId id="307" r:id="rId23"/>
    <p:sldId id="517" r:id="rId24"/>
    <p:sldId id="308" r:id="rId25"/>
    <p:sldId id="309" r:id="rId26"/>
    <p:sldId id="414" r:id="rId27"/>
    <p:sldId id="513" r:id="rId28"/>
    <p:sldId id="508" r:id="rId29"/>
    <p:sldId id="311" r:id="rId30"/>
    <p:sldId id="511" r:id="rId31"/>
    <p:sldId id="313" r:id="rId32"/>
    <p:sldId id="512" r:id="rId33"/>
    <p:sldId id="314" r:id="rId34"/>
    <p:sldId id="315" r:id="rId35"/>
    <p:sldId id="426" r:id="rId36"/>
    <p:sldId id="424" r:id="rId37"/>
    <p:sldId id="425" r:id="rId38"/>
    <p:sldId id="335" r:id="rId39"/>
    <p:sldId id="430" r:id="rId40"/>
    <p:sldId id="316" r:id="rId41"/>
    <p:sldId id="317" r:id="rId42"/>
    <p:sldId id="318" r:id="rId43"/>
    <p:sldId id="319" r:id="rId44"/>
    <p:sldId id="320" r:id="rId45"/>
    <p:sldId id="321" r:id="rId46"/>
    <p:sldId id="470" r:id="rId47"/>
    <p:sldId id="329" r:id="rId48"/>
    <p:sldId id="447" r:id="rId49"/>
    <p:sldId id="518" r:id="rId50"/>
    <p:sldId id="448" r:id="rId51"/>
    <p:sldId id="519" r:id="rId52"/>
    <p:sldId id="449" r:id="rId53"/>
    <p:sldId id="520" r:id="rId54"/>
    <p:sldId id="451" r:id="rId55"/>
    <p:sldId id="450" r:id="rId56"/>
    <p:sldId id="521" r:id="rId57"/>
    <p:sldId id="522" r:id="rId58"/>
    <p:sldId id="452" r:id="rId59"/>
    <p:sldId id="523" r:id="rId60"/>
    <p:sldId id="453" r:id="rId61"/>
    <p:sldId id="524" r:id="rId62"/>
    <p:sldId id="330" r:id="rId63"/>
    <p:sldId id="331" r:id="rId64"/>
    <p:sldId id="332" r:id="rId65"/>
    <p:sldId id="514" r:id="rId66"/>
    <p:sldId id="525" r:id="rId67"/>
    <p:sldId id="429" r:id="rId68"/>
    <p:sldId id="469" r:id="rId6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3399"/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38" autoAdjust="0"/>
    <p:restoredTop sz="94660"/>
  </p:normalViewPr>
  <p:slideViewPr>
    <p:cSldViewPr snapToGrid="0">
      <p:cViewPr varScale="1">
        <p:scale>
          <a:sx n="62" d="100"/>
          <a:sy n="62" d="100"/>
        </p:scale>
        <p:origin x="62" y="3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2223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8F66-6DC0-4A7A-8B77-CE543AB8653B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825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8F66-6DC0-4A7A-8B77-CE543AB8653B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999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8F66-6DC0-4A7A-8B77-CE543AB8653B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181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8F66-6DC0-4A7A-8B77-CE543AB8653B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322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8F66-6DC0-4A7A-8B77-CE543AB8653B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208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8F66-6DC0-4A7A-8B77-CE543AB8653B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753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8F66-6DC0-4A7A-8B77-CE543AB8653B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856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8F66-6DC0-4A7A-8B77-CE543AB8653B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519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8F66-6DC0-4A7A-8B77-CE543AB8653B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053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8F66-6DC0-4A7A-8B77-CE543AB8653B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667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8F66-6DC0-4A7A-8B77-CE543AB8653B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548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DE8F66-6DC0-4A7A-8B77-CE543AB8653B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400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0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0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9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70.png"/><Relationship Id="rId4" Type="http://schemas.openxmlformats.org/officeDocument/2006/relationships/image" Target="../media/image360.pn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jpeg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/>
          </a:bodyPr>
          <a:lstStyle/>
          <a:p>
            <a:r>
              <a:rPr lang="en-US" sz="4400" b="1" dirty="0"/>
              <a:t>Chapter 0_02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Introducing Foundation</a:t>
            </a:r>
          </a:p>
        </p:txBody>
      </p:sp>
    </p:spTree>
    <p:extLst>
      <p:ext uri="{BB962C8B-B14F-4D97-AF65-F5344CB8AC3E}">
        <p14:creationId xmlns:p14="http://schemas.microsoft.com/office/powerpoint/2010/main" val="31321882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9">
            <a:extLst>
              <a:ext uri="{FF2B5EF4-FFF2-40B4-BE49-F238E27FC236}">
                <a16:creationId xmlns:a16="http://schemas.microsoft.com/office/drawing/2014/main" id="{90F2CDFF-C0AE-4ECA-858D-70A840AD98BC}"/>
              </a:ext>
            </a:extLst>
          </p:cNvPr>
          <p:cNvSpPr txBox="1"/>
          <p:nvPr/>
        </p:nvSpPr>
        <p:spPr>
          <a:xfrm>
            <a:off x="684107" y="1607877"/>
            <a:ext cx="10009415" cy="245956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321467" y="1099096"/>
            <a:ext cx="8734697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600" dirty="0">
                <a:cs typeface="Times New Roman" panose="02020603050405020304" pitchFamily="18" charset="0"/>
              </a:rPr>
              <a:t>Example 0.6: </a:t>
            </a:r>
          </a:p>
          <a:p>
            <a:pPr marL="461963" indent="-461963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exact formula for the number of times, C(n), the comparison n &gt; 1  to be executed is:</a:t>
            </a:r>
          </a:p>
          <a:p>
            <a:pPr>
              <a:spcAft>
                <a:spcPts val="1200"/>
              </a:spcAft>
            </a:pP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C(n) 	=  k + 1, 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if  n = 2</a:t>
            </a:r>
            <a:r>
              <a:rPr lang="en-US" sz="2400" baseline="300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k-1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2400" baseline="30000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then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log</a:t>
            </a:r>
            <a:r>
              <a:rPr lang="en-US" sz="2400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 = log</a:t>
            </a:r>
            <a:r>
              <a:rPr lang="en-US" sz="2400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2</a:t>
            </a:r>
            <a:r>
              <a:rPr lang="en-US" sz="2400" baseline="300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k-1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>
              <a:spcAft>
                <a:spcPts val="1200"/>
              </a:spcAft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                                     = (k-1) log</a:t>
            </a:r>
            <a:r>
              <a:rPr lang="en-US" sz="2400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 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= k +1</a:t>
            </a:r>
          </a:p>
          <a:p>
            <a:pPr>
              <a:spcAft>
                <a:spcPts val="1200"/>
              </a:spcAft>
            </a:pPr>
            <a:r>
              <a:rPr lang="en-US" sz="2400" baseline="-25000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2400" baseline="-25000" dirty="0">
                <a:solidFill>
                  <a:srgbClr val="003399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└</a:t>
            </a:r>
            <a:r>
              <a:rPr lang="en-US" sz="2400" dirty="0">
                <a:solidFill>
                  <a:srgbClr val="003399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log</a:t>
            </a:r>
            <a:r>
              <a:rPr lang="en-US" sz="2400" baseline="-25000" dirty="0">
                <a:solidFill>
                  <a:srgbClr val="003399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solidFill>
                  <a:srgbClr val="003399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 </a:t>
            </a:r>
            <a:r>
              <a:rPr lang="en-US" sz="2400" baseline="-25000" dirty="0">
                <a:solidFill>
                  <a:srgbClr val="003399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┘ </a:t>
            </a:r>
            <a:r>
              <a:rPr lang="en-US" sz="2400" dirty="0">
                <a:solidFill>
                  <a:srgbClr val="003399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+ 1, 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where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k=1 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≤  n  &lt;  2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endParaRPr lang="en-US" sz="2400" dirty="0">
              <a:solidFill>
                <a:srgbClr val="00206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1200"/>
              </a:spcAft>
            </a:pP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= Θ( log</a:t>
            </a:r>
            <a:r>
              <a:rPr lang="en-US" sz="2400" baseline="-25000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 )?</a:t>
            </a:r>
            <a:endParaRPr lang="en-US" sz="2400" dirty="0">
              <a:solidFill>
                <a:srgbClr val="0000FF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61963" indent="-461963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number of bits in the binary representation of n is</a:t>
            </a:r>
          </a:p>
          <a:p>
            <a:pPr>
              <a:spcAft>
                <a:spcPts val="1200"/>
              </a:spcAft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k + 1 = </a:t>
            </a:r>
            <a:r>
              <a:rPr lang="en-US" sz="2400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└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log</a:t>
            </a:r>
            <a:r>
              <a:rPr lang="en-US" sz="2400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 </a:t>
            </a:r>
            <a:r>
              <a:rPr lang="en-US" sz="2400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┘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+ 1 bits</a:t>
            </a:r>
            <a:endParaRPr lang="en-US" sz="2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2B100D-4EE7-D63C-0908-5F21B930A768}"/>
              </a:ext>
            </a:extLst>
          </p:cNvPr>
          <p:cNvSpPr txBox="1"/>
          <p:nvPr/>
        </p:nvSpPr>
        <p:spPr>
          <a:xfrm>
            <a:off x="8796611" y="4280627"/>
            <a:ext cx="3166318" cy="19389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spc="-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Algorithm Binary(n)</a:t>
            </a:r>
            <a:endParaRPr lang="en-US" altLang="en-US" sz="2000" spc="-1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lvl="0" indent="4572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spc="-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…</a:t>
            </a:r>
          </a:p>
          <a:p>
            <a:pPr lvl="0" indent="4572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spc="-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while (n &gt; 1) do </a:t>
            </a:r>
            <a:r>
              <a:rPr lang="en-US" altLang="en-US" sz="2000" spc="-1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en-US" altLang="en-US" sz="2000" spc="-1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indent="4572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spc="-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count ← count + 1; </a:t>
            </a:r>
          </a:p>
          <a:p>
            <a:pPr lvl="0" indent="4572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spc="-1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n ← </a:t>
            </a:r>
            <a:r>
              <a:rPr lang="en-US" altLang="en-US" sz="2000" spc="-100" baseline="-300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└</a:t>
            </a:r>
            <a:r>
              <a:rPr lang="en-US" altLang="en-US" sz="2000" spc="-1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n/2</a:t>
            </a:r>
            <a:r>
              <a:rPr lang="en-US" altLang="en-US" sz="2000" spc="-100" baseline="-300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┘</a:t>
            </a:r>
            <a:r>
              <a:rPr lang="en-US" altLang="en-US" sz="2000" spc="-1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r>
              <a:rPr lang="en-US" altLang="en-US" sz="2000" spc="-100" baseline="-300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sz="2000" spc="-1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</a:p>
          <a:p>
            <a:pPr lvl="0" indent="4572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spc="-100" baseline="-300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…</a:t>
            </a:r>
            <a:r>
              <a:rPr lang="en-US" altLang="en-US" sz="2000" spc="-100" baseline="-30000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83710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9">
            <a:extLst>
              <a:ext uri="{FF2B5EF4-FFF2-40B4-BE49-F238E27FC236}">
                <a16:creationId xmlns:a16="http://schemas.microsoft.com/office/drawing/2014/main" id="{90F2CDFF-C0AE-4ECA-858D-70A840AD98BC}"/>
              </a:ext>
            </a:extLst>
          </p:cNvPr>
          <p:cNvSpPr txBox="1"/>
          <p:nvPr/>
        </p:nvSpPr>
        <p:spPr>
          <a:xfrm>
            <a:off x="1175799" y="2563766"/>
            <a:ext cx="10158245" cy="33854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582628" y="761948"/>
            <a:ext cx="9195758" cy="56169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Note:	For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baseline="30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k-1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≤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 &lt; 2</a:t>
            </a:r>
            <a:r>
              <a:rPr lang="en-US" sz="2400" baseline="30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400" baseline="30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number of bits k for representing n is          			        k = </a:t>
            </a:r>
            <a:r>
              <a:rPr lang="en-US" sz="2400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└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log</a:t>
            </a:r>
            <a:r>
              <a:rPr lang="en-US" sz="2400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US" sz="2400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┘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+ 1 </a:t>
            </a:r>
          </a:p>
          <a:p>
            <a:pPr>
              <a:spcAft>
                <a:spcPts val="600"/>
              </a:spcAft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The number of bits for representing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 </a:t>
            </a:r>
            <a:r>
              <a:rPr lang="en-US" sz="24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≤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 &lt; 16 are:</a:t>
            </a:r>
            <a:endParaRPr lang="en-US" sz="2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1000"/>
              </a:spcBef>
              <a:spcAft>
                <a:spcPts val="600"/>
              </a:spcAft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2400" baseline="-25000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└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log</a:t>
            </a:r>
            <a:r>
              <a:rPr lang="en-US" sz="2400" baseline="-25000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8 </a:t>
            </a:r>
            <a:r>
              <a:rPr lang="en-US" sz="2400" baseline="-25000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┘ 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+ 1  = 3 + 1, where  8 = 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24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  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1 0 0 0</a:t>
            </a:r>
          </a:p>
          <a:p>
            <a:pPr>
              <a:spcBef>
                <a:spcPts val="1000"/>
              </a:spcBef>
              <a:spcAft>
                <a:spcPts val="600"/>
              </a:spcAft>
            </a:pP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2400" baseline="-25000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└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log</a:t>
            </a:r>
            <a:r>
              <a:rPr lang="en-US" sz="2400" baseline="-25000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9 </a:t>
            </a:r>
            <a:r>
              <a:rPr lang="en-US" sz="2400" baseline="-25000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┘ 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+ 1  = 3 + 1 				  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1 0 0 1</a:t>
            </a:r>
          </a:p>
          <a:p>
            <a:pPr>
              <a:spcBef>
                <a:spcPts val="1000"/>
              </a:spcBef>
              <a:spcAft>
                <a:spcPts val="600"/>
              </a:spcAft>
            </a:pP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2400" baseline="-25000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└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log</a:t>
            </a:r>
            <a:r>
              <a:rPr lang="en-US" sz="2400" baseline="-25000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10</a:t>
            </a:r>
            <a:r>
              <a:rPr lang="en-US" sz="2400" baseline="-25000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┘ 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+ 1 = 3 + 1</a:t>
            </a:r>
            <a:endParaRPr lang="en-US" sz="2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1000"/>
              </a:spcBef>
              <a:spcAft>
                <a:spcPts val="600"/>
              </a:spcAft>
            </a:pP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…</a:t>
            </a:r>
            <a:endParaRPr lang="en-US" sz="2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1000"/>
              </a:spcBef>
              <a:spcAft>
                <a:spcPts val="600"/>
              </a:spcAft>
            </a:pP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2400" baseline="-25000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└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log</a:t>
            </a:r>
            <a:r>
              <a:rPr lang="en-US" sz="2400" baseline="-25000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15</a:t>
            </a:r>
            <a:r>
              <a:rPr lang="en-US" sz="2400" baseline="-25000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┘ 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+ 1 = 3 + 1			   	   1 1 1 1</a:t>
            </a:r>
            <a:endParaRPr lang="en-US" sz="2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1000"/>
              </a:spcBef>
              <a:spcAft>
                <a:spcPts val="600"/>
              </a:spcAft>
            </a:pP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2400" baseline="-25000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└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log</a:t>
            </a:r>
            <a:r>
              <a:rPr lang="en-US" sz="2400" baseline="-25000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16</a:t>
            </a:r>
            <a:r>
              <a:rPr lang="en-US" sz="2400" baseline="-25000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┘ 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+ 1 = 4 + 1 where 16 = 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24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  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1 0 0 0 0</a:t>
            </a:r>
          </a:p>
          <a:p>
            <a:pPr>
              <a:spcAft>
                <a:spcPts val="600"/>
              </a:spcAft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 can show </a:t>
            </a:r>
            <a:r>
              <a:rPr lang="en-US" sz="2400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└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log</a:t>
            </a:r>
            <a:r>
              <a:rPr lang="en-US" sz="2400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 </a:t>
            </a:r>
            <a:r>
              <a:rPr lang="en-US" sz="2400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┘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+ 1 =  ⌈log (n + 1)⌉.</a:t>
            </a:r>
          </a:p>
          <a:p>
            <a:pPr>
              <a:spcAft>
                <a:spcPts val="600"/>
              </a:spcAft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How much does the size of a number change when we change base?</a:t>
            </a:r>
            <a:endParaRPr lang="en-US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60806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>
            <a:extLst>
              <a:ext uri="{FF2B5EF4-FFF2-40B4-BE49-F238E27FC236}">
                <a16:creationId xmlns:a16="http://schemas.microsoft.com/office/drawing/2014/main" id="{DFB3F150-30F0-4050-85A8-F3DCD54A66EC}"/>
              </a:ext>
            </a:extLst>
          </p:cNvPr>
          <p:cNvSpPr txBox="1"/>
          <p:nvPr/>
        </p:nvSpPr>
        <p:spPr>
          <a:xfrm>
            <a:off x="914400" y="535339"/>
            <a:ext cx="10261600" cy="2087788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907177" y="535339"/>
                <a:ext cx="9091750" cy="604857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How much does the size of a number change, when we change base?</a:t>
                </a:r>
                <a:endParaRPr lang="en-US" sz="2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61963" indent="-461963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The rule of 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converting logarithms from base </a:t>
                </a:r>
                <a:r>
                  <a:rPr lang="en-US" sz="2400" i="1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 </a:t>
                </a:r>
                <a:r>
                  <a:rPr lang="en-US" sz="24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to base </a:t>
                </a:r>
                <a:r>
                  <a:rPr lang="en-US" sz="2400" i="1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: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	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i="1" smtClean="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400" i="1">
                                <a:solidFill>
                                  <a:srgbClr val="0000FF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rgbClr val="0000FF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0000FF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𝑏</m:t>
                            </m:r>
                          </m:sub>
                        </m:sSub>
                      </m:fName>
                      <m:e>
                        <m:r>
                          <a:rPr lang="en-US" sz="2400" b="0" i="1" smtClean="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𝑁</m:t>
                        </m:r>
                      </m:e>
                    </m:func>
                    <m:r>
                      <a:rPr lang="en-US" sz="2400" b="0" i="1" smtClean="0">
                        <a:solidFill>
                          <a:srgbClr val="0000FF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 </m:t>
                    </m:r>
                    <m:f>
                      <m:fPr>
                        <m:ctrlPr>
                          <a:rPr lang="en-US" sz="2400" i="1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sz="2400" i="1">
                                <a:solidFill>
                                  <a:srgbClr val="0000FF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rgbClr val="0000FF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solidFill>
                                      <a:srgbClr val="0000FF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𝑙𝑜𝑔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rgbClr val="0000FF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𝑎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2400" b="0" i="1" smtClean="0">
                                <a:solidFill>
                                  <a:srgbClr val="0000FF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𝑁</m:t>
                            </m:r>
                          </m:e>
                        </m:func>
                      </m:num>
                      <m:den>
                        <m:func>
                          <m:funcPr>
                            <m:ctrlPr>
                              <a:rPr lang="en-US" sz="2400" i="1">
                                <a:solidFill>
                                  <a:srgbClr val="0000FF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rgbClr val="0000FF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solidFill>
                                      <a:srgbClr val="0000FF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𝑙𝑜𝑔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rgbClr val="0000FF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𝑎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2400" b="0" i="1" smtClean="0">
                                <a:solidFill>
                                  <a:srgbClr val="0000FF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𝑏</m:t>
                            </m:r>
                          </m:e>
                        </m:func>
                      </m:den>
                    </m:f>
                  </m:oMath>
                </a14:m>
                <a:r>
                  <a:rPr lang="en-US" sz="24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  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That is,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sub>
                        </m:sSub>
                      </m:fName>
                      <m:e>
                        <m:r>
                          <a:rPr 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𝑁</m:t>
                        </m:r>
                        <m:r>
                          <a:rPr 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= </m:t>
                        </m:r>
                      </m:e>
                    </m:func>
                    <m:func>
                      <m:func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sub>
                        </m:sSub>
                      </m:fName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</m:func>
                    <m:d>
                      <m:dPr>
                        <m:ctrlP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  <m:func>
                          <m:funcPr>
                            <m:ctrlPr>
                              <a:rPr lang="en-US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𝑙𝑜𝑔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𝑁</m:t>
                            </m:r>
                          </m:e>
                        </m:func>
                      </m:e>
                    </m:d>
                    <m:r>
                      <a:rPr 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en-US" sz="2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61963" indent="-461963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</a:t>
                </a:r>
                <a:r>
                  <a:rPr lang="en-US" sz="24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he size of integer N in base </a:t>
                </a:r>
                <a:r>
                  <a:rPr lang="en-US" sz="2400" i="1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</a:t>
                </a:r>
                <a:r>
                  <a:rPr lang="en-US" sz="24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is the same as </a:t>
                </a:r>
                <a:r>
                  <a:rPr 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 constant factor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sub>
                        </m:sSub>
                      </m:fName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</m:func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of </a:t>
                </a:r>
                <a:r>
                  <a:rPr lang="en-US" sz="24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its size in base b</a:t>
                </a:r>
                <a:r>
                  <a:rPr lang="en-US" sz="24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endParaRPr lang="en-US" sz="2400" dirty="0">
                  <a:solidFill>
                    <a:srgbClr val="0000FF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61963" indent="-461963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400" dirty="0"/>
                  <a:t>Example:  Consider 256</a:t>
                </a:r>
                <a:r>
                  <a:rPr lang="en-US" sz="2400" baseline="-25000" dirty="0"/>
                  <a:t>10</a:t>
                </a:r>
                <a:r>
                  <a:rPr lang="en-US" sz="2400" dirty="0"/>
                  <a:t> = 100</a:t>
                </a:r>
                <a:r>
                  <a:rPr lang="en-US" sz="2400" baseline="-25000" dirty="0"/>
                  <a:t>16</a:t>
                </a:r>
                <a:r>
                  <a:rPr lang="en-US" sz="2400" dirty="0"/>
                  <a:t> = 1 0000 0000</a:t>
                </a:r>
                <a:r>
                  <a:rPr lang="en-US" sz="2400" baseline="-25000" dirty="0"/>
                  <a:t>2</a:t>
                </a:r>
                <a:r>
                  <a:rPr lang="en-US" sz="2400" dirty="0"/>
                  <a:t>. </a:t>
                </a:r>
              </a:p>
              <a:p>
                <a:r>
                  <a:rPr lang="en-US" sz="2400" dirty="0"/>
                  <a:t>	log</a:t>
                </a:r>
                <a:r>
                  <a:rPr lang="en-US" sz="2400" baseline="-25000" dirty="0"/>
                  <a:t>16</a:t>
                </a:r>
                <a:r>
                  <a:rPr lang="en-US" sz="2400" dirty="0"/>
                  <a:t> 256  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40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256</m:t>
                            </m:r>
                          </m:e>
                        </m:func>
                      </m:num>
                      <m:den>
                        <m:func>
                          <m:func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40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16</m:t>
                            </m:r>
                          </m:e>
                        </m:func>
                      </m:den>
                    </m:f>
                  </m:oMath>
                </a14:m>
                <a:r>
                  <a:rPr lang="en-US" sz="2400" dirty="0"/>
                  <a:t> .   i.e.,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256= </m:t>
                        </m:r>
                      </m:e>
                    </m:func>
                    <m:func>
                      <m:funcPr>
                        <m:ctrlP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16</m:t>
                        </m:r>
                      </m:e>
                    </m:func>
                    <m:d>
                      <m:dPr>
                        <m:ctrlP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  <m:func>
                          <m:funcPr>
                            <m:ctrlPr>
                              <a:rPr lang="en-US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40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16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256</m:t>
                            </m:r>
                          </m:e>
                        </m:func>
                      </m:e>
                    </m:d>
                    <m:r>
                      <a:rPr lang="en-US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           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16</m:t>
                            </m:r>
                          </m:sub>
                        </m:sSub>
                      </m:fName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16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func>
                    <m:r>
                      <a:rPr lang="en-US" sz="2400" i="1">
                        <a:latin typeface="Cambria Math" panose="02040503050406030204" pitchFamily="18" charset="0"/>
                      </a:rPr>
                      <m:t> = </m:t>
                    </m:r>
                  </m:oMath>
                </a14:m>
                <a:r>
                  <a:rPr lang="en-US" sz="2400" dirty="0"/>
                  <a:t>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400" dirty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2400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sSup>
                              <m:sSupPr>
                                <m:ctrlPr>
                                  <a:rPr lang="en-US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sz="2400" i="1" dirty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sup>
                            </m:sSup>
                          </m:e>
                        </m:func>
                      </m:num>
                      <m:den>
                        <m:func>
                          <m:func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400" dirty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2400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sSup>
                              <m:sSupPr>
                                <m:ctrlPr>
                                  <a:rPr lang="en-US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sz="2400" i="1" dirty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p>
                            </m:sSup>
                          </m:e>
                        </m:func>
                      </m:den>
                    </m:f>
                  </m:oMath>
                </a14:m>
                <a:endParaRPr lang="en-US" sz="2400" dirty="0"/>
              </a:p>
              <a:p>
                <a:r>
                  <a:rPr lang="en-US" sz="2400" dirty="0"/>
                  <a:t>		    2 = 2	</a:t>
                </a:r>
              </a:p>
              <a:p>
                <a:pPr marL="461963" indent="-461963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This shows that it requires 3 characters to represent 256 in base 16, which is 100</a:t>
                </a:r>
                <a:r>
                  <a:rPr lang="en-US" sz="2400" baseline="-25000" dirty="0"/>
                  <a:t>16  </a:t>
                </a:r>
                <a:r>
                  <a:rPr lang="en-US" sz="2400" dirty="0"/>
                  <a:t>and 9 bits binary representation  1 0000 0000</a:t>
                </a:r>
                <a:r>
                  <a:rPr lang="en-US" sz="2400" baseline="-25000" dirty="0"/>
                  <a:t>2</a:t>
                </a:r>
                <a:r>
                  <a:rPr lang="en-US" sz="2400" dirty="0"/>
                  <a:t>. </a:t>
                </a: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7177" y="535339"/>
                <a:ext cx="9091750" cy="6048579"/>
              </a:xfrm>
              <a:prstGeom prst="rect">
                <a:avLst/>
              </a:prstGeom>
              <a:blipFill>
                <a:blip r:embed="rId2"/>
                <a:stretch>
                  <a:fillRect l="-1073" r="-604" b="-13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9554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42CE44D-FDCD-4234-8756-CBEF6269D392}"/>
              </a:ext>
            </a:extLst>
          </p:cNvPr>
          <p:cNvSpPr/>
          <p:nvPr/>
        </p:nvSpPr>
        <p:spPr>
          <a:xfrm>
            <a:off x="1557700" y="1795897"/>
            <a:ext cx="9263269" cy="32513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How long does the addition algorithm take to add two given numbers.</a:t>
            </a:r>
            <a:endParaRPr lang="en-US" sz="2400" i="1" dirty="0">
              <a:solidFill>
                <a:srgbClr val="0000FF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4025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00FF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402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Multiplication: Left-shifting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is a quick way to multiply by the base 2.</a:t>
            </a:r>
          </a:p>
          <a:p>
            <a:pPr marL="457200" indent="-45402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How long does the multiplication algorithm takes? </a:t>
            </a:r>
            <a:endParaRPr lang="en-US" sz="2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4025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indent="-454025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Confused emoticon Stock Vector - 11275856">
            <a:extLst>
              <a:ext uri="{FF2B5EF4-FFF2-40B4-BE49-F238E27FC236}">
                <a16:creationId xmlns:a16="http://schemas.microsoft.com/office/drawing/2014/main" id="{3255D863-EC54-447F-9EC1-8762825607AE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183" y="1908788"/>
            <a:ext cx="432008" cy="42168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060873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9">
            <a:extLst>
              <a:ext uri="{FF2B5EF4-FFF2-40B4-BE49-F238E27FC236}">
                <a16:creationId xmlns:a16="http://schemas.microsoft.com/office/drawing/2014/main" id="{1F9B2C86-4C8D-4462-8E90-5E33A028B4D5}"/>
              </a:ext>
            </a:extLst>
          </p:cNvPr>
          <p:cNvSpPr txBox="1"/>
          <p:nvPr/>
        </p:nvSpPr>
        <p:spPr>
          <a:xfrm>
            <a:off x="988292" y="3800764"/>
            <a:ext cx="10076872" cy="286487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" name="TextBox 9">
            <a:extLst>
              <a:ext uri="{FF2B5EF4-FFF2-40B4-BE49-F238E27FC236}">
                <a16:creationId xmlns:a16="http://schemas.microsoft.com/office/drawing/2014/main" id="{9D38DA6B-0407-472E-9498-4A7E9016A5AF}"/>
              </a:ext>
            </a:extLst>
          </p:cNvPr>
          <p:cNvSpPr txBox="1"/>
          <p:nvPr/>
        </p:nvSpPr>
        <p:spPr>
          <a:xfrm>
            <a:off x="988292" y="1265382"/>
            <a:ext cx="10076872" cy="2456873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557451" y="340831"/>
            <a:ext cx="8945086" cy="63248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For any problem-solving, we always consider the following questions:</a:t>
            </a:r>
          </a:p>
          <a:p>
            <a:pPr>
              <a:spcAft>
                <a:spcPts val="600"/>
              </a:spcAft>
            </a:pPr>
            <a:r>
              <a:rPr lang="en-US" sz="2400" i="1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Construct an addition algorithm of two numbers in any base.</a:t>
            </a:r>
          </a:p>
          <a:p>
            <a:pPr>
              <a:spcAft>
                <a:spcPts val="600"/>
              </a:spcAft>
            </a:pPr>
            <a:r>
              <a:rPr lang="en-US" sz="2400" i="1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Analysis</a:t>
            </a:r>
          </a:p>
          <a:p>
            <a:pPr marL="461963" indent="-461963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By the basic property of numbers in any base, </a:t>
            </a:r>
          </a:p>
          <a:p>
            <a:pPr marL="919163" lvl="1" indent="-461963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each sum of two single-digit numbers is a two-digit number; </a:t>
            </a:r>
          </a:p>
          <a:p>
            <a:pPr marL="919163" lvl="1" indent="-461963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carry is always a single digit; and </a:t>
            </a:r>
          </a:p>
          <a:p>
            <a:pPr marL="919163" lvl="1" indent="-461963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at any given step, three single-digit numbers are added. </a:t>
            </a:r>
            <a:r>
              <a:rPr 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1376363" lvl="2" indent="-461963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sum of three single-digit numbers is a two-digit number.</a:t>
            </a:r>
          </a:p>
          <a:p>
            <a:pPr>
              <a:spcAft>
                <a:spcPts val="600"/>
              </a:spcAft>
            </a:pPr>
            <a:r>
              <a:rPr lang="en-US" sz="2400" i="1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Algorithm</a:t>
            </a:r>
          </a:p>
          <a:p>
            <a:pPr marL="919163" lvl="1" indent="-461963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Align their right-hand ends, and then </a:t>
            </a:r>
          </a:p>
          <a:p>
            <a:pPr marL="919163" lvl="1" indent="-461963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400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perform a single right-to-left pass 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 which </a:t>
            </a:r>
          </a:p>
          <a:p>
            <a:pPr marL="1376363" lvl="2" indent="-461963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sum is computed digit by digit, </a:t>
            </a:r>
          </a:p>
          <a:p>
            <a:pPr marL="1376363" lvl="2" indent="-461963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maintaining the overflow as a carry.</a:t>
            </a:r>
          </a:p>
          <a:p>
            <a:pPr>
              <a:spcAft>
                <a:spcPts val="300"/>
              </a:spcAft>
            </a:pPr>
            <a:r>
              <a:rPr lang="en-US" sz="24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Q:   Given two binary numbers x and y, how long does our algorithm </a:t>
            </a:r>
          </a:p>
          <a:p>
            <a:pPr>
              <a:spcAft>
                <a:spcPts val="300"/>
              </a:spcAft>
            </a:pPr>
            <a:r>
              <a:rPr lang="en-US" sz="24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take to add them?</a:t>
            </a:r>
            <a:endParaRPr lang="en-US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71445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15373" y="1280380"/>
            <a:ext cx="9161253" cy="50860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900"/>
              </a:spcAft>
            </a:pPr>
            <a:r>
              <a:rPr lang="en-US" sz="24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How long does our algorithm take to add two given binary numbers x = 53</a:t>
            </a:r>
            <a:r>
              <a:rPr lang="en-US" sz="2400" baseline="-250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10</a:t>
            </a:r>
            <a:r>
              <a:rPr lang="en-US" sz="24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and y = 35</a:t>
            </a:r>
            <a:r>
              <a:rPr lang="en-US" sz="2400" baseline="-250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10</a:t>
            </a:r>
            <a:r>
              <a:rPr lang="en-US" sz="24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?</a:t>
            </a:r>
            <a:endParaRPr lang="en-US" sz="2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Carry	1			1	1	1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	1	1	0	1	0	1	(53)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2400" u="sng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1	0	0	0	1	1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(35)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1	0	1	1	0	0	0	(88)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n-US" sz="24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otal running time as a function of the size of the input: the number of bits of x or y.	</a:t>
            </a:r>
            <a:endParaRPr lang="en-US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Cloud Callout 2"/>
          <p:cNvSpPr/>
          <p:nvPr/>
        </p:nvSpPr>
        <p:spPr>
          <a:xfrm flipH="1">
            <a:off x="646707" y="503583"/>
            <a:ext cx="540688" cy="405516"/>
          </a:xfrm>
          <a:prstGeom prst="cloudCallout">
            <a:avLst>
              <a:gd name="adj1" fmla="val -59429"/>
              <a:gd name="adj2" fmla="val 12576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Emoticon making a point Stock Vector - 14709057">
            <a:extLst>
              <a:ext uri="{FF2B5EF4-FFF2-40B4-BE49-F238E27FC236}">
                <a16:creationId xmlns:a16="http://schemas.microsoft.com/office/drawing/2014/main" id="{149A6151-3907-4450-B077-CADAF86F737F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90788">
            <a:off x="675612" y="481071"/>
            <a:ext cx="540688" cy="38462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984704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9">
            <a:extLst>
              <a:ext uri="{FF2B5EF4-FFF2-40B4-BE49-F238E27FC236}">
                <a16:creationId xmlns:a16="http://schemas.microsoft.com/office/drawing/2014/main" id="{E9C68533-8A3E-45E5-1381-E45C009FFA54}"/>
              </a:ext>
            </a:extLst>
          </p:cNvPr>
          <p:cNvSpPr txBox="1"/>
          <p:nvPr/>
        </p:nvSpPr>
        <p:spPr>
          <a:xfrm>
            <a:off x="1113581" y="2100648"/>
            <a:ext cx="9789962" cy="614106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" name="TextBox 9">
            <a:extLst>
              <a:ext uri="{FF2B5EF4-FFF2-40B4-BE49-F238E27FC236}">
                <a16:creationId xmlns:a16="http://schemas.microsoft.com/office/drawing/2014/main" id="{651228E8-42AD-4AF8-B3BA-B527539C344C}"/>
              </a:ext>
            </a:extLst>
          </p:cNvPr>
          <p:cNvSpPr txBox="1"/>
          <p:nvPr/>
        </p:nvSpPr>
        <p:spPr>
          <a:xfrm>
            <a:off x="968654" y="4634563"/>
            <a:ext cx="9934889" cy="132590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500996" y="1097593"/>
            <a:ext cx="8740284" cy="48628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Analysis:  Total</a:t>
            </a:r>
            <a:r>
              <a:rPr lang="en-US" sz="24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running time as a function of the size of the input: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the number of bits for representing two integers x and y.	</a:t>
            </a:r>
            <a:endParaRPr lang="en-US" sz="2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Assume that each of x and y are of n bits long. </a:t>
            </a:r>
          </a:p>
          <a:p>
            <a:pPr marL="914400" lvl="1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Adding two n-bit numbers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requires n operations, disregarding 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at least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read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them and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write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down the answer.</a:t>
            </a:r>
          </a:p>
          <a:p>
            <a:pPr marL="914400" lvl="1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sum of x and y is  n+1 bits at most. </a:t>
            </a:r>
          </a:p>
          <a:p>
            <a:pPr marL="914400" lvl="1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Adding three binary digits requires a fixed amount of time. </a:t>
            </a:r>
          </a:p>
          <a:p>
            <a:pPr marL="914400" lvl="1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total running time for the addition algorithm is 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of the form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US" sz="2400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+ c</a:t>
            </a:r>
            <a:r>
              <a:rPr lang="en-US" sz="2400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n, 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where c</a:t>
            </a:r>
            <a:r>
              <a:rPr lang="en-US" sz="24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and c</a:t>
            </a:r>
            <a:r>
              <a:rPr lang="en-US" sz="24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are some constants. </a:t>
            </a:r>
          </a:p>
          <a:p>
            <a:pPr marL="914400" lvl="1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 is linear. The running time is O(n).</a:t>
            </a:r>
            <a:endParaRPr lang="en-US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47966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9">
            <a:extLst>
              <a:ext uri="{FF2B5EF4-FFF2-40B4-BE49-F238E27FC236}">
                <a16:creationId xmlns:a16="http://schemas.microsoft.com/office/drawing/2014/main" id="{10F1E515-7E79-4DDB-AA7B-683FB3A704F1}"/>
              </a:ext>
            </a:extLst>
          </p:cNvPr>
          <p:cNvSpPr txBox="1"/>
          <p:nvPr/>
        </p:nvSpPr>
        <p:spPr>
          <a:xfrm>
            <a:off x="1320911" y="2667000"/>
            <a:ext cx="9744253" cy="152400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788461" y="2759585"/>
            <a:ext cx="9010719" cy="12669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Is there a faster algorithm?</a:t>
            </a:r>
            <a:endParaRPr lang="en-US" sz="2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addition algorithm is </a:t>
            </a:r>
            <a:r>
              <a:rPr lang="en-US" sz="26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optimal</a:t>
            </a:r>
            <a:r>
              <a:rPr lang="en-US" sz="2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up to multiplicative constants.</a:t>
            </a:r>
            <a:endParaRPr lang="en-US" sz="2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252472" y="4328452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marL="914400" lvl="1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total running time for the addition algorithm is of the form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US" sz="2400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+ c</a:t>
            </a:r>
            <a:r>
              <a:rPr lang="en-US" sz="2400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n, 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where c</a:t>
            </a:r>
            <a:r>
              <a:rPr lang="en-US" sz="24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and c</a:t>
            </a:r>
            <a:r>
              <a:rPr lang="en-US" sz="24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are some constants. </a:t>
            </a:r>
          </a:p>
        </p:txBody>
      </p:sp>
    </p:spTree>
    <p:extLst>
      <p:ext uri="{BB962C8B-B14F-4D97-AF65-F5344CB8AC3E}">
        <p14:creationId xmlns:p14="http://schemas.microsoft.com/office/powerpoint/2010/main" val="6842557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9">
            <a:extLst>
              <a:ext uri="{FF2B5EF4-FFF2-40B4-BE49-F238E27FC236}">
                <a16:creationId xmlns:a16="http://schemas.microsoft.com/office/drawing/2014/main" id="{10F1E515-7E79-4DDB-AA7B-683FB3A704F1}"/>
              </a:ext>
            </a:extLst>
          </p:cNvPr>
          <p:cNvSpPr txBox="1"/>
          <p:nvPr/>
        </p:nvSpPr>
        <p:spPr>
          <a:xfrm>
            <a:off x="366657" y="4891637"/>
            <a:ext cx="9770765" cy="1046318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425948" y="1024063"/>
            <a:ext cx="8869001" cy="5386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Multiplication and Division</a:t>
            </a:r>
            <a:endParaRPr lang="en-US" sz="2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900"/>
              </a:spcAft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</a:t>
            </a:r>
            <a:r>
              <a:rPr lang="en-US" sz="2400" i="1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grade-school algorithm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for multiplying two numbers x and y is:</a:t>
            </a:r>
          </a:p>
          <a:p>
            <a:pPr marL="800100" lvl="1" indent="-342900"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create an array of intermediate sums, </a:t>
            </a:r>
          </a:p>
          <a:p>
            <a:pPr marL="1257300" lvl="2" indent="-342900"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each representing the product of x by a single digit of y. </a:t>
            </a:r>
          </a:p>
          <a:p>
            <a:pPr marL="800100" lvl="1" indent="-342900"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These values are appropriately left-shifted and then added up. </a:t>
            </a:r>
          </a:p>
          <a:p>
            <a:pPr marL="461963" indent="-461963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For example: multiply 13 by 11.</a:t>
            </a:r>
          </a:p>
          <a:p>
            <a:pPr marL="914400" marR="0">
              <a:spcBef>
                <a:spcPts val="0"/>
              </a:spcBef>
              <a:spcAft>
                <a:spcPts val="900"/>
              </a:spcAft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1	3</a:t>
            </a:r>
          </a:p>
          <a:p>
            <a:pPr marL="914400" marR="0">
              <a:spcBef>
                <a:spcPts val="0"/>
              </a:spcBef>
              <a:spcAft>
                <a:spcPts val="900"/>
              </a:spcAft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400" u="sng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*	</a:t>
            </a:r>
            <a:r>
              <a:rPr lang="en-US" sz="2400" u="sng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2400" u="sng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400" u="sng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endParaRPr lang="en-US" sz="2400" dirty="0">
              <a:solidFill>
                <a:srgbClr val="0000FF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900"/>
              </a:spcAft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	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	3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(multiply 13 by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>
              <a:spcAft>
                <a:spcPts val="900"/>
              </a:spcAft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2400" u="sng" dirty="0">
                <a:solidFill>
                  <a:srgbClr val="0070C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	3  </a:t>
            </a:r>
            <a:r>
              <a:rPr lang="en-US" sz="2400" u="sng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(multiply 13 by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shifted once)</a:t>
            </a:r>
          </a:p>
          <a:p>
            <a:pPr>
              <a:spcAft>
                <a:spcPts val="900"/>
              </a:spcAft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1	4	3</a:t>
            </a:r>
            <a:endParaRPr lang="en-US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65893" y="4902926"/>
            <a:ext cx="20037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 array of intermediate sums</a:t>
            </a:r>
          </a:p>
        </p:txBody>
      </p:sp>
      <p:sp>
        <p:nvSpPr>
          <p:cNvPr id="4" name="Left Brace 3">
            <a:extLst>
              <a:ext uri="{FF2B5EF4-FFF2-40B4-BE49-F238E27FC236}">
                <a16:creationId xmlns:a16="http://schemas.microsoft.com/office/drawing/2014/main" id="{DD467EC4-82CB-419D-9C0C-BE93CC155D25}"/>
              </a:ext>
            </a:extLst>
          </p:cNvPr>
          <p:cNvSpPr/>
          <p:nvPr/>
        </p:nvSpPr>
        <p:spPr>
          <a:xfrm>
            <a:off x="2969622" y="4815840"/>
            <a:ext cx="296091" cy="984068"/>
          </a:xfrm>
          <a:prstGeom prst="leftBrac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2" descr="Image result for smiley face images">
            <a:extLst>
              <a:ext uri="{FF2B5EF4-FFF2-40B4-BE49-F238E27FC236}">
                <a16:creationId xmlns:a16="http://schemas.microsoft.com/office/drawing/2014/main" id="{530AB9F6-D5AE-4569-92FE-D4759B7E46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67429">
            <a:off x="399457" y="5029757"/>
            <a:ext cx="540688" cy="392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08381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9">
            <a:extLst>
              <a:ext uri="{FF2B5EF4-FFF2-40B4-BE49-F238E27FC236}">
                <a16:creationId xmlns:a16="http://schemas.microsoft.com/office/drawing/2014/main" id="{5C287158-1FDA-4E8E-B8F0-BA336C4F6BEE}"/>
              </a:ext>
            </a:extLst>
          </p:cNvPr>
          <p:cNvSpPr txBox="1"/>
          <p:nvPr/>
        </p:nvSpPr>
        <p:spPr>
          <a:xfrm>
            <a:off x="1198872" y="4195035"/>
            <a:ext cx="9794255" cy="223006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" name="TextBox 9">
            <a:extLst>
              <a:ext uri="{FF2B5EF4-FFF2-40B4-BE49-F238E27FC236}">
                <a16:creationId xmlns:a16="http://schemas.microsoft.com/office/drawing/2014/main" id="{A46E0660-D257-4E1F-B516-D13810D5E7FC}"/>
              </a:ext>
            </a:extLst>
          </p:cNvPr>
          <p:cNvSpPr txBox="1"/>
          <p:nvPr/>
        </p:nvSpPr>
        <p:spPr>
          <a:xfrm>
            <a:off x="1379856" y="222832"/>
            <a:ext cx="9872653" cy="822036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398431" y="458956"/>
            <a:ext cx="9994498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00F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Left-shifting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(for multiplication) is a quick way to multiply by the base-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Reason:</a:t>
            </a:r>
          </a:p>
          <a:p>
            <a:pPr marL="461963" marR="0" lvl="0" indent="-461963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Given two integers 13 and 2, 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13 x 2 can be written in binary representation as 1101 x 10. </a:t>
            </a: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result 26 (11010 in bit representation) can be 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obtained by left-shifting one-bit position 1101 </a:t>
            </a:r>
            <a:r>
              <a:rPr lang="en-US" sz="2200" dirty="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and 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packing a 0 on the rightmost bit </a:t>
            </a:r>
            <a:r>
              <a:rPr lang="en-US" sz="2200" dirty="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 form 11010.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	1	1	0	1    (multiplicand)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2000" u="sng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			1	0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(multiplier)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	0	0	0	0   (multiply 1101 by 0)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2000" u="sng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	1	0	1	</a:t>
            </a:r>
            <a:r>
              <a:rPr lang="en-US" sz="2000" u="sng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(multiply 1101 by 1, left-shift once)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1	1	0	1	0</a:t>
            </a:r>
          </a:p>
          <a:p>
            <a:pPr marL="457200" marR="0" lvl="0" indent="-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 binary multiplication, 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each intermediate row is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200" i="1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either filling with 0’s 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if the multiplier’s bit is 0, </a:t>
            </a:r>
            <a:r>
              <a:rPr lang="en-US" sz="2200" i="1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or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200" i="1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copying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the multiplicand if </a:t>
            </a:r>
            <a:r>
              <a:rPr lang="en-US" sz="2200" i="1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multiplier’s bit is 1. 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right-align the multiplicand with the multiplier’s bit, 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using left-shifted 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 appropriate amount of times with packing 0 on the rightmost bit(s) .  </a:t>
            </a: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6474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42CE44D-FDCD-4234-8756-CBEF6269D392}"/>
              </a:ext>
            </a:extLst>
          </p:cNvPr>
          <p:cNvSpPr/>
          <p:nvPr/>
        </p:nvSpPr>
        <p:spPr>
          <a:xfrm>
            <a:off x="1470991" y="2584174"/>
            <a:ext cx="9263269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1963" lvl="0" indent="-461963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Basis Analysis (AL)</a:t>
            </a:r>
          </a:p>
          <a:p>
            <a:pPr marL="914400" lvl="1" indent="-452438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Asymptotic Analysis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empirical measurement.</a:t>
            </a:r>
          </a:p>
          <a:p>
            <a:pPr marL="914400" lvl="1" indent="-452438">
              <a:buFont typeface="Courier New" panose="02070309020205020404" pitchFamily="49" charset="0"/>
              <a:buChar char="o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Differences among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best, average, and worst case behaviors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an algorithm.</a:t>
            </a:r>
          </a:p>
          <a:p>
            <a:pPr marL="914400" lvl="1" indent="-452438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Complexity classes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such as constant, logarithmic linear, quadratic, and exponential.</a:t>
            </a:r>
          </a:p>
          <a:p>
            <a:pPr marL="914400" lvl="1" indent="-452438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Recurrence Relations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their solutions.</a:t>
            </a:r>
          </a:p>
          <a:p>
            <a:pPr marL="914400" lvl="1" indent="-452438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 and space trade-offs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algorithms.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A183FC-BB73-4AE9-BB44-B237E30A3B7D}"/>
              </a:ext>
            </a:extLst>
          </p:cNvPr>
          <p:cNvSpPr txBox="1"/>
          <p:nvPr/>
        </p:nvSpPr>
        <p:spPr>
          <a:xfrm>
            <a:off x="1484243" y="834887"/>
            <a:ext cx="83753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Body of Knowledge Coverage:</a:t>
            </a:r>
          </a:p>
          <a:p>
            <a:r>
              <a:rPr lang="en-US" sz="3600" dirty="0"/>
              <a:t>Basis Analysis (AL)</a:t>
            </a:r>
          </a:p>
        </p:txBody>
      </p:sp>
      <p:pic>
        <p:nvPicPr>
          <p:cNvPr id="1026" name="Picture 2" descr="Image result for smiley face images">
            <a:extLst>
              <a:ext uri="{FF2B5EF4-FFF2-40B4-BE49-F238E27FC236}">
                <a16:creationId xmlns:a16="http://schemas.microsoft.com/office/drawing/2014/main" id="{F7A3B598-BBC9-4065-8A36-50B8B59447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03302">
            <a:off x="740979" y="2010801"/>
            <a:ext cx="565307" cy="410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56975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>
            <a:extLst>
              <a:ext uri="{FF2B5EF4-FFF2-40B4-BE49-F238E27FC236}">
                <a16:creationId xmlns:a16="http://schemas.microsoft.com/office/drawing/2014/main" id="{B16F5F3A-D4BD-4C86-B705-43C77E891F42}"/>
              </a:ext>
            </a:extLst>
          </p:cNvPr>
          <p:cNvSpPr txBox="1"/>
          <p:nvPr/>
        </p:nvSpPr>
        <p:spPr>
          <a:xfrm>
            <a:off x="1159673" y="17584"/>
            <a:ext cx="9872653" cy="822036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493135" y="58846"/>
            <a:ext cx="9052946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lvl="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Likewise, the effect of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 right shift (for division by 2) is to divide by the base, rounding down if needed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– Integer Division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marR="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 example: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13/2 is 1101 ÷ 10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result is </a:t>
            </a:r>
            <a:r>
              <a:rPr lang="en-US" sz="24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└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13/2 </a:t>
            </a:r>
            <a:r>
              <a:rPr lang="en-US" sz="24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┘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= 6 (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110 in bit representation) can be obtained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by right-shift one-bit position 1101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and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pack a 0 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on the leftmost bit to form 0110, which is 6. (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integer division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).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marR="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Example: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13/4, which is (13/2)/2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Allows to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shift-right 1101 twice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and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packs 00 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on the leftmost (i.e., significant) bits to obtain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00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11, which is equal to 3.  That is 13/2 = 6, and then 6/2 = 3.   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marR="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Example: 13/8 = ((13/2)/2)/2. 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Allows to shift-right thrice 1101 and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packs 000 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on the significant bits to obtain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000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1, which is equal to 1.   Since     </a:t>
            </a:r>
            <a:r>
              <a:rPr lang="en-US" sz="24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└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(13/2)/2 </a:t>
            </a:r>
            <a:r>
              <a:rPr lang="en-US" sz="24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┘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3,  then </a:t>
            </a:r>
            <a:r>
              <a:rPr lang="en-US" sz="24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└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3/2 </a:t>
            </a:r>
            <a:r>
              <a:rPr lang="en-US" sz="24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┘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1.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marR="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Example: 13/16 = (((13/2)/2)/2)/2. 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Allows us to shift right four times and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pack 0000 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on the significant bits to obtain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0000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which is equal to 0.  Continue from above, </a:t>
            </a:r>
            <a:r>
              <a:rPr lang="en-US" sz="24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└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1/2 </a:t>
            </a:r>
            <a:r>
              <a:rPr lang="en-US" sz="24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┘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0.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7637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9">
            <a:extLst>
              <a:ext uri="{FF2B5EF4-FFF2-40B4-BE49-F238E27FC236}">
                <a16:creationId xmlns:a16="http://schemas.microsoft.com/office/drawing/2014/main" id="{B69EF920-5E47-4014-9BCF-A8984223A330}"/>
              </a:ext>
            </a:extLst>
          </p:cNvPr>
          <p:cNvSpPr txBox="1"/>
          <p:nvPr/>
        </p:nvSpPr>
        <p:spPr>
          <a:xfrm>
            <a:off x="279049" y="4068885"/>
            <a:ext cx="10891255" cy="18434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1" name="TextBox 9">
            <a:extLst>
              <a:ext uri="{FF2B5EF4-FFF2-40B4-BE49-F238E27FC236}">
                <a16:creationId xmlns:a16="http://schemas.microsoft.com/office/drawing/2014/main" id="{B69EF920-5E47-4014-9BCF-A8984223A330}"/>
              </a:ext>
            </a:extLst>
          </p:cNvPr>
          <p:cNvSpPr txBox="1"/>
          <p:nvPr/>
        </p:nvSpPr>
        <p:spPr>
          <a:xfrm>
            <a:off x="559135" y="1153288"/>
            <a:ext cx="9872653" cy="822036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460248" y="1365241"/>
            <a:ext cx="9929003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800"/>
              </a:spcAft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How long the grade-school algorithm takes:</a:t>
            </a:r>
            <a:endParaRPr lang="en-US" sz="2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</a:pP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Consider 13 x 11, which is (1101 x 1011)</a:t>
            </a:r>
          </a:p>
          <a:p>
            <a:pPr>
              <a:spcAft>
                <a:spcPts val="1800"/>
              </a:spcAft>
            </a:pP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multiplication would proceed as follows.</a:t>
            </a:r>
          </a:p>
          <a:p>
            <a:pPr>
              <a:lnSpc>
                <a:spcPct val="150000"/>
              </a:lnSpc>
            </a:pP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	          1        1        0        1</a:t>
            </a:r>
          </a:p>
          <a:p>
            <a:pPr>
              <a:lnSpc>
                <a:spcPct val="150000"/>
              </a:lnSpc>
            </a:pPr>
            <a:r>
              <a:rPr lang="en-US" sz="2200" u="sng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			x        </a:t>
            </a:r>
            <a:r>
              <a:rPr lang="en-US" sz="2200" b="1" u="sng" dirty="0">
                <a:solidFill>
                  <a:srgbClr val="CC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2200" u="sng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2200" u="sng" dirty="0">
                <a:solidFill>
                  <a:srgbClr val="0070C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n-US" sz="2200" u="sng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2200" b="1" u="sng" dirty="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2200" u="sng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 </a:t>
            </a:r>
            <a:r>
              <a:rPr lang="en-US" sz="2200" u="sng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</a:p>
          <a:p>
            <a:pPr>
              <a:lnSpc>
                <a:spcPct val="150000"/>
              </a:lnSpc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          1        1        0        1    (1101 times 1)</a:t>
            </a:r>
          </a:p>
          <a:p>
            <a:pPr>
              <a:lnSpc>
                <a:spcPct val="150000"/>
              </a:lnSpc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sz="2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       1	       0	    1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0    (1101 times 1, shift once)</a:t>
            </a:r>
          </a:p>
          <a:p>
            <a:pPr>
              <a:lnSpc>
                <a:spcPct val="150000"/>
              </a:lnSpc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  </a:t>
            </a:r>
            <a:r>
              <a:rPr lang="en-US" sz="2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0        0        0        0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0 	 0    (1101 times 0, shift twice)</a:t>
            </a:r>
          </a:p>
          <a:p>
            <a:pPr>
              <a:lnSpc>
                <a:spcPct val="150000"/>
              </a:lnSpc>
            </a:pPr>
            <a:r>
              <a:rPr lang="en-US" sz="2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+        </a:t>
            </a:r>
            <a:r>
              <a:rPr lang="en-US" sz="2200" b="1" u="sng" dirty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1        1        0        1</a:t>
            </a:r>
            <a:r>
              <a:rPr lang="en-US" sz="2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  0 	    0        0   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(1101 times 1, shift thrice)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1        0        0        0        1        1	    1        1    (binary for 143)</a:t>
            </a:r>
          </a:p>
        </p:txBody>
      </p:sp>
      <p:sp>
        <p:nvSpPr>
          <p:cNvPr id="3" name="Left Brace 2"/>
          <p:cNvSpPr/>
          <p:nvPr/>
        </p:nvSpPr>
        <p:spPr>
          <a:xfrm>
            <a:off x="1885098" y="4929809"/>
            <a:ext cx="237899" cy="92164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4" name="Left Brace 3"/>
          <p:cNvSpPr/>
          <p:nvPr/>
        </p:nvSpPr>
        <p:spPr>
          <a:xfrm>
            <a:off x="2260121" y="4520242"/>
            <a:ext cx="135491" cy="79093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5" name="Left Brace 4"/>
          <p:cNvSpPr/>
          <p:nvPr/>
        </p:nvSpPr>
        <p:spPr>
          <a:xfrm>
            <a:off x="2470716" y="4220702"/>
            <a:ext cx="110639" cy="57796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845389" y="4437872"/>
            <a:ext cx="1058517" cy="87330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n-1 times row additions </a:t>
            </a:r>
          </a:p>
        </p:txBody>
      </p:sp>
      <p:sp>
        <p:nvSpPr>
          <p:cNvPr id="7" name="Cloud Callout 6"/>
          <p:cNvSpPr/>
          <p:nvPr/>
        </p:nvSpPr>
        <p:spPr>
          <a:xfrm flipH="1">
            <a:off x="463827" y="3686252"/>
            <a:ext cx="540688" cy="405516"/>
          </a:xfrm>
          <a:prstGeom prst="cloudCallout">
            <a:avLst>
              <a:gd name="adj1" fmla="val -59429"/>
              <a:gd name="adj2" fmla="val 12576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956615-9342-4693-855C-2178E515B130}"/>
              </a:ext>
            </a:extLst>
          </p:cNvPr>
          <p:cNvSpPr/>
          <p:nvPr/>
        </p:nvSpPr>
        <p:spPr>
          <a:xfrm>
            <a:off x="8038915" y="1259175"/>
            <a:ext cx="3131389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1        3</a:t>
            </a:r>
          </a:p>
          <a:p>
            <a:pPr marL="91440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u="sng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x        1        1</a:t>
            </a:r>
            <a:endParaRPr lang="en-US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                1        3	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</a:t>
            </a:r>
            <a:r>
              <a:rPr lang="en-US" u="sng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1	3         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         	      1        4        3</a:t>
            </a:r>
          </a:p>
        </p:txBody>
      </p:sp>
      <p:pic>
        <p:nvPicPr>
          <p:cNvPr id="10" name="Picture 2" descr="Image result for smiley face images">
            <a:extLst>
              <a:ext uri="{FF2B5EF4-FFF2-40B4-BE49-F238E27FC236}">
                <a16:creationId xmlns:a16="http://schemas.microsoft.com/office/drawing/2014/main" id="{03262508-84DE-4025-8C5A-EFB0A5B772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98900">
            <a:off x="438593" y="3707861"/>
            <a:ext cx="522515" cy="379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60286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9">
            <a:extLst>
              <a:ext uri="{FF2B5EF4-FFF2-40B4-BE49-F238E27FC236}">
                <a16:creationId xmlns:a16="http://schemas.microsoft.com/office/drawing/2014/main" id="{0BFFA0D6-C5EC-4BC6-980E-9C4D5651CF0B}"/>
              </a:ext>
            </a:extLst>
          </p:cNvPr>
          <p:cNvSpPr txBox="1"/>
          <p:nvPr/>
        </p:nvSpPr>
        <p:spPr>
          <a:xfrm>
            <a:off x="526562" y="2334916"/>
            <a:ext cx="10939758" cy="294828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6" name="TextBox 9">
            <a:extLst>
              <a:ext uri="{FF2B5EF4-FFF2-40B4-BE49-F238E27FC236}">
                <a16:creationId xmlns:a16="http://schemas.microsoft.com/office/drawing/2014/main" id="{0BFFA0D6-C5EC-4BC6-980E-9C4D5651CF0B}"/>
              </a:ext>
            </a:extLst>
          </p:cNvPr>
          <p:cNvSpPr txBox="1"/>
          <p:nvPr/>
        </p:nvSpPr>
        <p:spPr>
          <a:xfrm>
            <a:off x="1593667" y="5411296"/>
            <a:ext cx="9872653" cy="822036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809465" y="1149894"/>
            <a:ext cx="8788868" cy="55707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1963" indent="-461963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Let x and y are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both n bits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</a:p>
          <a:p>
            <a:pPr marL="461963" indent="-461963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There are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n intermediate rows, </a:t>
            </a:r>
          </a:p>
          <a:p>
            <a:pPr marL="919163" lvl="1" indent="-461963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with lengths of up to 2n bits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 (take the shifting into account). </a:t>
            </a:r>
          </a:p>
          <a:p>
            <a:pPr marL="461963" indent="-461963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The total time is taken to add up these rows, </a:t>
            </a:r>
          </a:p>
          <a:p>
            <a:pPr marL="919163" lvl="1" indent="-461963">
              <a:buFont typeface="Arial" panose="020B0604020202020204" pitchFamily="34" charset="0"/>
              <a:buChar char="•"/>
            </a:pPr>
            <a:r>
              <a:rPr lang="en-US" sz="2400" i="1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doing two numbers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(per two rows) at a time is: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O(n) + O(n) + … + O(n), 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[Sum of each two intermediate rows </a:t>
            </a:r>
          </a:p>
          <a:p>
            <a:pPr lvl="1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requires O(n).]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400" dirty="0">
                <a:solidFill>
                  <a:srgbClr val="00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n – 1 times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       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[Requires n-1 times of 2 number addition </a:t>
            </a:r>
          </a:p>
          <a:p>
            <a:pPr lvl="1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for n rows]  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 i.e.,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(n-1) * O(n) = O(n</a:t>
            </a:r>
            <a:r>
              <a:rPr lang="en-US" sz="2400" baseline="30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)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is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O(n</a:t>
            </a:r>
            <a:r>
              <a:rPr lang="en-US" sz="2400" baseline="30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), quadratic in the size of the inputs: </a:t>
            </a:r>
          </a:p>
          <a:p>
            <a:pPr lvl="1"/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still polynomial but much slower than addition.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Left Brace 2"/>
          <p:cNvSpPr>
            <a:spLocks/>
          </p:cNvSpPr>
          <p:nvPr/>
        </p:nvSpPr>
        <p:spPr>
          <a:xfrm rot="16200000">
            <a:off x="3747371" y="2545896"/>
            <a:ext cx="161225" cy="2778750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4" name="Cloud Callout 3"/>
          <p:cNvSpPr/>
          <p:nvPr/>
        </p:nvSpPr>
        <p:spPr>
          <a:xfrm flipH="1">
            <a:off x="526562" y="3333372"/>
            <a:ext cx="540688" cy="405516"/>
          </a:xfrm>
          <a:prstGeom prst="cloudCallout">
            <a:avLst>
              <a:gd name="adj1" fmla="val -59429"/>
              <a:gd name="adj2" fmla="val 12576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Emoticon making a point Stock Vector - 14709057">
            <a:extLst>
              <a:ext uri="{FF2B5EF4-FFF2-40B4-BE49-F238E27FC236}">
                <a16:creationId xmlns:a16="http://schemas.microsoft.com/office/drawing/2014/main" id="{7C41B29E-23C6-475A-A9EA-B3031087EA01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562" y="3354258"/>
            <a:ext cx="540688" cy="38462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313197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9">
            <a:extLst>
              <a:ext uri="{FF2B5EF4-FFF2-40B4-BE49-F238E27FC236}">
                <a16:creationId xmlns:a16="http://schemas.microsoft.com/office/drawing/2014/main" id="{0BFFA0D6-C5EC-4BC6-980E-9C4D5651CF0B}"/>
              </a:ext>
            </a:extLst>
          </p:cNvPr>
          <p:cNvSpPr txBox="1"/>
          <p:nvPr/>
        </p:nvSpPr>
        <p:spPr>
          <a:xfrm>
            <a:off x="837312" y="1123697"/>
            <a:ext cx="9872653" cy="822036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42CE44D-FDCD-4234-8756-CBEF6269D392}"/>
              </a:ext>
            </a:extLst>
          </p:cNvPr>
          <p:cNvSpPr/>
          <p:nvPr/>
        </p:nvSpPr>
        <p:spPr>
          <a:xfrm>
            <a:off x="1731120" y="1315049"/>
            <a:ext cx="8891723" cy="54322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C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Is there a faster algorithm for multiplication?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spc="-1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Al Khwarizmi’s Algorithm: </a:t>
            </a:r>
            <a:r>
              <a:rPr lang="en-US" sz="2400" spc="-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(Persian mathematician)</a:t>
            </a:r>
            <a:endParaRPr lang="en-US" sz="2400" spc="-100" dirty="0">
              <a:solidFill>
                <a:srgbClr val="0000FF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Multiplication à la </a:t>
            </a:r>
            <a:r>
              <a:rPr lang="en-US" sz="2400" dirty="0" err="1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Franҫais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en-US" sz="2800" spc="-100" dirty="0">
                <a:ea typeface="Calibri" panose="020F0502020204030204" pitchFamily="34" charset="0"/>
                <a:cs typeface="Times New Roman" panose="02020603050405020304" pitchFamily="18" charset="0"/>
              </a:rPr>
              <a:t>function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multiply(x, y) </a:t>
            </a:r>
            <a:endParaRPr lang="en-US" sz="2400" dirty="0">
              <a:solidFill>
                <a:srgbClr val="0000CC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 recursive algorithm 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Algorithm analysis</a:t>
            </a:r>
          </a:p>
          <a:p>
            <a:pPr marL="461963" indent="-461963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Multiplication ẚ la Russe - a </a:t>
            </a:r>
            <a:r>
              <a:rPr lang="en-US" sz="24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nonorthodox algorithm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for multiplying two positive integers. </a:t>
            </a:r>
            <a:endParaRPr lang="en-US" sz="2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4025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indent="-454025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Confused emoticon Stock Vector - 11275856">
            <a:extLst>
              <a:ext uri="{FF2B5EF4-FFF2-40B4-BE49-F238E27FC236}">
                <a16:creationId xmlns:a16="http://schemas.microsoft.com/office/drawing/2014/main" id="{3255D863-EC54-447F-9EC1-8762825607AE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4174" y="1323871"/>
            <a:ext cx="432008" cy="42168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421498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9">
            <a:extLst>
              <a:ext uri="{FF2B5EF4-FFF2-40B4-BE49-F238E27FC236}">
                <a16:creationId xmlns:a16="http://schemas.microsoft.com/office/drawing/2014/main" id="{0BFFA0D6-C5EC-4BC6-980E-9C4D5651CF0B}"/>
              </a:ext>
            </a:extLst>
          </p:cNvPr>
          <p:cNvSpPr txBox="1"/>
          <p:nvPr/>
        </p:nvSpPr>
        <p:spPr>
          <a:xfrm>
            <a:off x="634088" y="2991726"/>
            <a:ext cx="10518425" cy="3437623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515373" y="1224478"/>
            <a:ext cx="9257130" cy="51244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600" dirty="0">
                <a:solidFill>
                  <a:srgbClr val="0000C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Is there a faster algorithm for multiplication?</a:t>
            </a:r>
            <a:endParaRPr lang="en-US" sz="26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spc="-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Al Khwarizmi’s Algorithm: 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Multiply two decimal numbers x and y:</a:t>
            </a:r>
          </a:p>
          <a:p>
            <a:pPr marL="919163" lvl="1" indent="-46196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Repeat the following until the first number y gets down to 1: </a:t>
            </a:r>
          </a:p>
          <a:p>
            <a:pPr marL="1376363" lvl="3" indent="-461963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integer-divide the first number y (multiplier) by 2, and </a:t>
            </a:r>
          </a:p>
          <a:p>
            <a:pPr marL="1376363" lvl="3" indent="-461963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double the second number x (multiplicand). </a:t>
            </a:r>
          </a:p>
          <a:p>
            <a:pPr marL="919163" lvl="1" indent="-46196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Then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strike out all the row in which the first number y is even 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why?), </a:t>
            </a:r>
          </a:p>
          <a:p>
            <a:pPr marL="919163" lvl="1" indent="-46196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and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add up what remains in the second column.</a:t>
            </a:r>
            <a:endParaRPr lang="en-US" sz="2400" dirty="0">
              <a:solidFill>
                <a:srgbClr val="0000FF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390169" y="5264190"/>
            <a:ext cx="2902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 is because the 0 digit in y.</a:t>
            </a:r>
          </a:p>
        </p:txBody>
      </p:sp>
    </p:spTree>
    <p:extLst>
      <p:ext uri="{BB962C8B-B14F-4D97-AF65-F5344CB8AC3E}">
        <p14:creationId xmlns:p14="http://schemas.microsoft.com/office/powerpoint/2010/main" val="28674551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27"/>
          <p:cNvSpPr txBox="1">
            <a:spLocks/>
          </p:cNvSpPr>
          <p:nvPr/>
        </p:nvSpPr>
        <p:spPr>
          <a:xfrm>
            <a:off x="1502433" y="413411"/>
            <a:ext cx="9187133" cy="3049147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Example 0.7:   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et y = 11 (1011) and x = 13  (11</a:t>
            </a:r>
            <a:r>
              <a:rPr lang="en-US" sz="2400" b="1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1). 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 * y = 13 * 11 = 1101 * 1</a:t>
            </a:r>
            <a:r>
              <a:rPr lang="en-US" sz="2400" b="1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11.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bit </a:t>
            </a:r>
            <a:r>
              <a:rPr lang="en-US" sz="24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in y, it yield 0000 for an intermediate row.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algorithm is: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if y is odd, then x + 2z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else 2z, where z = x * (y/2) and (y/2) is an integer division. </a:t>
            </a:r>
            <a:endParaRPr lang="en-US" sz="2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4379361"/>
              </p:ext>
            </p:extLst>
          </p:nvPr>
        </p:nvGraphicFramePr>
        <p:xfrm>
          <a:off x="1502433" y="3462558"/>
          <a:ext cx="9187133" cy="289750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224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22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84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383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95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 * y = 1101 * 1</a:t>
                      </a:r>
                      <a:r>
                        <a:rPr lang="en-US" sz="2400" b="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2547581"/>
                  </a:ext>
                </a:extLst>
              </a:tr>
              <a:tr h="4495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endParaRPr lang="en-US" sz="2400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2400" baseline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2400" baseline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en-US" sz="2400" baseline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   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95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</a:t>
                      </a:r>
                      <a:endParaRPr lang="en-US" sz="2400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(why x*2?)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2400" baseline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2400" baseline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en-US" sz="2400" baseline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       </a:t>
                      </a:r>
                      <a:r>
                        <a:rPr lang="en-US" sz="240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400" dirty="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95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52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(strike out)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en-US" sz="24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en-US" sz="2400" baseline="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</a:t>
                      </a:r>
                      <a:r>
                        <a:rPr lang="en-US" sz="24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en-US" sz="2400" baseline="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</a:t>
                      </a:r>
                      <a:r>
                        <a:rPr lang="en-US" sz="24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0        0        </a:t>
                      </a:r>
                      <a:r>
                        <a:rPr lang="en-US" sz="240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0        0     </a:t>
                      </a:r>
                      <a:endParaRPr lang="en-US" sz="2400" dirty="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95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104</a:t>
                      </a:r>
                      <a:endParaRPr lang="en-US" sz="2400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(why x*2?)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2400" baseline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2400" baseline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en-US" sz="2400" baseline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       </a:t>
                      </a:r>
                      <a:r>
                        <a:rPr lang="en-US" sz="240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0        0        0</a:t>
                      </a:r>
                      <a:endParaRPr lang="en-US" sz="2400" dirty="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079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143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(answer)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2400" baseline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en-US" sz="2400" baseline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en-US" sz="2400" baseline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en-US" sz="2400" baseline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2400" baseline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2400" baseline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2400" baseline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   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D2059384-7E16-4483-80BF-BC0017498275}"/>
              </a:ext>
            </a:extLst>
          </p:cNvPr>
          <p:cNvSpPr/>
          <p:nvPr/>
        </p:nvSpPr>
        <p:spPr>
          <a:xfrm>
            <a:off x="6849086" y="1795648"/>
            <a:ext cx="3840480" cy="10772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                x + 2 ( x * y/2),  if y is odd</a:t>
            </a:r>
          </a:p>
          <a:p>
            <a:pPr>
              <a:spcAft>
                <a:spcPts val="600"/>
              </a:spcAft>
            </a:pPr>
            <a:r>
              <a:rPr lang="en-US" dirty="0"/>
              <a:t>y * x = </a:t>
            </a:r>
          </a:p>
          <a:p>
            <a:pPr>
              <a:spcAft>
                <a:spcPts val="600"/>
              </a:spcAft>
            </a:pPr>
            <a:r>
              <a:rPr lang="en-US" dirty="0"/>
              <a:t>                2 (x * y/2), if y is even.</a:t>
            </a: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CA02AEDA-8349-49B7-8EBF-D9EB38908AA7}"/>
              </a:ext>
            </a:extLst>
          </p:cNvPr>
          <p:cNvSpPr/>
          <p:nvPr/>
        </p:nvSpPr>
        <p:spPr>
          <a:xfrm>
            <a:off x="7623067" y="1902946"/>
            <a:ext cx="143124" cy="862621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CA3D20-522F-2A8E-37BA-75DBAD35072F}"/>
              </a:ext>
            </a:extLst>
          </p:cNvPr>
          <p:cNvSpPr txBox="1"/>
          <p:nvPr/>
        </p:nvSpPr>
        <p:spPr>
          <a:xfrm>
            <a:off x="132836" y="4384839"/>
            <a:ext cx="1263478" cy="458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(why y/2?)</a:t>
            </a:r>
            <a:endParaRPr lang="en-US" sz="18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62173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83527" y="1041621"/>
            <a:ext cx="9605176" cy="5416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200" dirty="0"/>
              <a:t>	     x + 2 ( x * y/2),  if y is odd</a:t>
            </a:r>
          </a:p>
          <a:p>
            <a:pPr>
              <a:spcAft>
                <a:spcPts val="600"/>
              </a:spcAft>
            </a:pPr>
            <a:r>
              <a:rPr lang="en-US" sz="2200" dirty="0"/>
              <a:t>x * y = </a:t>
            </a:r>
          </a:p>
          <a:p>
            <a:pPr>
              <a:spcAft>
                <a:spcPts val="600"/>
              </a:spcAft>
            </a:pPr>
            <a:r>
              <a:rPr lang="en-US" sz="2200" dirty="0"/>
              <a:t>	     2 (x * y/2), if y is even.</a:t>
            </a:r>
          </a:p>
          <a:p>
            <a:pPr>
              <a:spcAft>
                <a:spcPts val="600"/>
              </a:spcAft>
            </a:pPr>
            <a:endParaRPr lang="en-US" sz="2200" dirty="0"/>
          </a:p>
          <a:p>
            <a:pPr>
              <a:spcAft>
                <a:spcPts val="600"/>
              </a:spcAft>
            </a:pPr>
            <a:r>
              <a:rPr lang="en-US" sz="2200" b="1" dirty="0">
                <a:solidFill>
                  <a:srgbClr val="C00000"/>
                </a:solidFill>
              </a:rPr>
              <a:t>13 * 11 </a:t>
            </a:r>
            <a:r>
              <a:rPr lang="en-US" sz="2200" dirty="0"/>
              <a:t>	= </a:t>
            </a:r>
            <a:r>
              <a:rPr lang="en-US" sz="2200" dirty="0">
                <a:solidFill>
                  <a:srgbClr val="0000FF"/>
                </a:solidFill>
              </a:rPr>
              <a:t>13 + 2( 13 * 11/2) </a:t>
            </a:r>
            <a:r>
              <a:rPr lang="en-US" sz="2200" dirty="0"/>
              <a:t>= 13 + (2 * 13 *5) since y is 11, an odd number.</a:t>
            </a:r>
          </a:p>
          <a:p>
            <a:pPr>
              <a:spcAft>
                <a:spcPts val="600"/>
              </a:spcAft>
            </a:pPr>
            <a:r>
              <a:rPr lang="en-US" sz="2200" dirty="0"/>
              <a:t>	</a:t>
            </a:r>
            <a:r>
              <a:rPr lang="en-US" sz="2200" b="1" dirty="0">
                <a:solidFill>
                  <a:srgbClr val="FF0000"/>
                </a:solidFill>
              </a:rPr>
              <a:t>=</a:t>
            </a:r>
            <a:r>
              <a:rPr lang="en-US" sz="2200" dirty="0"/>
              <a:t> 13 + </a:t>
            </a:r>
            <a:r>
              <a:rPr lang="en-US" sz="2200" b="1" dirty="0"/>
              <a:t>(</a:t>
            </a:r>
            <a:r>
              <a:rPr lang="en-US" sz="2200" b="1" dirty="0">
                <a:solidFill>
                  <a:srgbClr val="C00000"/>
                </a:solidFill>
              </a:rPr>
              <a:t>26 * 5</a:t>
            </a:r>
            <a:r>
              <a:rPr lang="en-US" sz="2200" b="1" dirty="0"/>
              <a:t>) </a:t>
            </a:r>
            <a:r>
              <a:rPr lang="en-US" sz="2200" dirty="0"/>
              <a:t>	= </a:t>
            </a:r>
            <a:r>
              <a:rPr lang="en-US" sz="2200" dirty="0">
                <a:solidFill>
                  <a:srgbClr val="0000FF"/>
                </a:solidFill>
              </a:rPr>
              <a:t>13 + (26 + 2(26 * 5/2)), </a:t>
            </a:r>
            <a:r>
              <a:rPr lang="en-US" sz="2200" dirty="0"/>
              <a:t>since y = 5, an odd number.</a:t>
            </a:r>
          </a:p>
          <a:p>
            <a:pPr>
              <a:spcAft>
                <a:spcPts val="600"/>
              </a:spcAft>
            </a:pPr>
            <a:r>
              <a:rPr lang="en-US" sz="2200" dirty="0"/>
              <a:t>	= 13 + (26 + (52 * 5/2))</a:t>
            </a:r>
          </a:p>
          <a:p>
            <a:pPr>
              <a:spcAft>
                <a:spcPts val="600"/>
              </a:spcAft>
            </a:pPr>
            <a:r>
              <a:rPr lang="en-US" sz="2200" dirty="0"/>
              <a:t>	</a:t>
            </a:r>
            <a:r>
              <a:rPr lang="en-US" sz="2200" b="1" dirty="0">
                <a:solidFill>
                  <a:srgbClr val="FF0000"/>
                </a:solidFill>
              </a:rPr>
              <a:t>=</a:t>
            </a:r>
            <a:r>
              <a:rPr lang="en-US" sz="2200" dirty="0"/>
              <a:t> 13 + (26 + </a:t>
            </a:r>
            <a:r>
              <a:rPr lang="en-US" sz="2200" b="1" u="sng" dirty="0"/>
              <a:t>(52 *</a:t>
            </a:r>
            <a:r>
              <a:rPr lang="en-US" sz="2200" b="1" u="sng" dirty="0">
                <a:solidFill>
                  <a:srgbClr val="C00000"/>
                </a:solidFill>
              </a:rPr>
              <a:t> 2</a:t>
            </a:r>
            <a:r>
              <a:rPr lang="en-US" sz="2200" b="1" u="sng" dirty="0"/>
              <a:t>)</a:t>
            </a:r>
            <a:r>
              <a:rPr lang="en-US" sz="2200" b="1" dirty="0"/>
              <a:t>)</a:t>
            </a:r>
          </a:p>
          <a:p>
            <a:pPr>
              <a:spcAft>
                <a:spcPts val="600"/>
              </a:spcAft>
            </a:pPr>
            <a:r>
              <a:rPr lang="en-US" sz="2200" dirty="0"/>
              <a:t>	= </a:t>
            </a:r>
            <a:r>
              <a:rPr lang="en-US" sz="2200" dirty="0">
                <a:solidFill>
                  <a:srgbClr val="0000FF"/>
                </a:solidFill>
              </a:rPr>
              <a:t>13 + (26 + </a:t>
            </a:r>
            <a:r>
              <a:rPr lang="en-US" sz="2200" u="sng" dirty="0">
                <a:solidFill>
                  <a:srgbClr val="0000FF"/>
                </a:solidFill>
              </a:rPr>
              <a:t>(2 (52 * 2/2))</a:t>
            </a:r>
            <a:r>
              <a:rPr lang="en-US" sz="2200" dirty="0">
                <a:solidFill>
                  <a:srgbClr val="0000FF"/>
                </a:solidFill>
              </a:rPr>
              <a:t>) </a:t>
            </a:r>
            <a:r>
              <a:rPr lang="en-US" sz="2200" dirty="0"/>
              <a:t>since y = 2, an even number.</a:t>
            </a:r>
          </a:p>
          <a:p>
            <a:pPr>
              <a:spcAft>
                <a:spcPts val="600"/>
              </a:spcAft>
            </a:pPr>
            <a:r>
              <a:rPr lang="en-US" sz="2200" dirty="0"/>
              <a:t>	</a:t>
            </a:r>
            <a:r>
              <a:rPr lang="en-US" sz="2200" b="1" dirty="0">
                <a:solidFill>
                  <a:srgbClr val="FF0000"/>
                </a:solidFill>
              </a:rPr>
              <a:t>=</a:t>
            </a:r>
            <a:r>
              <a:rPr lang="en-US" sz="2200" dirty="0"/>
              <a:t> 13 + (26 </a:t>
            </a:r>
            <a:r>
              <a:rPr lang="en-US" sz="2200" b="1" dirty="0"/>
              <a:t>+ (</a:t>
            </a:r>
            <a:r>
              <a:rPr lang="en-US" sz="2200" b="1" dirty="0">
                <a:solidFill>
                  <a:srgbClr val="C00000"/>
                </a:solidFill>
              </a:rPr>
              <a:t>104 *1</a:t>
            </a:r>
            <a:r>
              <a:rPr lang="en-US" sz="2200" b="1" dirty="0"/>
              <a:t>))</a:t>
            </a:r>
          </a:p>
          <a:p>
            <a:pPr>
              <a:spcAft>
                <a:spcPts val="600"/>
              </a:spcAft>
            </a:pPr>
            <a:r>
              <a:rPr lang="en-US" sz="2200" dirty="0"/>
              <a:t>	</a:t>
            </a:r>
            <a:r>
              <a:rPr lang="en-US" sz="2200" b="1" dirty="0">
                <a:solidFill>
                  <a:srgbClr val="FF0000"/>
                </a:solidFill>
              </a:rPr>
              <a:t>=</a:t>
            </a:r>
            <a:r>
              <a:rPr lang="en-US" sz="2200" dirty="0"/>
              <a:t> </a:t>
            </a:r>
            <a:r>
              <a:rPr lang="en-US" sz="2200" dirty="0">
                <a:solidFill>
                  <a:srgbClr val="0000FF"/>
                </a:solidFill>
              </a:rPr>
              <a:t>13 + (26 + 104)</a:t>
            </a:r>
          </a:p>
          <a:p>
            <a:pPr>
              <a:spcAft>
                <a:spcPts val="600"/>
              </a:spcAft>
            </a:pPr>
            <a:r>
              <a:rPr lang="en-US" sz="2200" dirty="0"/>
              <a:t>	= 13 + 130</a:t>
            </a:r>
          </a:p>
          <a:p>
            <a:pPr>
              <a:spcAft>
                <a:spcPts val="600"/>
              </a:spcAft>
            </a:pPr>
            <a:r>
              <a:rPr lang="en-US" sz="2200" dirty="0"/>
              <a:t>	</a:t>
            </a:r>
            <a:r>
              <a:rPr lang="en-US" sz="2200" dirty="0">
                <a:solidFill>
                  <a:srgbClr val="FF0000"/>
                </a:solidFill>
              </a:rPr>
              <a:t>=</a:t>
            </a:r>
            <a:r>
              <a:rPr lang="en-US" sz="2200" dirty="0"/>
              <a:t> 143.</a:t>
            </a:r>
          </a:p>
        </p:txBody>
      </p:sp>
      <p:sp>
        <p:nvSpPr>
          <p:cNvPr id="4" name="Left Brace 3"/>
          <p:cNvSpPr>
            <a:spLocks/>
          </p:cNvSpPr>
          <p:nvPr/>
        </p:nvSpPr>
        <p:spPr bwMode="auto">
          <a:xfrm>
            <a:off x="2402216" y="1180808"/>
            <a:ext cx="120147" cy="1021703"/>
          </a:xfrm>
          <a:prstGeom prst="leftBrace">
            <a:avLst>
              <a:gd name="adj1" fmla="val 75877"/>
              <a:gd name="adj2" fmla="val 50000"/>
            </a:avLst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7ACF8EB-DD39-4DBF-B844-7D721E8C86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9019763"/>
              </p:ext>
            </p:extLst>
          </p:nvPr>
        </p:nvGraphicFramePr>
        <p:xfrm>
          <a:off x="9388504" y="3566160"/>
          <a:ext cx="1357874" cy="28975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4070">
                  <a:extLst>
                    <a:ext uri="{9D8B030D-6E8A-4147-A177-3AD203B41FA5}">
                      <a16:colId xmlns:a16="http://schemas.microsoft.com/office/drawing/2014/main" val="2346076868"/>
                    </a:ext>
                  </a:extLst>
                </a:gridCol>
                <a:gridCol w="753804">
                  <a:extLst>
                    <a:ext uri="{9D8B030D-6E8A-4147-A177-3AD203B41FA5}">
                      <a16:colId xmlns:a16="http://schemas.microsoft.com/office/drawing/2014/main" val="14591584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552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endParaRPr lang="en-US" sz="2400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8288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</a:t>
                      </a:r>
                      <a:endParaRPr lang="en-US" sz="2400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1281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52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9765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104</a:t>
                      </a:r>
                      <a:endParaRPr lang="en-US" sz="2400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21234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143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6730158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714280" y="875456"/>
            <a:ext cx="2965837" cy="175432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5 * 26 = 26 + 2(26 * 5/2)</a:t>
            </a:r>
          </a:p>
          <a:p>
            <a:r>
              <a:rPr lang="en-US" dirty="0"/>
              <a:t>            = 26 + 26 * 4</a:t>
            </a:r>
          </a:p>
          <a:p>
            <a:endParaRPr lang="en-US" dirty="0"/>
          </a:p>
          <a:p>
            <a:r>
              <a:rPr lang="en-US" dirty="0"/>
              <a:t>2 * 52 = 2(52 * 2/2)</a:t>
            </a:r>
          </a:p>
          <a:p>
            <a:endParaRPr lang="en-US" dirty="0"/>
          </a:p>
          <a:p>
            <a:r>
              <a:rPr lang="en-US" dirty="0"/>
              <a:t>4 * 52 = 2(52 * 4/2)       Facts!</a:t>
            </a:r>
          </a:p>
        </p:txBody>
      </p:sp>
      <p:pic>
        <p:nvPicPr>
          <p:cNvPr id="7" name="Picture 2" descr="Image result for smiley face images">
            <a:extLst>
              <a:ext uri="{FF2B5EF4-FFF2-40B4-BE49-F238E27FC236}">
                <a16:creationId xmlns:a16="http://schemas.microsoft.com/office/drawing/2014/main" id="{10FD383E-2DB6-4245-A8AE-F85D01397D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98900">
            <a:off x="677496" y="3449867"/>
            <a:ext cx="522515" cy="379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5691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993392" y="603085"/>
                <a:ext cx="7394013" cy="61187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Reason:</a:t>
                </a:r>
              </a:p>
              <a:p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 * Y 	= (X * Y) *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= 2 * X *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= 2 * X *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−1+1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40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if Y is odd</a:t>
                </a: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= 2 * X * (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400" b="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= 2 * X *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+ 2 * X *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= 2 * X *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+ X</a:t>
                </a: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= X + 2 * X * </a:t>
                </a:r>
                <a:r>
                  <a:rPr lang="en-US" sz="2400" baseline="-25000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└</a:t>
                </a:r>
                <a:r>
                  <a:rPr lang="en-US" sz="2400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y/2 </a:t>
                </a:r>
                <a:r>
                  <a:rPr lang="en-US" sz="2400" baseline="-25000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┘</a:t>
                </a:r>
              </a:p>
              <a:p>
                <a:r>
                  <a:rPr lang="en-US" sz="2400" dirty="0">
                    <a:solidFill>
                      <a:srgbClr val="0000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= X + 2(X * </a:t>
                </a:r>
                <a:r>
                  <a:rPr lang="en-US" sz="2400" baseline="-25000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└</a:t>
                </a:r>
                <a:r>
                  <a:rPr lang="en-US" sz="2400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y/2 </a:t>
                </a:r>
                <a:r>
                  <a:rPr lang="en-US" sz="2400" baseline="-25000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┘</a:t>
                </a:r>
                <a:r>
                  <a:rPr lang="en-US" sz="2400" dirty="0">
                    <a:solidFill>
                      <a:srgbClr val="0000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) </a:t>
                </a: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 * Y 	= (X * Y) *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= 2 * (X *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𝑌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), if Y is even.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3392" y="603085"/>
                <a:ext cx="7394013" cy="6118726"/>
              </a:xfrm>
              <a:prstGeom prst="rect">
                <a:avLst/>
              </a:prstGeom>
              <a:blipFill>
                <a:blip r:embed="rId2"/>
                <a:stretch>
                  <a:fillRect l="-1237" t="-7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>
          <a:xfrm>
            <a:off x="5211645" y="777255"/>
            <a:ext cx="4175760" cy="116955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dirty="0"/>
              <a:t>	     x + 2 ( x * y/2),  if y is odd</a:t>
            </a:r>
          </a:p>
          <a:p>
            <a:pPr>
              <a:spcAft>
                <a:spcPts val="600"/>
              </a:spcAft>
            </a:pPr>
            <a:r>
              <a:rPr lang="en-US" sz="2000" dirty="0"/>
              <a:t>y * x = </a:t>
            </a:r>
          </a:p>
          <a:p>
            <a:pPr>
              <a:spcAft>
                <a:spcPts val="600"/>
              </a:spcAft>
            </a:pPr>
            <a:r>
              <a:rPr lang="en-US" sz="2000" dirty="0"/>
              <a:t>	     2 (x * y/2), if y is even.</a:t>
            </a:r>
          </a:p>
        </p:txBody>
      </p:sp>
      <p:sp>
        <p:nvSpPr>
          <p:cNvPr id="4" name="Left Brace 3"/>
          <p:cNvSpPr>
            <a:spLocks/>
          </p:cNvSpPr>
          <p:nvPr/>
        </p:nvSpPr>
        <p:spPr bwMode="auto">
          <a:xfrm>
            <a:off x="6368970" y="851178"/>
            <a:ext cx="120147" cy="1021703"/>
          </a:xfrm>
          <a:prstGeom prst="leftBrace">
            <a:avLst>
              <a:gd name="adj1" fmla="val 75877"/>
              <a:gd name="adj2" fmla="val 50000"/>
            </a:avLst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pic>
        <p:nvPicPr>
          <p:cNvPr id="5" name="Picture 2" descr="Image result for smiley face images">
            <a:extLst>
              <a:ext uri="{FF2B5EF4-FFF2-40B4-BE49-F238E27FC236}">
                <a16:creationId xmlns:a16="http://schemas.microsoft.com/office/drawing/2014/main" id="{DC77F654-ECD2-456F-8AD8-F2FFCE46A3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98900">
            <a:off x="677496" y="3449867"/>
            <a:ext cx="522515" cy="379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96089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9">
            <a:extLst>
              <a:ext uri="{FF2B5EF4-FFF2-40B4-BE49-F238E27FC236}">
                <a16:creationId xmlns:a16="http://schemas.microsoft.com/office/drawing/2014/main" id="{51D7FFCF-419D-B342-2EE1-4C6CA09AC164}"/>
              </a:ext>
            </a:extLst>
          </p:cNvPr>
          <p:cNvSpPr txBox="1"/>
          <p:nvPr/>
        </p:nvSpPr>
        <p:spPr>
          <a:xfrm>
            <a:off x="336682" y="5766997"/>
            <a:ext cx="10230990" cy="102170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182491" y="508172"/>
                <a:ext cx="9827017" cy="63325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300"/>
                  </a:spcAft>
                </a:pPr>
                <a:r>
                  <a:rPr lang="en-US" sz="2200" dirty="0"/>
                  <a:t>	     x + 2 ( x * y/2),  if y is odd</a:t>
                </a:r>
              </a:p>
              <a:p>
                <a:pPr>
                  <a:spcAft>
                    <a:spcPts val="300"/>
                  </a:spcAft>
                </a:pPr>
                <a:r>
                  <a:rPr lang="en-US" sz="2200" dirty="0"/>
                  <a:t>y * x = </a:t>
                </a:r>
              </a:p>
              <a:p>
                <a:pPr>
                  <a:spcAft>
                    <a:spcPts val="300"/>
                  </a:spcAft>
                </a:pPr>
                <a:r>
                  <a:rPr lang="en-US" sz="2200" dirty="0"/>
                  <a:t>	     2 (x * y/2), if y is even.        </a:t>
                </a:r>
                <a:r>
                  <a:rPr lang="en-US" sz="2200" dirty="0">
                    <a:solidFill>
                      <a:srgbClr val="FF0000"/>
                    </a:solidFill>
                  </a:rPr>
                  <a:t>Why this system does in this way? </a:t>
                </a:r>
              </a:p>
              <a:p>
                <a:pPr>
                  <a:spcAft>
                    <a:spcPts val="600"/>
                  </a:spcAft>
                </a:pPr>
                <a:endParaRPr lang="en-US" sz="2200" dirty="0">
                  <a:solidFill>
                    <a:srgbClr val="C00000"/>
                  </a:solidFill>
                </a:endParaRPr>
              </a:p>
              <a:p>
                <a:pPr>
                  <a:spcAft>
                    <a:spcPts val="600"/>
                  </a:spcAft>
                </a:pPr>
                <a:r>
                  <a:rPr lang="en-US" sz="2200" dirty="0">
                    <a:solidFill>
                      <a:srgbClr val="C00000"/>
                    </a:solidFill>
                  </a:rPr>
                  <a:t>11 * 13 </a:t>
                </a:r>
                <a:r>
                  <a:rPr lang="en-US" sz="2200" dirty="0"/>
                  <a:t>	= (1+ 10) * 13 = 13 + (10 * 13) = 13 + (10/2 * 13*2)</a:t>
                </a:r>
              </a:p>
              <a:p>
                <a:pPr>
                  <a:spcAft>
                    <a:spcPts val="600"/>
                  </a:spcAft>
                </a:pPr>
                <a:r>
                  <a:rPr lang="en-US" sz="2200" dirty="0"/>
                  <a:t>	= 13 + (</a:t>
                </a:r>
                <a:r>
                  <a:rPr lang="en-US" sz="2200" dirty="0">
                    <a:solidFill>
                      <a:srgbClr val="C00000"/>
                    </a:solidFill>
                  </a:rPr>
                  <a:t>5 * 26</a:t>
                </a:r>
                <a:r>
                  <a:rPr lang="en-US" sz="2200" dirty="0"/>
                  <a:t>) 	</a:t>
                </a:r>
              </a:p>
              <a:p>
                <a:pPr>
                  <a:spcAft>
                    <a:spcPts val="600"/>
                  </a:spcAft>
                </a:pPr>
                <a:r>
                  <a:rPr lang="en-US" sz="2200" dirty="0"/>
                  <a:t>	= </a:t>
                </a:r>
                <a:r>
                  <a:rPr lang="en-US" sz="2200" dirty="0">
                    <a:solidFill>
                      <a:srgbClr val="0000FF"/>
                    </a:solidFill>
                  </a:rPr>
                  <a:t>13 + ((1 + 4) * 26)</a:t>
                </a:r>
                <a:r>
                  <a:rPr lang="en-US" sz="2200" dirty="0"/>
                  <a:t>	</a:t>
                </a:r>
              </a:p>
              <a:p>
                <a:pPr>
                  <a:spcAft>
                    <a:spcPts val="600"/>
                  </a:spcAft>
                </a:pPr>
                <a:r>
                  <a:rPr lang="en-US" sz="2200" dirty="0"/>
                  <a:t>              = </a:t>
                </a:r>
                <a:r>
                  <a:rPr lang="en-US" sz="2200" dirty="0">
                    <a:solidFill>
                      <a:srgbClr val="0000FF"/>
                    </a:solidFill>
                  </a:rPr>
                  <a:t>13 + (26 + (4 * 26)) = 13 + (26 + (4/2 * 26*2)) </a:t>
                </a:r>
              </a:p>
              <a:p>
                <a:pPr>
                  <a:spcAft>
                    <a:spcPts val="600"/>
                  </a:spcAft>
                </a:pPr>
                <a:r>
                  <a:rPr lang="en-US" sz="2200" dirty="0"/>
                  <a:t>	= </a:t>
                </a:r>
                <a:r>
                  <a:rPr lang="en-US" sz="2200" dirty="0">
                    <a:solidFill>
                      <a:srgbClr val="0000FF"/>
                    </a:solidFill>
                  </a:rPr>
                  <a:t>13 + (26 + (</a:t>
                </a:r>
                <a:r>
                  <a:rPr lang="en-US" sz="2200" dirty="0">
                    <a:solidFill>
                      <a:srgbClr val="FF0000"/>
                    </a:solidFill>
                  </a:rPr>
                  <a:t>2 * 52</a:t>
                </a:r>
                <a:r>
                  <a:rPr lang="en-US" sz="2200" dirty="0">
                    <a:solidFill>
                      <a:srgbClr val="0000FF"/>
                    </a:solidFill>
                  </a:rPr>
                  <a:t>))</a:t>
                </a:r>
              </a:p>
              <a:p>
                <a:pPr>
                  <a:spcAft>
                    <a:spcPts val="600"/>
                  </a:spcAft>
                </a:pPr>
                <a:r>
                  <a:rPr lang="en-US" sz="2200" dirty="0"/>
                  <a:t>	= </a:t>
                </a:r>
                <a:r>
                  <a:rPr lang="en-US" sz="2200" dirty="0">
                    <a:solidFill>
                      <a:srgbClr val="0000FF"/>
                    </a:solidFill>
                  </a:rPr>
                  <a:t>13 + (26 + (2/2 * 52*2))</a:t>
                </a:r>
              </a:p>
              <a:p>
                <a:pPr>
                  <a:spcAft>
                    <a:spcPts val="600"/>
                  </a:spcAft>
                </a:pPr>
                <a:r>
                  <a:rPr lang="en-US" sz="2200" dirty="0">
                    <a:solidFill>
                      <a:srgbClr val="0000FF"/>
                    </a:solidFill>
                  </a:rPr>
                  <a:t>              =  13 + (26 + (</a:t>
                </a:r>
                <a:r>
                  <a:rPr lang="en-US" sz="2200" dirty="0">
                    <a:solidFill>
                      <a:srgbClr val="FF0000"/>
                    </a:solidFill>
                  </a:rPr>
                  <a:t>1 * 104</a:t>
                </a:r>
                <a:r>
                  <a:rPr lang="en-US" sz="2200" dirty="0">
                    <a:solidFill>
                      <a:srgbClr val="0000FF"/>
                    </a:solidFill>
                  </a:rPr>
                  <a:t>)) </a:t>
                </a:r>
              </a:p>
              <a:p>
                <a:pPr>
                  <a:spcAft>
                    <a:spcPts val="600"/>
                  </a:spcAft>
                </a:pPr>
                <a:r>
                  <a:rPr lang="en-US" sz="2200" dirty="0">
                    <a:solidFill>
                      <a:srgbClr val="0000FF"/>
                    </a:solidFill>
                  </a:rPr>
                  <a:t>              = 13 + (26 + ((1 + 0) * 104)) = 13 + (26 + (104 + (0* 104)) )</a:t>
                </a:r>
              </a:p>
              <a:p>
                <a:pPr>
                  <a:spcAft>
                    <a:spcPts val="600"/>
                  </a:spcAft>
                </a:pPr>
                <a:r>
                  <a:rPr lang="en-US" sz="2200" dirty="0">
                    <a:solidFill>
                      <a:srgbClr val="0000FF"/>
                    </a:solidFill>
                  </a:rPr>
                  <a:t>              = 13 + (26 + (104)) = 143</a:t>
                </a:r>
              </a:p>
              <a:p>
                <a:r>
                  <a:rPr lang="en-US" sz="2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Al Khwarizmi’s Algorithm resolves the product of two integers as a process of halving one integer by 2, and doubling the other integer by 2 and adding this integer if needed.  </a:t>
                </a:r>
                <a:r>
                  <a:rPr lang="en-US" sz="20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Why multiply by 2? </a:t>
                </a:r>
                <a:r>
                  <a:rPr lang="en-US" sz="20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O(n)? O(n</a:t>
                </a:r>
                <a:r>
                  <a:rPr lang="en-US" sz="2000" baseline="300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20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)?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𝐼𝑡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𝑖𝑠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O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n</m:t>
                    </m:r>
                    <m:r>
                      <m:rPr>
                        <m:nor/>
                      </m:rPr>
                      <a:rPr lang="en-US" sz="2000" baseline="300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en-US" sz="2000" b="0" i="0" dirty="0" smtClean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en-US" sz="22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2491" y="508172"/>
                <a:ext cx="9827017" cy="6332503"/>
              </a:xfrm>
              <a:prstGeom prst="rect">
                <a:avLst/>
              </a:prstGeom>
              <a:blipFill>
                <a:blip r:embed="rId2"/>
                <a:stretch>
                  <a:fillRect l="-806" t="-577" b="-1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Left Brace 3"/>
          <p:cNvSpPr>
            <a:spLocks/>
          </p:cNvSpPr>
          <p:nvPr/>
        </p:nvSpPr>
        <p:spPr bwMode="auto">
          <a:xfrm>
            <a:off x="2302603" y="611460"/>
            <a:ext cx="120147" cy="1021703"/>
          </a:xfrm>
          <a:prstGeom prst="leftBrace">
            <a:avLst>
              <a:gd name="adj1" fmla="val 75877"/>
              <a:gd name="adj2" fmla="val 50000"/>
            </a:avLst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7ACF8EB-DD39-4DBF-B844-7D721E8C86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450867"/>
              </p:ext>
            </p:extLst>
          </p:nvPr>
        </p:nvGraphicFramePr>
        <p:xfrm>
          <a:off x="9056913" y="2203952"/>
          <a:ext cx="1245328" cy="3015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2664">
                  <a:extLst>
                    <a:ext uri="{9D8B030D-6E8A-4147-A177-3AD203B41FA5}">
                      <a16:colId xmlns:a16="http://schemas.microsoft.com/office/drawing/2014/main" val="2346076868"/>
                    </a:ext>
                  </a:extLst>
                </a:gridCol>
                <a:gridCol w="622664">
                  <a:extLst>
                    <a:ext uri="{9D8B030D-6E8A-4147-A177-3AD203B41FA5}">
                      <a16:colId xmlns:a16="http://schemas.microsoft.com/office/drawing/2014/main" val="1459158445"/>
                    </a:ext>
                  </a:extLst>
                </a:gridCol>
              </a:tblGrid>
              <a:tr h="59912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552883"/>
                  </a:ext>
                </a:extLst>
              </a:tr>
              <a:tr h="48322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endParaRPr lang="en-US" sz="2400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8288861"/>
                  </a:ext>
                </a:extLst>
              </a:tr>
              <a:tr h="48322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</a:t>
                      </a:r>
                      <a:endParaRPr lang="en-US" sz="2400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1281266"/>
                  </a:ext>
                </a:extLst>
              </a:tr>
              <a:tr h="48322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52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9765743"/>
                  </a:ext>
                </a:extLst>
              </a:tr>
              <a:tr h="48322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104</a:t>
                      </a:r>
                      <a:endParaRPr lang="en-US" sz="2400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2123459"/>
                  </a:ext>
                </a:extLst>
              </a:tr>
              <a:tr h="48322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143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67301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85686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19687" y="3192326"/>
            <a:ext cx="9152626" cy="32271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2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4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same algorithm can be rewritten in different way, based on the following rule:</a:t>
            </a:r>
            <a:endParaRPr lang="en-US" sz="2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4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2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4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		2(x * 	</a:t>
            </a:r>
            <a:r>
              <a:rPr lang="en-US" sz="2400" baseline="-250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└</a:t>
            </a:r>
            <a:r>
              <a:rPr lang="en-US" sz="24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y/2 </a:t>
            </a:r>
            <a:r>
              <a:rPr lang="en-US" sz="2400" baseline="-250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┘</a:t>
            </a:r>
            <a:r>
              <a:rPr lang="en-US" sz="24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	if y is even</a:t>
            </a:r>
            <a:endParaRPr lang="en-US" sz="2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4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x * y  =   </a:t>
            </a:r>
            <a:endParaRPr lang="en-US" sz="2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4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		x + 2(x * </a:t>
            </a:r>
            <a:r>
              <a:rPr lang="en-US" sz="2400" baseline="-250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└</a:t>
            </a:r>
            <a:r>
              <a:rPr lang="en-US" sz="24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y/2 </a:t>
            </a:r>
            <a:r>
              <a:rPr lang="en-US" sz="2400" baseline="-250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┘</a:t>
            </a:r>
            <a:r>
              <a:rPr lang="en-US" sz="24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	if y is odd</a:t>
            </a:r>
            <a:endParaRPr lang="en-US" sz="2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Left Brace 2"/>
          <p:cNvSpPr>
            <a:spLocks/>
          </p:cNvSpPr>
          <p:nvPr/>
        </p:nvSpPr>
        <p:spPr bwMode="auto">
          <a:xfrm>
            <a:off x="4840616" y="4882707"/>
            <a:ext cx="120147" cy="1021703"/>
          </a:xfrm>
          <a:prstGeom prst="leftBrace">
            <a:avLst>
              <a:gd name="adj1" fmla="val 75877"/>
              <a:gd name="adj2" fmla="val 50000"/>
            </a:avLst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4" name="Cloud Callout 3"/>
          <p:cNvSpPr/>
          <p:nvPr/>
        </p:nvSpPr>
        <p:spPr>
          <a:xfrm flipH="1">
            <a:off x="951682" y="3602420"/>
            <a:ext cx="388387" cy="262777"/>
          </a:xfrm>
          <a:prstGeom prst="cloudCallout">
            <a:avLst>
              <a:gd name="adj1" fmla="val -59429"/>
              <a:gd name="adj2" fmla="val 12576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24AA84A-B287-4160-9790-D0A522CA9088}"/>
              </a:ext>
            </a:extLst>
          </p:cNvPr>
          <p:cNvSpPr/>
          <p:nvPr/>
        </p:nvSpPr>
        <p:spPr>
          <a:xfrm>
            <a:off x="2260600" y="2025603"/>
            <a:ext cx="711200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dirty="0"/>
              <a:t>	     x + 2 ( x * y/2),  if y is odd</a:t>
            </a:r>
          </a:p>
          <a:p>
            <a:pPr>
              <a:spcAft>
                <a:spcPts val="600"/>
              </a:spcAft>
            </a:pPr>
            <a:r>
              <a:rPr lang="en-US" sz="2000" dirty="0"/>
              <a:t>y * x = </a:t>
            </a:r>
          </a:p>
          <a:p>
            <a:pPr>
              <a:spcAft>
                <a:spcPts val="600"/>
              </a:spcAft>
            </a:pPr>
            <a:r>
              <a:rPr lang="en-US" sz="2000" dirty="0"/>
              <a:t>	     2 (x * y/2), if y is even.</a:t>
            </a:r>
            <a:r>
              <a:rPr lang="en-US" sz="2000" i="1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Al </a:t>
            </a:r>
            <a:r>
              <a:rPr lang="en-US" sz="2000" i="1" dirty="0" err="1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khwarizmi’s</a:t>
            </a:r>
            <a:r>
              <a:rPr lang="en-US" sz="2000" i="1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algorithm </a:t>
            </a:r>
            <a:endParaRPr lang="en-US" sz="2000" dirty="0"/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ECD68AAA-6F1A-4897-B602-DF6D49B277D6}"/>
              </a:ext>
            </a:extLst>
          </p:cNvPr>
          <p:cNvSpPr>
            <a:spLocks/>
          </p:cNvSpPr>
          <p:nvPr/>
        </p:nvSpPr>
        <p:spPr bwMode="auto">
          <a:xfrm>
            <a:off x="3229530" y="2116552"/>
            <a:ext cx="120147" cy="1021703"/>
          </a:xfrm>
          <a:prstGeom prst="leftBrace">
            <a:avLst>
              <a:gd name="adj1" fmla="val 75877"/>
              <a:gd name="adj2" fmla="val 50000"/>
            </a:avLst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63A44E8-A8E0-4003-AD91-F0D18528679E}"/>
              </a:ext>
            </a:extLst>
          </p:cNvPr>
          <p:cNvSpPr/>
          <p:nvPr/>
        </p:nvSpPr>
        <p:spPr>
          <a:xfrm>
            <a:off x="1434202" y="835589"/>
            <a:ext cx="92381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i="1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 </a:t>
            </a:r>
            <a:r>
              <a:rPr lang="en-US" sz="2400" i="1" dirty="0" err="1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khwarizmi’s</a:t>
            </a:r>
            <a:r>
              <a:rPr lang="en-US" sz="2400" i="1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algorithm is a fascinating mixture of decimal and binary.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350D72-C563-4572-803A-6D187695A53E}"/>
              </a:ext>
            </a:extLst>
          </p:cNvPr>
          <p:cNvSpPr txBox="1"/>
          <p:nvPr/>
        </p:nvSpPr>
        <p:spPr>
          <a:xfrm>
            <a:off x="4960763" y="1569095"/>
            <a:ext cx="1789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Integer division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6919A2D-0C07-47AB-8482-E7E4AFD984C7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4778735" y="1753761"/>
            <a:ext cx="182028" cy="3627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2" descr="Image result for smiley face images">
            <a:extLst>
              <a:ext uri="{FF2B5EF4-FFF2-40B4-BE49-F238E27FC236}">
                <a16:creationId xmlns:a16="http://schemas.microsoft.com/office/drawing/2014/main" id="{FC85EDEC-BCC8-4E3F-95CA-9AD8F7A8D0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42751">
            <a:off x="875531" y="3473651"/>
            <a:ext cx="540688" cy="392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8709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42CE44D-FDCD-4234-8756-CBEF6269D392}"/>
              </a:ext>
            </a:extLst>
          </p:cNvPr>
          <p:cNvSpPr/>
          <p:nvPr/>
        </p:nvSpPr>
        <p:spPr>
          <a:xfrm>
            <a:off x="1557700" y="1677656"/>
            <a:ext cx="9263269" cy="4467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indent="-454025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Sum of any three single-digit numbers is at most two digits long.</a:t>
            </a:r>
          </a:p>
          <a:p>
            <a:pPr marL="457200" indent="-45402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Number of digits needed to represent the number N ≥ 0 in base b.</a:t>
            </a:r>
          </a:p>
          <a:p>
            <a:pPr marL="457200" indent="-45402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Algorithm for determining </a:t>
            </a:r>
            <a:r>
              <a:rPr lang="en-US" sz="2400" i="1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number of binary digits needed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 the binary representation of a positive decimal integer n. </a:t>
            </a:r>
          </a:p>
          <a:p>
            <a:pPr marL="457200" indent="-45402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Algorithm analysis framework</a:t>
            </a:r>
          </a:p>
          <a:p>
            <a:pPr marL="457200" indent="-45402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How much does the size of a number change, when change base?</a:t>
            </a:r>
          </a:p>
          <a:p>
            <a:pPr marL="457200" indent="-454025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indent="-454025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Confused emoticon Stock Vector - 11275856">
            <a:extLst>
              <a:ext uri="{FF2B5EF4-FFF2-40B4-BE49-F238E27FC236}">
                <a16:creationId xmlns:a16="http://schemas.microsoft.com/office/drawing/2014/main" id="{3255D863-EC54-447F-9EC1-8762825607AE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183" y="1908788"/>
            <a:ext cx="432008" cy="421688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6181CD5-99D3-A380-3D34-205EABF93B83}"/>
              </a:ext>
            </a:extLst>
          </p:cNvPr>
          <p:cNvSpPr txBox="1"/>
          <p:nvPr/>
        </p:nvSpPr>
        <p:spPr>
          <a:xfrm>
            <a:off x="1289191" y="1013254"/>
            <a:ext cx="18123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Outlines:</a:t>
            </a:r>
          </a:p>
        </p:txBody>
      </p:sp>
    </p:spTree>
    <p:extLst>
      <p:ext uri="{BB962C8B-B14F-4D97-AF65-F5344CB8AC3E}">
        <p14:creationId xmlns:p14="http://schemas.microsoft.com/office/powerpoint/2010/main" val="21064067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58E8630-8A01-474C-9BC0-544E42C430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671141"/>
              </p:ext>
            </p:extLst>
          </p:nvPr>
        </p:nvGraphicFramePr>
        <p:xfrm>
          <a:off x="1654628" y="2789592"/>
          <a:ext cx="9299275" cy="297548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714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69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678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230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202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 * y = 1101 * 1</a:t>
                      </a:r>
                      <a:r>
                        <a:rPr lang="en-US" sz="2400" b="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2547581"/>
                  </a:ext>
                </a:extLst>
              </a:tr>
              <a:tr h="48823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1011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457200" marR="0" lvl="1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1101</a:t>
                      </a:r>
                      <a:endParaRPr lang="en-US" sz="2400" b="1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2400" baseline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2400" baseline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en-US" sz="2400" baseline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   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442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101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457200" marR="0" lvl="1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11010</a:t>
                      </a:r>
                      <a:endParaRPr lang="en-US" sz="2400" b="1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2400" baseline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2400" baseline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en-US" sz="2400" baseline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     </a:t>
                      </a:r>
                      <a:r>
                        <a:rPr lang="en-US" sz="240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400" dirty="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442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strike="sngStrike" baseline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110100</a:t>
                      </a:r>
                      <a:endParaRPr lang="en-US" sz="2400" strike="sngStrike" baseline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(strike out)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en-US" sz="24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en-US" sz="2400" baseline="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</a:t>
                      </a:r>
                      <a:r>
                        <a:rPr lang="en-US" sz="24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en-US" sz="2400" baseline="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</a:t>
                      </a:r>
                      <a:r>
                        <a:rPr lang="en-US" sz="24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0      0      </a:t>
                      </a:r>
                      <a:r>
                        <a:rPr lang="en-US" sz="240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0      0     </a:t>
                      </a:r>
                      <a:endParaRPr lang="en-US" sz="2400" dirty="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442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1101000</a:t>
                      </a:r>
                      <a:endParaRPr lang="en-US" sz="2400" b="1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2400" baseline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2400" baseline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en-US" sz="2400" baseline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     </a:t>
                      </a:r>
                      <a:r>
                        <a:rPr lang="en-US" sz="240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0      0      0</a:t>
                      </a:r>
                      <a:endParaRPr lang="en-US" sz="2400" dirty="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106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10001111</a:t>
                      </a:r>
                      <a:endParaRPr lang="en-US" sz="24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(answer)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2400" baseline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en-US" sz="2400" baseline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en-US" sz="2400" baseline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en-US" sz="2400" baseline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2400" baseline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2400" baseline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2400" baseline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   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707837B-F72C-45FC-8CD4-D8B2E8AB4EF6}"/>
              </a:ext>
            </a:extLst>
          </p:cNvPr>
          <p:cNvSpPr txBox="1"/>
          <p:nvPr/>
        </p:nvSpPr>
        <p:spPr>
          <a:xfrm>
            <a:off x="1576251" y="1212743"/>
            <a:ext cx="98842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Shift X to left by |y| bit packing with 0’s. This need O(|y|).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the intermediate results obtained from left shift by x at most |y|-1 times.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is O(|y| * (|x| + |y|)). For both X and Y has n bits, then O(n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).</a:t>
            </a:r>
          </a:p>
        </p:txBody>
      </p:sp>
      <p:sp>
        <p:nvSpPr>
          <p:cNvPr id="4" name="Left Brace 3">
            <a:extLst>
              <a:ext uri="{FF2B5EF4-FFF2-40B4-BE49-F238E27FC236}">
                <a16:creationId xmlns:a16="http://schemas.microsoft.com/office/drawing/2014/main" id="{857C4D2A-DA1F-4C17-8CDD-02294032B42B}"/>
              </a:ext>
            </a:extLst>
          </p:cNvPr>
          <p:cNvSpPr>
            <a:spLocks/>
          </p:cNvSpPr>
          <p:nvPr/>
        </p:nvSpPr>
        <p:spPr bwMode="auto">
          <a:xfrm rot="16200000">
            <a:off x="2796077" y="5238395"/>
            <a:ext cx="149387" cy="1474669"/>
          </a:xfrm>
          <a:prstGeom prst="leftBrace">
            <a:avLst>
              <a:gd name="adj1" fmla="val 75877"/>
              <a:gd name="adj2" fmla="val 50000"/>
            </a:avLst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C9A057B-3692-4021-9AAD-2CA4AAFEA6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8695986"/>
              </p:ext>
            </p:extLst>
          </p:nvPr>
        </p:nvGraphicFramePr>
        <p:xfrm>
          <a:off x="4579406" y="2790825"/>
          <a:ext cx="1577554" cy="29560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8777">
                  <a:extLst>
                    <a:ext uri="{9D8B030D-6E8A-4147-A177-3AD203B41FA5}">
                      <a16:colId xmlns:a16="http://schemas.microsoft.com/office/drawing/2014/main" val="2346076868"/>
                    </a:ext>
                  </a:extLst>
                </a:gridCol>
                <a:gridCol w="788777">
                  <a:extLst>
                    <a:ext uri="{9D8B030D-6E8A-4147-A177-3AD203B41FA5}">
                      <a16:colId xmlns:a16="http://schemas.microsoft.com/office/drawing/2014/main" val="1459158445"/>
                    </a:ext>
                  </a:extLst>
                </a:gridCol>
              </a:tblGrid>
              <a:tr h="45111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552883"/>
                  </a:ext>
                </a:extLst>
              </a:tr>
              <a:tr h="49815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endParaRPr lang="en-US" sz="2400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8288861"/>
                  </a:ext>
                </a:extLst>
              </a:tr>
              <a:tr h="46995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</a:t>
                      </a:r>
                      <a:endParaRPr lang="en-US" sz="2400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1281266"/>
                  </a:ext>
                </a:extLst>
              </a:tr>
              <a:tr h="47280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52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9765743"/>
                  </a:ext>
                </a:extLst>
              </a:tr>
              <a:tr h="45157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104</a:t>
                      </a:r>
                      <a:endParaRPr lang="en-US" sz="2400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2123459"/>
                  </a:ext>
                </a:extLst>
              </a:tr>
              <a:tr h="52623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143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6730158"/>
                  </a:ext>
                </a:extLst>
              </a:tr>
            </a:tbl>
          </a:graphicData>
        </a:graphic>
      </p:graphicFrame>
      <p:pic>
        <p:nvPicPr>
          <p:cNvPr id="7" name="Picture 2" descr="Image result for smiley face images">
            <a:extLst>
              <a:ext uri="{FF2B5EF4-FFF2-40B4-BE49-F238E27FC236}">
                <a16:creationId xmlns:a16="http://schemas.microsoft.com/office/drawing/2014/main" id="{9E6969E8-2A43-43BF-9824-C98A9B2C08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42751">
            <a:off x="767326" y="2466465"/>
            <a:ext cx="540688" cy="392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49982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6522422"/>
              </p:ext>
            </p:extLst>
          </p:nvPr>
        </p:nvGraphicFramePr>
        <p:xfrm>
          <a:off x="1493520" y="2365829"/>
          <a:ext cx="5382767" cy="374945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912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54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955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405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3563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2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1101*10000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7687257"/>
                  </a:ext>
                </a:extLst>
              </a:tr>
              <a:tr h="53563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en-US" sz="22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endParaRPr lang="en-US" sz="22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(strike out)</a:t>
                      </a:r>
                      <a:endParaRPr lang="en-US" sz="22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0000</a:t>
                      </a:r>
                      <a:endParaRPr lang="en-US" sz="22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563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sz="22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</a:t>
                      </a:r>
                      <a:endParaRPr lang="en-US" sz="22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(strike out)</a:t>
                      </a:r>
                      <a:endParaRPr lang="en-US" sz="22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0000</a:t>
                      </a:r>
                      <a:r>
                        <a:rPr lang="en-US" sz="2200" b="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200" b="0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563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22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52</a:t>
                      </a:r>
                      <a:endParaRPr lang="en-US" sz="22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(strike out)</a:t>
                      </a:r>
                      <a:endParaRPr lang="en-US" sz="22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0000</a:t>
                      </a:r>
                      <a:r>
                        <a:rPr lang="en-US" sz="2200" b="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</a:t>
                      </a:r>
                      <a:endParaRPr lang="en-US" sz="2200" b="0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563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2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104</a:t>
                      </a:r>
                      <a:endParaRPr lang="en-US" sz="22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(strike out)</a:t>
                      </a:r>
                      <a:endParaRPr lang="en-US" sz="22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0000</a:t>
                      </a:r>
                      <a:r>
                        <a:rPr lang="en-US" sz="2200" b="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000</a:t>
                      </a:r>
                      <a:endParaRPr lang="en-US" sz="2200" b="0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563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2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208</a:t>
                      </a:r>
                      <a:endParaRPr lang="en-US" sz="2200" b="0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1101</a:t>
                      </a:r>
                      <a:r>
                        <a:rPr lang="en-US" sz="2200" b="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0000</a:t>
                      </a:r>
                      <a:endParaRPr lang="en-US" sz="2200" b="0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563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208</a:t>
                      </a:r>
                      <a:endParaRPr lang="en-US" sz="22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(answer)</a:t>
                      </a:r>
                      <a:endParaRPr lang="en-US" sz="22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11010000</a:t>
                      </a:r>
                      <a:endParaRPr lang="en-US" sz="22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314168" y="592186"/>
            <a:ext cx="9292446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Example 0.8:   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Let x = 13 and y = 16. Find x * y. (13 = 1101, 16 = 10000)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alt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(13 = 1101, 16 = 10000)</a:t>
            </a:r>
            <a:endParaRPr lang="en-US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421048" y="1071801"/>
            <a:ext cx="4344838" cy="57861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use of the algorithm, we have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13 * 16 =  13 *2 * 16/2 =  2(13 * 8)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13 * 8 =  13*2 * 8/2 = 2(13 * 4)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13 * 4 =  13*2 * 4/2 = 2(13 * 2)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13 * 2 = 13 *2 * 2/2 = 2(13 * 1) </a:t>
            </a:r>
          </a:p>
          <a:p>
            <a:pPr>
              <a:spcAft>
                <a:spcPts val="600"/>
              </a:spcAft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13 * 1 =  13 * (1 + 0) = 13 + 2(13*0/2).</a:t>
            </a:r>
          </a:p>
          <a:p>
            <a:pPr>
              <a:spcAft>
                <a:spcPts val="600"/>
              </a:spcAft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13 * 16 = 2(13 *8)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= 2(2(13 * 4))</a:t>
            </a:r>
          </a:p>
          <a:p>
            <a:pPr>
              <a:spcAft>
                <a:spcPts val="600"/>
              </a:spcAft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= 2(2(2(13*2)))</a:t>
            </a:r>
          </a:p>
          <a:p>
            <a:pPr>
              <a:spcAft>
                <a:spcPts val="600"/>
              </a:spcAft>
            </a:pP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= 2(2(2(2(13*1))))</a:t>
            </a:r>
          </a:p>
          <a:p>
            <a:pPr>
              <a:spcAft>
                <a:spcPts val="600"/>
              </a:spcAft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= 2(2(2(2(13*(1+0)))))</a:t>
            </a:r>
          </a:p>
          <a:p>
            <a:pPr>
              <a:spcAft>
                <a:spcPts val="600"/>
              </a:spcAft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= 2(2(2(2(13+ 2(13*0/2)))))</a:t>
            </a:r>
          </a:p>
          <a:p>
            <a:pPr>
              <a:spcAft>
                <a:spcPts val="600"/>
              </a:spcAft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= 2(2(2(2(13))))</a:t>
            </a:r>
            <a:endParaRPr lang="en-US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= 2(2(2(26)))</a:t>
            </a:r>
          </a:p>
          <a:p>
            <a:pPr>
              <a:spcAft>
                <a:spcPts val="600"/>
              </a:spcAft>
            </a:pP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= 2(2(52))</a:t>
            </a:r>
          </a:p>
          <a:p>
            <a:pPr>
              <a:spcAft>
                <a:spcPts val="600"/>
              </a:spcAft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= 2(104)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= 208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FDEA19-E47A-4A21-9B34-6CE14849F1E9}"/>
              </a:ext>
            </a:extLst>
          </p:cNvPr>
          <p:cNvSpPr txBox="1"/>
          <p:nvPr/>
        </p:nvSpPr>
        <p:spPr>
          <a:xfrm>
            <a:off x="1493520" y="1978570"/>
            <a:ext cx="2250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Computed by hands</a:t>
            </a:r>
          </a:p>
        </p:txBody>
      </p:sp>
      <p:pic>
        <p:nvPicPr>
          <p:cNvPr id="8" name="Picture 2" descr="Image result for smiley face images">
            <a:extLst>
              <a:ext uri="{FF2B5EF4-FFF2-40B4-BE49-F238E27FC236}">
                <a16:creationId xmlns:a16="http://schemas.microsoft.com/office/drawing/2014/main" id="{E72B7E7B-31B2-482E-B0BD-7A02B7A372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42751">
            <a:off x="609600" y="1915388"/>
            <a:ext cx="540688" cy="392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85419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8056988"/>
              </p:ext>
            </p:extLst>
          </p:nvPr>
        </p:nvGraphicFramePr>
        <p:xfrm>
          <a:off x="787078" y="2365829"/>
          <a:ext cx="6435524" cy="374945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046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13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76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418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3563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2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1101*10000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7687257"/>
                  </a:ext>
                </a:extLst>
              </a:tr>
              <a:tr h="535636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10000</a:t>
                      </a:r>
                      <a:endParaRPr lang="en-US" sz="22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 strike="sngStrike" baseline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1101</a:t>
                      </a:r>
                      <a:endParaRPr lang="en-US" sz="2200" b="0" strike="sngStrike" baseline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(strike out)</a:t>
                      </a:r>
                      <a:endParaRPr lang="en-US" sz="22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 strike="noStrike" baseline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0000</a:t>
                      </a:r>
                      <a:endParaRPr lang="en-US" sz="2200" b="0" strike="noStrike" baseline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5636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1000</a:t>
                      </a:r>
                      <a:endParaRPr lang="en-US" sz="22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 strike="sngStrike" baseline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11010</a:t>
                      </a:r>
                      <a:endParaRPr lang="en-US" sz="2200" b="0" strike="sngStrike" baseline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(strike out)</a:t>
                      </a:r>
                      <a:endParaRPr lang="en-US" sz="22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 strike="noStrike" baseline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0000</a:t>
                      </a:r>
                      <a:r>
                        <a:rPr lang="en-US" sz="2200" b="0" strike="noStrike" baseline="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200" b="0" strike="noStrike" baseline="0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5636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</a:t>
                      </a:r>
                      <a:endParaRPr lang="en-US" sz="22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 strike="sngStrike" baseline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110100</a:t>
                      </a:r>
                      <a:endParaRPr lang="en-US" sz="2200" b="0" strike="sngStrike" baseline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(strike out)</a:t>
                      </a:r>
                      <a:endParaRPr lang="en-US" sz="22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 strike="noStrike" baseline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0000</a:t>
                      </a:r>
                      <a:r>
                        <a:rPr lang="en-US" sz="2200" b="0" strike="noStrike" baseline="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</a:t>
                      </a:r>
                      <a:endParaRPr lang="en-US" sz="2200" b="0" strike="noStrike" baseline="0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5636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22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 strike="sngStrike" baseline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1101000</a:t>
                      </a:r>
                      <a:endParaRPr lang="en-US" sz="2200" b="0" strike="sngStrike" baseline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(strike out)</a:t>
                      </a:r>
                      <a:endParaRPr lang="en-US" sz="22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 strike="noStrike" baseline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0000</a:t>
                      </a:r>
                      <a:r>
                        <a:rPr lang="en-US" sz="2200" b="0" strike="noStrike" baseline="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000</a:t>
                      </a:r>
                      <a:endParaRPr lang="en-US" sz="2200" b="0" strike="noStrike" baseline="0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5636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2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11010000</a:t>
                      </a:r>
                      <a:endParaRPr lang="en-US" sz="2200" b="0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1101</a:t>
                      </a:r>
                      <a:r>
                        <a:rPr lang="en-US" sz="2200" b="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0000</a:t>
                      </a:r>
                      <a:endParaRPr lang="en-US" sz="2200" b="0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563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11010000</a:t>
                      </a:r>
                      <a:endParaRPr lang="en-US" sz="2200" b="0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(answer 208)</a:t>
                      </a:r>
                      <a:endParaRPr lang="en-US" sz="22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11010000</a:t>
                      </a:r>
                      <a:endParaRPr lang="en-US" sz="22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296751" y="339637"/>
            <a:ext cx="9292446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Example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0.8:    Let x = 13 and y = 16. Find x * y. (13 = 1101, 16 = 10000)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alt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(13 = 1101, 16 = 10000)</a:t>
            </a:r>
            <a:endParaRPr lang="en-US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421048" y="1071801"/>
            <a:ext cx="4344838" cy="57861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use of the algorithm, we have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13 * 16 =  13 *2 * 16/2 =  2(13 * 8)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13 * 8 =  13*2 * 8/2 = 2(13 * 4)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13 * 4 =  13*2 * 4/2 = 2(13 * 2)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13 * 2 = 13 *2 * 2/2 = 2(13 * 1) </a:t>
            </a:r>
          </a:p>
          <a:p>
            <a:pPr>
              <a:spcAft>
                <a:spcPts val="600"/>
              </a:spcAft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13 * 1 =  13 * (1 + 0) = 13 + 2(13*0/2).</a:t>
            </a:r>
          </a:p>
          <a:p>
            <a:pPr>
              <a:spcAft>
                <a:spcPts val="600"/>
              </a:spcAft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13 * 16 = 2(13 *8)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= 2(2(13 * 4))</a:t>
            </a:r>
          </a:p>
          <a:p>
            <a:pPr>
              <a:spcAft>
                <a:spcPts val="600"/>
              </a:spcAft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= 2(2(2(13*2)))</a:t>
            </a:r>
          </a:p>
          <a:p>
            <a:pPr>
              <a:spcAft>
                <a:spcPts val="600"/>
              </a:spcAft>
            </a:pP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= 2(2(2(2(13*1))))</a:t>
            </a:r>
          </a:p>
          <a:p>
            <a:pPr>
              <a:spcAft>
                <a:spcPts val="600"/>
              </a:spcAft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= 2(2(2(2(13*(1+0)))))</a:t>
            </a:r>
          </a:p>
          <a:p>
            <a:pPr>
              <a:spcAft>
                <a:spcPts val="600"/>
              </a:spcAft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= 2(2(2(2(13+ 2(13*0/2)))))</a:t>
            </a:r>
          </a:p>
          <a:p>
            <a:pPr>
              <a:spcAft>
                <a:spcPts val="600"/>
              </a:spcAft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= 2(2(2(2(13))))</a:t>
            </a:r>
            <a:endParaRPr lang="en-US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= 2(2(2(26)))</a:t>
            </a:r>
          </a:p>
          <a:p>
            <a:pPr>
              <a:spcAft>
                <a:spcPts val="600"/>
              </a:spcAft>
            </a:pP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= 2(2(52))</a:t>
            </a:r>
          </a:p>
          <a:p>
            <a:pPr>
              <a:spcAft>
                <a:spcPts val="600"/>
              </a:spcAft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= 2(104)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= 208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D0B7D9-CD8B-47AB-8417-E4C1910904B0}"/>
              </a:ext>
            </a:extLst>
          </p:cNvPr>
          <p:cNvSpPr txBox="1"/>
          <p:nvPr/>
        </p:nvSpPr>
        <p:spPr>
          <a:xfrm>
            <a:off x="700367" y="1885036"/>
            <a:ext cx="3509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Computed by bit-representations</a:t>
            </a:r>
          </a:p>
        </p:txBody>
      </p:sp>
    </p:spTree>
    <p:extLst>
      <p:ext uri="{BB962C8B-B14F-4D97-AF65-F5344CB8AC3E}">
        <p14:creationId xmlns:p14="http://schemas.microsoft.com/office/powerpoint/2010/main" val="56974967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5587855"/>
              </p:ext>
            </p:extLst>
          </p:nvPr>
        </p:nvGraphicFramePr>
        <p:xfrm>
          <a:off x="752354" y="2421347"/>
          <a:ext cx="5921761" cy="32192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899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58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173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085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444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1101*100110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6496659"/>
                  </a:ext>
                </a:extLst>
              </a:tr>
              <a:tr h="374444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100110</a:t>
                      </a:r>
                      <a:endParaRPr lang="en-US" sz="20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strike="sngStrike" baseline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1101</a:t>
                      </a:r>
                      <a:endParaRPr lang="en-US" sz="2000" b="0" strike="sngStrike" baseline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(strike out)</a:t>
                      </a:r>
                      <a:endParaRPr lang="en-US" sz="20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strike="noStrike" baseline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0000</a:t>
                      </a:r>
                      <a:endParaRPr lang="en-US" sz="2000" b="0" strike="noStrike" baseline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444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10011</a:t>
                      </a:r>
                      <a:endParaRPr lang="en-US" sz="20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11010</a:t>
                      </a:r>
                      <a:endParaRPr lang="en-US" sz="2000" b="0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11010</a:t>
                      </a:r>
                      <a:endParaRPr lang="en-US" sz="20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444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1001</a:t>
                      </a:r>
                      <a:endParaRPr lang="en-US" sz="20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110100</a:t>
                      </a:r>
                      <a:endParaRPr lang="en-US" sz="2000" b="0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110100</a:t>
                      </a:r>
                      <a:endParaRPr lang="en-US" sz="20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444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</a:t>
                      </a:r>
                      <a:endParaRPr lang="en-US" sz="20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strike="sngStrike" baseline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0000000</a:t>
                      </a:r>
                      <a:endParaRPr lang="en-US" sz="2000" b="0" strike="sngStrike" baseline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(strike out)</a:t>
                      </a:r>
                      <a:endParaRPr lang="en-US" sz="20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strike="noStrike" baseline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0000000</a:t>
                      </a:r>
                      <a:endParaRPr lang="en-US" sz="2000" b="0" strike="noStrike" baseline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4444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20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strike="sngStrike" baseline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00000000</a:t>
                      </a:r>
                      <a:endParaRPr lang="en-US" sz="2000" b="0" strike="sngStrike" baseline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(strike out)</a:t>
                      </a:r>
                      <a:endParaRPr lang="en-US" sz="20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strike="noStrike" baseline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00000000</a:t>
                      </a:r>
                      <a:endParaRPr lang="en-US" sz="2000" b="0" strike="noStrike" baseline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4444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0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110100000</a:t>
                      </a:r>
                      <a:endParaRPr lang="en-US" sz="2000" b="0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110100000</a:t>
                      </a:r>
                      <a:endParaRPr lang="en-US" sz="20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444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111101110</a:t>
                      </a:r>
                      <a:endParaRPr lang="en-US" sz="20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(answer 494)</a:t>
                      </a:r>
                      <a:endParaRPr lang="en-US" sz="20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111101110</a:t>
                      </a:r>
                      <a:endParaRPr lang="en-US" sz="20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457864" y="1137934"/>
            <a:ext cx="9325155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0000CC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Example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CC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0.9:    Let x = 13 and y = 38. Find x * y.  (13 = 1101, 38 = 100110)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674114" y="1907375"/>
            <a:ext cx="5313871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use of the algorithm, we have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33363">
              <a:spcAft>
                <a:spcPts val="600"/>
              </a:spcAft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13 * 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38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2(13 * 38/2) = 2(13 * 19)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33363">
              <a:spcAft>
                <a:spcPts val="600"/>
              </a:spcAft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13 * 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19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13 *(1 + 18) =  13 + (13 * 18)</a:t>
            </a:r>
          </a:p>
          <a:p>
            <a:pPr marL="233363">
              <a:spcAft>
                <a:spcPts val="600"/>
              </a:spcAft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= 13 + 2(13 * 18/2) = 13 + 2(13 * 9)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33363">
              <a:spcAft>
                <a:spcPts val="600"/>
              </a:spcAft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13 * 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9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13 *(1 + 8) = 13 + 2(13 * 8/2)</a:t>
            </a:r>
          </a:p>
          <a:p>
            <a:pPr marL="233363">
              <a:spcAft>
                <a:spcPts val="600"/>
              </a:spcAft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= 13 + 2(13 * 4)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33363">
              <a:spcAft>
                <a:spcPts val="600"/>
              </a:spcAft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13 * 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2(13 * 4/2) = 2(13 * 2)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33363">
              <a:spcAft>
                <a:spcPts val="600"/>
              </a:spcAft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13 * 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2(13 * 2/2) = 2 (13*1)</a:t>
            </a:r>
          </a:p>
          <a:p>
            <a:pPr>
              <a:spcAft>
                <a:spcPts val="600"/>
              </a:spcAft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13 * 1 = 13 *(1+0) =13 + 2 (13*0/2) = 13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   13 * 38 = 2(13 * 19)  = 2(13 + 2(13 * 9))</a:t>
            </a:r>
          </a:p>
          <a:p>
            <a:pPr>
              <a:spcAft>
                <a:spcPts val="600"/>
              </a:spcAft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= 2(13 + 2(13 + 2(13 * 4)))  </a:t>
            </a:r>
          </a:p>
          <a:p>
            <a:pPr>
              <a:spcAft>
                <a:spcPts val="600"/>
              </a:spcAft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   = 2(13 + 2(13 + 2(2(13 * 2))))</a:t>
            </a:r>
          </a:p>
          <a:p>
            <a:pPr>
              <a:spcAft>
                <a:spcPts val="600"/>
              </a:spcAft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   = 2(13 + 2(13 + 2(2(2(13 * 1) ))))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Picture 2" descr="Image result for smiley face images">
            <a:extLst>
              <a:ext uri="{FF2B5EF4-FFF2-40B4-BE49-F238E27FC236}">
                <a16:creationId xmlns:a16="http://schemas.microsoft.com/office/drawing/2014/main" id="{982C030A-2121-4D05-91F2-05C52BE84B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00837">
            <a:off x="692030" y="1519190"/>
            <a:ext cx="624007" cy="453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1DF5D02-871C-440E-A785-D26E21D935EC}"/>
              </a:ext>
            </a:extLst>
          </p:cNvPr>
          <p:cNvSpPr txBox="1"/>
          <p:nvPr/>
        </p:nvSpPr>
        <p:spPr>
          <a:xfrm>
            <a:off x="641130" y="1995170"/>
            <a:ext cx="3509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Computed by bit-representations</a:t>
            </a:r>
          </a:p>
        </p:txBody>
      </p:sp>
    </p:spTree>
    <p:extLst>
      <p:ext uri="{BB962C8B-B14F-4D97-AF65-F5344CB8AC3E}">
        <p14:creationId xmlns:p14="http://schemas.microsoft.com/office/powerpoint/2010/main" val="199738506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DF1B5725-DCD9-5F71-8FE9-635899AB887E}"/>
              </a:ext>
            </a:extLst>
          </p:cNvPr>
          <p:cNvSpPr txBox="1"/>
          <p:nvPr/>
        </p:nvSpPr>
        <p:spPr>
          <a:xfrm>
            <a:off x="598311" y="4898797"/>
            <a:ext cx="6333830" cy="1156013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98311" y="606885"/>
            <a:ext cx="7489263" cy="971788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302436" y="606885"/>
            <a:ext cx="9126747" cy="6259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22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Figure 1.1:  Multiplication à la </a:t>
            </a:r>
            <a:r>
              <a:rPr lang="en-US" sz="2200" dirty="0" err="1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Franҫais</a:t>
            </a:r>
            <a:r>
              <a:rPr lang="en-US" sz="22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-  </a:t>
            </a:r>
          </a:p>
          <a:p>
            <a:pPr>
              <a:lnSpc>
                <a:spcPct val="107000"/>
              </a:lnSpc>
            </a:pPr>
            <a:r>
              <a:rPr lang="en-US" sz="22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 recursive algorithm which directly implement this rule :</a:t>
            </a:r>
            <a:endParaRPr lang="en-US" sz="22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</a:pP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     2(x *</a:t>
            </a:r>
            <a:r>
              <a:rPr lang="en-US" sz="22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└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y/2 </a:t>
            </a:r>
            <a:r>
              <a:rPr lang="en-US" sz="22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┘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),        if y is even</a:t>
            </a:r>
          </a:p>
          <a:p>
            <a:pPr>
              <a:lnSpc>
                <a:spcPct val="107000"/>
              </a:lnSpc>
            </a:pP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 * y  =   </a:t>
            </a:r>
          </a:p>
          <a:p>
            <a:pPr>
              <a:lnSpc>
                <a:spcPct val="107000"/>
              </a:lnSpc>
            </a:pP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     x + 2(x * </a:t>
            </a:r>
            <a:r>
              <a:rPr lang="en-US" sz="22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└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y/2 </a:t>
            </a:r>
            <a:r>
              <a:rPr lang="en-US" sz="22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┘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), if y is odd</a:t>
            </a:r>
          </a:p>
          <a:p>
            <a:pPr>
              <a:lnSpc>
                <a:spcPct val="107000"/>
              </a:lnSpc>
            </a:pPr>
            <a:endParaRPr lang="en-US" sz="22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400" spc="-100" dirty="0">
                <a:ea typeface="Calibri" panose="020F0502020204030204" pitchFamily="34" charset="0"/>
                <a:cs typeface="Times New Roman" panose="02020603050405020304" pitchFamily="18" charset="0"/>
              </a:rPr>
              <a:t>function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multiply(x, y)</a:t>
            </a: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Input: </a:t>
            </a:r>
            <a:r>
              <a:rPr lang="en-US" sz="2200" spc="-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Two n-bit integers x and y, where y ≥ 0</a:t>
            </a: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Output: Their product</a:t>
            </a: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if  (y = 0)  then return 0;</a:t>
            </a: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12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z :=  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multiply (x, </a:t>
            </a:r>
            <a:r>
              <a:rPr lang="en-US" sz="2200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└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y/2 </a:t>
            </a:r>
            <a:r>
              <a:rPr lang="en-US" sz="2200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┘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if (y is even) then return 2z </a:t>
            </a: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else return x + 2z;</a:t>
            </a: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</a:pP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Figure 1.1 Multiplication à la </a:t>
            </a:r>
            <a:r>
              <a:rPr lang="en-US" sz="2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Franҫais</a:t>
            </a:r>
            <a:endParaRPr lang="en-US" sz="2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Left Brace 3"/>
          <p:cNvSpPr/>
          <p:nvPr/>
        </p:nvSpPr>
        <p:spPr>
          <a:xfrm>
            <a:off x="2452525" y="1856757"/>
            <a:ext cx="94430" cy="753926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5" name="Cloud Callout 4"/>
          <p:cNvSpPr/>
          <p:nvPr/>
        </p:nvSpPr>
        <p:spPr>
          <a:xfrm flipH="1">
            <a:off x="514737" y="2562881"/>
            <a:ext cx="540688" cy="361100"/>
          </a:xfrm>
          <a:prstGeom prst="cloudCallout">
            <a:avLst>
              <a:gd name="adj1" fmla="val -59429"/>
              <a:gd name="adj2" fmla="val 12576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832784" y="1578673"/>
            <a:ext cx="4844479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Using this algorithm, we have (example 0.9)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33363">
              <a:spcAft>
                <a:spcPts val="600"/>
              </a:spcAft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13 * 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38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2(13 * 19)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33363">
              <a:spcAft>
                <a:spcPts val="600"/>
              </a:spcAft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13 * 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19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13 + 2(13 * 9)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33363">
              <a:spcAft>
                <a:spcPts val="600"/>
              </a:spcAft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13 * 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9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13 + 2(13 * 4)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33363">
              <a:spcAft>
                <a:spcPts val="600"/>
              </a:spcAft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13 * 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2(13 * 2)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33363">
              <a:spcAft>
                <a:spcPts val="600"/>
              </a:spcAft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13 * 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2(13 * 1) = 2 * 13 = 26, </a:t>
            </a:r>
          </a:p>
          <a:p>
            <a:pPr>
              <a:spcAft>
                <a:spcPts val="600"/>
              </a:spcAft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13 * 1 = 13 + 2 ( 13* </a:t>
            </a:r>
            <a:r>
              <a:rPr lang="en-US" sz="2000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└ 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1/2</a:t>
            </a:r>
            <a:r>
              <a:rPr lang="en-US" sz="2000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┘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) </a:t>
            </a:r>
          </a:p>
          <a:p>
            <a:pPr>
              <a:spcAft>
                <a:spcPts val="600"/>
              </a:spcAft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= 13 + 2 * 0 = 13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   13 * 38 = 2(13 * 19)  </a:t>
            </a:r>
          </a:p>
          <a:p>
            <a:pPr>
              <a:spcAft>
                <a:spcPts val="600"/>
              </a:spcAft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= 2(13 + 2(13 * 9))</a:t>
            </a:r>
          </a:p>
          <a:p>
            <a:pPr>
              <a:spcAft>
                <a:spcPts val="600"/>
              </a:spcAft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= 2(13 + 2(13 + 2(13 * 4)))  </a:t>
            </a:r>
          </a:p>
          <a:p>
            <a:pPr>
              <a:spcAft>
                <a:spcPts val="600"/>
              </a:spcAft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   = 2(13 + 2(13 + 2(2(13 * 2))))</a:t>
            </a:r>
          </a:p>
          <a:p>
            <a:pPr>
              <a:spcAft>
                <a:spcPts val="600"/>
              </a:spcAft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   = 2(13 + 2(13 + 2(2(2(13 * 1) ))))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9" name="Picture 2" descr="Image result for smiley face images">
            <a:extLst>
              <a:ext uri="{FF2B5EF4-FFF2-40B4-BE49-F238E27FC236}">
                <a16:creationId xmlns:a16="http://schemas.microsoft.com/office/drawing/2014/main" id="{D0E5AE7A-B028-4601-A08A-34B1F3C504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42751">
            <a:off x="457048" y="2547097"/>
            <a:ext cx="540688" cy="392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16627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598311" y="1433689"/>
            <a:ext cx="6412089" cy="3806448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324031" y="1682760"/>
            <a:ext cx="5433820" cy="28585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2600" spc="-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Analysis of an algorithm:</a:t>
            </a:r>
          </a:p>
          <a:p>
            <a:pPr>
              <a:lnSpc>
                <a:spcPct val="107000"/>
              </a:lnSpc>
            </a:pPr>
            <a:endParaRPr lang="en-US" sz="2400" i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24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Is this algorithm correct?</a:t>
            </a:r>
            <a:endParaRPr lang="en-US" sz="2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800100" lvl="1" indent="-3429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24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How long does the algorithm take?</a:t>
            </a:r>
            <a:endParaRPr lang="en-US" sz="2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800100" lvl="1" indent="-3429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24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Can we do better?</a:t>
            </a:r>
            <a:endParaRPr lang="en-US" sz="2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Cloud Callout 2"/>
          <p:cNvSpPr/>
          <p:nvPr/>
        </p:nvSpPr>
        <p:spPr>
          <a:xfrm flipH="1">
            <a:off x="1109346" y="789419"/>
            <a:ext cx="540688" cy="405516"/>
          </a:xfrm>
          <a:prstGeom prst="cloudCallout">
            <a:avLst>
              <a:gd name="adj1" fmla="val -59429"/>
              <a:gd name="adj2" fmla="val 12576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106194" y="1617863"/>
            <a:ext cx="4129756" cy="36222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07000"/>
              </a:lnSpc>
            </a:pPr>
            <a:r>
              <a:rPr lang="en-US" sz="2400" spc="-100" dirty="0">
                <a:ea typeface="Calibri" panose="020F0502020204030204" pitchFamily="34" charset="0"/>
                <a:cs typeface="Times New Roman" panose="02020603050405020304" pitchFamily="18" charset="0"/>
              </a:rPr>
              <a:t>function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multiply(x, y)</a:t>
            </a: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Input: Two n-bit integers x 	     and y, where y ≥ 0</a:t>
            </a: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Output: Their product</a:t>
            </a: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if  (y = 0)  then return 0;</a:t>
            </a: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z :=  multiply (x, </a:t>
            </a:r>
            <a:r>
              <a:rPr lang="en-US" sz="24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└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y/2 </a:t>
            </a:r>
            <a:r>
              <a:rPr lang="en-US" sz="24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┘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if (y is even) then return 2z</a:t>
            </a: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         else return x + 2z;</a:t>
            </a:r>
          </a:p>
        </p:txBody>
      </p:sp>
      <p:pic>
        <p:nvPicPr>
          <p:cNvPr id="5" name="Picture 4" descr="Confused emoticon Stock Vector - 11275856">
            <a:extLst>
              <a:ext uri="{FF2B5EF4-FFF2-40B4-BE49-F238E27FC236}">
                <a16:creationId xmlns:a16="http://schemas.microsoft.com/office/drawing/2014/main" id="{BA30C522-F53C-439E-908C-A3ADEF85B0BD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346" y="687166"/>
            <a:ext cx="540688" cy="50112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8472883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845490" y="612923"/>
            <a:ext cx="6635828" cy="461063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559766" y="778294"/>
            <a:ext cx="5674373" cy="44392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24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Is this algorithm correct?</a:t>
            </a:r>
          </a:p>
          <a:p>
            <a:pPr marL="342900" indent="-3429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24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Does algorithm behave what it intends to do?</a:t>
            </a:r>
          </a:p>
          <a:p>
            <a:pPr marL="800100" lvl="1" indent="-3429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24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Given input and output specifications, will algorithm produce </a:t>
            </a:r>
            <a:r>
              <a:rPr lang="en-US" sz="2400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ouput_data</a:t>
            </a:r>
            <a:r>
              <a:rPr lang="en-US" sz="24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that satisfies the output specification for all the </a:t>
            </a:r>
            <a:r>
              <a:rPr lang="en-US" sz="2400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input_data</a:t>
            </a:r>
            <a:r>
              <a:rPr lang="en-US" sz="24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satisfies the input specification?</a:t>
            </a:r>
          </a:p>
          <a:p>
            <a:pPr marL="342900" indent="-3429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24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Will algorithm halt?</a:t>
            </a:r>
            <a:endParaRPr lang="en-US" sz="2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 is transparently correct; It also handles the base case (y = 0).</a:t>
            </a:r>
          </a:p>
        </p:txBody>
      </p:sp>
      <p:sp>
        <p:nvSpPr>
          <p:cNvPr id="3" name="Cloud Callout 2"/>
          <p:cNvSpPr/>
          <p:nvPr/>
        </p:nvSpPr>
        <p:spPr>
          <a:xfrm flipH="1">
            <a:off x="575146" y="4477689"/>
            <a:ext cx="540688" cy="405516"/>
          </a:xfrm>
          <a:prstGeom prst="cloudCallout">
            <a:avLst>
              <a:gd name="adj1" fmla="val -59429"/>
              <a:gd name="adj2" fmla="val 12576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378856" y="1417319"/>
            <a:ext cx="4149527" cy="36222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07000"/>
              </a:lnSpc>
            </a:pPr>
            <a:r>
              <a:rPr lang="en-US" sz="2400" spc="-100" dirty="0">
                <a:ea typeface="Calibri" panose="020F0502020204030204" pitchFamily="34" charset="0"/>
                <a:cs typeface="Times New Roman" panose="02020603050405020304" pitchFamily="18" charset="0"/>
              </a:rPr>
              <a:t>function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multiply(x, y)</a:t>
            </a: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Input: Two n-bit integers x    	     and y, where y ≥ 0</a:t>
            </a: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Output: Their product</a:t>
            </a: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if  y = 0  then return 0;</a:t>
            </a: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z :=  multiply (x, </a:t>
            </a:r>
            <a:r>
              <a:rPr lang="en-US" sz="24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└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y/2 </a:t>
            </a:r>
            <a:r>
              <a:rPr lang="en-US" sz="24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┘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if y is even then return 2z</a:t>
            </a: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         else return x + 2z;</a:t>
            </a:r>
          </a:p>
        </p:txBody>
      </p:sp>
      <p:sp>
        <p:nvSpPr>
          <p:cNvPr id="6" name="Text Box 7"/>
          <p:cNvSpPr txBox="1"/>
          <p:nvPr/>
        </p:nvSpPr>
        <p:spPr>
          <a:xfrm>
            <a:off x="1399041" y="5382894"/>
            <a:ext cx="5311715" cy="1167130"/>
          </a:xfrm>
          <a:prstGeom prst="rect">
            <a:avLst/>
          </a:prstGeom>
          <a:solidFill>
            <a:schemeClr val="lt1"/>
          </a:solidFill>
          <a:ln w="6350">
            <a:solidFill>
              <a:schemeClr val="bg1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     2(x *</a:t>
            </a:r>
            <a:r>
              <a:rPr lang="en-US" sz="2200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└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y/2 </a:t>
            </a:r>
            <a:r>
              <a:rPr lang="en-US" sz="2200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┘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),        if y is even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 * y  =  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     x + 2(x * </a:t>
            </a:r>
            <a:r>
              <a:rPr lang="en-US" sz="2200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└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y/2 </a:t>
            </a:r>
            <a:r>
              <a:rPr lang="en-US" sz="2200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┘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), if y is odd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7" name="Left Brace 6"/>
          <p:cNvSpPr/>
          <p:nvPr/>
        </p:nvSpPr>
        <p:spPr>
          <a:xfrm>
            <a:off x="2551368" y="5630727"/>
            <a:ext cx="94430" cy="753926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pic>
        <p:nvPicPr>
          <p:cNvPr id="8" name="Picture 2" descr="Image result for smiley face images">
            <a:extLst>
              <a:ext uri="{FF2B5EF4-FFF2-40B4-BE49-F238E27FC236}">
                <a16:creationId xmlns:a16="http://schemas.microsoft.com/office/drawing/2014/main" id="{7FCD76D9-FF4C-4CA6-BDE0-274D32B753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42751">
            <a:off x="592725" y="4437147"/>
            <a:ext cx="540688" cy="392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381791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04800" y="474133"/>
            <a:ext cx="7254239" cy="6111996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844731" y="357051"/>
                <a:ext cx="6820151" cy="645439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Aft>
                    <a:spcPts val="1800"/>
                  </a:spcAft>
                </a:pP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r>
                  <a:rPr lang="en-US" sz="2600" i="1" spc="-1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How long does the algorithm take?</a:t>
                </a:r>
                <a:endParaRPr lang="en-US" sz="2600" spc="-100" dirty="0"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indent="-342900">
                  <a:lnSpc>
                    <a:spcPct val="107000"/>
                  </a:lnSpc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The </a:t>
                </a:r>
                <a:r>
                  <a:rPr lang="en-US" sz="2400" dirty="0">
                    <a:solidFill>
                      <a:srgbClr val="0000FF"/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function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for multiplying two n-bit integers, 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terminate after n recursive calls, 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because y is halved (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) at each call. </a:t>
                </a:r>
              </a:p>
              <a:p>
                <a:pPr marL="800100" lvl="1" indent="-342900">
                  <a:lnSpc>
                    <a:spcPct val="107000"/>
                  </a:lnSpc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i.e., the number of bits of y is decreased by one (i.e., right-shift once). </a:t>
                </a:r>
              </a:p>
              <a:p>
                <a:pPr marL="342900" indent="-342900">
                  <a:lnSpc>
                    <a:spcPct val="107000"/>
                  </a:lnSpc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Upon return from each recursive call, requires a total of O(n) bit operations, 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which are as follows.</a:t>
                </a:r>
              </a:p>
              <a:p>
                <a:pPr marL="800100" lvl="1" indent="-342900">
                  <a:lnSpc>
                    <a:spcPct val="107000"/>
                  </a:lnSpc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 division by 2 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(using right-shift) for </a:t>
                </a:r>
                <a:r>
                  <a:rPr lang="en-US" sz="2400" baseline="-25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└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y/2 </a:t>
                </a:r>
                <a:r>
                  <a:rPr lang="en-US" sz="2400" baseline="-25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┘</a:t>
                </a:r>
                <a:r>
                  <a:rPr lang="en-US" sz="2400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;</a:t>
                </a:r>
              </a:p>
              <a:p>
                <a:pPr marL="800100" lvl="1" indent="-342900">
                  <a:lnSpc>
                    <a:spcPct val="107000"/>
                  </a:lnSpc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 test for even/odd 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(looking up the rightmost bit either 0 or 1);</a:t>
                </a:r>
              </a:p>
              <a:p>
                <a:pPr marL="800100" lvl="1" indent="-342900">
                  <a:lnSpc>
                    <a:spcPct val="107000"/>
                  </a:lnSpc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 multiplication by 2 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(using left-shift); and</a:t>
                </a:r>
              </a:p>
              <a:p>
                <a:pPr marL="800100" lvl="1" indent="-342900">
                  <a:lnSpc>
                    <a:spcPct val="107000"/>
                  </a:lnSpc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one addition 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if y or </a:t>
                </a:r>
                <a:r>
                  <a:rPr lang="en-US" sz="2400" baseline="-25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└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y/2 </a:t>
                </a:r>
                <a:r>
                  <a:rPr lang="en-US" sz="2400" baseline="-25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┘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is odd. </a:t>
                </a:r>
              </a:p>
              <a:p>
                <a:pPr marL="342900" indent="-342900">
                  <a:lnSpc>
                    <a:spcPct val="107000"/>
                  </a:lnSpc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T(n) = n*O(n) = n*(c</a:t>
                </a:r>
                <a:r>
                  <a:rPr lang="en-US" sz="2400" baseline="-25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n+c</a:t>
                </a:r>
                <a:r>
                  <a:rPr lang="en-US" sz="2400" baseline="-25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 = c</a:t>
                </a:r>
                <a:r>
                  <a:rPr lang="en-US" sz="2400" baseline="-25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</a:t>
                </a:r>
                <a:r>
                  <a:rPr lang="en-US" sz="2400" baseline="30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+c</a:t>
                </a:r>
                <a:r>
                  <a:rPr lang="en-US" sz="2400" baseline="-25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 = </a:t>
                </a:r>
                <a:r>
                  <a:rPr lang="en-US" sz="2400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O(n</a:t>
                </a:r>
                <a:r>
                  <a:rPr lang="en-US" sz="2400" baseline="30000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en-US" sz="2400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).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</a:p>
              <a:p>
                <a:pPr>
                  <a:lnSpc>
                    <a:spcPct val="107000"/>
                  </a:lnSpc>
                </a:pPr>
                <a:r>
                  <a:rPr lang="en-US" sz="2400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Therefore, the total time taken is thus O(n</a:t>
                </a:r>
                <a:r>
                  <a:rPr lang="en-US" sz="2400" baseline="30000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en-US" sz="2400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).</a:t>
                </a:r>
                <a:endParaRPr lang="en-US" sz="2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731" y="357051"/>
                <a:ext cx="6820151" cy="6454396"/>
              </a:xfrm>
              <a:prstGeom prst="rect">
                <a:avLst/>
              </a:prstGeom>
              <a:blipFill>
                <a:blip r:embed="rId2"/>
                <a:stretch>
                  <a:fillRect l="-1252" t="-851" r="-25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loud Callout 2"/>
          <p:cNvSpPr/>
          <p:nvPr/>
        </p:nvSpPr>
        <p:spPr>
          <a:xfrm flipH="1">
            <a:off x="658633" y="4978526"/>
            <a:ext cx="540688" cy="405516"/>
          </a:xfrm>
          <a:prstGeom prst="cloudCallout">
            <a:avLst>
              <a:gd name="adj1" fmla="val -59429"/>
              <a:gd name="adj2" fmla="val 12576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636279" y="1039204"/>
            <a:ext cx="4125386" cy="36222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07000"/>
              </a:lnSpc>
            </a:pP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function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multiply(x, y)</a:t>
            </a: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Input: Two n-bit integers x 	     and y,  where y ≥ 0</a:t>
            </a: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Output: Their product</a:t>
            </a: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if  y = 0  then return 0;</a:t>
            </a: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z :=  multiply (x, </a:t>
            </a:r>
            <a:r>
              <a:rPr lang="en-US" sz="24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└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y/2 </a:t>
            </a:r>
            <a:r>
              <a:rPr lang="en-US" sz="24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┘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if y is even then return 2z</a:t>
            </a: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    else return x + 2z;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1427E1-6241-45A3-BA7C-14D9BBA41BC6}"/>
              </a:ext>
            </a:extLst>
          </p:cNvPr>
          <p:cNvSpPr txBox="1"/>
          <p:nvPr/>
        </p:nvSpPr>
        <p:spPr>
          <a:xfrm>
            <a:off x="7977294" y="5108566"/>
            <a:ext cx="37843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Shift right n times for n-bit y.</a:t>
            </a:r>
          </a:p>
          <a:p>
            <a:r>
              <a:rPr lang="en-US" sz="2400" dirty="0"/>
              <a:t>Therefore, n recursive calls.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19144C0-DD22-4ECC-A702-ECB31BF37FF0}"/>
              </a:ext>
            </a:extLst>
          </p:cNvPr>
          <p:cNvCxnSpPr>
            <a:cxnSpLocks/>
          </p:cNvCxnSpPr>
          <p:nvPr/>
        </p:nvCxnSpPr>
        <p:spPr>
          <a:xfrm flipH="1" flipV="1">
            <a:off x="11377914" y="3727048"/>
            <a:ext cx="155453" cy="1454236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Image result for smiley face images">
            <a:extLst>
              <a:ext uri="{FF2B5EF4-FFF2-40B4-BE49-F238E27FC236}">
                <a16:creationId xmlns:a16="http://schemas.microsoft.com/office/drawing/2014/main" id="{F1BB0D50-C35D-4CEF-B10D-920AAC2886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42751">
            <a:off x="658633" y="4984951"/>
            <a:ext cx="540688" cy="392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14380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48881" y="1008847"/>
            <a:ext cx="9554547" cy="53399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Prove T(n) = O(n</a:t>
            </a:r>
            <a:r>
              <a:rPr lang="en-US" sz="22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T(n) = T(</a:t>
            </a:r>
            <a:r>
              <a:rPr lang="en-US" sz="22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└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n/2 </a:t>
            </a:r>
            <a:r>
              <a:rPr lang="en-US" sz="22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┘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+  c(n)</a:t>
            </a: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T(1) = c</a:t>
            </a:r>
            <a:r>
              <a:rPr lang="en-US" sz="22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(assume c</a:t>
            </a:r>
            <a:r>
              <a:rPr lang="en-US" sz="22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1); </a:t>
            </a:r>
          </a:p>
          <a:p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Solution:  (need to check the correctness of the following)</a:t>
            </a: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Let n = 2</a:t>
            </a:r>
            <a:r>
              <a:rPr lang="en-US" sz="22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	</a:t>
            </a: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T(n) = T(2</a:t>
            </a:r>
            <a:r>
              <a:rPr lang="en-US" sz="22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= T(2</a:t>
            </a:r>
            <a:r>
              <a:rPr lang="en-US" sz="22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k-1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+ 2</a:t>
            </a:r>
            <a:r>
              <a:rPr lang="en-US" sz="22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= T(2</a:t>
            </a:r>
            <a:r>
              <a:rPr lang="en-US" sz="22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k--2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+ 2</a:t>
            </a:r>
            <a:r>
              <a:rPr lang="en-US" sz="22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k-1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+ 2</a:t>
            </a:r>
            <a:r>
              <a:rPr lang="en-US" sz="22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= …</a:t>
            </a: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= T(2</a:t>
            </a:r>
            <a:r>
              <a:rPr lang="en-US" sz="22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k-i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+ (2</a:t>
            </a:r>
            <a:r>
              <a:rPr lang="en-US" sz="22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k-i+1 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+ (2</a:t>
            </a:r>
            <a:r>
              <a:rPr lang="en-US" sz="22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k-i+2 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+ … + (2</a:t>
            </a:r>
            <a:r>
              <a:rPr lang="en-US" sz="22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k-3 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+ (2</a:t>
            </a:r>
            <a:r>
              <a:rPr lang="en-US" sz="22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k-2 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+ (2</a:t>
            </a:r>
            <a:r>
              <a:rPr lang="en-US" sz="22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k-1 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+ (2</a:t>
            </a:r>
            <a:r>
              <a:rPr lang="en-US" sz="22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 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= T(2</a:t>
            </a:r>
            <a:r>
              <a:rPr lang="en-US" sz="22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k-k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+ (2</a:t>
            </a:r>
            <a:r>
              <a:rPr lang="en-US" sz="22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k-k+1 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+ (2</a:t>
            </a:r>
            <a:r>
              <a:rPr lang="en-US" sz="22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k-k+2 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+ … + (2</a:t>
            </a:r>
            <a:r>
              <a:rPr lang="en-US" sz="22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k-3 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+ (2</a:t>
            </a:r>
            <a:r>
              <a:rPr lang="en-US" sz="22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k-2 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+ (2</a:t>
            </a:r>
            <a:r>
              <a:rPr lang="en-US" sz="22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k-1 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+ (2</a:t>
            </a:r>
            <a:r>
              <a:rPr lang="en-US" sz="22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 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), k = </a:t>
            </a:r>
            <a:r>
              <a:rPr lang="en-US" sz="2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= </a:t>
            </a:r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T(2</a:t>
            </a:r>
            <a:r>
              <a:rPr lang="en-US" sz="2200" baseline="30000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k-k</a:t>
            </a:r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+ (2</a:t>
            </a:r>
            <a:r>
              <a:rPr lang="en-US" sz="22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k-k+1 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+ (2</a:t>
            </a:r>
            <a:r>
              <a:rPr lang="en-US" sz="22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k-k+2 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+ … + (2</a:t>
            </a:r>
            <a:r>
              <a:rPr lang="en-US" sz="22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k-3 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+ (2</a:t>
            </a:r>
            <a:r>
              <a:rPr lang="en-US" sz="22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k-2 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+ (2</a:t>
            </a:r>
            <a:r>
              <a:rPr lang="en-US" sz="22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k-1 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+ (2</a:t>
            </a:r>
            <a:r>
              <a:rPr lang="en-US" sz="22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 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),</a:t>
            </a: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= 1+ (2</a:t>
            </a:r>
            <a:r>
              <a:rPr lang="en-US" sz="22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 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+ (2</a:t>
            </a:r>
            <a:r>
              <a:rPr lang="en-US" sz="22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 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+ … + (2</a:t>
            </a:r>
            <a:r>
              <a:rPr lang="en-US" sz="22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k-3 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+ (2</a:t>
            </a:r>
            <a:r>
              <a:rPr lang="en-US" sz="22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k-2 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+ (2</a:t>
            </a:r>
            <a:r>
              <a:rPr lang="en-US" sz="22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k-1 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+ (2</a:t>
            </a:r>
            <a:r>
              <a:rPr lang="en-US" sz="22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 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),</a:t>
            </a: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= (2</a:t>
            </a:r>
            <a:r>
              <a:rPr lang="en-US" sz="22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k+1 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-1)</a:t>
            </a: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= 2n -1 = O(n) for each recursive call</a:t>
            </a: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algorithm will take n calls, and therefore O(n</a:t>
            </a:r>
            <a:r>
              <a:rPr lang="en-US" sz="22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).</a:t>
            </a: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B68A2F-D0D6-4D83-9871-DA7336553E23}"/>
              </a:ext>
            </a:extLst>
          </p:cNvPr>
          <p:cNvSpPr txBox="1"/>
          <p:nvPr/>
        </p:nvSpPr>
        <p:spPr>
          <a:xfrm>
            <a:off x="8115080" y="298842"/>
            <a:ext cx="4076920" cy="30998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07000"/>
              </a:lnSpc>
            </a:pPr>
            <a:r>
              <a:rPr lang="en-US" sz="2000" spc="-100" dirty="0">
                <a:ea typeface="Calibri" panose="020F0502020204030204" pitchFamily="34" charset="0"/>
                <a:cs typeface="Times New Roman" panose="02020603050405020304" pitchFamily="18" charset="0"/>
              </a:rPr>
              <a:t>function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multiply(x, y)</a:t>
            </a: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Input: Two n-bit integers x and y, 		   where y ≥ 0</a:t>
            </a: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Output: Their product</a:t>
            </a: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if  y = 0  then return 0;</a:t>
            </a: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z :=  multiply (x, </a:t>
            </a:r>
            <a:r>
              <a:rPr lang="en-US" sz="20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└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y/2 </a:t>
            </a:r>
            <a:r>
              <a:rPr lang="en-US" sz="20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┘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if y is even then return 2z</a:t>
            </a: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    else return x + 2z;</a:t>
            </a:r>
          </a:p>
        </p:txBody>
      </p:sp>
      <p:sp>
        <p:nvSpPr>
          <p:cNvPr id="7" name="Cloud Callout 2">
            <a:extLst>
              <a:ext uri="{FF2B5EF4-FFF2-40B4-BE49-F238E27FC236}">
                <a16:creationId xmlns:a16="http://schemas.microsoft.com/office/drawing/2014/main" id="{64BC79F8-2E57-4EBD-BD71-53D5861A390E}"/>
              </a:ext>
            </a:extLst>
          </p:cNvPr>
          <p:cNvSpPr/>
          <p:nvPr/>
        </p:nvSpPr>
        <p:spPr>
          <a:xfrm rot="10800000" flipH="1">
            <a:off x="1940118" y="2961736"/>
            <a:ext cx="8428382" cy="3749203"/>
          </a:xfrm>
          <a:prstGeom prst="cloudCallout">
            <a:avLst>
              <a:gd name="adj1" fmla="val -31067"/>
              <a:gd name="adj2" fmla="val 71552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8068C6-1176-4664-A7F0-40486380CB5D}"/>
              </a:ext>
            </a:extLst>
          </p:cNvPr>
          <p:cNvSpPr txBox="1"/>
          <p:nvPr/>
        </p:nvSpPr>
        <p:spPr>
          <a:xfrm>
            <a:off x="3371351" y="3325246"/>
            <a:ext cx="651211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Let n = 1. </a:t>
            </a:r>
          </a:p>
          <a:p>
            <a:r>
              <a:rPr lang="en-US" sz="2000" dirty="0"/>
              <a:t>	               return 0, if y = 0;</a:t>
            </a:r>
          </a:p>
          <a:p>
            <a:endParaRPr lang="en-US" sz="2000" dirty="0"/>
          </a:p>
          <a:p>
            <a:r>
              <a:rPr lang="en-US" sz="2000" dirty="0"/>
              <a:t>	               return x, if y = 1; </a:t>
            </a:r>
          </a:p>
          <a:p>
            <a:r>
              <a:rPr lang="en-US" sz="2000" dirty="0"/>
              <a:t>multiply(x, y) = 	since y = 1, </a:t>
            </a:r>
          </a:p>
          <a:p>
            <a:r>
              <a:rPr lang="en-US" sz="2000" dirty="0"/>
              <a:t>		z := multiply(x, </a:t>
            </a:r>
            <a:r>
              <a:rPr lang="en-US" sz="20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└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y/2 </a:t>
            </a:r>
            <a:r>
              <a:rPr lang="en-US" sz="20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┘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</a:p>
          <a:p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                  = multiply(x, 0) = returns 0, since y = 0.</a:t>
            </a:r>
          </a:p>
          <a:p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return x + 2*0 = x, since y = 0.</a:t>
            </a:r>
          </a:p>
          <a:p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Conclusion:  T(n =1bit) = c</a:t>
            </a:r>
            <a:r>
              <a:rPr lang="en-US" sz="20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endParaRPr lang="en-US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Cloud Callout 2">
            <a:extLst>
              <a:ext uri="{FF2B5EF4-FFF2-40B4-BE49-F238E27FC236}">
                <a16:creationId xmlns:a16="http://schemas.microsoft.com/office/drawing/2014/main" id="{C96525A3-752B-4857-B09F-3CEBA34F8BC6}"/>
              </a:ext>
            </a:extLst>
          </p:cNvPr>
          <p:cNvSpPr/>
          <p:nvPr/>
        </p:nvSpPr>
        <p:spPr>
          <a:xfrm>
            <a:off x="4195494" y="-4015"/>
            <a:ext cx="3760966" cy="1470645"/>
          </a:xfrm>
          <a:prstGeom prst="cloudCallout">
            <a:avLst>
              <a:gd name="adj1" fmla="val -43062"/>
              <a:gd name="adj2" fmla="val 57172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3709BBE-B72F-445C-9BDC-C00C5EC5BD5F}"/>
              </a:ext>
            </a:extLst>
          </p:cNvPr>
          <p:cNvSpPr txBox="1"/>
          <p:nvPr/>
        </p:nvSpPr>
        <p:spPr>
          <a:xfrm>
            <a:off x="4731026" y="147060"/>
            <a:ext cx="32254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if y is even then return 2z </a:t>
            </a:r>
          </a:p>
          <a:p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       else return x + 2z;</a:t>
            </a:r>
          </a:p>
          <a:p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This takes linear time to do it for each round.</a:t>
            </a:r>
          </a:p>
        </p:txBody>
      </p:sp>
      <p:sp>
        <p:nvSpPr>
          <p:cNvPr id="11" name="Left Brace 10">
            <a:extLst>
              <a:ext uri="{FF2B5EF4-FFF2-40B4-BE49-F238E27FC236}">
                <a16:creationId xmlns:a16="http://schemas.microsoft.com/office/drawing/2014/main" id="{7862E870-1538-431C-B783-FA2EF55D336B}"/>
              </a:ext>
            </a:extLst>
          </p:cNvPr>
          <p:cNvSpPr>
            <a:spLocks/>
          </p:cNvSpPr>
          <p:nvPr/>
        </p:nvSpPr>
        <p:spPr bwMode="auto">
          <a:xfrm>
            <a:off x="5108238" y="3762932"/>
            <a:ext cx="131671" cy="1938153"/>
          </a:xfrm>
          <a:prstGeom prst="leftBrace">
            <a:avLst>
              <a:gd name="adj1" fmla="val 75877"/>
              <a:gd name="adj2" fmla="val 50000"/>
            </a:avLst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7879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98311" y="606885"/>
            <a:ext cx="7099876" cy="60472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528598" y="806089"/>
            <a:ext cx="9452154" cy="57935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Prove T(n) = O(n</a:t>
            </a:r>
            <a:r>
              <a:rPr lang="en-US" sz="22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T(n) = T(</a:t>
            </a:r>
            <a:r>
              <a:rPr lang="en-US" sz="22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└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n/2 </a:t>
            </a:r>
            <a:r>
              <a:rPr lang="en-US" sz="22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┘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+  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c(n)</a:t>
            </a:r>
            <a:endParaRPr lang="en-US" sz="2200" dirty="0">
              <a:solidFill>
                <a:srgbClr val="0000FF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T(1) = c</a:t>
            </a:r>
            <a:r>
              <a:rPr lang="en-US" sz="22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(assume c</a:t>
            </a:r>
            <a:r>
              <a:rPr lang="en-US" sz="22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1); </a:t>
            </a:r>
          </a:p>
          <a:p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Solution:  (check the correctness of the following)</a:t>
            </a: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Let n = 2</a:t>
            </a:r>
            <a:r>
              <a:rPr lang="en-US" sz="22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	</a:t>
            </a: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T(n) = T(2</a:t>
            </a:r>
            <a:r>
              <a:rPr lang="en-US" sz="22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= </a:t>
            </a:r>
            <a:r>
              <a:rPr lang="en-US" sz="2200" dirty="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T(2</a:t>
            </a:r>
            <a:r>
              <a:rPr lang="en-US" sz="2200" baseline="30000" dirty="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k-1</a:t>
            </a:r>
            <a:r>
              <a:rPr lang="en-US" sz="2200" dirty="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+ 2</a:t>
            </a:r>
            <a:r>
              <a:rPr lang="en-US" sz="22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= </a:t>
            </a:r>
            <a:r>
              <a:rPr lang="en-US" sz="2200" dirty="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T(2</a:t>
            </a:r>
            <a:r>
              <a:rPr lang="en-US" sz="2200" baseline="30000" dirty="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k-2</a:t>
            </a:r>
            <a:r>
              <a:rPr lang="en-US" sz="2200" dirty="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+ 2</a:t>
            </a:r>
            <a:r>
              <a:rPr lang="en-US" sz="2200" baseline="30000" dirty="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k-1</a:t>
            </a:r>
            <a:r>
              <a:rPr lang="en-US" sz="2200" dirty="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+ 2</a:t>
            </a:r>
            <a:r>
              <a:rPr lang="en-US" sz="22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= …</a:t>
            </a: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= T(2</a:t>
            </a:r>
            <a:r>
              <a:rPr lang="en-US" sz="22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k-i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+ (2</a:t>
            </a:r>
            <a:r>
              <a:rPr lang="en-US" sz="22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k-i+1 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+ (2</a:t>
            </a:r>
            <a:r>
              <a:rPr lang="en-US" sz="22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k-i+2 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+ … + (2</a:t>
            </a:r>
            <a:r>
              <a:rPr lang="en-US" sz="22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k-3 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+ (2</a:t>
            </a:r>
            <a:r>
              <a:rPr lang="en-US" sz="22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k-2 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+ (2</a:t>
            </a:r>
            <a:r>
              <a:rPr lang="en-US" sz="22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k-1 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+ (2</a:t>
            </a:r>
            <a:r>
              <a:rPr lang="en-US" sz="22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 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= T(2</a:t>
            </a:r>
            <a:r>
              <a:rPr lang="en-US" sz="22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k-k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+ (2</a:t>
            </a:r>
            <a:r>
              <a:rPr lang="en-US" sz="22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k-k+1 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+ (2</a:t>
            </a:r>
            <a:r>
              <a:rPr lang="en-US" sz="22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k-k+2 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+ … + (2</a:t>
            </a:r>
            <a:r>
              <a:rPr lang="en-US" sz="22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k-3 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+ (2</a:t>
            </a:r>
            <a:r>
              <a:rPr lang="en-US" sz="22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k-2 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+ (2</a:t>
            </a:r>
            <a:r>
              <a:rPr lang="en-US" sz="22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k-1 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+ (2</a:t>
            </a:r>
            <a:r>
              <a:rPr lang="en-US" sz="22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 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), k = </a:t>
            </a:r>
            <a:r>
              <a:rPr lang="en-US" sz="2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= </a:t>
            </a:r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T(2</a:t>
            </a:r>
            <a:r>
              <a:rPr lang="en-US" sz="2200" baseline="30000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k-k</a:t>
            </a:r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+ (2</a:t>
            </a:r>
            <a:r>
              <a:rPr lang="en-US" sz="22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k-k+1 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+ (2</a:t>
            </a:r>
            <a:r>
              <a:rPr lang="en-US" sz="22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k-k+2 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+ … + (2</a:t>
            </a:r>
            <a:r>
              <a:rPr lang="en-US" sz="22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k-3 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+ (2</a:t>
            </a:r>
            <a:r>
              <a:rPr lang="en-US" sz="22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k-2 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+ (2</a:t>
            </a:r>
            <a:r>
              <a:rPr lang="en-US" sz="22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k-1 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+ (2</a:t>
            </a:r>
            <a:r>
              <a:rPr lang="en-US" sz="22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 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),</a:t>
            </a: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= 1+ (2</a:t>
            </a:r>
            <a:r>
              <a:rPr lang="en-US" sz="22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 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+ (2</a:t>
            </a:r>
            <a:r>
              <a:rPr lang="en-US" sz="22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 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+ … + (2</a:t>
            </a:r>
            <a:r>
              <a:rPr lang="en-US" sz="22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k-3 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+ (2</a:t>
            </a:r>
            <a:r>
              <a:rPr lang="en-US" sz="22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k-2 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+ (2</a:t>
            </a:r>
            <a:r>
              <a:rPr lang="en-US" sz="22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k-1 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+ (2</a:t>
            </a:r>
            <a:r>
              <a:rPr lang="en-US" sz="22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 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),</a:t>
            </a: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= (2</a:t>
            </a:r>
            <a:r>
              <a:rPr lang="en-US" sz="22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k+1 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-1)</a:t>
            </a: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1200"/>
              </a:spcAft>
            </a:pP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= 2n -1 = O(n) for each recursive call</a:t>
            </a: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</a:pP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algorithm will take n calls. For each call’s </a:t>
            </a:r>
          </a:p>
          <a:p>
            <a:pPr>
              <a:spcAft>
                <a:spcPts val="1200"/>
              </a:spcAft>
            </a:pP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return, it requires O(n) for addition. Therefore O(n</a:t>
            </a:r>
            <a:r>
              <a:rPr lang="en-US" sz="22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).</a:t>
            </a: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B68A2F-D0D6-4D83-9871-DA7336553E23}"/>
              </a:ext>
            </a:extLst>
          </p:cNvPr>
          <p:cNvSpPr txBox="1"/>
          <p:nvPr/>
        </p:nvSpPr>
        <p:spPr>
          <a:xfrm>
            <a:off x="8115080" y="298842"/>
            <a:ext cx="4076920" cy="30998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07000"/>
              </a:lnSpc>
            </a:pPr>
            <a:r>
              <a:rPr lang="en-US" sz="2000" spc="-100" dirty="0">
                <a:ea typeface="Calibri" panose="020F0502020204030204" pitchFamily="34" charset="0"/>
                <a:cs typeface="Times New Roman" panose="02020603050405020304" pitchFamily="18" charset="0"/>
              </a:rPr>
              <a:t>function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multiply(x, y)</a:t>
            </a: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Input: Two n-bit integers x and y, 		   where y ≥ 0</a:t>
            </a: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Output: Their product</a:t>
            </a: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if  y = 0  then return 0;</a:t>
            </a: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z :=  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multiply 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(x, </a:t>
            </a:r>
            <a:r>
              <a:rPr lang="en-US" sz="20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└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</a:t>
            </a:r>
            <a:r>
              <a:rPr 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 </a:t>
            </a:r>
            <a:r>
              <a:rPr lang="en-US" sz="20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┘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if y is even then return 2z</a:t>
            </a: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    else return x </a:t>
            </a:r>
            <a:r>
              <a:rPr 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+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2z;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F729107-F1A8-4DE2-9625-568EAA84F670}"/>
                  </a:ext>
                </a:extLst>
              </p:cNvPr>
              <p:cNvSpPr txBox="1"/>
              <p:nvPr/>
            </p:nvSpPr>
            <p:spPr>
              <a:xfrm>
                <a:off x="5152445" y="1365479"/>
                <a:ext cx="1874063" cy="46147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dirty="0"/>
                  <a:t>T(n) = T(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) + c(n)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F729107-F1A8-4DE2-9625-568EAA84F6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2445" y="1365479"/>
                <a:ext cx="1874063" cy="461473"/>
              </a:xfrm>
              <a:prstGeom prst="rect">
                <a:avLst/>
              </a:prstGeom>
              <a:blipFill>
                <a:blip r:embed="rId2"/>
                <a:stretch>
                  <a:fillRect l="-2258" b="-6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74A9767-6D15-4D32-B86C-EA590163BAC0}"/>
                  </a:ext>
                </a:extLst>
              </p:cNvPr>
              <p:cNvSpPr txBox="1"/>
              <p:nvPr/>
            </p:nvSpPr>
            <p:spPr>
              <a:xfrm>
                <a:off x="7698187" y="5543687"/>
                <a:ext cx="3282564" cy="101547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dirty="0"/>
                  <a:t>n bits integer requires n times of right shifts, that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. Therefore it takes n calls.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74A9767-6D15-4D32-B86C-EA590163BA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8187" y="5543687"/>
                <a:ext cx="3282564" cy="1015471"/>
              </a:xfrm>
              <a:prstGeom prst="rect">
                <a:avLst/>
              </a:prstGeom>
              <a:blipFill>
                <a:blip r:embed="rId3"/>
                <a:stretch>
                  <a:fillRect l="-1481" t="-2367" r="-2407"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55800444-7E30-4761-B46F-336062C44EA1}"/>
              </a:ext>
            </a:extLst>
          </p:cNvPr>
          <p:cNvSpPr txBox="1"/>
          <p:nvPr/>
        </p:nvSpPr>
        <p:spPr>
          <a:xfrm>
            <a:off x="5149444" y="2184180"/>
            <a:ext cx="208003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T(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lang="en-US" dirty="0"/>
              <a:t>) = T(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baseline="30000" dirty="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k-1</a:t>
            </a:r>
            <a:r>
              <a:rPr lang="en-US" dirty="0"/>
              <a:t>) +  (</a:t>
            </a:r>
            <a:r>
              <a:rPr lang="en-US" sz="1800" dirty="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1800" baseline="30000" dirty="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39098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9">
            <a:extLst>
              <a:ext uri="{FF2B5EF4-FFF2-40B4-BE49-F238E27FC236}">
                <a16:creationId xmlns:a16="http://schemas.microsoft.com/office/drawing/2014/main" id="{540D8292-775A-4751-ADA1-2130EE6234D4}"/>
              </a:ext>
            </a:extLst>
          </p:cNvPr>
          <p:cNvSpPr txBox="1"/>
          <p:nvPr/>
        </p:nvSpPr>
        <p:spPr>
          <a:xfrm>
            <a:off x="1160833" y="1657957"/>
            <a:ext cx="9858831" cy="105370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796281" y="637626"/>
            <a:ext cx="9213012" cy="61367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dirty="0">
                <a:ea typeface="Calibri" panose="020F0502020204030204" pitchFamily="34" charset="0"/>
                <a:cs typeface="Times New Roman" panose="02020603050405020304" pitchFamily="18" charset="0"/>
              </a:rPr>
              <a:t>Number Theory Review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 basic property of numbers in any base b ≥ 2: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i="1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sum of any three single-digit numbers is at most two digits long.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Example 0.1: 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For decimal numbers in base 10: 	9 + 9 + 9 = 27</a:t>
            </a:r>
            <a:r>
              <a:rPr lang="en-US" sz="24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For binary numbers in base 2:		1 + 1 + 1 = 11</a:t>
            </a:r>
            <a:r>
              <a:rPr lang="en-US" sz="24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For hexadecimal numbers in base 16: F + F + F = 1111 + 1111 + 1111 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				     =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2D</a:t>
            </a:r>
            <a:r>
              <a:rPr lang="en-US" sz="2400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16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For Octal numbers in base 8:		7 + 7 + 7 = 111 + 111 + 111 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                                     = 25</a:t>
            </a:r>
            <a:r>
              <a:rPr lang="en-US" sz="24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8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Note that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en-US" sz="2400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16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1101</a:t>
            </a:r>
            <a:r>
              <a:rPr lang="en-US" sz="24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13</a:t>
            </a:r>
            <a:r>
              <a:rPr lang="en-US" sz="2400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10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644743" y="2711659"/>
            <a:ext cx="1820849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	1111</a:t>
            </a:r>
          </a:p>
          <a:p>
            <a:r>
              <a:rPr lang="en-US" dirty="0"/>
              <a:t>               </a:t>
            </a:r>
            <a:r>
              <a:rPr lang="en-US" u="sng" dirty="0"/>
              <a:t>+1111</a:t>
            </a:r>
          </a:p>
          <a:p>
            <a:r>
              <a:rPr lang="en-US" dirty="0"/>
              <a:t>        0001 1110</a:t>
            </a:r>
          </a:p>
          <a:p>
            <a:r>
              <a:rPr lang="en-US" dirty="0"/>
              <a:t>                </a:t>
            </a:r>
            <a:r>
              <a:rPr lang="en-US" u="sng" dirty="0"/>
              <a:t>+1111 </a:t>
            </a:r>
          </a:p>
          <a:p>
            <a:r>
              <a:rPr lang="en-US" dirty="0"/>
              <a:t>        0010 1101</a:t>
            </a:r>
          </a:p>
          <a:p>
            <a:r>
              <a:rPr lang="en-US" dirty="0"/>
              <a:t>0010 1101 = 2D</a:t>
            </a:r>
            <a:r>
              <a:rPr lang="en-US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16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644742" y="4994338"/>
            <a:ext cx="182084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010 101 = 25</a:t>
            </a:r>
            <a:r>
              <a:rPr lang="en-US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8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681877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48480" y="2361447"/>
            <a:ext cx="4784676" cy="1465486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407168" y="2054153"/>
            <a:ext cx="3831442" cy="16793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2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</a:pPr>
            <a:r>
              <a:rPr lang="en-US" sz="24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Can we do better?</a:t>
            </a:r>
            <a:endParaRPr lang="en-US" sz="2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 can do significantly better. (See Chapter 02)</a:t>
            </a:r>
            <a:endParaRPr lang="en-US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38949" y="1604558"/>
            <a:ext cx="5207726" cy="36488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07000"/>
              </a:lnSpc>
            </a:pPr>
            <a:r>
              <a:rPr lang="en-US" sz="2400" spc="-100" dirty="0">
                <a:ea typeface="Calibri" panose="020F0502020204030204" pitchFamily="34" charset="0"/>
                <a:cs typeface="Times New Roman" panose="02020603050405020304" pitchFamily="18" charset="0"/>
              </a:rPr>
              <a:t>function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multiply(x, y)</a:t>
            </a: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Input: Two n-bit integers x and y, 		   where y ≥ 0</a:t>
            </a: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Output: Their product</a:t>
            </a: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if  y = 0  then return 0;</a:t>
            </a: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z :=  multiply (x, </a:t>
            </a:r>
            <a:r>
              <a:rPr lang="en-US" sz="24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└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y/2 </a:t>
            </a:r>
            <a:r>
              <a:rPr lang="en-US" sz="24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┘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if y is even then return 2z</a:t>
            </a: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         else return x + 2z;</a:t>
            </a:r>
          </a:p>
        </p:txBody>
      </p:sp>
    </p:spTree>
    <p:extLst>
      <p:ext uri="{BB962C8B-B14F-4D97-AF65-F5344CB8AC3E}">
        <p14:creationId xmlns:p14="http://schemas.microsoft.com/office/powerpoint/2010/main" val="348122663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151205C3-5361-4697-86C6-FA32FBDE263C}"/>
              </a:ext>
            </a:extLst>
          </p:cNvPr>
          <p:cNvSpPr txBox="1"/>
          <p:nvPr/>
        </p:nvSpPr>
        <p:spPr>
          <a:xfrm>
            <a:off x="848480" y="2361447"/>
            <a:ext cx="7652969" cy="624193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483579" y="591166"/>
                <a:ext cx="8391942" cy="54162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Aft>
                    <a:spcPts val="1800"/>
                  </a:spcAft>
                </a:pPr>
                <a:r>
                  <a:rPr lang="en-US" sz="2600" i="1" dirty="0">
                    <a:solidFill>
                      <a:srgbClr val="0000FF"/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Multiplication </a:t>
                </a:r>
                <a:r>
                  <a:rPr lang="en-US" sz="2600" i="1" dirty="0">
                    <a:solidFill>
                      <a:srgbClr val="0000FF"/>
                    </a:solidFill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ẚ la Russe</a:t>
                </a:r>
                <a:endParaRPr lang="en-US" sz="26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61963" indent="-461963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Consider </a:t>
                </a:r>
                <a:r>
                  <a:rPr lang="en-US" sz="24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the 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multiplication ẚ la Russe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  </a:t>
                </a:r>
              </a:p>
              <a:p>
                <a:pPr marL="919163" lvl="1" indent="-461963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 </a:t>
                </a:r>
                <a:r>
                  <a:rPr lang="en-US" sz="24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nonorthodox algorithm 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for multiplying two positive integers, x and y. </a:t>
                </a:r>
              </a:p>
              <a:p>
                <a:pPr marL="919163" lvl="1" indent="-461963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also called 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the Russian Peasant Method.</a:t>
                </a:r>
                <a:endParaRPr lang="en-US" sz="2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61963" indent="-461963">
                  <a:spcAft>
                    <a:spcPts val="1800"/>
                  </a:spcAft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Let x and y be positive integers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. 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461963" indent="-461963">
                  <a:spcAft>
                    <a:spcPts val="1800"/>
                  </a:spcAft>
                  <a:buFont typeface="Arial" panose="020B0604020202020204" pitchFamily="34" charset="0"/>
                  <a:buChar char="•"/>
                </a:pPr>
                <a:r>
                  <a:rPr lang="en-US" sz="2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Compute the product of x and y using:</a:t>
                </a:r>
              </a:p>
              <a:p>
                <a:pPr marL="228600" marR="0">
                  <a:spcBef>
                    <a:spcPts val="0"/>
                  </a:spcBef>
                </a:pPr>
                <a:r>
                  <a:rPr lang="en-US" sz="2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	   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400" b="0" i="0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y</m:t>
                        </m:r>
                      </m:num>
                      <m:den>
                        <m:r>
                          <a:rPr lang="en-US" sz="24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∗</m:t>
                    </m:r>
                    <m:r>
                      <a:rPr lang="en-US" sz="24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2</m:t>
                    </m:r>
                    <m:r>
                      <m:rPr>
                        <m:sty m:val="p"/>
                      </m:rPr>
                      <a:rPr lang="en-US" sz="2400" b="0" i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x</m:t>
                    </m:r>
                  </m:oMath>
                </a14:m>
                <a:r>
                  <a:rPr lang="en-US" sz="2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          if y is even</a:t>
                </a:r>
                <a:endParaRPr lang="en-US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x</a:t>
                </a:r>
                <a:r>
                  <a:rPr lang="en-US" sz="24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* y 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=</a:t>
                </a:r>
                <a:endParaRPr lang="en-US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	   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y</m:t>
                        </m:r>
                        <m:r>
                          <a:rPr lang="en-US" sz="2400" i="1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240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r>
                      <a:rPr lang="en-US" sz="2400" i="1">
                        <a:solidFill>
                          <a:srgbClr val="0000FF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∗</m:t>
                    </m:r>
                    <m:r>
                      <a:rPr lang="en-US" sz="24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2</m:t>
                    </m:r>
                    <m:r>
                      <m:rPr>
                        <m:sty m:val="p"/>
                      </m:rPr>
                      <a:rPr lang="en-US" sz="2400" b="0" i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x</m:t>
                    </m:r>
                    <m:r>
                      <a:rPr lang="en-US" sz="24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sz="2400" b="0" i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x</m:t>
                    </m:r>
                  </m:oMath>
                </a14:m>
                <a:r>
                  <a:rPr lang="en-US" sz="2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if n is odd</a:t>
                </a:r>
                <a:endParaRPr lang="en-US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spcAft>
                    <a:spcPts val="1200"/>
                  </a:spcAft>
                </a:pPr>
                <a:r>
                  <a:rPr lang="en-US" sz="2200" b="1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US" sz="2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3579" y="591166"/>
                <a:ext cx="8391942" cy="5416226"/>
              </a:xfrm>
              <a:prstGeom prst="rect">
                <a:avLst/>
              </a:prstGeom>
              <a:blipFill>
                <a:blip r:embed="rId2"/>
                <a:stretch>
                  <a:fillRect l="-1307" t="-9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Left Brace 2"/>
          <p:cNvSpPr>
            <a:spLocks/>
          </p:cNvSpPr>
          <p:nvPr/>
        </p:nvSpPr>
        <p:spPr bwMode="auto">
          <a:xfrm>
            <a:off x="3013882" y="4168211"/>
            <a:ext cx="151375" cy="1375004"/>
          </a:xfrm>
          <a:prstGeom prst="leftBrace">
            <a:avLst>
              <a:gd name="adj1" fmla="val 75877"/>
              <a:gd name="adj2" fmla="val 50000"/>
            </a:avLst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4" name="Text Box 482"/>
          <p:cNvSpPr txBox="1">
            <a:spLocks/>
          </p:cNvSpPr>
          <p:nvPr/>
        </p:nvSpPr>
        <p:spPr>
          <a:xfrm>
            <a:off x="6896391" y="3872360"/>
            <a:ext cx="4260708" cy="1566655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 </a:t>
            </a:r>
            <a:r>
              <a:rPr lang="en-US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khwarizmi’s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method:</a:t>
            </a:r>
            <a:endParaRPr lang="en-US" sz="2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2(x * </a:t>
            </a:r>
            <a:r>
              <a:rPr lang="en-US" sz="2000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└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y/2 </a:t>
            </a:r>
            <a:r>
              <a:rPr lang="en-US" sz="2000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┘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       if y is even  </a:t>
            </a:r>
            <a:endParaRPr lang="en-US" sz="2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</a:pP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x*y = </a:t>
            </a:r>
            <a:endParaRPr lang="en-US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</a:pP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x + 2(x * </a:t>
            </a:r>
            <a:r>
              <a:rPr lang="en-US" sz="2000" baseline="-250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└</a:t>
            </a:r>
            <a:r>
              <a:rPr lang="en-US" sz="20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y/2 </a:t>
            </a:r>
            <a:r>
              <a:rPr lang="en-US" sz="2000" baseline="-250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┘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 if y is odd</a:t>
            </a:r>
            <a:r>
              <a:rPr lang="en-US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</a:p>
        </p:txBody>
      </p:sp>
      <p:sp>
        <p:nvSpPr>
          <p:cNvPr id="5" name="Left Brace 4"/>
          <p:cNvSpPr>
            <a:spLocks/>
          </p:cNvSpPr>
          <p:nvPr/>
        </p:nvSpPr>
        <p:spPr bwMode="auto">
          <a:xfrm>
            <a:off x="7645723" y="4361265"/>
            <a:ext cx="97766" cy="912435"/>
          </a:xfrm>
          <a:prstGeom prst="leftBrace">
            <a:avLst>
              <a:gd name="adj1" fmla="val 75877"/>
              <a:gd name="adj2" fmla="val 50000"/>
            </a:avLst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6" name="Cloud Callout 5"/>
          <p:cNvSpPr/>
          <p:nvPr/>
        </p:nvSpPr>
        <p:spPr>
          <a:xfrm flipH="1">
            <a:off x="524455" y="1862827"/>
            <a:ext cx="540688" cy="405516"/>
          </a:xfrm>
          <a:prstGeom prst="cloudCallout">
            <a:avLst>
              <a:gd name="adj1" fmla="val -59429"/>
              <a:gd name="adj2" fmla="val 12576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Confused emoticon Stock Vector - 11275856">
            <a:extLst>
              <a:ext uri="{FF2B5EF4-FFF2-40B4-BE49-F238E27FC236}">
                <a16:creationId xmlns:a16="http://schemas.microsoft.com/office/drawing/2014/main" id="{3B14063C-D213-43DC-8337-0CD6A8858C5C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59" y="1862827"/>
            <a:ext cx="394583" cy="40551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1083249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AC9B900-2ED1-4111-AA3B-F7385E5E059D}"/>
              </a:ext>
            </a:extLst>
          </p:cNvPr>
          <p:cNvSpPr txBox="1"/>
          <p:nvPr/>
        </p:nvSpPr>
        <p:spPr>
          <a:xfrm>
            <a:off x="841899" y="2185751"/>
            <a:ext cx="8858155" cy="74280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313665" y="434972"/>
            <a:ext cx="9564669" cy="6432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800"/>
              </a:spcAft>
            </a:pPr>
            <a:r>
              <a:rPr lang="en-US" sz="2600" spc="-100" dirty="0">
                <a:ea typeface="Calibri" panose="020F0502020204030204" pitchFamily="34" charset="0"/>
                <a:cs typeface="Times New Roman" panose="02020603050405020304" pitchFamily="18" charset="0"/>
              </a:rPr>
              <a:t>Compute the product x * y, where y  and x are positive integers.</a:t>
            </a:r>
          </a:p>
          <a:p>
            <a:pPr marL="461963" indent="-461963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Compute product</a:t>
            </a:r>
            <a:r>
              <a:rPr lang="en-US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x * y  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either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recursively 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or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iteratively</a:t>
            </a:r>
            <a:r>
              <a:rPr lang="en-US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461963" indent="-461963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The difference between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Russian Peasant Method 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and </a:t>
            </a:r>
            <a:r>
              <a:rPr lang="en-US" sz="2400" i="1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 Khwarizmi’s algorithm (coded as 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Multiplication à la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Franҫais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is 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that </a:t>
            </a:r>
          </a:p>
          <a:p>
            <a:pPr marL="919163" lvl="1" indent="-461963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integer (even) division, and 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919163" lvl="1" indent="-461963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reduce the value of y by 1 if y is an odd number.</a:t>
            </a:r>
          </a:p>
          <a:p>
            <a:pPr>
              <a:spcAft>
                <a:spcPts val="600"/>
              </a:spcAft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Let’s measure the instance size by the value of y.</a:t>
            </a:r>
          </a:p>
          <a:p>
            <a:pPr>
              <a:spcAft>
                <a:spcPts val="600"/>
              </a:spcAft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If  y  is even, 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 instance of half the size has to deal with y/2 or </a:t>
            </a:r>
            <a:r>
              <a:rPr lang="en-US" sz="2400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└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y/2 </a:t>
            </a:r>
            <a:r>
              <a:rPr lang="en-US" sz="2400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┘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457200" indent="457200">
              <a:spcAft>
                <a:spcPts val="600"/>
              </a:spcAft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 * x = (y/2) * 2x.       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400" i="1" dirty="0">
                <a:solidFill>
                  <a:srgbClr val="0000F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Multiplication ẚ la Russe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        </a:t>
            </a:r>
          </a:p>
          <a:p>
            <a:pPr marL="457200" marR="0" indent="457200"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= (2x * </a:t>
            </a:r>
            <a:r>
              <a:rPr lang="en-US" sz="2400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└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y/2 </a:t>
            </a:r>
            <a:r>
              <a:rPr lang="en-US" sz="2400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┘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   if y is even</a:t>
            </a:r>
            <a:r>
              <a:rPr lang="en-US" sz="2400" i="1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(Al </a:t>
            </a:r>
            <a:r>
              <a:rPr lang="en-US" sz="2400" dirty="0" err="1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khwarizmi’s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)</a:t>
            </a:r>
            <a:endParaRPr lang="en-US" sz="2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</a:pPr>
            <a:r>
              <a:rPr lang="en-US" sz="23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If  y is odd</a:t>
            </a:r>
            <a:r>
              <a:rPr lang="en-US" sz="23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we have </a:t>
            </a:r>
          </a:p>
          <a:p>
            <a:pPr>
              <a:spcAft>
                <a:spcPts val="600"/>
              </a:spcAft>
            </a:pPr>
            <a:r>
              <a:rPr lang="en-US" sz="23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3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 * x = ((y – 1)/2) * 2x  + x. 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400" i="1" dirty="0">
                <a:solidFill>
                  <a:srgbClr val="0000F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Multiplication ẚ la Russe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</a:p>
          <a:p>
            <a:pPr>
              <a:spcAft>
                <a:spcPts val="600"/>
              </a:spcAft>
            </a:pP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= 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 + 2(x * </a:t>
            </a:r>
            <a:r>
              <a:rPr lang="en-US" sz="2400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└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y/2 </a:t>
            </a:r>
            <a:r>
              <a:rPr lang="en-US" sz="2400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┘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   if y is odd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(Al </a:t>
            </a:r>
            <a:r>
              <a:rPr lang="en-US" sz="2400" dirty="0" err="1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khwarizmi’s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)</a:t>
            </a:r>
            <a:endParaRPr lang="en-US" sz="22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</a:pP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Using these formula, and the trivial case of 1 * x = x  to stop.</a:t>
            </a:r>
          </a:p>
          <a:p>
            <a:endParaRPr lang="en-US" sz="22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2" descr="Image result for smiley face images">
            <a:extLst>
              <a:ext uri="{FF2B5EF4-FFF2-40B4-BE49-F238E27FC236}">
                <a16:creationId xmlns:a16="http://schemas.microsoft.com/office/drawing/2014/main" id="{B865CCC7-F84C-4FF3-8E65-B6B2DCD0D6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16429">
            <a:off x="575441" y="4847706"/>
            <a:ext cx="532917" cy="387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83122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1101761"/>
              </p:ext>
            </p:extLst>
          </p:nvPr>
        </p:nvGraphicFramePr>
        <p:xfrm>
          <a:off x="1008333" y="2218118"/>
          <a:ext cx="4899804" cy="354177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712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08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99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183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05140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38</a:t>
                      </a:r>
                      <a:endParaRPr lang="en-US" sz="2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endParaRPr lang="en-US" sz="2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</a:t>
                      </a:r>
                      <a:endParaRPr lang="en-US" sz="2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38 is even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52</a:t>
                      </a:r>
                      <a:endParaRPr lang="en-US" sz="2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(+26)</a:t>
                      </a:r>
                      <a:endParaRPr lang="en-US" sz="2200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 is odd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104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(+52)</a:t>
                      </a:r>
                      <a:endParaRPr lang="en-US" sz="2200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 is odd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208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 is even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416</a:t>
                      </a:r>
                      <a:endParaRPr lang="en-US" sz="2200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 is even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494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+26+52+416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492371" y="1068927"/>
            <a:ext cx="9187132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Example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0.10: 	Compute 38 * 13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5230482" y="1453647"/>
                <a:ext cx="6441058" cy="324268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38 * 13 	=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38</m:t>
                        </m:r>
                      </m:num>
                      <m:den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∗2∗13=  19 ∗26</m:t>
                    </m:r>
                  </m:oMath>
                </a14:m>
                <a:endParaRPr lang="en-US" sz="2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sz="2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2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sz="2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	= </a:t>
                </a:r>
                <a:r>
                  <a:rPr lang="en-US" sz="2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19−1</m:t>
                        </m:r>
                      </m:num>
                      <m:den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∗ 2∗26+26=9 ∗52+26</m:t>
                    </m:r>
                  </m:oMath>
                </a14:m>
                <a:endParaRPr lang="en-US" sz="2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sz="2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2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sz="2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	= </a:t>
                </a:r>
                <a:r>
                  <a:rPr lang="en-US" sz="2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 </m:t>
                    </m:r>
                    <m:f>
                      <m:f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9−1</m:t>
                        </m:r>
                      </m:num>
                      <m:den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∗2∗52+52)+26</m:t>
                    </m:r>
                  </m:oMath>
                </a14:m>
                <a:r>
                  <a:rPr lang="en-US" sz="2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= 4 * 104 + 52 + 26</a:t>
                </a:r>
                <a:endParaRPr lang="en-US" sz="2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sz="2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	=</a:t>
                </a:r>
                <a:r>
                  <a:rPr lang="en-US" sz="2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f>
                          <m:fPr>
                            <m:ctrlP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4</m:t>
                            </m:r>
                          </m:num>
                          <m:den>
                            <m: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∗2∗104</m:t>
                        </m:r>
                      </m:e>
                    </m:d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+52+26=2∗208+52+26</m:t>
                    </m:r>
                  </m:oMath>
                </a14:m>
                <a:endParaRPr lang="en-US" sz="2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sz="2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	= </a:t>
                </a:r>
                <a:r>
                  <a:rPr lang="en-US" sz="2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f>
                          <m:fPr>
                            <m:ctrlP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 ∗</m:t>
                        </m:r>
                        <m:r>
                          <a:rPr lang="en-US" sz="200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∗208</m:t>
                        </m:r>
                      </m:e>
                    </m:d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+52+26=1∗416+52+</m:t>
                    </m:r>
                    <m:r>
                      <a:rPr lang="en-US" sz="20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26</m:t>
                    </m:r>
                  </m:oMath>
                </a14:m>
                <a:endParaRPr lang="en-US" sz="2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sz="2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	=  </a:t>
                </a:r>
                <a:r>
                  <a:rPr lang="en-US" sz="2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494</a:t>
                </a:r>
                <a:endParaRPr lang="en-US" sz="2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0482" y="1453647"/>
                <a:ext cx="6441058" cy="3242683"/>
              </a:xfrm>
              <a:prstGeom prst="rect">
                <a:avLst/>
              </a:prstGeom>
              <a:blipFill rotWithShape="0">
                <a:blip r:embed="rId2"/>
                <a:stretch>
                  <a:fillRect l="-946" b="-22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6103190" y="5198410"/>
            <a:ext cx="5492151" cy="10802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2000" i="1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What is the time efficiency class of Russian peasant multiplication?  </a:t>
            </a:r>
            <a:endParaRPr lang="en-US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total time taken is thus O(n</a:t>
            </a:r>
            <a:r>
              <a:rPr lang="en-US" sz="2000" baseline="300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). 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[Prove it.]</a:t>
            </a:r>
            <a:endParaRPr lang="en-US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Picture 5" descr="Emoticon making a point Stock Vector - 14709057">
            <a:extLst>
              <a:ext uri="{FF2B5EF4-FFF2-40B4-BE49-F238E27FC236}">
                <a16:creationId xmlns:a16="http://schemas.microsoft.com/office/drawing/2014/main" id="{C2CF4D59-579B-4175-8945-2B8269E027AC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215" y="3592702"/>
            <a:ext cx="520065" cy="34988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9970587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C1774DBC-EA89-45F7-867A-FA0BE3BACB71}"/>
              </a:ext>
            </a:extLst>
          </p:cNvPr>
          <p:cNvSpPr txBox="1"/>
          <p:nvPr/>
        </p:nvSpPr>
        <p:spPr>
          <a:xfrm>
            <a:off x="984072" y="5770808"/>
            <a:ext cx="10644989" cy="53683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354348" y="850276"/>
            <a:ext cx="8807420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Example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0.11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 example of computing 50 * 65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with this algorithm is given in Figure: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ll the extra addends shown in the parentheses in the Figure are in the rows with odd values in the first column. Apply 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Russian Peasant Method  and 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 Khwarizmi’s algorithm yielding the following results: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6381146"/>
              </p:ext>
            </p:extLst>
          </p:nvPr>
        </p:nvGraphicFramePr>
        <p:xfrm>
          <a:off x="1490703" y="2939448"/>
          <a:ext cx="5839425" cy="2693601"/>
        </p:xfrm>
        <a:graphic>
          <a:graphicData uri="http://schemas.openxmlformats.org/drawingml/2006/table">
            <a:tbl>
              <a:tblPr firstRow="1" firstCol="1" bandRow="1" bandCol="1">
                <a:tableStyleId>{5C22544A-7EE6-4342-B048-85BDC9FD1C3A}</a:tableStyleId>
              </a:tblPr>
              <a:tblGrid>
                <a:gridCol w="1207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06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917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570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endParaRPr lang="en-US" sz="2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en-US" sz="2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70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</a:t>
                      </a:r>
                      <a:endParaRPr lang="en-US" sz="2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65</a:t>
                      </a:r>
                      <a:endParaRPr lang="en-US" sz="2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364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</a:t>
                      </a:r>
                      <a:endParaRPr lang="en-US" sz="2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130</a:t>
                      </a:r>
                      <a:endParaRPr lang="en-US" sz="2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since 50 is even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70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US" sz="2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260</a:t>
                      </a:r>
                      <a:endParaRPr lang="en-US" sz="2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(+130),      since 25 is odd</a:t>
                      </a:r>
                      <a:endParaRPr lang="en-US" sz="2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70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2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520</a:t>
                      </a:r>
                      <a:endParaRPr lang="en-US" sz="2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since 12 is even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70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1040</a:t>
                      </a:r>
                      <a:endParaRPr lang="en-US" sz="2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since 6 is even</a:t>
                      </a:r>
                      <a:endParaRPr lang="en-US" sz="2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570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2080</a:t>
                      </a:r>
                      <a:endParaRPr lang="en-US" sz="2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(+1040),    since one is odd</a:t>
                      </a:r>
                      <a:endParaRPr lang="en-US" sz="2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570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3250</a:t>
                      </a:r>
                      <a:endParaRPr lang="en-US" sz="2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+(130 + 1040)=3250</a:t>
                      </a:r>
                      <a:endParaRPr lang="en-US" sz="2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4073284"/>
              </p:ext>
            </p:extLst>
          </p:nvPr>
        </p:nvGraphicFramePr>
        <p:xfrm>
          <a:off x="7781510" y="2939448"/>
          <a:ext cx="3847551" cy="2693601"/>
        </p:xfrm>
        <a:graphic>
          <a:graphicData uri="http://schemas.openxmlformats.org/drawingml/2006/table">
            <a:tbl>
              <a:tblPr firstRow="1" firstCol="1" bandRow="1" bandCol="1">
                <a:tableStyleId>{5C22544A-7EE6-4342-B048-85BDC9FD1C3A}</a:tableStyleId>
              </a:tblPr>
              <a:tblGrid>
                <a:gridCol w="7953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92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030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570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endParaRPr lang="en-US" sz="2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en-US" sz="2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70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</a:t>
                      </a:r>
                      <a:endParaRPr lang="en-US" sz="2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65</a:t>
                      </a:r>
                      <a:endParaRPr lang="en-US" sz="2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strike-out</a:t>
                      </a:r>
                      <a:endParaRPr lang="en-US" sz="2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364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</a:t>
                      </a:r>
                      <a:endParaRPr lang="en-US" sz="2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130</a:t>
                      </a:r>
                      <a:endParaRPr lang="en-US" sz="2200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70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US" sz="2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260</a:t>
                      </a:r>
                      <a:endParaRPr lang="en-US" sz="2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strike-out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70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2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520</a:t>
                      </a:r>
                      <a:endParaRPr lang="en-US" sz="2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strike out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70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1040</a:t>
                      </a:r>
                      <a:endParaRPr lang="en-US" sz="2200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570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2080</a:t>
                      </a:r>
                      <a:endParaRPr lang="en-US" sz="2200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570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3205</a:t>
                      </a:r>
                      <a:endParaRPr lang="en-US" sz="2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75B8D80-1872-43F9-AB93-6547C3E71AC5}"/>
              </a:ext>
            </a:extLst>
          </p:cNvPr>
          <p:cNvSpPr txBox="1"/>
          <p:nvPr/>
        </p:nvSpPr>
        <p:spPr>
          <a:xfrm>
            <a:off x="2686049" y="5783229"/>
            <a:ext cx="88074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Russian Peasant Method                                     	    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 Khwarizmi’s algorithm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10595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77991" y="1055392"/>
            <a:ext cx="9192883" cy="7990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There we can find the product by simply adding all the elements in the</a:t>
            </a:r>
            <a:r>
              <a:rPr lang="en-US" sz="2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x 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column that have an odd number in the</a:t>
            </a:r>
            <a:r>
              <a:rPr lang="en-US" sz="2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  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column. (See figure in below)</a:t>
            </a: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9208650"/>
              </p:ext>
            </p:extLst>
          </p:nvPr>
        </p:nvGraphicFramePr>
        <p:xfrm>
          <a:off x="1961071" y="1948964"/>
          <a:ext cx="5250612" cy="2432816"/>
        </p:xfrm>
        <a:graphic>
          <a:graphicData uri="http://schemas.openxmlformats.org/drawingml/2006/table">
            <a:tbl>
              <a:tblPr firstRow="1" firstCol="1" bandRow="1" bandCol="1">
                <a:tableStyleId>{5C22544A-7EE6-4342-B048-85BDC9FD1C3A}</a:tableStyleId>
              </a:tblPr>
              <a:tblGrid>
                <a:gridCol w="11744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80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180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966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966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65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966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130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130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966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260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966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520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966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1040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1040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966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2080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2080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966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3250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561326" y="3225712"/>
            <a:ext cx="695361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314090" y="4558052"/>
            <a:ext cx="8951343" cy="19037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algorithm involves only the simple operations of 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halving, doubling, and adding.</a:t>
            </a:r>
          </a:p>
          <a:p>
            <a:pPr>
              <a:lnSpc>
                <a:spcPct val="107000"/>
              </a:lnSpc>
            </a:pP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 also leads to very fast hardware implementation since 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doubling and halving of binary numbers can be performed using the left and right shifts, respectively,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which are among the most basic operations at the machine level.</a:t>
            </a:r>
            <a:endParaRPr lang="en-US" sz="2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Picture 2" descr="Image result for smiley face images">
            <a:extLst>
              <a:ext uri="{FF2B5EF4-FFF2-40B4-BE49-F238E27FC236}">
                <a16:creationId xmlns:a16="http://schemas.microsoft.com/office/drawing/2014/main" id="{17F5403F-6A85-4A7A-B27A-8E0360EC24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16429">
            <a:off x="575441" y="4847706"/>
            <a:ext cx="532917" cy="387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73488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FE707F9-A540-421A-B957-6D06D71C5EC5}"/>
              </a:ext>
            </a:extLst>
          </p:cNvPr>
          <p:cNvSpPr txBox="1"/>
          <p:nvPr/>
        </p:nvSpPr>
        <p:spPr>
          <a:xfrm>
            <a:off x="3509555" y="2804161"/>
            <a:ext cx="55560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Division</a:t>
            </a:r>
          </a:p>
          <a:p>
            <a:r>
              <a:rPr lang="en-US" sz="3600" dirty="0"/>
              <a:t>Proof of Program Correction.</a:t>
            </a:r>
          </a:p>
        </p:txBody>
      </p:sp>
      <p:pic>
        <p:nvPicPr>
          <p:cNvPr id="3" name="Picture 2" descr="Confused emoticon Stock Vector - 11275856">
            <a:extLst>
              <a:ext uri="{FF2B5EF4-FFF2-40B4-BE49-F238E27FC236}">
                <a16:creationId xmlns:a16="http://schemas.microsoft.com/office/drawing/2014/main" id="{27140C3F-266A-43A7-8AB8-60FC9C83AC12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6364" y="2173715"/>
            <a:ext cx="540688" cy="50112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5224223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56D5C2C-2D1B-49C2-AC5D-F329B216AC6A}"/>
              </a:ext>
            </a:extLst>
          </p:cNvPr>
          <p:cNvSpPr txBox="1"/>
          <p:nvPr/>
        </p:nvSpPr>
        <p:spPr>
          <a:xfrm>
            <a:off x="530998" y="3169013"/>
            <a:ext cx="10847688" cy="871646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BFDF31-3887-4402-BD85-B2C55A2AD4E8}"/>
              </a:ext>
            </a:extLst>
          </p:cNvPr>
          <p:cNvSpPr txBox="1"/>
          <p:nvPr/>
        </p:nvSpPr>
        <p:spPr>
          <a:xfrm>
            <a:off x="530997" y="859572"/>
            <a:ext cx="10565371" cy="50748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607105" y="383465"/>
                <a:ext cx="10143734" cy="60785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The iteration version of division is as follows:        Based on x = q * y + r.</a:t>
                </a:r>
              </a:p>
              <a:p>
                <a:pPr>
                  <a:spcAft>
                    <a:spcPts val="600"/>
                  </a:spcAft>
                </a:pPr>
                <a:r>
                  <a:rPr lang="en-US" sz="2600" spc="-100" dirty="0">
                    <a:solidFill>
                      <a:srgbClr val="0000FF"/>
                    </a:solidFill>
                    <a:latin typeface="Consolas" panose="020B06090202040302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function divide(x, y)             </a:t>
                </a:r>
                <a:r>
                  <a:rPr lang="en-US" sz="2400" spc="-100" dirty="0">
                    <a:solidFill>
                      <a:srgbClr val="0000FF"/>
                    </a:solidFill>
                    <a:latin typeface="Consolas" panose="020B06090202040302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//what is input size?</a:t>
                </a:r>
              </a:p>
              <a:p>
                <a:pPr marL="457200" marR="0"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Input: Two 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n-bit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integers x and y, where x ≥ 0, y ≥ 1.</a:t>
                </a:r>
              </a:p>
              <a:p>
                <a:pPr marL="457200" marR="0"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Output: The quotient and remainder of x divided by y.</a:t>
                </a:r>
              </a:p>
              <a:p>
                <a:pPr marL="457200" marR="0"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//if  x = 0, then return (q, r) := (0, 0); (r ≥ y) takes care it</a:t>
                </a:r>
              </a:p>
              <a:p>
                <a:pPr marL="457200" marR="0"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2400" spc="-100" dirty="0">
                    <a:latin typeface="Consolas" panose="020B06090202040302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q := 0;  r := x;   </a:t>
                </a:r>
                <a:r>
                  <a:rPr lang="en-US" sz="2000" spc="-1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//assuming x </a:t>
                </a:r>
                <a14:m>
                  <m:oMath xmlns:m="http://schemas.openxmlformats.org/officeDocument/2006/math">
                    <m:r>
                      <a:rPr lang="en-US" sz="2000" i="1" spc="-10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</m:oMath>
                </a14:m>
                <a:r>
                  <a:rPr lang="en-US" sz="2000" spc="-1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en-US" sz="2000" baseline="300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</a:t>
                </a:r>
                <a:r>
                  <a:rPr lang="en-US" sz="2000" spc="-1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– 1, which is n bits long. </a:t>
                </a:r>
              </a:p>
              <a:p>
                <a:pPr marL="457200" marR="0"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2400" spc="-100" dirty="0">
                    <a:solidFill>
                      <a:srgbClr val="C00000"/>
                    </a:solidFill>
                    <a:latin typeface="Consolas" panose="020B06090202040302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while (r ≥ y) do</a:t>
                </a:r>
                <a:r>
                  <a:rPr lang="en-US" sz="2400" spc="-100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spc="-1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 </a:t>
                </a:r>
                <a:r>
                  <a:rPr lang="en-US" sz="2400" spc="-1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// takes </a:t>
                </a:r>
                <a:r>
                  <a:rPr 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en-US" sz="2400" baseline="300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</a:t>
                </a:r>
                <a:r>
                  <a:rPr lang="en-US" sz="2400" spc="-1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iterations for the worse case, says x/1</a:t>
                </a:r>
                <a:r>
                  <a:rPr lang="en-US" sz="2400" spc="-1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 where</a:t>
                </a:r>
              </a:p>
              <a:p>
                <a:pPr marL="457200" marR="0"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2400" spc="-1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  </a:t>
                </a:r>
                <a:r>
                  <a:rPr lang="en-US" sz="2400" spc="-100" dirty="0">
                    <a:solidFill>
                      <a:srgbClr val="FF0000"/>
                    </a:solidFill>
                    <a:latin typeface="Consolas" panose="020B06090202040302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{</a:t>
                </a:r>
                <a:r>
                  <a:rPr lang="en-US" sz="2400" spc="-1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                                // x is n bits long with a max value </a:t>
                </a:r>
                <a:r>
                  <a:rPr 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en-US" sz="2400" baseline="300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</a:t>
                </a:r>
                <a:r>
                  <a:rPr lang="en-US" sz="2400" spc="-1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– 1.</a:t>
                </a:r>
                <a:endParaRPr lang="en-US" sz="2400" spc="-1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 marR="0"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2400" spc="-100" dirty="0">
                    <a:latin typeface="Consolas" panose="020B06090202040302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	</a:t>
                </a:r>
                <a:r>
                  <a:rPr lang="en-US" sz="2400" spc="-100" dirty="0">
                    <a:solidFill>
                      <a:srgbClr val="FF0000"/>
                    </a:solidFill>
                    <a:latin typeface="Consolas" panose="020B06090202040302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q := q + 1;</a:t>
                </a:r>
              </a:p>
              <a:p>
                <a:pPr marL="457200" marR="0"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2400" spc="-100" dirty="0">
                    <a:latin typeface="Consolas" panose="020B06090202040302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	</a:t>
                </a:r>
                <a:r>
                  <a:rPr lang="en-US" sz="2400" spc="-100" dirty="0">
                    <a:solidFill>
                      <a:srgbClr val="FF0000"/>
                    </a:solidFill>
                    <a:latin typeface="Consolas" panose="020B06090202040302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r := r – y};  </a:t>
                </a:r>
                <a:r>
                  <a:rPr lang="en-US" sz="2000" spc="-1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//</a:t>
                </a:r>
                <a:r>
                  <a:rPr lang="en-US" sz="2000" spc="-100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O(n) for each r – y, where r + (-y) are n bits addition, where x, y are  n 			             // bits long, .</a:t>
                </a:r>
                <a:endParaRPr lang="en-US" sz="2000" spc="-1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 marR="0"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2400" spc="-100" dirty="0">
                    <a:latin typeface="Consolas" panose="020B06090202040302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return (q, r);</a:t>
                </a:r>
                <a:endParaRPr lang="en-US" sz="2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spcAft>
                    <a:spcPts val="600"/>
                  </a:spcAft>
                </a:pPr>
                <a:r>
                  <a:rPr 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This takes linear time O(n) for each iteration.  Time efficiency for the worse case is exponential, O(n 2</a:t>
                </a:r>
                <a:r>
                  <a:rPr lang="en-US" sz="2400" baseline="300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</a:t>
                </a:r>
                <a:r>
                  <a:rPr 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).  That is, 2</a:t>
                </a:r>
                <a:r>
                  <a:rPr lang="en-US" sz="2400" baseline="300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 </a:t>
                </a:r>
                <a:r>
                  <a:rPr 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O(n) = 2</a:t>
                </a:r>
                <a:r>
                  <a:rPr lang="en-US" sz="2400" baseline="300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</a:t>
                </a:r>
                <a:r>
                  <a:rPr 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(c</a:t>
                </a:r>
                <a:r>
                  <a:rPr lang="en-US" sz="2400" baseline="-250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0</a:t>
                </a:r>
                <a:r>
                  <a:rPr 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+ c</a:t>
                </a:r>
                <a:r>
                  <a:rPr lang="en-US" sz="2400" baseline="-250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</a:t>
                </a:r>
                <a:r>
                  <a:rPr 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n) = O(n 2</a:t>
                </a:r>
                <a:r>
                  <a:rPr lang="en-US" sz="2400" baseline="300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</a:t>
                </a:r>
                <a:r>
                  <a:rPr 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). Not </a:t>
                </a:r>
                <a:r>
                  <a:rPr lang="en-US" sz="2400" baseline="300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O(n</a:t>
                </a:r>
                <a:r>
                  <a:rPr lang="en-US" sz="2400" baseline="300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 </a:t>
                </a:r>
                <a:endParaRPr lang="en-US" sz="2400" dirty="0">
                  <a:solidFill>
                    <a:srgbClr val="FF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7105" y="383465"/>
                <a:ext cx="10143734" cy="6078587"/>
              </a:xfrm>
              <a:prstGeom prst="rect">
                <a:avLst/>
              </a:prstGeom>
              <a:blipFill>
                <a:blip r:embed="rId2"/>
                <a:stretch>
                  <a:fillRect l="-1082" t="-802" r="-661" b="-14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loud Callout 2">
            <a:extLst>
              <a:ext uri="{FF2B5EF4-FFF2-40B4-BE49-F238E27FC236}">
                <a16:creationId xmlns:a16="http://schemas.microsoft.com/office/drawing/2014/main" id="{AFA191BE-13C9-48C7-8C55-F38F8E664173}"/>
              </a:ext>
            </a:extLst>
          </p:cNvPr>
          <p:cNvSpPr/>
          <p:nvPr/>
        </p:nvSpPr>
        <p:spPr>
          <a:xfrm flipH="1">
            <a:off x="469782" y="894223"/>
            <a:ext cx="644915" cy="438188"/>
          </a:xfrm>
          <a:prstGeom prst="cloudCallout">
            <a:avLst>
              <a:gd name="adj1" fmla="val -59429"/>
              <a:gd name="adj2" fmla="val 12576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here</a:t>
            </a:r>
          </a:p>
        </p:txBody>
      </p:sp>
      <p:pic>
        <p:nvPicPr>
          <p:cNvPr id="5" name="Picture 4" descr="Image result for smiley face images">
            <a:extLst>
              <a:ext uri="{FF2B5EF4-FFF2-40B4-BE49-F238E27FC236}">
                <a16:creationId xmlns:a16="http://schemas.microsoft.com/office/drawing/2014/main" id="{F7A3B598-BBC9-4065-8A36-50B8B594474B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11019">
            <a:off x="569410" y="951716"/>
            <a:ext cx="538474" cy="392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359194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1BCEBF7-4773-4FF1-A87A-1709B7370F5E}"/>
              </a:ext>
            </a:extLst>
          </p:cNvPr>
          <p:cNvSpPr txBox="1"/>
          <p:nvPr/>
        </p:nvSpPr>
        <p:spPr>
          <a:xfrm>
            <a:off x="530998" y="859572"/>
            <a:ext cx="8069306" cy="50748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716833" y="894223"/>
                <a:ext cx="10143734" cy="58785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The iteration version of division is as follows:</a:t>
                </a:r>
              </a:p>
              <a:p>
                <a:pPr>
                  <a:spcAft>
                    <a:spcPts val="600"/>
                  </a:spcAft>
                </a:pPr>
                <a:r>
                  <a:rPr lang="en-US" sz="2600" spc="-100" dirty="0">
                    <a:solidFill>
                      <a:srgbClr val="0000FF"/>
                    </a:solidFill>
                    <a:latin typeface="Consolas" panose="020B06090202040302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function divide(x, y)</a:t>
                </a:r>
              </a:p>
              <a:p>
                <a:pPr marL="457200" marR="0"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Input: Two 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n-bit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nonnegative integers x and y, where x ≥ 0, y ≥ 1.</a:t>
                </a:r>
              </a:p>
              <a:p>
                <a:pPr marL="457200" marR="0"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Output: The quotient q and remainder r of x divided by y.</a:t>
                </a:r>
              </a:p>
              <a:p>
                <a:pPr marL="457200" marR="0"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2400" spc="-100" dirty="0">
                    <a:latin typeface="Consolas" panose="020B06090202040302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q := 0;  r := x; </a:t>
                </a:r>
              </a:p>
              <a:p>
                <a:pPr marL="457200" marR="0"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[ </a:t>
                </a:r>
                <a:r>
                  <a:rPr lang="en-US" dirty="0" err="1">
                    <a:solidFill>
                      <a:srgbClr val="FF0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Repeatly</a:t>
                </a:r>
                <a:r>
                  <a:rPr lang="en-US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solidFill>
                      <a:srgbClr val="FF0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substract</a:t>
                </a:r>
                <a:r>
                  <a:rPr lang="en-US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y from r (i.e., x) until x number less than y is obtained. Add 1 to q each time y is subtracted.   0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x – y – y – … – y = x – </a:t>
                </a:r>
                <a:r>
                  <a:rPr lang="en-US" dirty="0" err="1">
                    <a:solidFill>
                      <a:srgbClr val="FF0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yq</a:t>
                </a:r>
                <a:r>
                  <a:rPr lang="en-US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&lt; y.]</a:t>
                </a:r>
              </a:p>
              <a:p>
                <a:pPr marL="457200" marR="0"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2400" spc="-100" dirty="0">
                    <a:solidFill>
                      <a:srgbClr val="0000FF"/>
                    </a:solidFill>
                    <a:latin typeface="Consolas" panose="020B06090202040302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while (r ≥ y) do</a:t>
                </a:r>
                <a:r>
                  <a:rPr lang="en-US" sz="2400" spc="-1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     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// </a:t>
                </a: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takes 2</a:t>
                </a:r>
                <a:r>
                  <a:rPr lang="en-US" sz="2000" i="1" baseline="30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</a:t>
                </a:r>
                <a:r>
                  <a:rPr lang="en-US" sz="2000" i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iterations </a:t>
                </a: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for the worse case. Let use n = 2</a:t>
                </a:r>
                <a:r>
                  <a:rPr lang="en-US" sz="2000" i="1" baseline="30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</a:t>
                </a: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 for </a:t>
                </a:r>
              </a:p>
              <a:p>
                <a:pPr marL="457200" marR="0"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                                            // the sake of simplicity in the correctness proof.</a:t>
                </a:r>
                <a:endParaRPr lang="en-US" sz="20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 marR="0"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2400" spc="-100" dirty="0">
                    <a:latin typeface="Consolas" panose="020B06090202040302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	</a:t>
                </a:r>
                <a:r>
                  <a:rPr lang="en-US" sz="2400" spc="-100" dirty="0">
                    <a:solidFill>
                      <a:srgbClr val="0000FF"/>
                    </a:solidFill>
                    <a:latin typeface="Consolas" panose="020B06090202040302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{ q := q + 1;</a:t>
                </a:r>
              </a:p>
              <a:p>
                <a:pPr marL="457200" marR="0"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2400" spc="-100" dirty="0">
                    <a:solidFill>
                      <a:srgbClr val="0000FF"/>
                    </a:solidFill>
                    <a:latin typeface="Consolas" panose="020B06090202040302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	  r := r – y};   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//</a:t>
                </a:r>
                <a:r>
                  <a:rPr lang="en-US" sz="2400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O(n) for </a:t>
                </a:r>
                <a:r>
                  <a:rPr lang="en-US" sz="2400" i="1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each</a:t>
                </a:r>
                <a:r>
                  <a:rPr lang="en-US" sz="2400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 – y, where y is n bits long.</a:t>
                </a:r>
              </a:p>
              <a:p>
                <a:pPr marL="457200" marR="0"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[After execution of the while loop, x = y q + r.]</a:t>
                </a:r>
              </a:p>
              <a:p>
                <a:pPr marL="457200" marR="0"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2400" spc="-100" dirty="0">
                    <a:latin typeface="Consolas" panose="020B06090202040302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return (q, r);</a:t>
                </a:r>
              </a:p>
              <a:p>
                <a:pPr>
                  <a:spcAft>
                    <a:spcPts val="600"/>
                  </a:spcAft>
                </a:pP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This 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takes linear time O(n) for each iteration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.  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Time efficiency is O(n2</a:t>
                </a:r>
                <a:r>
                  <a:rPr lang="en-US" sz="2400" baseline="30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).</a:t>
                </a:r>
                <a:endParaRPr lang="en-US" sz="2400" dirty="0">
                  <a:solidFill>
                    <a:srgbClr val="0000FF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6833" y="894223"/>
                <a:ext cx="10143734" cy="5878532"/>
              </a:xfrm>
              <a:prstGeom prst="rect">
                <a:avLst/>
              </a:prstGeom>
              <a:blipFill>
                <a:blip r:embed="rId2"/>
                <a:stretch>
                  <a:fillRect l="-1082" t="-830" b="-1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loud Callout 2">
            <a:extLst>
              <a:ext uri="{FF2B5EF4-FFF2-40B4-BE49-F238E27FC236}">
                <a16:creationId xmlns:a16="http://schemas.microsoft.com/office/drawing/2014/main" id="{AFA191BE-13C9-48C7-8C55-F38F8E664173}"/>
              </a:ext>
            </a:extLst>
          </p:cNvPr>
          <p:cNvSpPr/>
          <p:nvPr/>
        </p:nvSpPr>
        <p:spPr>
          <a:xfrm flipH="1">
            <a:off x="469781" y="894223"/>
            <a:ext cx="625593" cy="334502"/>
          </a:xfrm>
          <a:prstGeom prst="cloudCallout">
            <a:avLst>
              <a:gd name="adj1" fmla="val -59429"/>
              <a:gd name="adj2" fmla="val 12576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 descr="Image result for smiley face images">
            <a:extLst>
              <a:ext uri="{FF2B5EF4-FFF2-40B4-BE49-F238E27FC236}">
                <a16:creationId xmlns:a16="http://schemas.microsoft.com/office/drawing/2014/main" id="{80ECF619-9F02-457F-8605-4C7C425B726D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11019">
            <a:off x="405193" y="842381"/>
            <a:ext cx="644915" cy="438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97867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809A8D54-A322-4F34-8E94-B43FE6B8D0F5}"/>
              </a:ext>
            </a:extLst>
          </p:cNvPr>
          <p:cNvSpPr txBox="1"/>
          <p:nvPr/>
        </p:nvSpPr>
        <p:spPr>
          <a:xfrm>
            <a:off x="737672" y="292269"/>
            <a:ext cx="8069306" cy="50748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74C70B-016F-4537-973C-E30662ECA49C}"/>
              </a:ext>
            </a:extLst>
          </p:cNvPr>
          <p:cNvSpPr txBox="1"/>
          <p:nvPr/>
        </p:nvSpPr>
        <p:spPr>
          <a:xfrm>
            <a:off x="1988473" y="292973"/>
            <a:ext cx="76548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Correctness of the Division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2496488" y="876240"/>
                <a:ext cx="8675087" cy="560153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US" sz="2600" spc="-100" dirty="0">
                    <a:solidFill>
                      <a:srgbClr val="0000FF"/>
                    </a:solidFill>
                    <a:latin typeface="Consolas" panose="020B06090202040302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function divide(x, y)</a:t>
                </a:r>
              </a:p>
              <a:p>
                <a:pPr marL="457200" marR="0"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Input: Two 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n-bit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nonnegative integers x and y, where x ≥ 0, y ≥ 1.</a:t>
                </a:r>
              </a:p>
              <a:p>
                <a:pPr marL="457200" marR="0"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Output: The quotient q and remainder r of x divided by y.</a:t>
                </a:r>
              </a:p>
              <a:p>
                <a:pPr marL="457200" marR="0"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[</a:t>
                </a:r>
                <a:r>
                  <a:rPr lang="en-US" sz="2000" u="sng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Pre-condition: </a:t>
                </a: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x </a:t>
                </a:r>
                <a:r>
                  <a:rPr lang="en-US" sz="2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≥ 0</a:t>
                </a: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(a nonnegative integer) and y &gt; 0 (a positive integer)]</a:t>
                </a:r>
              </a:p>
              <a:p>
                <a:pPr marL="457200" marR="0"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2400" spc="-100" dirty="0">
                    <a:latin typeface="Consolas" panose="020B06090202040302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q := 0;  r := x; </a:t>
                </a:r>
              </a:p>
              <a:p>
                <a:pPr marL="457200" marR="0"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[Pre-condition </a:t>
                </a:r>
                <a:r>
                  <a:rPr lang="en-US" sz="2000" dirty="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Prc</a:t>
                </a: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: x </a:t>
                </a:r>
                <a:r>
                  <a:rPr lang="en-US" sz="2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≥ 0</a:t>
                </a: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and y &gt; 0, </a:t>
                </a:r>
              </a:p>
              <a:p>
                <a:pPr marL="457200" marR="0"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                     r = x and q = 0.]   </a:t>
                </a:r>
                <a:endParaRPr lang="en-US" sz="2400" spc="-1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 marR="0"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[I(n): r = x – n y ≥ 0 and  n = q.] </a:t>
                </a:r>
              </a:p>
              <a:p>
                <a:pPr marL="457200" marR="0"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2400" spc="-100" dirty="0">
                    <a:solidFill>
                      <a:srgbClr val="C00000"/>
                    </a:solidFill>
                    <a:latin typeface="Consolas" panose="020B06090202040302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while (r ≥ y) do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	</a:t>
                </a:r>
                <a:r>
                  <a:rPr lang="en-US" sz="22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// </a:t>
                </a:r>
                <a:r>
                  <a:rPr lang="en-US" sz="22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takes 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en-US" sz="2400" i="1" baseline="30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</a:t>
                </a:r>
                <a:r>
                  <a:rPr lang="en-US" sz="22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iterations for the worse case.</a:t>
                </a:r>
                <a:endParaRPr lang="en-US" sz="22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 marR="0"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	</a:t>
                </a:r>
                <a:r>
                  <a:rPr lang="en-US" sz="2400" spc="-100" dirty="0">
                    <a:solidFill>
                      <a:srgbClr val="FF0000"/>
                    </a:solidFill>
                    <a:latin typeface="Consolas" panose="020B06090202040302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{ r := r – y; </a:t>
                </a:r>
              </a:p>
              <a:p>
                <a:pPr marL="457200" marR="0"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2400" spc="-100" dirty="0">
                    <a:solidFill>
                      <a:srgbClr val="FF0000"/>
                    </a:solidFill>
                    <a:latin typeface="Consolas" panose="020B06090202040302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	  q := q + 1};   </a:t>
                </a:r>
                <a:r>
                  <a:rPr lang="en-US" sz="22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//</a:t>
                </a:r>
                <a:r>
                  <a:rPr lang="en-US" sz="2200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O(n) for each </a:t>
                </a:r>
                <a:r>
                  <a:rPr lang="en-US" sz="22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 – y, where y is n bits long.</a:t>
                </a:r>
              </a:p>
              <a:p>
                <a:pPr marL="457200" marR="0"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2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[</a:t>
                </a: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Post-condition: q </a:t>
                </a:r>
                <a:r>
                  <a:rPr lang="en-US" sz="2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≥ 0</a:t>
                </a: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and r </a:t>
                </a:r>
                <a:r>
                  <a:rPr lang="en-US" sz="2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≥ 0</a:t>
                </a: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such that x = y q + r and 0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</m:oMath>
                </a14:m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r &lt; y.]  …. </a:t>
                </a:r>
                <a:r>
                  <a:rPr lang="en-US" sz="2000" dirty="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Poc</a:t>
                </a:r>
                <a:endParaRPr lang="en-US" sz="2000" dirty="0">
                  <a:solidFill>
                    <a:srgbClr val="0000FF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 marR="0"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2400" spc="-100" dirty="0">
                    <a:latin typeface="Consolas" panose="020B06090202040302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return (q, r);</a:t>
                </a: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6488" y="876240"/>
                <a:ext cx="8675087" cy="5601533"/>
              </a:xfrm>
              <a:prstGeom prst="rect">
                <a:avLst/>
              </a:prstGeom>
              <a:blipFill>
                <a:blip r:embed="rId2"/>
                <a:stretch>
                  <a:fillRect l="-1265" t="-1088" r="-632" b="-15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Flowchart: Decision 6">
            <a:extLst>
              <a:ext uri="{FF2B5EF4-FFF2-40B4-BE49-F238E27FC236}">
                <a16:creationId xmlns:a16="http://schemas.microsoft.com/office/drawing/2014/main" id="{AB046D07-0FF4-420C-8000-F299F5D892F3}"/>
              </a:ext>
            </a:extLst>
          </p:cNvPr>
          <p:cNvSpPr/>
          <p:nvPr/>
        </p:nvSpPr>
        <p:spPr>
          <a:xfrm>
            <a:off x="1497881" y="4241082"/>
            <a:ext cx="989901" cy="37446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75B0596-00D9-4300-B7FE-620F5A425522}"/>
              </a:ext>
            </a:extLst>
          </p:cNvPr>
          <p:cNvSpPr/>
          <p:nvPr/>
        </p:nvSpPr>
        <p:spPr>
          <a:xfrm>
            <a:off x="1497881" y="4876807"/>
            <a:ext cx="989901" cy="487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331ED31-32AA-4CE5-974F-9EE7D779FB9D}"/>
              </a:ext>
            </a:extLst>
          </p:cNvPr>
          <p:cNvSpPr/>
          <p:nvPr/>
        </p:nvSpPr>
        <p:spPr>
          <a:xfrm>
            <a:off x="1497880" y="3492144"/>
            <a:ext cx="989901" cy="3853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4C4EEF3-D04E-47EE-8F9B-29662BABAFB1}"/>
              </a:ext>
            </a:extLst>
          </p:cNvPr>
          <p:cNvCxnSpPr>
            <a:stCxn id="9" idx="2"/>
            <a:endCxn id="7" idx="0"/>
          </p:cNvCxnSpPr>
          <p:nvPr/>
        </p:nvCxnSpPr>
        <p:spPr>
          <a:xfrm>
            <a:off x="1992831" y="3877498"/>
            <a:ext cx="1" cy="36358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DF7A0DA-CADB-42B0-9D5E-9BEAF518AB44}"/>
              </a:ext>
            </a:extLst>
          </p:cNvPr>
          <p:cNvCxnSpPr/>
          <p:nvPr/>
        </p:nvCxnSpPr>
        <p:spPr>
          <a:xfrm>
            <a:off x="1988474" y="3124211"/>
            <a:ext cx="1" cy="36358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D51EA5F-E16B-4314-A9FF-112B2B2EB07C}"/>
              </a:ext>
            </a:extLst>
          </p:cNvPr>
          <p:cNvCxnSpPr/>
          <p:nvPr/>
        </p:nvCxnSpPr>
        <p:spPr>
          <a:xfrm>
            <a:off x="1988473" y="5344902"/>
            <a:ext cx="1" cy="36358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CB2EFAF-810C-41B6-A6AF-43FF7BFDC6E1}"/>
              </a:ext>
            </a:extLst>
          </p:cNvPr>
          <p:cNvCxnSpPr/>
          <p:nvPr/>
        </p:nvCxnSpPr>
        <p:spPr>
          <a:xfrm>
            <a:off x="1997184" y="4526284"/>
            <a:ext cx="1" cy="36358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F4162BA-C67A-4AD6-8E97-68D7BC0F0B38}"/>
              </a:ext>
            </a:extLst>
          </p:cNvPr>
          <p:cNvCxnSpPr/>
          <p:nvPr/>
        </p:nvCxnSpPr>
        <p:spPr>
          <a:xfrm flipH="1">
            <a:off x="1149057" y="5691068"/>
            <a:ext cx="839416" cy="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60936AB-C9DF-4E1A-A889-9D0234B8B8EB}"/>
              </a:ext>
            </a:extLst>
          </p:cNvPr>
          <p:cNvCxnSpPr/>
          <p:nvPr/>
        </p:nvCxnSpPr>
        <p:spPr>
          <a:xfrm flipV="1">
            <a:off x="1149057" y="4093035"/>
            <a:ext cx="0" cy="1615451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B3CC6A7-ACB4-42CF-AC12-64907CEC9A58}"/>
              </a:ext>
            </a:extLst>
          </p:cNvPr>
          <p:cNvCxnSpPr/>
          <p:nvPr/>
        </p:nvCxnSpPr>
        <p:spPr>
          <a:xfrm>
            <a:off x="1149057" y="4110453"/>
            <a:ext cx="87439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D58741F-19B7-40AC-9309-89558B36C945}"/>
              </a:ext>
            </a:extLst>
          </p:cNvPr>
          <p:cNvCxnSpPr>
            <a:cxnSpLocks/>
          </p:cNvCxnSpPr>
          <p:nvPr/>
        </p:nvCxnSpPr>
        <p:spPr>
          <a:xfrm flipH="1">
            <a:off x="1972851" y="4093035"/>
            <a:ext cx="987966" cy="0"/>
          </a:xfrm>
          <a:prstGeom prst="straightConnector1">
            <a:avLst/>
          </a:prstGeom>
          <a:ln w="28575"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D59F700-4DFF-45FD-8438-244B82CC711B}"/>
              </a:ext>
            </a:extLst>
          </p:cNvPr>
          <p:cNvCxnSpPr>
            <a:cxnSpLocks/>
          </p:cNvCxnSpPr>
          <p:nvPr/>
        </p:nvCxnSpPr>
        <p:spPr>
          <a:xfrm flipH="1">
            <a:off x="1972850" y="2487273"/>
            <a:ext cx="1057733" cy="817638"/>
          </a:xfrm>
          <a:prstGeom prst="straightConnector1">
            <a:avLst/>
          </a:prstGeom>
          <a:ln w="28575"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1C8CBD2-8C7E-4999-8887-CA9A64666566}"/>
              </a:ext>
            </a:extLst>
          </p:cNvPr>
          <p:cNvCxnSpPr>
            <a:cxnSpLocks/>
          </p:cNvCxnSpPr>
          <p:nvPr/>
        </p:nvCxnSpPr>
        <p:spPr>
          <a:xfrm>
            <a:off x="2444237" y="4428316"/>
            <a:ext cx="451172" cy="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E50FFAD-F4B2-49D2-8130-7AEA59E4B87E}"/>
              </a:ext>
            </a:extLst>
          </p:cNvPr>
          <p:cNvCxnSpPr>
            <a:cxnSpLocks/>
          </p:cNvCxnSpPr>
          <p:nvPr/>
        </p:nvCxnSpPr>
        <p:spPr>
          <a:xfrm flipH="1" flipV="1">
            <a:off x="2669825" y="4428317"/>
            <a:ext cx="308549" cy="1385432"/>
          </a:xfrm>
          <a:prstGeom prst="straightConnector1">
            <a:avLst/>
          </a:prstGeom>
          <a:ln w="28575"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F63DEFE-85F5-424E-86E6-79AF9DD11BEE}"/>
              </a:ext>
            </a:extLst>
          </p:cNvPr>
          <p:cNvCxnSpPr>
            <a:cxnSpLocks/>
          </p:cNvCxnSpPr>
          <p:nvPr/>
        </p:nvCxnSpPr>
        <p:spPr>
          <a:xfrm flipH="1">
            <a:off x="1997181" y="3288581"/>
            <a:ext cx="963636" cy="698740"/>
          </a:xfrm>
          <a:prstGeom prst="straightConnector1">
            <a:avLst/>
          </a:prstGeom>
          <a:ln w="28575"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4272CA4-97E9-4BBF-991E-6C6E075921E6}"/>
                  </a:ext>
                </a:extLst>
              </p:cNvPr>
              <p:cNvSpPr txBox="1"/>
              <p:nvPr/>
            </p:nvSpPr>
            <p:spPr>
              <a:xfrm>
                <a:off x="7086854" y="3449962"/>
                <a:ext cx="3894082" cy="923330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Need to show that </a:t>
                </a:r>
                <a:r>
                  <a:rPr lang="en-US" dirty="0" err="1"/>
                  <a:t>Prc</a:t>
                </a:r>
                <a:r>
                  <a:rPr lang="en-US" dirty="0"/>
                  <a:t> implies I(0) and</a:t>
                </a:r>
              </a:p>
              <a:p>
                <a:r>
                  <a:rPr lang="en-US" dirty="0"/>
                  <a:t>I(k)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lang="en-US" dirty="0"/>
                  <a:t> </a:t>
                </a:r>
                <a:r>
                  <a:rPr lang="en-US" spc="-100" dirty="0">
                    <a:solidFill>
                      <a:srgbClr val="C00000"/>
                    </a:solidFill>
                    <a:latin typeface="Consolas" panose="020B06090202040302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(r ≥ y)</a:t>
                </a:r>
                <a:r>
                  <a:rPr lang="en-US" dirty="0"/>
                  <a:t> implies I(k+1), after k+1 iteration.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4272CA4-97E9-4BBF-991E-6C6E075921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6854" y="3449962"/>
                <a:ext cx="3894082" cy="923330"/>
              </a:xfrm>
              <a:prstGeom prst="rect">
                <a:avLst/>
              </a:prstGeom>
              <a:blipFill>
                <a:blip r:embed="rId4"/>
                <a:stretch>
                  <a:fillRect l="-1411" t="-3974" b="-99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F149726-6266-4B12-80A8-F926BEE2867C}"/>
                  </a:ext>
                </a:extLst>
              </p:cNvPr>
              <p:cNvSpPr txBox="1"/>
              <p:nvPr/>
            </p:nvSpPr>
            <p:spPr>
              <a:xfrm>
                <a:off x="7113137" y="5991886"/>
                <a:ext cx="3894082" cy="646331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Need to show that I(n)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lang="en-US" spc="-100" dirty="0">
                    <a:solidFill>
                      <a:srgbClr val="C00000"/>
                    </a:solidFill>
                    <a:latin typeface="Consolas" panose="020B06090202040302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(r ≥ y)</a:t>
                </a:r>
                <a:r>
                  <a:rPr lang="en-US" dirty="0"/>
                  <a:t> implies </a:t>
                </a:r>
                <a:r>
                  <a:rPr lang="en-US" dirty="0" err="1"/>
                  <a:t>Poc</a:t>
                </a:r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F149726-6266-4B12-80A8-F926BEE286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3137" y="5991886"/>
                <a:ext cx="3894082" cy="646331"/>
              </a:xfrm>
              <a:prstGeom prst="rect">
                <a:avLst/>
              </a:prstGeom>
              <a:blipFill>
                <a:blip r:embed="rId5"/>
                <a:stretch>
                  <a:fillRect l="-1408" t="-566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94386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>
            <a:extLst>
              <a:ext uri="{FF2B5EF4-FFF2-40B4-BE49-F238E27FC236}">
                <a16:creationId xmlns:a16="http://schemas.microsoft.com/office/drawing/2014/main" id="{540D8292-775A-4751-ADA1-2130EE6234D4}"/>
              </a:ext>
            </a:extLst>
          </p:cNvPr>
          <p:cNvSpPr txBox="1"/>
          <p:nvPr/>
        </p:nvSpPr>
        <p:spPr>
          <a:xfrm>
            <a:off x="834374" y="970043"/>
            <a:ext cx="10129190" cy="148683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561380" y="461600"/>
            <a:ext cx="9402183" cy="57958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Number Theory Review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900"/>
              </a:spcAft>
            </a:pPr>
            <a:r>
              <a:rPr lang="en-US" sz="2400" b="1" i="1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How many digits (k) are needed to represent the number N ≥ 0 in base b?</a:t>
            </a:r>
            <a:endParaRPr lang="en-US" sz="2400" b="1" i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900"/>
              </a:spcAft>
            </a:pPr>
            <a:r>
              <a:rPr lang="en-US" sz="24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With k digits in base b, there are numbers {N | b</a:t>
            </a:r>
            <a:r>
              <a:rPr lang="en-US" sz="2400" baseline="300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k-1</a:t>
            </a:r>
            <a:r>
              <a:rPr lang="en-US" sz="24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≤ N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 b</a:t>
            </a:r>
            <a:r>
              <a:rPr lang="en-US" sz="2400" baseline="30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4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and </a:t>
            </a:r>
            <a:r>
              <a:rPr lang="en-US" sz="24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has k number of digits}.</a:t>
            </a:r>
            <a:endParaRPr 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1200"/>
              </a:spcAft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0.2:</a:t>
            </a:r>
          </a:p>
          <a:p>
            <a:pPr marL="461963" indent="-461963"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b = 10 (decimal) and if k = 3, then</a:t>
            </a:r>
          </a:p>
          <a:p>
            <a:pPr>
              <a:spcAft>
                <a:spcPts val="90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100 =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sz="2400" baseline="30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≤ N ≤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sz="2400" baseline="30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1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1000 – 1 = 999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1963" indent="-461963"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b = 2 (binary) and if k = 8, then</a:t>
            </a:r>
          </a:p>
          <a:p>
            <a:pPr>
              <a:spcAft>
                <a:spcPts val="900"/>
              </a:spcAft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2</a:t>
            </a:r>
            <a:r>
              <a:rPr lang="en-US" sz="2400" baseline="30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≤ N ≤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baseline="30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1,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 2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128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1000 0000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80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and</a:t>
            </a:r>
          </a:p>
          <a:p>
            <a:pPr>
              <a:spcAft>
                <a:spcPts val="90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		        2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1 = 256 – 1 = 255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(i.e., 1111 1111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FF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461963" indent="-461963"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b = 16 (hexadecimal) and if k = 4, then</a:t>
            </a:r>
          </a:p>
          <a:p>
            <a:pPr>
              <a:spcAft>
                <a:spcPts val="90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F000 = 4096 =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r>
              <a:rPr lang="en-US" sz="2400" baseline="30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≤ N ≤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r>
              <a:rPr lang="en-US" sz="2400" baseline="30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1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65536 – 1 = 65535 = FFFF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731663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4DDBCC2D-9400-4B79-A8EE-1B289F09201F}"/>
              </a:ext>
            </a:extLst>
          </p:cNvPr>
          <p:cNvSpPr txBox="1"/>
          <p:nvPr/>
        </p:nvSpPr>
        <p:spPr>
          <a:xfrm>
            <a:off x="757170" y="204851"/>
            <a:ext cx="8069306" cy="50748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5423080" y="1043223"/>
                <a:ext cx="5701580" cy="423192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marR="0"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[</a:t>
                </a:r>
                <a:r>
                  <a:rPr lang="en-US" sz="2000" u="sng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Pre-condition: </a:t>
                </a: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x </a:t>
                </a:r>
                <a:r>
                  <a:rPr lang="en-US" sz="2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≥ 0</a:t>
                </a: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(a nonnegative integer) and       </a:t>
                </a:r>
              </a:p>
              <a:p>
                <a:pPr marL="457200" marR="0"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                    y &gt; 0 (a positive integer)]</a:t>
                </a:r>
              </a:p>
              <a:p>
                <a:pPr marL="457200" marR="0"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[</a:t>
                </a:r>
                <a:r>
                  <a:rPr lang="en-US" sz="2000" u="sng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Pre-condition </a:t>
                </a:r>
                <a:r>
                  <a:rPr lang="en-US" sz="2000" u="sng" dirty="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Prc</a:t>
                </a: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: x </a:t>
                </a:r>
                <a:r>
                  <a:rPr lang="en-US" sz="2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≥ 0</a:t>
                </a: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and y &gt; 0, and</a:t>
                </a:r>
              </a:p>
              <a:p>
                <a:pPr marL="457200" marR="0"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                     r = x and q = 0.]   </a:t>
                </a:r>
                <a:endParaRPr lang="en-US" sz="2000" spc="-1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 marR="0"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[</a:t>
                </a:r>
                <a:r>
                  <a:rPr lang="en-US" sz="2000" u="sng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I(n): </a:t>
                </a: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 = x – n y ≥ 0 and  n = q.] </a:t>
                </a:r>
              </a:p>
              <a:p>
                <a:pPr marL="457200" marR="0">
                  <a:spcBef>
                    <a:spcPts val="0"/>
                  </a:spcBef>
                  <a:spcAft>
                    <a:spcPts val="600"/>
                  </a:spcAft>
                </a:pPr>
                <a:endParaRPr lang="en-US" sz="20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 marR="0">
                  <a:spcBef>
                    <a:spcPts val="0"/>
                  </a:spcBef>
                  <a:spcAft>
                    <a:spcPts val="600"/>
                  </a:spcAft>
                </a:pPr>
                <a:endParaRPr lang="en-US" sz="20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 marR="0">
                  <a:spcBef>
                    <a:spcPts val="0"/>
                  </a:spcBef>
                  <a:spcAft>
                    <a:spcPts val="600"/>
                  </a:spcAft>
                </a:pPr>
                <a:endParaRPr lang="en-US" sz="20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 marR="0">
                  <a:spcBef>
                    <a:spcPts val="0"/>
                  </a:spcBef>
                  <a:spcAft>
                    <a:spcPts val="600"/>
                  </a:spcAft>
                </a:pPr>
                <a:endParaRPr lang="en-US" sz="20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 marR="0"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2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[</a:t>
                </a:r>
                <a:r>
                  <a:rPr lang="en-US" sz="2000" u="sng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Post-condition </a:t>
                </a:r>
                <a:r>
                  <a:rPr lang="en-US" sz="2000" u="sng" dirty="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Poc</a:t>
                </a: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: q </a:t>
                </a:r>
                <a:r>
                  <a:rPr lang="en-US" sz="2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≥ 0</a:t>
                </a: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and r </a:t>
                </a:r>
                <a:r>
                  <a:rPr lang="en-US" sz="2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≥ 0</a:t>
                </a: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such that x = y q + r and 0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</m:oMath>
                </a14:m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r &lt; y.]  …. </a:t>
                </a:r>
                <a:r>
                  <a:rPr lang="en-US" sz="2000" dirty="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Poc</a:t>
                </a:r>
                <a:endParaRPr lang="en-US" sz="2000" dirty="0">
                  <a:solidFill>
                    <a:srgbClr val="0000FF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3080" y="1043223"/>
                <a:ext cx="5701580" cy="4231928"/>
              </a:xfrm>
              <a:prstGeom prst="rect">
                <a:avLst/>
              </a:prstGeom>
              <a:blipFill>
                <a:blip r:embed="rId2"/>
                <a:stretch>
                  <a:fillRect t="-720" r="-1176" b="-2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F774C70B-016F-4537-973C-E30662ECA49C}"/>
              </a:ext>
            </a:extLst>
          </p:cNvPr>
          <p:cNvSpPr txBox="1"/>
          <p:nvPr/>
        </p:nvSpPr>
        <p:spPr>
          <a:xfrm>
            <a:off x="1804736" y="219783"/>
            <a:ext cx="76548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Correctness of the Division Algorithm</a:t>
            </a:r>
          </a:p>
        </p:txBody>
      </p:sp>
      <p:sp>
        <p:nvSpPr>
          <p:cNvPr id="7" name="Flowchart: Decision 6">
            <a:extLst>
              <a:ext uri="{FF2B5EF4-FFF2-40B4-BE49-F238E27FC236}">
                <a16:creationId xmlns:a16="http://schemas.microsoft.com/office/drawing/2014/main" id="{AB046D07-0FF4-420C-8000-F299F5D892F3}"/>
              </a:ext>
            </a:extLst>
          </p:cNvPr>
          <p:cNvSpPr/>
          <p:nvPr/>
        </p:nvSpPr>
        <p:spPr>
          <a:xfrm>
            <a:off x="2915299" y="3547041"/>
            <a:ext cx="1678175" cy="546203"/>
          </a:xfrm>
          <a:prstGeom prst="flowChartDecisio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spc="-100" dirty="0" err="1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r≥y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75B0596-00D9-4300-B7FE-620F5A425522}"/>
              </a:ext>
            </a:extLst>
          </p:cNvPr>
          <p:cNvSpPr/>
          <p:nvPr/>
        </p:nvSpPr>
        <p:spPr>
          <a:xfrm>
            <a:off x="2666404" y="4548696"/>
            <a:ext cx="2175964" cy="7824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 := r – y;</a:t>
            </a:r>
          </a:p>
          <a:p>
            <a:pPr algn="ctr"/>
            <a:r>
              <a:rPr lang="en-US" sz="2000" spc="-100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 := q + 1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331ED31-32AA-4CE5-974F-9EE7D779FB9D}"/>
              </a:ext>
            </a:extLst>
          </p:cNvPr>
          <p:cNvSpPr/>
          <p:nvPr/>
        </p:nvSpPr>
        <p:spPr>
          <a:xfrm>
            <a:off x="2794052" y="1729771"/>
            <a:ext cx="1940390" cy="70532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marR="0">
              <a:spcBef>
                <a:spcPts val="0"/>
              </a:spcBef>
              <a:spcAft>
                <a:spcPts val="600"/>
              </a:spcAft>
            </a:pPr>
            <a:r>
              <a:rPr lang="en-US" sz="2000" spc="-100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 := 0;</a:t>
            </a:r>
          </a:p>
          <a:p>
            <a:pPr marL="457200" marR="0">
              <a:spcBef>
                <a:spcPts val="0"/>
              </a:spcBef>
              <a:spcAft>
                <a:spcPts val="600"/>
              </a:spcAft>
            </a:pPr>
            <a:r>
              <a:rPr lang="en-US" sz="2000" spc="-100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r:= x; 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4C4EEF3-D04E-47EE-8F9B-29662BABAFB1}"/>
              </a:ext>
            </a:extLst>
          </p:cNvPr>
          <p:cNvCxnSpPr>
            <a:cxnSpLocks/>
            <a:stCxn id="9" idx="2"/>
            <a:endCxn id="7" idx="0"/>
          </p:cNvCxnSpPr>
          <p:nvPr/>
        </p:nvCxnSpPr>
        <p:spPr>
          <a:xfrm flipH="1">
            <a:off x="3754387" y="2435098"/>
            <a:ext cx="9860" cy="111194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DF7A0DA-CADB-42B0-9D5E-9BEAF518AB44}"/>
              </a:ext>
            </a:extLst>
          </p:cNvPr>
          <p:cNvCxnSpPr/>
          <p:nvPr/>
        </p:nvCxnSpPr>
        <p:spPr>
          <a:xfrm>
            <a:off x="3754387" y="1366187"/>
            <a:ext cx="1" cy="36358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D51EA5F-E16B-4314-A9FF-112B2B2EB07C}"/>
              </a:ext>
            </a:extLst>
          </p:cNvPr>
          <p:cNvCxnSpPr/>
          <p:nvPr/>
        </p:nvCxnSpPr>
        <p:spPr>
          <a:xfrm>
            <a:off x="3754384" y="5360154"/>
            <a:ext cx="1" cy="36358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CB2EFAF-810C-41B6-A6AF-43FF7BFDC6E1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3754385" y="4116890"/>
            <a:ext cx="1" cy="43180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F4162BA-C67A-4AD6-8E97-68D7BC0F0B38}"/>
              </a:ext>
            </a:extLst>
          </p:cNvPr>
          <p:cNvCxnSpPr>
            <a:cxnSpLocks/>
          </p:cNvCxnSpPr>
          <p:nvPr/>
        </p:nvCxnSpPr>
        <p:spPr>
          <a:xfrm flipH="1">
            <a:off x="2309648" y="5731617"/>
            <a:ext cx="1444736" cy="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60936AB-C9DF-4E1A-A889-9D0234B8B8EB}"/>
              </a:ext>
            </a:extLst>
          </p:cNvPr>
          <p:cNvCxnSpPr>
            <a:cxnSpLocks/>
          </p:cNvCxnSpPr>
          <p:nvPr/>
        </p:nvCxnSpPr>
        <p:spPr>
          <a:xfrm flipV="1">
            <a:off x="2309648" y="3302880"/>
            <a:ext cx="0" cy="2414014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B3CC6A7-ACB4-42CF-AC12-64907CEC9A58}"/>
              </a:ext>
            </a:extLst>
          </p:cNvPr>
          <p:cNvCxnSpPr>
            <a:cxnSpLocks/>
          </p:cNvCxnSpPr>
          <p:nvPr/>
        </p:nvCxnSpPr>
        <p:spPr>
          <a:xfrm>
            <a:off x="2309648" y="3302541"/>
            <a:ext cx="145245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D58741F-19B7-40AC-9309-89558B36C945}"/>
              </a:ext>
            </a:extLst>
          </p:cNvPr>
          <p:cNvCxnSpPr>
            <a:cxnSpLocks/>
          </p:cNvCxnSpPr>
          <p:nvPr/>
        </p:nvCxnSpPr>
        <p:spPr>
          <a:xfrm flipH="1">
            <a:off x="3754384" y="2822028"/>
            <a:ext cx="2194311" cy="480513"/>
          </a:xfrm>
          <a:prstGeom prst="straightConnector1">
            <a:avLst/>
          </a:prstGeom>
          <a:ln w="28575"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D59F700-4DFF-45FD-8438-244B82CC711B}"/>
              </a:ext>
            </a:extLst>
          </p:cNvPr>
          <p:cNvCxnSpPr>
            <a:cxnSpLocks/>
          </p:cNvCxnSpPr>
          <p:nvPr/>
        </p:nvCxnSpPr>
        <p:spPr>
          <a:xfrm flipH="1">
            <a:off x="3770808" y="1287132"/>
            <a:ext cx="2177887" cy="269456"/>
          </a:xfrm>
          <a:prstGeom prst="straightConnector1">
            <a:avLst/>
          </a:prstGeom>
          <a:ln w="28575"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1C8CBD2-8C7E-4999-8887-CA9A64666566}"/>
              </a:ext>
            </a:extLst>
          </p:cNvPr>
          <p:cNvCxnSpPr>
            <a:cxnSpLocks/>
            <a:endCxn id="51" idx="1"/>
          </p:cNvCxnSpPr>
          <p:nvPr/>
        </p:nvCxnSpPr>
        <p:spPr>
          <a:xfrm>
            <a:off x="4583993" y="3826231"/>
            <a:ext cx="750208" cy="2308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E50FFAD-F4B2-49D2-8130-7AEA59E4B87E}"/>
              </a:ext>
            </a:extLst>
          </p:cNvPr>
          <p:cNvCxnSpPr>
            <a:cxnSpLocks/>
          </p:cNvCxnSpPr>
          <p:nvPr/>
        </p:nvCxnSpPr>
        <p:spPr>
          <a:xfrm flipH="1" flipV="1">
            <a:off x="4842368" y="3832801"/>
            <a:ext cx="983666" cy="956913"/>
          </a:xfrm>
          <a:prstGeom prst="straightConnector1">
            <a:avLst/>
          </a:prstGeom>
          <a:ln w="28575"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F63DEFE-85F5-424E-86E6-79AF9DD11BEE}"/>
              </a:ext>
            </a:extLst>
          </p:cNvPr>
          <p:cNvCxnSpPr>
            <a:cxnSpLocks/>
          </p:cNvCxnSpPr>
          <p:nvPr/>
        </p:nvCxnSpPr>
        <p:spPr>
          <a:xfrm flipH="1">
            <a:off x="3754384" y="2056387"/>
            <a:ext cx="2194312" cy="765641"/>
          </a:xfrm>
          <a:prstGeom prst="straightConnector1">
            <a:avLst/>
          </a:prstGeom>
          <a:ln w="28575"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4272CA4-97E9-4BBF-991E-6C6E075921E6}"/>
                  </a:ext>
                </a:extLst>
              </p:cNvPr>
              <p:cNvSpPr txBox="1"/>
              <p:nvPr/>
            </p:nvSpPr>
            <p:spPr>
              <a:xfrm>
                <a:off x="8089718" y="2928194"/>
                <a:ext cx="3894082" cy="923330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Need to show that </a:t>
                </a:r>
                <a:r>
                  <a:rPr lang="en-US" dirty="0" err="1"/>
                  <a:t>Prc</a:t>
                </a:r>
                <a:r>
                  <a:rPr lang="en-US" dirty="0"/>
                  <a:t> implies I(0) and</a:t>
                </a:r>
              </a:p>
              <a:p>
                <a:r>
                  <a:rPr lang="en-US" dirty="0"/>
                  <a:t>I(k)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lang="en-US" dirty="0"/>
                  <a:t> </a:t>
                </a:r>
                <a:r>
                  <a:rPr lang="en-US" spc="-100" dirty="0">
                    <a:solidFill>
                      <a:srgbClr val="C00000"/>
                    </a:solidFill>
                    <a:latin typeface="Consolas" panose="020B06090202040302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(r ≥ y)</a:t>
                </a:r>
                <a:r>
                  <a:rPr lang="en-US" dirty="0"/>
                  <a:t> implies I(k+1), after k+1 iteration.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4272CA4-97E9-4BBF-991E-6C6E075921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9718" y="2928194"/>
                <a:ext cx="3894082" cy="923330"/>
              </a:xfrm>
              <a:prstGeom prst="rect">
                <a:avLst/>
              </a:prstGeom>
              <a:blipFill>
                <a:blip r:embed="rId4"/>
                <a:stretch>
                  <a:fillRect l="-1252" t="-3289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F149726-6266-4B12-80A8-F926BEE2867C}"/>
                  </a:ext>
                </a:extLst>
              </p:cNvPr>
              <p:cNvSpPr txBox="1"/>
              <p:nvPr/>
            </p:nvSpPr>
            <p:spPr>
              <a:xfrm>
                <a:off x="6878005" y="5252205"/>
                <a:ext cx="3894082" cy="646331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Need to show that I(n)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lang="en-US" spc="-100" dirty="0">
                    <a:solidFill>
                      <a:srgbClr val="C00000"/>
                    </a:solidFill>
                    <a:latin typeface="Consolas" panose="020B06090202040302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(r ≥ y)</a:t>
                </a:r>
                <a:r>
                  <a:rPr lang="en-US" dirty="0"/>
                  <a:t> implies </a:t>
                </a:r>
                <a:r>
                  <a:rPr lang="en-US" dirty="0" err="1"/>
                  <a:t>Poc</a:t>
                </a:r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F149726-6266-4B12-80A8-F926BEE286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8005" y="5252205"/>
                <a:ext cx="3894082" cy="646331"/>
              </a:xfrm>
              <a:prstGeom prst="rect">
                <a:avLst/>
              </a:prstGeom>
              <a:blipFill>
                <a:blip r:embed="rId5"/>
                <a:stretch>
                  <a:fillRect l="-1252" t="-566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Rectangle 50">
            <a:extLst>
              <a:ext uri="{FF2B5EF4-FFF2-40B4-BE49-F238E27FC236}">
                <a16:creationId xmlns:a16="http://schemas.microsoft.com/office/drawing/2014/main" id="{3314A98D-4E45-40A5-8870-62E52E99CDAA}"/>
              </a:ext>
            </a:extLst>
          </p:cNvPr>
          <p:cNvSpPr/>
          <p:nvPr/>
        </p:nvSpPr>
        <p:spPr>
          <a:xfrm>
            <a:off x="5334201" y="3475875"/>
            <a:ext cx="1940390" cy="70532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algn="ctr">
              <a:spcBef>
                <a:spcPts val="0"/>
              </a:spcBef>
              <a:spcAft>
                <a:spcPts val="600"/>
              </a:spcAft>
            </a:pPr>
            <a:r>
              <a:rPr lang="en-US" sz="2000" spc="-100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Return(q, r)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BDC52A0-478B-4D26-92CD-F2343D1C2C3A}"/>
              </a:ext>
            </a:extLst>
          </p:cNvPr>
          <p:cNvSpPr txBox="1"/>
          <p:nvPr/>
        </p:nvSpPr>
        <p:spPr>
          <a:xfrm>
            <a:off x="2399544" y="982308"/>
            <a:ext cx="2719545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1800" spc="-1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function divide(x, y)</a:t>
            </a:r>
          </a:p>
        </p:txBody>
      </p:sp>
    </p:spTree>
    <p:extLst>
      <p:ext uri="{BB962C8B-B14F-4D97-AF65-F5344CB8AC3E}">
        <p14:creationId xmlns:p14="http://schemas.microsoft.com/office/powerpoint/2010/main" val="161254887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09A251D6-68B5-4114-8BE4-C17C9C861A7F}"/>
              </a:ext>
            </a:extLst>
          </p:cNvPr>
          <p:cNvSpPr txBox="1"/>
          <p:nvPr/>
        </p:nvSpPr>
        <p:spPr>
          <a:xfrm>
            <a:off x="549340" y="202923"/>
            <a:ext cx="8069306" cy="50748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314A98D-4E45-40A5-8870-62E52E99CDAA}"/>
              </a:ext>
            </a:extLst>
          </p:cNvPr>
          <p:cNvSpPr/>
          <p:nvPr/>
        </p:nvSpPr>
        <p:spPr>
          <a:xfrm>
            <a:off x="5334201" y="3475875"/>
            <a:ext cx="1940390" cy="70532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algn="ctr">
              <a:spcBef>
                <a:spcPts val="0"/>
              </a:spcBef>
              <a:spcAft>
                <a:spcPts val="600"/>
              </a:spcAft>
            </a:pPr>
            <a:r>
              <a:rPr lang="en-US" sz="2000" spc="-100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Return(q, r)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5423080" y="1043223"/>
                <a:ext cx="5701580" cy="423192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marR="0"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[</a:t>
                </a:r>
                <a:r>
                  <a:rPr lang="en-US" sz="2000" u="sng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Pre-condition: </a:t>
                </a: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x </a:t>
                </a:r>
                <a:r>
                  <a:rPr lang="en-US" sz="2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≥ 0</a:t>
                </a: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(a nonnegative integer) and       </a:t>
                </a:r>
              </a:p>
              <a:p>
                <a:pPr marL="457200" marR="0"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                    y &gt; 0 (a positive integer)]</a:t>
                </a:r>
              </a:p>
              <a:p>
                <a:pPr marL="457200" marR="0"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[</a:t>
                </a:r>
                <a:r>
                  <a:rPr lang="en-US" sz="2000" u="sng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Pre-condition </a:t>
                </a:r>
                <a:r>
                  <a:rPr lang="en-US" sz="2000" u="sng" dirty="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Prc</a:t>
                </a: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: x </a:t>
                </a:r>
                <a:r>
                  <a:rPr lang="en-US" sz="2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≥ 0</a:t>
                </a: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and y &gt; 0, and</a:t>
                </a:r>
              </a:p>
              <a:p>
                <a:pPr marL="457200" marR="0"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                     r = x and q = 0.]   </a:t>
                </a:r>
                <a:endParaRPr lang="en-US" sz="2000" spc="-1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 marR="0"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[</a:t>
                </a:r>
                <a:r>
                  <a:rPr lang="en-US" sz="2000" u="sng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I(n): </a:t>
                </a: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 = x – n y ≥ 0 and  n = q.] </a:t>
                </a:r>
              </a:p>
              <a:p>
                <a:pPr marL="457200" marR="0">
                  <a:spcBef>
                    <a:spcPts val="0"/>
                  </a:spcBef>
                  <a:spcAft>
                    <a:spcPts val="600"/>
                  </a:spcAft>
                </a:pPr>
                <a:endParaRPr lang="en-US" sz="20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 marR="0">
                  <a:spcBef>
                    <a:spcPts val="0"/>
                  </a:spcBef>
                  <a:spcAft>
                    <a:spcPts val="600"/>
                  </a:spcAft>
                </a:pPr>
                <a:endParaRPr lang="en-US" sz="20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 marR="0">
                  <a:spcBef>
                    <a:spcPts val="0"/>
                  </a:spcBef>
                  <a:spcAft>
                    <a:spcPts val="600"/>
                  </a:spcAft>
                </a:pPr>
                <a:endParaRPr lang="en-US" sz="20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 marR="0">
                  <a:spcBef>
                    <a:spcPts val="0"/>
                  </a:spcBef>
                  <a:spcAft>
                    <a:spcPts val="600"/>
                  </a:spcAft>
                </a:pPr>
                <a:endParaRPr lang="en-US" sz="20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 marR="0"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2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[</a:t>
                </a:r>
                <a:r>
                  <a:rPr lang="en-US" sz="2000" u="sng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Post-condition </a:t>
                </a:r>
                <a:r>
                  <a:rPr lang="en-US" sz="2000" u="sng" dirty="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Poc</a:t>
                </a: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: q </a:t>
                </a:r>
                <a:r>
                  <a:rPr lang="en-US" sz="2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≥ 0</a:t>
                </a: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and r </a:t>
                </a:r>
                <a:r>
                  <a:rPr lang="en-US" sz="2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≥ 0</a:t>
                </a: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such that x = y q + r and 0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</m:oMath>
                </a14:m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r &lt; y.]  …. </a:t>
                </a:r>
                <a:r>
                  <a:rPr lang="en-US" sz="2000" dirty="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Poc</a:t>
                </a:r>
                <a:endParaRPr lang="en-US" sz="2000" dirty="0">
                  <a:solidFill>
                    <a:srgbClr val="0000FF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3080" y="1043223"/>
                <a:ext cx="5701580" cy="4231928"/>
              </a:xfrm>
              <a:prstGeom prst="rect">
                <a:avLst/>
              </a:prstGeom>
              <a:blipFill>
                <a:blip r:embed="rId2"/>
                <a:stretch>
                  <a:fillRect t="-720" r="-7166" b="-2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F774C70B-016F-4537-973C-E30662ECA49C}"/>
              </a:ext>
            </a:extLst>
          </p:cNvPr>
          <p:cNvSpPr txBox="1"/>
          <p:nvPr/>
        </p:nvSpPr>
        <p:spPr>
          <a:xfrm>
            <a:off x="1804736" y="219783"/>
            <a:ext cx="76548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Correctness of the Division Algorithm</a:t>
            </a:r>
          </a:p>
        </p:txBody>
      </p:sp>
      <p:sp>
        <p:nvSpPr>
          <p:cNvPr id="7" name="Flowchart: Decision 6">
            <a:extLst>
              <a:ext uri="{FF2B5EF4-FFF2-40B4-BE49-F238E27FC236}">
                <a16:creationId xmlns:a16="http://schemas.microsoft.com/office/drawing/2014/main" id="{AB046D07-0FF4-420C-8000-F299F5D892F3}"/>
              </a:ext>
            </a:extLst>
          </p:cNvPr>
          <p:cNvSpPr/>
          <p:nvPr/>
        </p:nvSpPr>
        <p:spPr>
          <a:xfrm>
            <a:off x="2915299" y="3547041"/>
            <a:ext cx="1678175" cy="546203"/>
          </a:xfrm>
          <a:prstGeom prst="flowChartDecisio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spc="-100" dirty="0" err="1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r≥y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75B0596-00D9-4300-B7FE-620F5A425522}"/>
              </a:ext>
            </a:extLst>
          </p:cNvPr>
          <p:cNvSpPr/>
          <p:nvPr/>
        </p:nvSpPr>
        <p:spPr>
          <a:xfrm>
            <a:off x="2666404" y="4548696"/>
            <a:ext cx="2175964" cy="7824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 := r – y;</a:t>
            </a:r>
          </a:p>
          <a:p>
            <a:pPr algn="ctr"/>
            <a:r>
              <a:rPr lang="en-US" sz="2000" spc="-100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 := q + 1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331ED31-32AA-4CE5-974F-9EE7D779FB9D}"/>
              </a:ext>
            </a:extLst>
          </p:cNvPr>
          <p:cNvSpPr/>
          <p:nvPr/>
        </p:nvSpPr>
        <p:spPr>
          <a:xfrm>
            <a:off x="2794052" y="1729771"/>
            <a:ext cx="1940390" cy="70532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marR="0">
              <a:spcBef>
                <a:spcPts val="0"/>
              </a:spcBef>
              <a:spcAft>
                <a:spcPts val="600"/>
              </a:spcAft>
            </a:pPr>
            <a:r>
              <a:rPr lang="en-US" sz="2000" spc="-100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 := 0;</a:t>
            </a:r>
          </a:p>
          <a:p>
            <a:pPr marL="457200" marR="0">
              <a:spcBef>
                <a:spcPts val="0"/>
              </a:spcBef>
              <a:spcAft>
                <a:spcPts val="600"/>
              </a:spcAft>
            </a:pPr>
            <a:r>
              <a:rPr lang="en-US" sz="2000" spc="-100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r:= x; 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4C4EEF3-D04E-47EE-8F9B-29662BABAFB1}"/>
              </a:ext>
            </a:extLst>
          </p:cNvPr>
          <p:cNvCxnSpPr>
            <a:cxnSpLocks/>
            <a:stCxn id="9" idx="2"/>
            <a:endCxn id="7" idx="0"/>
          </p:cNvCxnSpPr>
          <p:nvPr/>
        </p:nvCxnSpPr>
        <p:spPr>
          <a:xfrm flipH="1">
            <a:off x="3754387" y="2435098"/>
            <a:ext cx="9860" cy="111194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DF7A0DA-CADB-42B0-9D5E-9BEAF518AB44}"/>
              </a:ext>
            </a:extLst>
          </p:cNvPr>
          <p:cNvCxnSpPr/>
          <p:nvPr/>
        </p:nvCxnSpPr>
        <p:spPr>
          <a:xfrm>
            <a:off x="3754387" y="1366187"/>
            <a:ext cx="1" cy="36358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D51EA5F-E16B-4314-A9FF-112B2B2EB07C}"/>
              </a:ext>
            </a:extLst>
          </p:cNvPr>
          <p:cNvCxnSpPr/>
          <p:nvPr/>
        </p:nvCxnSpPr>
        <p:spPr>
          <a:xfrm>
            <a:off x="3754384" y="5360154"/>
            <a:ext cx="1" cy="36358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CB2EFAF-810C-41B6-A6AF-43FF7BFDC6E1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3754385" y="4116890"/>
            <a:ext cx="1" cy="43180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F4162BA-C67A-4AD6-8E97-68D7BC0F0B38}"/>
              </a:ext>
            </a:extLst>
          </p:cNvPr>
          <p:cNvCxnSpPr>
            <a:cxnSpLocks/>
          </p:cNvCxnSpPr>
          <p:nvPr/>
        </p:nvCxnSpPr>
        <p:spPr>
          <a:xfrm flipH="1">
            <a:off x="2309648" y="5731617"/>
            <a:ext cx="1444736" cy="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60936AB-C9DF-4E1A-A889-9D0234B8B8EB}"/>
              </a:ext>
            </a:extLst>
          </p:cNvPr>
          <p:cNvCxnSpPr>
            <a:cxnSpLocks/>
          </p:cNvCxnSpPr>
          <p:nvPr/>
        </p:nvCxnSpPr>
        <p:spPr>
          <a:xfrm flipV="1">
            <a:off x="2309648" y="3302880"/>
            <a:ext cx="0" cy="2414014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B3CC6A7-ACB4-42CF-AC12-64907CEC9A58}"/>
              </a:ext>
            </a:extLst>
          </p:cNvPr>
          <p:cNvCxnSpPr>
            <a:cxnSpLocks/>
          </p:cNvCxnSpPr>
          <p:nvPr/>
        </p:nvCxnSpPr>
        <p:spPr>
          <a:xfrm>
            <a:off x="2309648" y="3302541"/>
            <a:ext cx="145245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D58741F-19B7-40AC-9309-89558B36C945}"/>
              </a:ext>
            </a:extLst>
          </p:cNvPr>
          <p:cNvCxnSpPr>
            <a:cxnSpLocks/>
          </p:cNvCxnSpPr>
          <p:nvPr/>
        </p:nvCxnSpPr>
        <p:spPr>
          <a:xfrm flipH="1">
            <a:off x="3754384" y="2822028"/>
            <a:ext cx="2194311" cy="480513"/>
          </a:xfrm>
          <a:prstGeom prst="straightConnector1">
            <a:avLst/>
          </a:prstGeom>
          <a:ln w="28575"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D59F700-4DFF-45FD-8438-244B82CC711B}"/>
              </a:ext>
            </a:extLst>
          </p:cNvPr>
          <p:cNvCxnSpPr>
            <a:cxnSpLocks/>
          </p:cNvCxnSpPr>
          <p:nvPr/>
        </p:nvCxnSpPr>
        <p:spPr>
          <a:xfrm flipH="1">
            <a:off x="3770808" y="1287132"/>
            <a:ext cx="2177887" cy="269456"/>
          </a:xfrm>
          <a:prstGeom prst="straightConnector1">
            <a:avLst/>
          </a:prstGeom>
          <a:ln w="28575"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1C8CBD2-8C7E-4999-8887-CA9A64666566}"/>
              </a:ext>
            </a:extLst>
          </p:cNvPr>
          <p:cNvCxnSpPr>
            <a:cxnSpLocks/>
            <a:endCxn id="51" idx="1"/>
          </p:cNvCxnSpPr>
          <p:nvPr/>
        </p:nvCxnSpPr>
        <p:spPr>
          <a:xfrm>
            <a:off x="4583993" y="3826231"/>
            <a:ext cx="750208" cy="2308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E50FFAD-F4B2-49D2-8130-7AEA59E4B87E}"/>
              </a:ext>
            </a:extLst>
          </p:cNvPr>
          <p:cNvCxnSpPr>
            <a:cxnSpLocks/>
          </p:cNvCxnSpPr>
          <p:nvPr/>
        </p:nvCxnSpPr>
        <p:spPr>
          <a:xfrm flipH="1" flipV="1">
            <a:off x="4842368" y="3832801"/>
            <a:ext cx="983666" cy="956913"/>
          </a:xfrm>
          <a:prstGeom prst="straightConnector1">
            <a:avLst/>
          </a:prstGeom>
          <a:ln w="28575"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F63DEFE-85F5-424E-86E6-79AF9DD11BEE}"/>
              </a:ext>
            </a:extLst>
          </p:cNvPr>
          <p:cNvCxnSpPr>
            <a:cxnSpLocks/>
          </p:cNvCxnSpPr>
          <p:nvPr/>
        </p:nvCxnSpPr>
        <p:spPr>
          <a:xfrm flipH="1">
            <a:off x="3692434" y="2056387"/>
            <a:ext cx="2256262" cy="895819"/>
          </a:xfrm>
          <a:prstGeom prst="straightConnector1">
            <a:avLst/>
          </a:prstGeom>
          <a:ln w="28575"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4272CA4-97E9-4BBF-991E-6C6E075921E6}"/>
                  </a:ext>
                </a:extLst>
              </p:cNvPr>
              <p:cNvSpPr txBox="1"/>
              <p:nvPr/>
            </p:nvSpPr>
            <p:spPr>
              <a:xfrm>
                <a:off x="5463693" y="2620817"/>
                <a:ext cx="6370473" cy="4093428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Prove: That Pre-condition implies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Prc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true.</a:t>
                </a:r>
              </a:p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Proof: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B. To show that “Pre-condition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Prc” is true, we need to show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Prc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true if Pre-condition is true. i.e., (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true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true) is true.</a:t>
                </a: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Assume that x and y inputs are t</a:t>
                </a:r>
                <a:r>
                  <a:rPr lang="en-US" sz="2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wo </a:t>
                </a: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n-bit</a:t>
                </a:r>
                <a:r>
                  <a:rPr lang="en-US" sz="2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nonnegative integers x ≥ 0 and y </a:t>
                </a: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&gt;</a:t>
                </a:r>
                <a:r>
                  <a:rPr lang="en-US" sz="2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0, </a:t>
                </a: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which is the Pre-condition. Then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Pre-condition is false.</a:t>
                </a:r>
                <a:endParaRPr lang="en-US" sz="2000" dirty="0">
                  <a:solidFill>
                    <a:srgbClr val="0000FF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Then we need to show that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Prc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true, if “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Pre-condition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Pre” is true.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Pre is true because by assumption </a:t>
                </a: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x </a:t>
                </a:r>
                <a:r>
                  <a:rPr lang="en-US" sz="2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≥ 0</a:t>
                </a: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and y &gt; 0, and   x= x and 0 = 0 after executing the two assignment statements </a:t>
                </a:r>
                <a:r>
                  <a:rPr lang="en-US" sz="2000" spc="-100" dirty="0">
                    <a:solidFill>
                      <a:schemeClr val="tx1"/>
                    </a:solidFill>
                    <a:latin typeface="Consolas" panose="020B06090202040302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q := 0;r:= x; </a:t>
                </a: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.   </a:t>
                </a:r>
                <a:endParaRPr lang="en-US" sz="2000" spc="-1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4272CA4-97E9-4BBF-991E-6C6E075921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3693" y="2620817"/>
                <a:ext cx="6370473" cy="4093428"/>
              </a:xfrm>
              <a:prstGeom prst="rect">
                <a:avLst/>
              </a:prstGeom>
              <a:blipFill>
                <a:blip r:embed="rId4"/>
                <a:stretch>
                  <a:fillRect l="-957" t="-894" b="-17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TextBox 52">
            <a:extLst>
              <a:ext uri="{FF2B5EF4-FFF2-40B4-BE49-F238E27FC236}">
                <a16:creationId xmlns:a16="http://schemas.microsoft.com/office/drawing/2014/main" id="{EBDC52A0-478B-4D26-92CD-F2343D1C2C3A}"/>
              </a:ext>
            </a:extLst>
          </p:cNvPr>
          <p:cNvSpPr txBox="1"/>
          <p:nvPr/>
        </p:nvSpPr>
        <p:spPr>
          <a:xfrm>
            <a:off x="2399544" y="982308"/>
            <a:ext cx="2719545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1800" spc="-1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function divide(x, y)</a:t>
            </a:r>
          </a:p>
        </p:txBody>
      </p:sp>
    </p:spTree>
    <p:extLst>
      <p:ext uri="{BB962C8B-B14F-4D97-AF65-F5344CB8AC3E}">
        <p14:creationId xmlns:p14="http://schemas.microsoft.com/office/powerpoint/2010/main" val="187906022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AC07B26-0BDE-4698-A5CA-8702CF0876FB}"/>
              </a:ext>
            </a:extLst>
          </p:cNvPr>
          <p:cNvSpPr txBox="1"/>
          <p:nvPr/>
        </p:nvSpPr>
        <p:spPr>
          <a:xfrm>
            <a:off x="1193256" y="400331"/>
            <a:ext cx="57041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a typeface="Calibri" panose="020F0502020204030204" pitchFamily="34" charset="0"/>
                <a:cs typeface="Times New Roman" panose="02020603050405020304" pitchFamily="18" charset="0"/>
              </a:rPr>
              <a:t>Correctness of the Division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BD5399D-FBF2-471D-A56D-9B1154818A54}"/>
                  </a:ext>
                </a:extLst>
              </p:cNvPr>
              <p:cNvSpPr txBox="1"/>
              <p:nvPr/>
            </p:nvSpPr>
            <p:spPr>
              <a:xfrm>
                <a:off x="1193256" y="1252057"/>
                <a:ext cx="9909913" cy="54391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Proof:  </a:t>
                </a:r>
              </a:p>
              <a:p>
                <a:pPr>
                  <a:spcAft>
                    <a:spcPts val="600"/>
                  </a:spcAft>
                </a:pP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 prove the correctness of the loop, let the loop invariant be </a:t>
                </a:r>
              </a:p>
              <a:p>
                <a:pPr>
                  <a:spcAft>
                    <a:spcPts val="600"/>
                  </a:spcAft>
                </a:pPr>
                <a:r>
                  <a:rPr lang="en-US" sz="2200" dirty="0"/>
                  <a:t>	</a:t>
                </a:r>
                <a:r>
                  <a:rPr lang="en-US" sz="22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I(n): r = x – n y ≥ 0 and  n = q.</a:t>
                </a:r>
              </a:p>
              <a:p>
                <a:pPr>
                  <a:spcAft>
                    <a:spcPts val="600"/>
                  </a:spcAft>
                </a:pPr>
                <a:r>
                  <a:rPr lang="en-US" sz="22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The guard of the while loop is    </a:t>
                </a:r>
              </a:p>
              <a:p>
                <a:pPr>
                  <a:spcAft>
                    <a:spcPts val="600"/>
                  </a:spcAft>
                </a:pPr>
                <a:r>
                  <a:rPr lang="en-US" sz="22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G:  r </a:t>
                </a:r>
                <a:r>
                  <a:rPr lang="en-US" sz="22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≥</a:t>
                </a:r>
                <a:r>
                  <a:rPr lang="en-US" sz="22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y</a:t>
                </a:r>
              </a:p>
              <a:p>
                <a:pPr marL="461963" indent="-461963">
                  <a:spcAft>
                    <a:spcPts val="600"/>
                  </a:spcAft>
                  <a:buAutoNum type="romanUcPeriod"/>
                </a:pPr>
                <a:r>
                  <a:rPr lang="en-US" sz="22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Basis Property:  [I(0) is true before the first iteration of the loop.]</a:t>
                </a:r>
              </a:p>
              <a:p>
                <a:pPr marL="461963" indent="-461963">
                  <a:spcAft>
                    <a:spcPts val="600"/>
                  </a:spcAft>
                </a:pPr>
                <a:r>
                  <a:rPr lang="en-US" sz="22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	Need to show: </a:t>
                </a:r>
                <a:r>
                  <a:rPr lang="en-US" sz="2200" dirty="0" err="1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Prc</a:t>
                </a:r>
                <a:r>
                  <a:rPr lang="en-US" sz="22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2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I(0) is true. That is, </a:t>
                </a:r>
              </a:p>
              <a:p>
                <a:pPr marL="461963" indent="-461963">
                  <a:spcAft>
                    <a:spcPts val="600"/>
                  </a:spcAft>
                </a:pPr>
                <a:r>
                  <a:rPr lang="en-US" sz="22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             [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I(0): “ </a:t>
                </a:r>
                <a:r>
                  <a:rPr lang="en-US" sz="2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 = x – 0*y </a:t>
                </a:r>
                <a:r>
                  <a:rPr lang="en-US" sz="2200" b="1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≥ 0  </a:t>
                </a:r>
                <a:r>
                  <a:rPr lang="en-US" sz="22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and q = 0”, when n = 0] is true.  </a:t>
                </a:r>
              </a:p>
              <a:p>
                <a:pPr marL="461963" indent="-461963">
                  <a:spcAft>
                    <a:spcPts val="600"/>
                  </a:spcAft>
                </a:pPr>
                <a:r>
                  <a:rPr lang="en-US" sz="22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	The pre-condition </a:t>
                </a:r>
                <a:r>
                  <a:rPr lang="en-US" sz="2200" dirty="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Prc</a:t>
                </a:r>
                <a:r>
                  <a:rPr lang="en-US" sz="22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states that </a:t>
                </a:r>
                <a:r>
                  <a:rPr lang="en-US" sz="22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 = x</a:t>
                </a:r>
                <a:r>
                  <a:rPr lang="en-US" sz="22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 x ≥ 0</a:t>
                </a:r>
                <a:r>
                  <a:rPr lang="en-US" sz="22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 and </a:t>
                </a:r>
                <a:r>
                  <a:rPr lang="en-US" sz="2200" i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q = 0</a:t>
                </a:r>
                <a:r>
                  <a:rPr lang="en-US" sz="22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.      </a:t>
                </a:r>
              </a:p>
              <a:p>
                <a:pPr marL="461963" indent="-461963">
                  <a:spcAft>
                    <a:spcPts val="600"/>
                  </a:spcAft>
                </a:pPr>
                <a:r>
                  <a:rPr lang="en-US" sz="22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  Since  </a:t>
                </a:r>
                <a:r>
                  <a:rPr lang="en-US" sz="22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 = x</a:t>
                </a:r>
                <a:r>
                  <a:rPr lang="en-US" sz="22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 x ≥ 0 </a:t>
                </a:r>
                <a:r>
                  <a:rPr lang="en-US" sz="22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(given in </a:t>
                </a:r>
                <a:r>
                  <a:rPr lang="en-US" sz="2200" dirty="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Prc</a:t>
                </a:r>
                <a:r>
                  <a:rPr lang="en-US" sz="22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 and </a:t>
                </a:r>
                <a:r>
                  <a:rPr lang="en-US" sz="22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x = x </a:t>
                </a:r>
                <a:r>
                  <a:rPr lang="en-US" sz="22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- 0*y</a:t>
                </a:r>
                <a:r>
                  <a:rPr lang="en-US" sz="22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  then substitute </a:t>
                </a:r>
                <a:r>
                  <a:rPr lang="en-US" sz="22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 =</a:t>
                </a:r>
                <a:r>
                  <a:rPr lang="en-US" sz="22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x </a:t>
                </a:r>
                <a:r>
                  <a:rPr lang="en-US" sz="22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- 0*y</a:t>
                </a:r>
                <a:r>
                  <a:rPr lang="en-US" sz="22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</a:t>
                </a:r>
                <a:r>
                  <a:rPr lang="en-US" sz="22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 = </a:t>
                </a:r>
                <a:r>
                  <a:rPr lang="en-US" sz="22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x. This yields</a:t>
                </a:r>
                <a:r>
                  <a:rPr lang="en-US" sz="22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</a:t>
                </a:r>
                <a:r>
                  <a:rPr lang="en-US" sz="2200" b="1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 = </a:t>
                </a:r>
                <a:r>
                  <a:rPr lang="en-US" sz="220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 </a:t>
                </a:r>
                <a:r>
                  <a:rPr lang="en-US" sz="2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– 0*y.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since </a:t>
                </a:r>
                <a:r>
                  <a:rPr lang="en-US" sz="22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x ≥ 0 </a:t>
                </a:r>
                <a:endParaRPr lang="en-US" sz="22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61963" indent="-461963">
                  <a:spcAft>
                    <a:spcPts val="600"/>
                  </a:spcAft>
                </a:pPr>
                <a:r>
                  <a:rPr lang="en-US" sz="22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I(0) : </a:t>
                </a:r>
                <a:r>
                  <a:rPr lang="en-US" sz="2200" b="1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 = </a:t>
                </a:r>
                <a:r>
                  <a:rPr lang="en-US" sz="220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 </a:t>
                </a:r>
                <a:r>
                  <a:rPr lang="en-US" sz="2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– 0*y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≥ 0 </a:t>
                </a:r>
                <a:r>
                  <a:rPr lang="en-US" sz="22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and  </a:t>
                </a:r>
                <a:r>
                  <a:rPr lang="en-US" sz="2200" i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0 = q </a:t>
                </a:r>
                <a:r>
                  <a:rPr lang="en-US" sz="22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true before the first iteration of the loop.</a:t>
                </a:r>
              </a:p>
              <a:p>
                <a:pPr marL="461963" indent="-461963">
                  <a:spcAft>
                    <a:spcPts val="600"/>
                  </a:spcAft>
                </a:pPr>
                <a:r>
                  <a:rPr lang="en-US" sz="22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II. 	Inductive Property: [Let n be k</a:t>
                </a:r>
                <a:r>
                  <a:rPr lang="en-US" sz="22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≥ 0</a:t>
                </a:r>
                <a:r>
                  <a:rPr lang="en-US" sz="22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iterations. ..</a:t>
                </a:r>
                <a:r>
                  <a:rPr lang="en-US" sz="22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.]</a:t>
                </a:r>
                <a:endParaRPr lang="en-US" sz="22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BD5399D-FBF2-471D-A56D-9B1154818A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3256" y="1252057"/>
                <a:ext cx="9909913" cy="5439118"/>
              </a:xfrm>
              <a:prstGeom prst="rect">
                <a:avLst/>
              </a:prstGeom>
              <a:blipFill>
                <a:blip r:embed="rId2"/>
                <a:stretch>
                  <a:fillRect l="-800" t="-6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loud Callout 2">
            <a:extLst>
              <a:ext uri="{FF2B5EF4-FFF2-40B4-BE49-F238E27FC236}">
                <a16:creationId xmlns:a16="http://schemas.microsoft.com/office/drawing/2014/main" id="{AFA191BE-13C9-48C7-8C55-F38F8E664173}"/>
              </a:ext>
            </a:extLst>
          </p:cNvPr>
          <p:cNvSpPr/>
          <p:nvPr/>
        </p:nvSpPr>
        <p:spPr>
          <a:xfrm flipH="1">
            <a:off x="522780" y="1672752"/>
            <a:ext cx="497740" cy="399222"/>
          </a:xfrm>
          <a:prstGeom prst="cloudCallout">
            <a:avLst>
              <a:gd name="adj1" fmla="val -59429"/>
              <a:gd name="adj2" fmla="val 12576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 </a:t>
            </a:r>
          </a:p>
        </p:txBody>
      </p:sp>
      <p:pic>
        <p:nvPicPr>
          <p:cNvPr id="5" name="Picture 4" descr="Image result for smiley face images">
            <a:extLst>
              <a:ext uri="{FF2B5EF4-FFF2-40B4-BE49-F238E27FC236}">
                <a16:creationId xmlns:a16="http://schemas.microsoft.com/office/drawing/2014/main" id="{F7A3B598-BBC9-4065-8A36-50B8B594474B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7208">
            <a:off x="391774" y="1671657"/>
            <a:ext cx="636491" cy="461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lowchart: Decision 5">
            <a:extLst>
              <a:ext uri="{FF2B5EF4-FFF2-40B4-BE49-F238E27FC236}">
                <a16:creationId xmlns:a16="http://schemas.microsoft.com/office/drawing/2014/main" id="{AB046D07-0FF4-420C-8000-F299F5D892F3}"/>
              </a:ext>
            </a:extLst>
          </p:cNvPr>
          <p:cNvSpPr/>
          <p:nvPr/>
        </p:nvSpPr>
        <p:spPr>
          <a:xfrm>
            <a:off x="9599882" y="2117493"/>
            <a:ext cx="989901" cy="37446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75B0596-00D9-4300-B7FE-620F5A425522}"/>
              </a:ext>
            </a:extLst>
          </p:cNvPr>
          <p:cNvSpPr/>
          <p:nvPr/>
        </p:nvSpPr>
        <p:spPr>
          <a:xfrm>
            <a:off x="9599882" y="2753218"/>
            <a:ext cx="989901" cy="487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331ED31-32AA-4CE5-974F-9EE7D779FB9D}"/>
              </a:ext>
            </a:extLst>
          </p:cNvPr>
          <p:cNvSpPr/>
          <p:nvPr/>
        </p:nvSpPr>
        <p:spPr>
          <a:xfrm>
            <a:off x="9599881" y="1368555"/>
            <a:ext cx="989901" cy="3853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4C4EEF3-D04E-47EE-8F9B-29662BABAFB1}"/>
              </a:ext>
            </a:extLst>
          </p:cNvPr>
          <p:cNvCxnSpPr>
            <a:stCxn id="8" idx="2"/>
            <a:endCxn id="6" idx="0"/>
          </p:cNvCxnSpPr>
          <p:nvPr/>
        </p:nvCxnSpPr>
        <p:spPr>
          <a:xfrm>
            <a:off x="10094832" y="1753909"/>
            <a:ext cx="1" cy="36358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DF7A0DA-CADB-42B0-9D5E-9BEAF518AB44}"/>
              </a:ext>
            </a:extLst>
          </p:cNvPr>
          <p:cNvCxnSpPr/>
          <p:nvPr/>
        </p:nvCxnSpPr>
        <p:spPr>
          <a:xfrm>
            <a:off x="10090475" y="1000622"/>
            <a:ext cx="1" cy="36358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D51EA5F-E16B-4314-A9FF-112B2B2EB07C}"/>
              </a:ext>
            </a:extLst>
          </p:cNvPr>
          <p:cNvCxnSpPr/>
          <p:nvPr/>
        </p:nvCxnSpPr>
        <p:spPr>
          <a:xfrm>
            <a:off x="10090474" y="3221313"/>
            <a:ext cx="1" cy="36358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CB2EFAF-810C-41B6-A6AF-43FF7BFDC6E1}"/>
              </a:ext>
            </a:extLst>
          </p:cNvPr>
          <p:cNvCxnSpPr/>
          <p:nvPr/>
        </p:nvCxnSpPr>
        <p:spPr>
          <a:xfrm>
            <a:off x="10099185" y="2402695"/>
            <a:ext cx="1" cy="36358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F4162BA-C67A-4AD6-8E97-68D7BC0F0B38}"/>
              </a:ext>
            </a:extLst>
          </p:cNvPr>
          <p:cNvCxnSpPr/>
          <p:nvPr/>
        </p:nvCxnSpPr>
        <p:spPr>
          <a:xfrm flipH="1">
            <a:off x="9251058" y="3567479"/>
            <a:ext cx="839416" cy="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60936AB-C9DF-4E1A-A889-9D0234B8B8EB}"/>
              </a:ext>
            </a:extLst>
          </p:cNvPr>
          <p:cNvCxnSpPr/>
          <p:nvPr/>
        </p:nvCxnSpPr>
        <p:spPr>
          <a:xfrm flipV="1">
            <a:off x="9251058" y="1969446"/>
            <a:ext cx="0" cy="1615451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B3CC6A7-ACB4-42CF-AC12-64907CEC9A58}"/>
              </a:ext>
            </a:extLst>
          </p:cNvPr>
          <p:cNvCxnSpPr/>
          <p:nvPr/>
        </p:nvCxnSpPr>
        <p:spPr>
          <a:xfrm>
            <a:off x="9251058" y="1986864"/>
            <a:ext cx="87439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1C8CBD2-8C7E-4999-8887-CA9A64666566}"/>
              </a:ext>
            </a:extLst>
          </p:cNvPr>
          <p:cNvCxnSpPr>
            <a:cxnSpLocks/>
          </p:cNvCxnSpPr>
          <p:nvPr/>
        </p:nvCxnSpPr>
        <p:spPr>
          <a:xfrm>
            <a:off x="10546238" y="2304727"/>
            <a:ext cx="451172" cy="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2757358" y="969079"/>
            <a:ext cx="5711905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[Pre-condition: x  ≥ 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0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and y &gt; 0 ]</a:t>
            </a:r>
          </a:p>
          <a:p>
            <a:pPr marR="0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[Pre-condition </a:t>
            </a:r>
            <a:r>
              <a:rPr lang="en-US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Prc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x  ≥ 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0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and y &gt; 0 , r = x and q = 0.]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D59F700-4DFF-45FD-8438-244B82CC711B}"/>
              </a:ext>
            </a:extLst>
          </p:cNvPr>
          <p:cNvCxnSpPr>
            <a:cxnSpLocks/>
          </p:cNvCxnSpPr>
          <p:nvPr/>
        </p:nvCxnSpPr>
        <p:spPr>
          <a:xfrm>
            <a:off x="8343694" y="1576259"/>
            <a:ext cx="1755491" cy="283936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D59F700-4DFF-45FD-8438-244B82CC711B}"/>
              </a:ext>
            </a:extLst>
          </p:cNvPr>
          <p:cNvCxnSpPr>
            <a:cxnSpLocks/>
          </p:cNvCxnSpPr>
          <p:nvPr/>
        </p:nvCxnSpPr>
        <p:spPr>
          <a:xfrm flipV="1">
            <a:off x="5791200" y="2011827"/>
            <a:ext cx="4299274" cy="33862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D59F700-4DFF-45FD-8438-244B82CC711B}"/>
              </a:ext>
            </a:extLst>
          </p:cNvPr>
          <p:cNvCxnSpPr>
            <a:cxnSpLocks/>
          </p:cNvCxnSpPr>
          <p:nvPr/>
        </p:nvCxnSpPr>
        <p:spPr>
          <a:xfrm flipV="1">
            <a:off x="4214949" y="2304728"/>
            <a:ext cx="5817903" cy="793202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9251057" y="1368855"/>
            <a:ext cx="18248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0325" marR="0"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{q := 0;  r := x; }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D59F700-4DFF-45FD-8438-244B82CC711B}"/>
              </a:ext>
            </a:extLst>
          </p:cNvPr>
          <p:cNvCxnSpPr>
            <a:cxnSpLocks/>
          </p:cNvCxnSpPr>
          <p:nvPr/>
        </p:nvCxnSpPr>
        <p:spPr>
          <a:xfrm>
            <a:off x="6897370" y="1217223"/>
            <a:ext cx="3184397" cy="4974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3E12899-5469-480F-B90F-F8974A258908}"/>
                  </a:ext>
                </a:extLst>
              </p:cNvPr>
              <p:cNvSpPr txBox="1"/>
              <p:nvPr/>
            </p:nvSpPr>
            <p:spPr>
              <a:xfrm>
                <a:off x="8939050" y="372167"/>
                <a:ext cx="2058360" cy="369332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 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B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</m:oMath>
                </a14:m>
                <a:r>
                  <a:rPr lang="en-US" dirty="0"/>
                  <a:t>  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lang="en-US" dirty="0"/>
                  <a:t>A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en-US" dirty="0"/>
                  <a:t>  B</a:t>
                </a: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3E12899-5469-480F-B90F-F8974A2589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9050" y="372167"/>
                <a:ext cx="2058360" cy="369332"/>
              </a:xfrm>
              <a:prstGeom prst="rect">
                <a:avLst/>
              </a:prstGeom>
              <a:blipFill>
                <a:blip r:embed="rId4"/>
                <a:stretch>
                  <a:fillRect l="-2367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440445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4F55A049-A48C-45C6-98CE-504DF5CA7AE2}"/>
              </a:ext>
            </a:extLst>
          </p:cNvPr>
          <p:cNvSpPr txBox="1"/>
          <p:nvPr/>
        </p:nvSpPr>
        <p:spPr>
          <a:xfrm>
            <a:off x="750029" y="265788"/>
            <a:ext cx="8069306" cy="50748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314A98D-4E45-40A5-8870-62E52E99CDAA}"/>
              </a:ext>
            </a:extLst>
          </p:cNvPr>
          <p:cNvSpPr/>
          <p:nvPr/>
        </p:nvSpPr>
        <p:spPr>
          <a:xfrm>
            <a:off x="5334201" y="3475875"/>
            <a:ext cx="1940390" cy="70532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algn="ctr">
              <a:spcBef>
                <a:spcPts val="0"/>
              </a:spcBef>
              <a:spcAft>
                <a:spcPts val="600"/>
              </a:spcAft>
            </a:pPr>
            <a:r>
              <a:rPr lang="en-US" sz="2000" spc="-100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Return(q, r)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5423080" y="1043223"/>
                <a:ext cx="5701580" cy="423192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marR="0"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[</a:t>
                </a:r>
                <a:r>
                  <a:rPr lang="en-US" sz="2000" u="sng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Pre-condition: </a:t>
                </a: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x </a:t>
                </a:r>
                <a:r>
                  <a:rPr lang="en-US" sz="2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≥ 0</a:t>
                </a: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(a nonnegative integer) and       </a:t>
                </a:r>
              </a:p>
              <a:p>
                <a:pPr marL="457200" marR="0"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                    y &gt; 0 (a positive integer)]</a:t>
                </a:r>
              </a:p>
              <a:p>
                <a:pPr marL="457200" marR="0"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[</a:t>
                </a:r>
                <a:r>
                  <a:rPr lang="en-US" sz="2000" u="sng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Pre-condition </a:t>
                </a:r>
                <a:r>
                  <a:rPr lang="en-US" sz="2000" u="sng" dirty="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Prc</a:t>
                </a: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: x </a:t>
                </a:r>
                <a:r>
                  <a:rPr lang="en-US" sz="2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≥ 0</a:t>
                </a: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and y &gt; 0, and</a:t>
                </a:r>
              </a:p>
              <a:p>
                <a:pPr marL="457200" marR="0"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                     r = x and q = 0.]   </a:t>
                </a:r>
                <a:endParaRPr lang="en-US" sz="2000" spc="-1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 marR="0"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[</a:t>
                </a:r>
                <a:r>
                  <a:rPr lang="en-US" sz="2000" u="sng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I(n): </a:t>
                </a: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 = x – n y ≥ 0 and  n = q.] </a:t>
                </a:r>
              </a:p>
              <a:p>
                <a:pPr marL="457200" marR="0">
                  <a:spcBef>
                    <a:spcPts val="0"/>
                  </a:spcBef>
                  <a:spcAft>
                    <a:spcPts val="600"/>
                  </a:spcAft>
                </a:pPr>
                <a:endParaRPr lang="en-US" sz="20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 marR="0">
                  <a:spcBef>
                    <a:spcPts val="0"/>
                  </a:spcBef>
                  <a:spcAft>
                    <a:spcPts val="600"/>
                  </a:spcAft>
                </a:pPr>
                <a:endParaRPr lang="en-US" sz="20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 marR="0">
                  <a:spcBef>
                    <a:spcPts val="0"/>
                  </a:spcBef>
                  <a:spcAft>
                    <a:spcPts val="600"/>
                  </a:spcAft>
                </a:pPr>
                <a:endParaRPr lang="en-US" sz="20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 marR="0">
                  <a:spcBef>
                    <a:spcPts val="0"/>
                  </a:spcBef>
                  <a:spcAft>
                    <a:spcPts val="600"/>
                  </a:spcAft>
                </a:pPr>
                <a:endParaRPr lang="en-US" sz="20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 marR="0"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2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[</a:t>
                </a:r>
                <a:r>
                  <a:rPr lang="en-US" sz="2000" u="sng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Post-condition </a:t>
                </a:r>
                <a:r>
                  <a:rPr lang="en-US" sz="2000" u="sng" dirty="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Poc</a:t>
                </a: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: q </a:t>
                </a:r>
                <a:r>
                  <a:rPr lang="en-US" sz="2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≥ 0</a:t>
                </a: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and r </a:t>
                </a:r>
                <a:r>
                  <a:rPr lang="en-US" sz="2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≥ 0</a:t>
                </a: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such that x = y q + r and 0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</m:oMath>
                </a14:m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r &lt; y.]  …. </a:t>
                </a:r>
                <a:r>
                  <a:rPr lang="en-US" sz="2000" dirty="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Poc</a:t>
                </a:r>
                <a:endParaRPr lang="en-US" sz="2000" dirty="0">
                  <a:solidFill>
                    <a:srgbClr val="0000FF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3080" y="1043223"/>
                <a:ext cx="5701580" cy="4231928"/>
              </a:xfrm>
              <a:prstGeom prst="rect">
                <a:avLst/>
              </a:prstGeom>
              <a:blipFill>
                <a:blip r:embed="rId2"/>
                <a:stretch>
                  <a:fillRect t="-720" r="-7166" b="-2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loud Callout 2">
            <a:extLst>
              <a:ext uri="{FF2B5EF4-FFF2-40B4-BE49-F238E27FC236}">
                <a16:creationId xmlns:a16="http://schemas.microsoft.com/office/drawing/2014/main" id="{AFA191BE-13C9-48C7-8C55-F38F8E664173}"/>
              </a:ext>
            </a:extLst>
          </p:cNvPr>
          <p:cNvSpPr/>
          <p:nvPr/>
        </p:nvSpPr>
        <p:spPr>
          <a:xfrm flipH="1">
            <a:off x="755887" y="1043223"/>
            <a:ext cx="622906" cy="347433"/>
          </a:xfrm>
          <a:prstGeom prst="cloudCallout">
            <a:avLst>
              <a:gd name="adj1" fmla="val -59429"/>
              <a:gd name="adj2" fmla="val 12576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74C70B-016F-4537-973C-E30662ECA49C}"/>
              </a:ext>
            </a:extLst>
          </p:cNvPr>
          <p:cNvSpPr txBox="1"/>
          <p:nvPr/>
        </p:nvSpPr>
        <p:spPr>
          <a:xfrm>
            <a:off x="1804736" y="219783"/>
            <a:ext cx="76548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Correctness of the Division Algorithm</a:t>
            </a:r>
          </a:p>
        </p:txBody>
      </p:sp>
      <p:pic>
        <p:nvPicPr>
          <p:cNvPr id="5" name="Picture 4" descr="Image result for smiley face images">
            <a:extLst>
              <a:ext uri="{FF2B5EF4-FFF2-40B4-BE49-F238E27FC236}">
                <a16:creationId xmlns:a16="http://schemas.microsoft.com/office/drawing/2014/main" id="{F7A3B598-BBC9-4065-8A36-50B8B594474B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36404">
            <a:off x="788456" y="930464"/>
            <a:ext cx="633390" cy="476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lowchart: Decision 6">
            <a:extLst>
              <a:ext uri="{FF2B5EF4-FFF2-40B4-BE49-F238E27FC236}">
                <a16:creationId xmlns:a16="http://schemas.microsoft.com/office/drawing/2014/main" id="{AB046D07-0FF4-420C-8000-F299F5D892F3}"/>
              </a:ext>
            </a:extLst>
          </p:cNvPr>
          <p:cNvSpPr/>
          <p:nvPr/>
        </p:nvSpPr>
        <p:spPr>
          <a:xfrm>
            <a:off x="2915299" y="3547041"/>
            <a:ext cx="1678175" cy="546203"/>
          </a:xfrm>
          <a:prstGeom prst="flowChartDecisio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spc="-100" dirty="0" err="1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r≥y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75B0596-00D9-4300-B7FE-620F5A425522}"/>
              </a:ext>
            </a:extLst>
          </p:cNvPr>
          <p:cNvSpPr/>
          <p:nvPr/>
        </p:nvSpPr>
        <p:spPr>
          <a:xfrm>
            <a:off x="2666404" y="4548696"/>
            <a:ext cx="2175964" cy="7824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 := r – y;</a:t>
            </a:r>
          </a:p>
          <a:p>
            <a:pPr algn="ctr"/>
            <a:r>
              <a:rPr lang="en-US" sz="2000" spc="-100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 := q + 1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331ED31-32AA-4CE5-974F-9EE7D779FB9D}"/>
              </a:ext>
            </a:extLst>
          </p:cNvPr>
          <p:cNvSpPr/>
          <p:nvPr/>
        </p:nvSpPr>
        <p:spPr>
          <a:xfrm>
            <a:off x="2794052" y="1729771"/>
            <a:ext cx="1940390" cy="70532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marR="0">
              <a:spcBef>
                <a:spcPts val="0"/>
              </a:spcBef>
              <a:spcAft>
                <a:spcPts val="600"/>
              </a:spcAft>
            </a:pPr>
            <a:r>
              <a:rPr lang="en-US" sz="2000" spc="-100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 := 0;</a:t>
            </a:r>
          </a:p>
          <a:p>
            <a:pPr marL="457200" marR="0">
              <a:spcBef>
                <a:spcPts val="0"/>
              </a:spcBef>
              <a:spcAft>
                <a:spcPts val="600"/>
              </a:spcAft>
            </a:pPr>
            <a:r>
              <a:rPr lang="en-US" sz="2000" spc="-100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r:= x; 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4C4EEF3-D04E-47EE-8F9B-29662BABAFB1}"/>
              </a:ext>
            </a:extLst>
          </p:cNvPr>
          <p:cNvCxnSpPr>
            <a:cxnSpLocks/>
            <a:stCxn id="9" idx="2"/>
            <a:endCxn id="7" idx="0"/>
          </p:cNvCxnSpPr>
          <p:nvPr/>
        </p:nvCxnSpPr>
        <p:spPr>
          <a:xfrm flipH="1">
            <a:off x="3754387" y="2435098"/>
            <a:ext cx="9860" cy="111194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DF7A0DA-CADB-42B0-9D5E-9BEAF518AB44}"/>
              </a:ext>
            </a:extLst>
          </p:cNvPr>
          <p:cNvCxnSpPr/>
          <p:nvPr/>
        </p:nvCxnSpPr>
        <p:spPr>
          <a:xfrm>
            <a:off x="3754387" y="1366187"/>
            <a:ext cx="1" cy="36358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D51EA5F-E16B-4314-A9FF-112B2B2EB07C}"/>
              </a:ext>
            </a:extLst>
          </p:cNvPr>
          <p:cNvCxnSpPr/>
          <p:nvPr/>
        </p:nvCxnSpPr>
        <p:spPr>
          <a:xfrm>
            <a:off x="3754384" y="5360154"/>
            <a:ext cx="1" cy="36358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CB2EFAF-810C-41B6-A6AF-43FF7BFDC6E1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3754385" y="4116890"/>
            <a:ext cx="1" cy="43180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F4162BA-C67A-4AD6-8E97-68D7BC0F0B38}"/>
              </a:ext>
            </a:extLst>
          </p:cNvPr>
          <p:cNvCxnSpPr>
            <a:cxnSpLocks/>
          </p:cNvCxnSpPr>
          <p:nvPr/>
        </p:nvCxnSpPr>
        <p:spPr>
          <a:xfrm flipH="1">
            <a:off x="2309648" y="5731617"/>
            <a:ext cx="1444736" cy="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60936AB-C9DF-4E1A-A889-9D0234B8B8EB}"/>
              </a:ext>
            </a:extLst>
          </p:cNvPr>
          <p:cNvCxnSpPr>
            <a:cxnSpLocks/>
          </p:cNvCxnSpPr>
          <p:nvPr/>
        </p:nvCxnSpPr>
        <p:spPr>
          <a:xfrm flipV="1">
            <a:off x="2309648" y="3302880"/>
            <a:ext cx="0" cy="2414014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B3CC6A7-ACB4-42CF-AC12-64907CEC9A58}"/>
              </a:ext>
            </a:extLst>
          </p:cNvPr>
          <p:cNvCxnSpPr>
            <a:cxnSpLocks/>
          </p:cNvCxnSpPr>
          <p:nvPr/>
        </p:nvCxnSpPr>
        <p:spPr>
          <a:xfrm>
            <a:off x="2309648" y="3302541"/>
            <a:ext cx="145245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D58741F-19B7-40AC-9309-89558B36C945}"/>
              </a:ext>
            </a:extLst>
          </p:cNvPr>
          <p:cNvCxnSpPr>
            <a:cxnSpLocks/>
          </p:cNvCxnSpPr>
          <p:nvPr/>
        </p:nvCxnSpPr>
        <p:spPr>
          <a:xfrm flipH="1">
            <a:off x="3754384" y="2822028"/>
            <a:ext cx="2194311" cy="480513"/>
          </a:xfrm>
          <a:prstGeom prst="straightConnector1">
            <a:avLst/>
          </a:prstGeom>
          <a:ln w="28575"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D59F700-4DFF-45FD-8438-244B82CC711B}"/>
              </a:ext>
            </a:extLst>
          </p:cNvPr>
          <p:cNvCxnSpPr>
            <a:cxnSpLocks/>
          </p:cNvCxnSpPr>
          <p:nvPr/>
        </p:nvCxnSpPr>
        <p:spPr>
          <a:xfrm flipH="1">
            <a:off x="3770808" y="1287132"/>
            <a:ext cx="2177887" cy="269456"/>
          </a:xfrm>
          <a:prstGeom prst="straightConnector1">
            <a:avLst/>
          </a:prstGeom>
          <a:ln w="28575"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1C8CBD2-8C7E-4999-8887-CA9A64666566}"/>
              </a:ext>
            </a:extLst>
          </p:cNvPr>
          <p:cNvCxnSpPr>
            <a:cxnSpLocks/>
            <a:endCxn id="51" idx="1"/>
          </p:cNvCxnSpPr>
          <p:nvPr/>
        </p:nvCxnSpPr>
        <p:spPr>
          <a:xfrm>
            <a:off x="4583993" y="3826231"/>
            <a:ext cx="750208" cy="2308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E50FFAD-F4B2-49D2-8130-7AEA59E4B87E}"/>
              </a:ext>
            </a:extLst>
          </p:cNvPr>
          <p:cNvCxnSpPr>
            <a:cxnSpLocks/>
          </p:cNvCxnSpPr>
          <p:nvPr/>
        </p:nvCxnSpPr>
        <p:spPr>
          <a:xfrm flipH="1" flipV="1">
            <a:off x="4842368" y="3832801"/>
            <a:ext cx="983666" cy="956913"/>
          </a:xfrm>
          <a:prstGeom prst="straightConnector1">
            <a:avLst/>
          </a:prstGeom>
          <a:ln w="28575"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F63DEFE-85F5-424E-86E6-79AF9DD11BEE}"/>
              </a:ext>
            </a:extLst>
          </p:cNvPr>
          <p:cNvCxnSpPr>
            <a:cxnSpLocks/>
          </p:cNvCxnSpPr>
          <p:nvPr/>
        </p:nvCxnSpPr>
        <p:spPr>
          <a:xfrm flipH="1">
            <a:off x="3754384" y="2056387"/>
            <a:ext cx="2194312" cy="790702"/>
          </a:xfrm>
          <a:prstGeom prst="straightConnector1">
            <a:avLst/>
          </a:prstGeom>
          <a:ln w="28575"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4272CA4-97E9-4BBF-991E-6C6E075921E6}"/>
                  </a:ext>
                </a:extLst>
              </p:cNvPr>
              <p:cNvSpPr txBox="1"/>
              <p:nvPr/>
            </p:nvSpPr>
            <p:spPr>
              <a:xfrm>
                <a:off x="5206835" y="3072348"/>
                <a:ext cx="6839480" cy="3785652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I.  Basis Property: </a:t>
                </a:r>
              </a:p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Prove: That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Prc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implies I(0) is true.</a:t>
                </a:r>
              </a:p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Proof: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Use A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B to prove the implication is true.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Assume that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Prc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x ≥ 0 </a:t>
                </a:r>
                <a:r>
                  <a:rPr lang="en-US" sz="2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and y </a:t>
                </a: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&gt;</a:t>
                </a:r>
                <a:r>
                  <a:rPr lang="en-US" sz="2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0, and r = x and q = 0 is true. </a:t>
                </a:r>
                <a:endParaRPr lang="en-US" sz="2000" dirty="0">
                  <a:solidFill>
                    <a:srgbClr val="0000FF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Need to show that </a:t>
                </a: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“I(0): r = x - 0*y </a:t>
                </a:r>
                <a:r>
                  <a:rPr lang="en-US" sz="2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≥ 0</a:t>
                </a: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and 0 = q”.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true, before entering the loop, n = 0. [Note that I(0) is derived from I(n), when n = 0]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By assumption </a:t>
                </a:r>
                <a:r>
                  <a:rPr lang="en-US" sz="20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x</a:t>
                </a: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≥ 0</a:t>
                </a: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 then we write </a:t>
                </a:r>
                <a:r>
                  <a:rPr lang="en-US" sz="20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x</a:t>
                </a: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= x – 0*y</a:t>
                </a:r>
                <a:r>
                  <a:rPr lang="en-US" sz="20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≥ 0</a:t>
                </a: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By assumption </a:t>
                </a:r>
                <a:r>
                  <a:rPr lang="en-US" sz="2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 = x,  then r = </a:t>
                </a: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x – 0*y</a:t>
                </a:r>
                <a:r>
                  <a:rPr lang="en-US" sz="20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≥ 0 </a:t>
                </a: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by </a:t>
                </a:r>
                <a:r>
                  <a:rPr lang="en-US" sz="2000" dirty="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subsituting</a:t>
                </a: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x</a:t>
                </a: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= x – 0*y</a:t>
                </a:r>
                <a:r>
                  <a:rPr lang="en-US" sz="20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≥ 0</a:t>
                </a: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in </a:t>
                </a:r>
                <a:r>
                  <a:rPr lang="en-US" sz="2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 = x.</a:t>
                </a:r>
                <a:endParaRPr lang="en-US" sz="2000" dirty="0">
                  <a:solidFill>
                    <a:srgbClr val="0000FF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Thus, I(0): “</a:t>
                </a:r>
                <a:r>
                  <a:rPr lang="en-US" sz="20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 </a:t>
                </a: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= x – 0 * y </a:t>
                </a:r>
                <a:r>
                  <a:rPr lang="en-US" sz="20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≥ 0 </a:t>
                </a: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and 0 = q” is true.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4272CA4-97E9-4BBF-991E-6C6E075921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6835" y="3072348"/>
                <a:ext cx="6839480" cy="3785652"/>
              </a:xfrm>
              <a:prstGeom prst="rect">
                <a:avLst/>
              </a:prstGeom>
              <a:blipFill>
                <a:blip r:embed="rId4"/>
                <a:stretch>
                  <a:fillRect l="-891" t="-966" r="-1426" b="-19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TextBox 52">
            <a:extLst>
              <a:ext uri="{FF2B5EF4-FFF2-40B4-BE49-F238E27FC236}">
                <a16:creationId xmlns:a16="http://schemas.microsoft.com/office/drawing/2014/main" id="{EBDC52A0-478B-4D26-92CD-F2343D1C2C3A}"/>
              </a:ext>
            </a:extLst>
          </p:cNvPr>
          <p:cNvSpPr txBox="1"/>
          <p:nvPr/>
        </p:nvSpPr>
        <p:spPr>
          <a:xfrm>
            <a:off x="2399544" y="982308"/>
            <a:ext cx="2719545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1800" spc="-1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function divide(x, y)</a:t>
            </a:r>
          </a:p>
        </p:txBody>
      </p:sp>
    </p:spTree>
    <p:extLst>
      <p:ext uri="{BB962C8B-B14F-4D97-AF65-F5344CB8AC3E}">
        <p14:creationId xmlns:p14="http://schemas.microsoft.com/office/powerpoint/2010/main" val="160603501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AC07B26-0BDE-4698-A5CA-8702CF0876FB}"/>
              </a:ext>
            </a:extLst>
          </p:cNvPr>
          <p:cNvSpPr txBox="1"/>
          <p:nvPr/>
        </p:nvSpPr>
        <p:spPr>
          <a:xfrm>
            <a:off x="1201784" y="269966"/>
            <a:ext cx="58782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a typeface="Calibri" panose="020F0502020204030204" pitchFamily="34" charset="0"/>
                <a:cs typeface="Times New Roman" panose="02020603050405020304" pitchFamily="18" charset="0"/>
              </a:rPr>
              <a:t>Correctness of the Division Algorithm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BD5399D-FBF2-471D-A56D-9B1154818A54}"/>
              </a:ext>
            </a:extLst>
          </p:cNvPr>
          <p:cNvSpPr txBox="1"/>
          <p:nvPr/>
        </p:nvSpPr>
        <p:spPr>
          <a:xfrm>
            <a:off x="1262451" y="1053919"/>
            <a:ext cx="9440092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Proof:  </a:t>
            </a:r>
          </a:p>
          <a:p>
            <a:pPr>
              <a:spcAft>
                <a:spcPts val="300"/>
              </a:spcAf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prove the correctness of the loop, let the loop invariant be </a:t>
            </a:r>
          </a:p>
          <a:p>
            <a:pPr>
              <a:spcAft>
                <a:spcPts val="300"/>
              </a:spcAft>
            </a:pPr>
            <a:r>
              <a:rPr lang="en-US" sz="2000" dirty="0"/>
              <a:t>	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I(n): </a:t>
            </a:r>
            <a:r>
              <a:rPr 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 = x – n y ≥ 0 and  n = q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spcAft>
                <a:spcPts val="300"/>
              </a:spcAft>
            </a:pP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The guard of the while loop is    </a:t>
            </a:r>
          </a:p>
          <a:p>
            <a:pPr>
              <a:spcAft>
                <a:spcPts val="300"/>
              </a:spcAft>
            </a:pP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G:  r 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≥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</a:t>
            </a:r>
          </a:p>
          <a:p>
            <a:pPr marL="461963" indent="-461963">
              <a:spcAft>
                <a:spcPts val="300"/>
              </a:spcAft>
              <a:buAutoNum type="romanUcPeriod" startAt="2"/>
            </a:pP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Inductive Property:   [If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˄ I(k) is true 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before k+1</a:t>
            </a:r>
            <a:r>
              <a:rPr lang="en-US" sz="2200" baseline="30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loop’s iteration (where    k 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≥ 0, 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nonnegative integer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), 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then I(k+1) is true 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after iteration of the loop.]</a:t>
            </a:r>
          </a:p>
          <a:p>
            <a:pPr marL="457200" marR="0">
              <a:spcAft>
                <a:spcPts val="300"/>
              </a:spcAft>
            </a:pP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Suppose k </a:t>
            </a:r>
            <a:r>
              <a:rPr lang="en-US" sz="2200" b="1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≥ 0 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such that G ˄ I(k) is true before k+1</a:t>
            </a:r>
            <a:r>
              <a:rPr lang="en-US" sz="2200" baseline="30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iteration of the loop. Since G: r 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≥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 is true, the loop is entered.  Since I(k) is true, that is,</a:t>
            </a:r>
          </a:p>
          <a:p>
            <a:pPr marL="457200" marR="0">
              <a:spcAft>
                <a:spcPts val="300"/>
              </a:spcAft>
            </a:pP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I(k): 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 = x – k y ≥ 0 and k = q  is true. </a:t>
            </a:r>
          </a:p>
          <a:p>
            <a:pPr marL="457200" marR="0">
              <a:spcAft>
                <a:spcPts val="300"/>
              </a:spcAft>
            </a:pP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Before execution of statements “r := r – y; q := q +1;”, </a:t>
            </a:r>
          </a:p>
          <a:p>
            <a:pPr marL="457200" marR="0">
              <a:spcAft>
                <a:spcPts val="300"/>
              </a:spcAft>
            </a:pP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G:  </a:t>
            </a:r>
            <a:r>
              <a:rPr lang="en-US" sz="22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200" baseline="-25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≥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 and 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I(k):  </a:t>
            </a:r>
            <a:r>
              <a:rPr lang="en-US" sz="22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200" baseline="-25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x – k y ≥ 0 and  </a:t>
            </a:r>
            <a:r>
              <a:rPr lang="en-US" sz="2200" dirty="0" err="1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</a:t>
            </a:r>
            <a:r>
              <a:rPr lang="en-US" sz="2200" baseline="-25000" dirty="0" err="1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k.</a:t>
            </a:r>
          </a:p>
          <a:p>
            <a:pPr marL="457200" marR="0">
              <a:spcAft>
                <a:spcPts val="300"/>
              </a:spcAft>
            </a:pP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Executing these statements 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“r := r – y; q := q + 1;” , we obtain  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lvl="1">
              <a:spcAft>
                <a:spcPts val="300"/>
              </a:spcAft>
            </a:pPr>
            <a:r>
              <a:rPr lang="en-US" sz="2200" dirty="0"/>
              <a:t>	   </a:t>
            </a:r>
            <a:r>
              <a:rPr lang="en-US" sz="2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200" b="1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k+1</a:t>
            </a:r>
            <a:r>
              <a:rPr lang="en-US" sz="2200" b="1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 </a:t>
            </a:r>
            <a:r>
              <a:rPr lang="en-US" sz="22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200" b="1" baseline="-25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200" b="1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- y  =  x – k y – y  =  x – (k + 1) y 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 ……….(D.01)</a:t>
            </a:r>
          </a:p>
          <a:p>
            <a:pPr lvl="1">
              <a:spcAft>
                <a:spcPts val="300"/>
              </a:spcAft>
            </a:pP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and   </a:t>
            </a:r>
            <a:r>
              <a:rPr lang="en-US" sz="2200" b="1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</a:t>
            </a:r>
            <a:r>
              <a:rPr lang="en-US" sz="2200" b="1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k+1</a:t>
            </a:r>
            <a:r>
              <a:rPr lang="en-US" sz="2200" b="1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 </a:t>
            </a:r>
            <a:r>
              <a:rPr lang="en-US" sz="2200" b="1" dirty="0" err="1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</a:t>
            </a:r>
            <a:r>
              <a:rPr lang="en-US" sz="2200" b="1" baseline="-25000" dirty="0" err="1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lang="en-US" sz="2200" b="1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+ 1 =  k + 1.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	              ……….(D.02)</a:t>
            </a:r>
          </a:p>
        </p:txBody>
      </p:sp>
      <p:sp>
        <p:nvSpPr>
          <p:cNvPr id="4" name="Cloud Callout 2">
            <a:extLst>
              <a:ext uri="{FF2B5EF4-FFF2-40B4-BE49-F238E27FC236}">
                <a16:creationId xmlns:a16="http://schemas.microsoft.com/office/drawing/2014/main" id="{AFA191BE-13C9-48C7-8C55-F38F8E664173}"/>
              </a:ext>
            </a:extLst>
          </p:cNvPr>
          <p:cNvSpPr/>
          <p:nvPr/>
        </p:nvSpPr>
        <p:spPr>
          <a:xfrm flipH="1">
            <a:off x="404394" y="1340778"/>
            <a:ext cx="566743" cy="363584"/>
          </a:xfrm>
          <a:prstGeom prst="cloudCallout">
            <a:avLst>
              <a:gd name="adj1" fmla="val -59429"/>
              <a:gd name="adj2" fmla="val 12576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 </a:t>
            </a:r>
          </a:p>
        </p:txBody>
      </p:sp>
      <p:pic>
        <p:nvPicPr>
          <p:cNvPr id="5" name="Picture 4" descr="Image result for smiley face images">
            <a:extLst>
              <a:ext uri="{FF2B5EF4-FFF2-40B4-BE49-F238E27FC236}">
                <a16:creationId xmlns:a16="http://schemas.microsoft.com/office/drawing/2014/main" id="{F7A3B598-BBC9-4065-8A36-50B8B594474B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15798">
            <a:off x="454095" y="1261380"/>
            <a:ext cx="629872" cy="482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lowchart: Decision 5">
            <a:extLst>
              <a:ext uri="{FF2B5EF4-FFF2-40B4-BE49-F238E27FC236}">
                <a16:creationId xmlns:a16="http://schemas.microsoft.com/office/drawing/2014/main" id="{AB046D07-0FF4-420C-8000-F299F5D892F3}"/>
              </a:ext>
            </a:extLst>
          </p:cNvPr>
          <p:cNvSpPr/>
          <p:nvPr/>
        </p:nvSpPr>
        <p:spPr>
          <a:xfrm>
            <a:off x="8773875" y="1261443"/>
            <a:ext cx="989901" cy="37446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75B0596-00D9-4300-B7FE-620F5A425522}"/>
              </a:ext>
            </a:extLst>
          </p:cNvPr>
          <p:cNvSpPr/>
          <p:nvPr/>
        </p:nvSpPr>
        <p:spPr>
          <a:xfrm>
            <a:off x="8773875" y="1897168"/>
            <a:ext cx="989901" cy="487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331ED31-32AA-4CE5-974F-9EE7D779FB9D}"/>
              </a:ext>
            </a:extLst>
          </p:cNvPr>
          <p:cNvSpPr/>
          <p:nvPr/>
        </p:nvSpPr>
        <p:spPr>
          <a:xfrm>
            <a:off x="8773874" y="512505"/>
            <a:ext cx="989901" cy="3853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4C4EEF3-D04E-47EE-8F9B-29662BABAFB1}"/>
              </a:ext>
            </a:extLst>
          </p:cNvPr>
          <p:cNvCxnSpPr>
            <a:stCxn id="8" idx="2"/>
            <a:endCxn id="6" idx="0"/>
          </p:cNvCxnSpPr>
          <p:nvPr/>
        </p:nvCxnSpPr>
        <p:spPr>
          <a:xfrm>
            <a:off x="9268825" y="897859"/>
            <a:ext cx="1" cy="36358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DF7A0DA-CADB-42B0-9D5E-9BEAF518AB44}"/>
              </a:ext>
            </a:extLst>
          </p:cNvPr>
          <p:cNvCxnSpPr/>
          <p:nvPr/>
        </p:nvCxnSpPr>
        <p:spPr>
          <a:xfrm>
            <a:off x="9254317" y="156145"/>
            <a:ext cx="1" cy="36358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D51EA5F-E16B-4314-A9FF-112B2B2EB07C}"/>
              </a:ext>
            </a:extLst>
          </p:cNvPr>
          <p:cNvCxnSpPr/>
          <p:nvPr/>
        </p:nvCxnSpPr>
        <p:spPr>
          <a:xfrm>
            <a:off x="9264467" y="2365263"/>
            <a:ext cx="1" cy="36358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CB2EFAF-810C-41B6-A6AF-43FF7BFDC6E1}"/>
              </a:ext>
            </a:extLst>
          </p:cNvPr>
          <p:cNvCxnSpPr/>
          <p:nvPr/>
        </p:nvCxnSpPr>
        <p:spPr>
          <a:xfrm>
            <a:off x="9273178" y="1546645"/>
            <a:ext cx="1" cy="36358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F4162BA-C67A-4AD6-8E97-68D7BC0F0B38}"/>
              </a:ext>
            </a:extLst>
          </p:cNvPr>
          <p:cNvCxnSpPr/>
          <p:nvPr/>
        </p:nvCxnSpPr>
        <p:spPr>
          <a:xfrm flipH="1">
            <a:off x="8425051" y="2711429"/>
            <a:ext cx="839416" cy="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60936AB-C9DF-4E1A-A889-9D0234B8B8EB}"/>
              </a:ext>
            </a:extLst>
          </p:cNvPr>
          <p:cNvCxnSpPr/>
          <p:nvPr/>
        </p:nvCxnSpPr>
        <p:spPr>
          <a:xfrm flipV="1">
            <a:off x="8425051" y="1113396"/>
            <a:ext cx="0" cy="1615451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B3CC6A7-ACB4-42CF-AC12-64907CEC9A58}"/>
              </a:ext>
            </a:extLst>
          </p:cNvPr>
          <p:cNvCxnSpPr/>
          <p:nvPr/>
        </p:nvCxnSpPr>
        <p:spPr>
          <a:xfrm>
            <a:off x="8425051" y="1130814"/>
            <a:ext cx="87439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1C8CBD2-8C7E-4999-8887-CA9A64666566}"/>
              </a:ext>
            </a:extLst>
          </p:cNvPr>
          <p:cNvCxnSpPr>
            <a:cxnSpLocks/>
          </p:cNvCxnSpPr>
          <p:nvPr/>
        </p:nvCxnSpPr>
        <p:spPr>
          <a:xfrm>
            <a:off x="9720231" y="1448677"/>
            <a:ext cx="451172" cy="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8FA8848C-78C9-4E17-BFF0-7528E771CF7D}"/>
              </a:ext>
            </a:extLst>
          </p:cNvPr>
          <p:cNvSpPr/>
          <p:nvPr/>
        </p:nvSpPr>
        <p:spPr>
          <a:xfrm>
            <a:off x="8926740" y="1212542"/>
            <a:ext cx="6190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≥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A1850AF-CE17-432E-A1C8-837A36888900}"/>
              </a:ext>
            </a:extLst>
          </p:cNvPr>
          <p:cNvSpPr/>
          <p:nvPr/>
        </p:nvSpPr>
        <p:spPr>
          <a:xfrm>
            <a:off x="8425051" y="1946550"/>
            <a:ext cx="21387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 := r – y; q := q + 1; </a:t>
            </a:r>
            <a:endParaRPr lang="en-US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D59F700-4DFF-45FD-8438-244B82CC711B}"/>
              </a:ext>
            </a:extLst>
          </p:cNvPr>
          <p:cNvCxnSpPr>
            <a:cxnSpLocks/>
          </p:cNvCxnSpPr>
          <p:nvPr/>
        </p:nvCxnSpPr>
        <p:spPr>
          <a:xfrm flipV="1">
            <a:off x="5617365" y="1178540"/>
            <a:ext cx="3571726" cy="818227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D59F700-4DFF-45FD-8438-244B82CC711B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4188001" y="1448677"/>
            <a:ext cx="4585874" cy="1245335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5E27C49-8DE8-480A-A0FB-479CF7A8E18F}"/>
                  </a:ext>
                </a:extLst>
              </p:cNvPr>
              <p:cNvSpPr txBox="1"/>
              <p:nvPr/>
            </p:nvSpPr>
            <p:spPr>
              <a:xfrm>
                <a:off x="9725849" y="4350021"/>
                <a:ext cx="2225638" cy="214674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marR="0">
                  <a:spcAft>
                    <a:spcPts val="300"/>
                  </a:spcAft>
                </a:pPr>
                <a:r>
                  <a:rPr lang="en-US" sz="18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 ˄ I(k) =</a:t>
                </a:r>
              </a:p>
              <a:p>
                <a:pPr marR="0">
                  <a:spcAft>
                    <a:spcPts val="300"/>
                  </a:spcAft>
                </a:pPr>
                <a:r>
                  <a:rPr lang="en-US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1800" dirty="0" err="1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sz="1800" baseline="-25000" dirty="0" err="1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sz="18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≥</a:t>
                </a:r>
                <a:r>
                  <a:rPr lang="en-US" sz="18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y) ˄ </a:t>
                </a:r>
                <a:r>
                  <a:rPr lang="en-US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1800" dirty="0" err="1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sz="1800" baseline="-25000" dirty="0" err="1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sz="18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= x – k y ≥ 0 and  </a:t>
                </a:r>
                <a:r>
                  <a:rPr lang="en-US" sz="1800" dirty="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q</a:t>
                </a:r>
                <a:r>
                  <a:rPr lang="en-US" sz="1800" baseline="-25000" dirty="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k</a:t>
                </a:r>
                <a:r>
                  <a:rPr lang="en-US" sz="18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= k.) </a:t>
                </a:r>
              </a:p>
              <a:p>
                <a:pPr marR="0">
                  <a:spcAft>
                    <a:spcPts val="300"/>
                  </a:spcAft>
                </a:pPr>
                <a14:m>
                  <m:oMath xmlns:m="http://schemas.openxmlformats.org/officeDocument/2006/math">
                    <m:r>
                      <a:rPr lang="en-US" sz="18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en-US" sz="18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</a:t>
                </a:r>
              </a:p>
              <a:p>
                <a:pPr>
                  <a:spcAft>
                    <a:spcPts val="300"/>
                  </a:spcAft>
                </a:pPr>
                <a:r>
                  <a:rPr lang="en-US" sz="1800" b="1" strike="sngStrike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sz="1800" b="1" strike="sngStrike" baseline="-250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k+1</a:t>
                </a:r>
                <a:r>
                  <a:rPr lang="en-US" sz="1800" b="1" strike="sngStrike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b="1" strike="sngStrike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= </a:t>
                </a:r>
                <a:r>
                  <a:rPr lang="en-US" sz="1800" b="1" strike="sngStrike" dirty="0" err="1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sz="1800" b="1" strike="sngStrike" baseline="-25000" dirty="0" err="1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sz="1800" b="1" strike="sngStrike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b="1" strike="sngStrike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- y ≥</a:t>
                </a:r>
                <a:r>
                  <a:rPr lang="en-US" sz="1800" b="1" strike="sngStrike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0 </a:t>
                </a:r>
                <a:r>
                  <a:rPr lang="en-US" sz="1800" strike="sngStrike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</a:t>
                </a:r>
                <a:r>
                  <a:rPr lang="en-US" sz="1800" b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(r</a:t>
                </a:r>
                <a:r>
                  <a:rPr lang="en-US" sz="1800" b="1" baseline="-250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k+1</a:t>
                </a:r>
                <a:r>
                  <a:rPr lang="en-US" sz="1800" b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= x – (k + 1) y ≥ 0  </a:t>
                </a:r>
                <a:r>
                  <a:rPr lang="en-US" sz="18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and</a:t>
                </a:r>
                <a:r>
                  <a:rPr lang="en-US" sz="1800" b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q = k + 1,)</a:t>
                </a: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5E27C49-8DE8-480A-A0FB-479CF7A8E1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5849" y="4350021"/>
                <a:ext cx="2225638" cy="2146742"/>
              </a:xfrm>
              <a:prstGeom prst="rect">
                <a:avLst/>
              </a:prstGeom>
              <a:blipFill>
                <a:blip r:embed="rId3"/>
                <a:stretch>
                  <a:fillRect l="-1902" t="-1412" r="-2717" b="-33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D5591AA-6F44-40C2-9D0E-06F68A299DA9}"/>
                  </a:ext>
                </a:extLst>
              </p:cNvPr>
              <p:cNvSpPr txBox="1"/>
              <p:nvPr/>
            </p:nvSpPr>
            <p:spPr>
              <a:xfrm>
                <a:off x="10389476" y="2940269"/>
                <a:ext cx="1562011" cy="646331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 ˄ I(k), </a:t>
                </a:r>
                <a:r>
                  <a:rPr lang="en-US" sz="18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 </a:t>
                </a:r>
                <a:r>
                  <a:rPr lang="en-US" sz="18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≥ 0 </a:t>
                </a:r>
                <a14:m>
                  <m:oMath xmlns:m="http://schemas.openxmlformats.org/officeDocument/2006/math">
                    <m:r>
                      <a:rPr lang="en-US" sz="18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en-US" sz="18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I(k+1) </a:t>
                </a:r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D5591AA-6F44-40C2-9D0E-06F68A299D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89476" y="2940269"/>
                <a:ext cx="1562011" cy="646331"/>
              </a:xfrm>
              <a:prstGeom prst="rect">
                <a:avLst/>
              </a:prstGeom>
              <a:blipFill>
                <a:blip r:embed="rId4"/>
                <a:stretch>
                  <a:fillRect l="-3113" t="-4717" r="-3891" b="-13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ED75EB6-1236-40B7-B1F1-0AE2DEE1F970}"/>
              </a:ext>
            </a:extLst>
          </p:cNvPr>
          <p:cNvCxnSpPr>
            <a:cxnSpLocks/>
          </p:cNvCxnSpPr>
          <p:nvPr/>
        </p:nvCxnSpPr>
        <p:spPr>
          <a:xfrm flipV="1">
            <a:off x="7843814" y="1718815"/>
            <a:ext cx="1410151" cy="346804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042809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FBB7EC6-5E83-423C-A523-9E958C5FED9D}"/>
              </a:ext>
            </a:extLst>
          </p:cNvPr>
          <p:cNvSpPr txBox="1"/>
          <p:nvPr/>
        </p:nvSpPr>
        <p:spPr>
          <a:xfrm>
            <a:off x="1089337" y="1412977"/>
            <a:ext cx="9482869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1963" indent="-461963">
              <a:spcAft>
                <a:spcPts val="600"/>
              </a:spcAft>
            </a:pP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since </a:t>
            </a:r>
            <a:r>
              <a:rPr lang="en-US" sz="2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200" baseline="-25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≥</a:t>
            </a:r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 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before execution of statements 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“r := r – y; q := q + 1;”,  </a:t>
            </a:r>
          </a:p>
          <a:p>
            <a:pPr marL="461963" indent="-461963">
              <a:spcAft>
                <a:spcPts val="600"/>
              </a:spcAft>
            </a:pP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after execution of these statements </a:t>
            </a:r>
          </a:p>
          <a:p>
            <a:pPr marL="461963" indent="-461963">
              <a:spcAft>
                <a:spcPts val="600"/>
              </a:spcAft>
            </a:pP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200" b="1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k+1</a:t>
            </a:r>
            <a:r>
              <a:rPr lang="en-US" sz="2200" b="1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200" b="1" baseline="-25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b="1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y  ≥</a:t>
            </a:r>
            <a:r>
              <a:rPr lang="en-US" sz="2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y </a:t>
            </a:r>
            <a:r>
              <a:rPr lang="en-US" sz="2200" b="1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≥</a:t>
            </a:r>
            <a:r>
              <a:rPr lang="en-US" sz="2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0.	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……………...(D.03)</a:t>
            </a:r>
          </a:p>
          <a:p>
            <a:pPr marL="461963" indent="-461963">
              <a:spcAft>
                <a:spcPts val="600"/>
              </a:spcAft>
            </a:pP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Combine these equations (D.01): </a:t>
            </a:r>
            <a:r>
              <a:rPr lang="en-US" sz="2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200" b="1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k+1</a:t>
            </a:r>
            <a:r>
              <a:rPr lang="en-US" sz="2200" b="1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 </a:t>
            </a:r>
            <a:r>
              <a:rPr lang="en-US" sz="22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200" b="1" baseline="-25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200" b="1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- y  =  x – (k + 1) y 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marL="461963" indent="-461963">
              <a:spcAft>
                <a:spcPts val="600"/>
              </a:spcAft>
            </a:pP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(D.02): </a:t>
            </a:r>
            <a:r>
              <a:rPr lang="en-US" sz="2200" b="1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</a:t>
            </a:r>
            <a:r>
              <a:rPr lang="en-US" sz="2200" b="1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k+1</a:t>
            </a:r>
            <a:r>
              <a:rPr lang="en-US" sz="2200" b="1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 </a:t>
            </a:r>
            <a:r>
              <a:rPr lang="en-US" sz="2200" b="1" dirty="0" err="1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</a:t>
            </a:r>
            <a:r>
              <a:rPr lang="en-US" sz="2200" b="1" baseline="-25000" dirty="0" err="1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lang="en-US" sz="2200" b="1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+ 1 =  k + 1,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</a:p>
          <a:p>
            <a:pPr marL="461963" indent="-461963">
              <a:spcAft>
                <a:spcPts val="600"/>
              </a:spcAft>
            </a:pP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(D.03): </a:t>
            </a:r>
            <a:r>
              <a:rPr lang="en-US" sz="2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200" b="1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k+1</a:t>
            </a:r>
            <a:r>
              <a:rPr lang="en-US" sz="2200" b="1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22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200" b="1" baseline="-25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200" b="1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- y  ≥</a:t>
            </a:r>
            <a:r>
              <a:rPr lang="en-US" sz="2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0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</a:p>
          <a:p>
            <a:pPr marL="461963" indent="-461963">
              <a:spcAft>
                <a:spcPts val="600"/>
              </a:spcAft>
            </a:pP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to yield that after iteration of the loops, </a:t>
            </a:r>
          </a:p>
          <a:p>
            <a:pPr marL="461963" indent="-461963">
              <a:spcAft>
                <a:spcPts val="600"/>
              </a:spcAft>
            </a:pP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2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200" b="1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k+1</a:t>
            </a:r>
            <a:r>
              <a:rPr lang="en-US" sz="2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≥</a:t>
            </a:r>
            <a:r>
              <a:rPr lang="en-US" sz="2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0 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2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</a:t>
            </a:r>
            <a:r>
              <a:rPr lang="en-US" sz="2200" b="1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k+1</a:t>
            </a:r>
            <a:r>
              <a:rPr lang="en-US" sz="2200" b="1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x – (k + 1) y ≥ 0  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en-US" sz="2200" b="1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q = k + 1.</a:t>
            </a:r>
          </a:p>
          <a:p>
            <a:pPr marL="461963" indent="-461963">
              <a:spcAft>
                <a:spcPts val="600"/>
              </a:spcAft>
            </a:pP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Hence I(k+1): 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200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k+1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x – (k + 1) y ≥ 0 and  q = k + 1  is true.</a:t>
            </a:r>
          </a:p>
          <a:p>
            <a:pPr marL="461963" indent="-461963">
              <a:spcAft>
                <a:spcPts val="600"/>
              </a:spcAft>
            </a:pPr>
            <a:endParaRPr lang="en-US" sz="2000" dirty="0">
              <a:solidFill>
                <a:srgbClr val="0000FF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61963" indent="-461963">
              <a:spcAft>
                <a:spcPts val="600"/>
              </a:spcAft>
            </a:pP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III.	Eventual Falsity of the Guard: [After a finite number of iterations of the loop, G: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≥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becomes false.]</a:t>
            </a:r>
          </a:p>
        </p:txBody>
      </p:sp>
      <p:sp>
        <p:nvSpPr>
          <p:cNvPr id="3" name="Cloud Callout 2">
            <a:extLst>
              <a:ext uri="{FF2B5EF4-FFF2-40B4-BE49-F238E27FC236}">
                <a16:creationId xmlns:a16="http://schemas.microsoft.com/office/drawing/2014/main" id="{AFA191BE-13C9-48C7-8C55-F38F8E664173}"/>
              </a:ext>
            </a:extLst>
          </p:cNvPr>
          <p:cNvSpPr/>
          <p:nvPr/>
        </p:nvSpPr>
        <p:spPr>
          <a:xfrm flipH="1">
            <a:off x="487679" y="975359"/>
            <a:ext cx="497740" cy="347413"/>
          </a:xfrm>
          <a:prstGeom prst="cloudCallout">
            <a:avLst>
              <a:gd name="adj1" fmla="val -59429"/>
              <a:gd name="adj2" fmla="val 12576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 </a:t>
            </a:r>
          </a:p>
        </p:txBody>
      </p:sp>
      <p:pic>
        <p:nvPicPr>
          <p:cNvPr id="4" name="Picture 3" descr="Image result for smiley face images">
            <a:extLst>
              <a:ext uri="{FF2B5EF4-FFF2-40B4-BE49-F238E27FC236}">
                <a16:creationId xmlns:a16="http://schemas.microsoft.com/office/drawing/2014/main" id="{F7A3B598-BBC9-4065-8A36-50B8B594474B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47642">
            <a:off x="512837" y="1042038"/>
            <a:ext cx="539377" cy="356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lowchart: Decision 4">
            <a:extLst>
              <a:ext uri="{FF2B5EF4-FFF2-40B4-BE49-F238E27FC236}">
                <a16:creationId xmlns:a16="http://schemas.microsoft.com/office/drawing/2014/main" id="{AB046D07-0FF4-420C-8000-F299F5D892F3}"/>
              </a:ext>
            </a:extLst>
          </p:cNvPr>
          <p:cNvSpPr/>
          <p:nvPr/>
        </p:nvSpPr>
        <p:spPr>
          <a:xfrm>
            <a:off x="9416572" y="3821329"/>
            <a:ext cx="989901" cy="37446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75B0596-00D9-4300-B7FE-620F5A425522}"/>
              </a:ext>
            </a:extLst>
          </p:cNvPr>
          <p:cNvSpPr/>
          <p:nvPr/>
        </p:nvSpPr>
        <p:spPr>
          <a:xfrm>
            <a:off x="9416572" y="4457054"/>
            <a:ext cx="989901" cy="487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331ED31-32AA-4CE5-974F-9EE7D779FB9D}"/>
              </a:ext>
            </a:extLst>
          </p:cNvPr>
          <p:cNvSpPr/>
          <p:nvPr/>
        </p:nvSpPr>
        <p:spPr>
          <a:xfrm>
            <a:off x="9416571" y="3072391"/>
            <a:ext cx="989901" cy="3853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4C4EEF3-D04E-47EE-8F9B-29662BABAFB1}"/>
              </a:ext>
            </a:extLst>
          </p:cNvPr>
          <p:cNvCxnSpPr>
            <a:stCxn id="7" idx="2"/>
            <a:endCxn id="5" idx="0"/>
          </p:cNvCxnSpPr>
          <p:nvPr/>
        </p:nvCxnSpPr>
        <p:spPr>
          <a:xfrm>
            <a:off x="9911522" y="3457745"/>
            <a:ext cx="1" cy="36358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DF7A0DA-CADB-42B0-9D5E-9BEAF518AB44}"/>
              </a:ext>
            </a:extLst>
          </p:cNvPr>
          <p:cNvCxnSpPr/>
          <p:nvPr/>
        </p:nvCxnSpPr>
        <p:spPr>
          <a:xfrm>
            <a:off x="9907165" y="2704458"/>
            <a:ext cx="1" cy="36358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D51EA5F-E16B-4314-A9FF-112B2B2EB07C}"/>
              </a:ext>
            </a:extLst>
          </p:cNvPr>
          <p:cNvCxnSpPr/>
          <p:nvPr/>
        </p:nvCxnSpPr>
        <p:spPr>
          <a:xfrm>
            <a:off x="9907164" y="4925149"/>
            <a:ext cx="1" cy="36358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CB2EFAF-810C-41B6-A6AF-43FF7BFDC6E1}"/>
              </a:ext>
            </a:extLst>
          </p:cNvPr>
          <p:cNvCxnSpPr/>
          <p:nvPr/>
        </p:nvCxnSpPr>
        <p:spPr>
          <a:xfrm>
            <a:off x="9915875" y="4106531"/>
            <a:ext cx="1" cy="36358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F4162BA-C67A-4AD6-8E97-68D7BC0F0B38}"/>
              </a:ext>
            </a:extLst>
          </p:cNvPr>
          <p:cNvCxnSpPr/>
          <p:nvPr/>
        </p:nvCxnSpPr>
        <p:spPr>
          <a:xfrm flipH="1">
            <a:off x="9067748" y="5271315"/>
            <a:ext cx="839416" cy="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60936AB-C9DF-4E1A-A889-9D0234B8B8EB}"/>
              </a:ext>
            </a:extLst>
          </p:cNvPr>
          <p:cNvCxnSpPr/>
          <p:nvPr/>
        </p:nvCxnSpPr>
        <p:spPr>
          <a:xfrm flipV="1">
            <a:off x="9067748" y="3673282"/>
            <a:ext cx="0" cy="1615451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B3CC6A7-ACB4-42CF-AC12-64907CEC9A58}"/>
              </a:ext>
            </a:extLst>
          </p:cNvPr>
          <p:cNvCxnSpPr/>
          <p:nvPr/>
        </p:nvCxnSpPr>
        <p:spPr>
          <a:xfrm>
            <a:off x="9067748" y="3690700"/>
            <a:ext cx="87439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1C8CBD2-8C7E-4999-8887-CA9A64666566}"/>
              </a:ext>
            </a:extLst>
          </p:cNvPr>
          <p:cNvCxnSpPr>
            <a:cxnSpLocks/>
          </p:cNvCxnSpPr>
          <p:nvPr/>
        </p:nvCxnSpPr>
        <p:spPr>
          <a:xfrm>
            <a:off x="10362928" y="4008563"/>
            <a:ext cx="451172" cy="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63A49EC-302D-4FCA-BC16-F1F214C1CF92}"/>
              </a:ext>
            </a:extLst>
          </p:cNvPr>
          <p:cNvSpPr txBox="1"/>
          <p:nvPr/>
        </p:nvSpPr>
        <p:spPr>
          <a:xfrm>
            <a:off x="7580895" y="340200"/>
            <a:ext cx="4039605" cy="6848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spcAft>
                <a:spcPts val="300"/>
              </a:spcAft>
            </a:pPr>
            <a:r>
              <a:rPr lang="en-US" sz="18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I(n): </a:t>
            </a:r>
            <a:r>
              <a:rPr lang="en-US" sz="1800" b="1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 = x – n y ≥ 0 and  n = q</a:t>
            </a:r>
            <a:r>
              <a:rPr lang="en-US" sz="18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algn="r">
              <a:spcAft>
                <a:spcPts val="300"/>
              </a:spcAft>
            </a:pPr>
            <a:r>
              <a:rPr lang="en-US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guard of the while loop is    G:  r </a:t>
            </a:r>
            <a:r>
              <a:rPr lang="en-US" sz="18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≥</a:t>
            </a:r>
            <a:r>
              <a:rPr lang="en-US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32811D0-6A6C-4054-941C-3B11368F0BC1}"/>
              </a:ext>
            </a:extLst>
          </p:cNvPr>
          <p:cNvCxnSpPr>
            <a:cxnSpLocks/>
          </p:cNvCxnSpPr>
          <p:nvPr/>
        </p:nvCxnSpPr>
        <p:spPr>
          <a:xfrm>
            <a:off x="8831913" y="621785"/>
            <a:ext cx="1052589" cy="303408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E1C5D40-B059-4472-93D7-B1A8E8A47F75}"/>
              </a:ext>
            </a:extLst>
          </p:cNvPr>
          <p:cNvCxnSpPr>
            <a:cxnSpLocks/>
          </p:cNvCxnSpPr>
          <p:nvPr/>
        </p:nvCxnSpPr>
        <p:spPr>
          <a:xfrm flipH="1">
            <a:off x="10009942" y="975359"/>
            <a:ext cx="804158" cy="3007508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954336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205B4940-775B-4BB8-83CC-DB31E65165D7}"/>
              </a:ext>
            </a:extLst>
          </p:cNvPr>
          <p:cNvSpPr txBox="1"/>
          <p:nvPr/>
        </p:nvSpPr>
        <p:spPr>
          <a:xfrm>
            <a:off x="699789" y="241580"/>
            <a:ext cx="8069306" cy="50748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314A98D-4E45-40A5-8870-62E52E99CDAA}"/>
              </a:ext>
            </a:extLst>
          </p:cNvPr>
          <p:cNvSpPr/>
          <p:nvPr/>
        </p:nvSpPr>
        <p:spPr>
          <a:xfrm>
            <a:off x="5334201" y="3475875"/>
            <a:ext cx="1940390" cy="70532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algn="ctr">
              <a:spcBef>
                <a:spcPts val="0"/>
              </a:spcBef>
              <a:spcAft>
                <a:spcPts val="600"/>
              </a:spcAft>
            </a:pPr>
            <a:r>
              <a:rPr lang="en-US" sz="2000" spc="-100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Return(q, r)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5423080" y="1043223"/>
                <a:ext cx="5701580" cy="417037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marR="0"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[</a:t>
                </a:r>
                <a:r>
                  <a:rPr lang="en-US" sz="2000" u="sng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Pre-condition </a:t>
                </a:r>
                <a:r>
                  <a:rPr lang="en-US" sz="2000" u="sng" dirty="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Prc</a:t>
                </a: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: x </a:t>
                </a:r>
                <a:r>
                  <a:rPr lang="en-US" sz="2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≥ 0</a:t>
                </a: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and y &gt; 0, and</a:t>
                </a:r>
              </a:p>
              <a:p>
                <a:pPr marL="457200" marR="0"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                          r = x and q = 0.]   </a:t>
                </a:r>
                <a:endParaRPr lang="en-US" sz="2000" spc="-1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 marR="0"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[</a:t>
                </a:r>
                <a:r>
                  <a:rPr lang="en-US" sz="2000" u="sng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I(n = k): </a:t>
                </a: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 = x – n y ≥ 0 and  n = q.] </a:t>
                </a:r>
              </a:p>
              <a:p>
                <a:pPr marL="457200" marR="0">
                  <a:spcBef>
                    <a:spcPts val="0"/>
                  </a:spcBef>
                  <a:spcAft>
                    <a:spcPts val="600"/>
                  </a:spcAft>
                </a:pPr>
                <a:endParaRPr lang="en-US" sz="20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 marR="0">
                  <a:spcBef>
                    <a:spcPts val="0"/>
                  </a:spcBef>
                  <a:spcAft>
                    <a:spcPts val="600"/>
                  </a:spcAft>
                </a:pPr>
                <a:endParaRPr lang="en-US" sz="20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 marR="0">
                  <a:spcBef>
                    <a:spcPts val="0"/>
                  </a:spcBef>
                  <a:spcAft>
                    <a:spcPts val="600"/>
                  </a:spcAft>
                </a:pPr>
                <a:endParaRPr lang="en-US" sz="20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 marR="0">
                  <a:spcBef>
                    <a:spcPts val="0"/>
                  </a:spcBef>
                  <a:spcAft>
                    <a:spcPts val="600"/>
                  </a:spcAft>
                </a:pPr>
                <a:endParaRPr lang="en-US" sz="20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 marR="0">
                  <a:spcBef>
                    <a:spcPts val="0"/>
                  </a:spcBef>
                  <a:spcAft>
                    <a:spcPts val="600"/>
                  </a:spcAft>
                </a:pPr>
                <a:endParaRPr lang="en-US" sz="20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 marR="0">
                  <a:spcBef>
                    <a:spcPts val="0"/>
                  </a:spcBef>
                  <a:spcAft>
                    <a:spcPts val="600"/>
                  </a:spcAft>
                </a:pPr>
                <a:endParaRPr lang="en-US" sz="20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 marR="0"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2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[</a:t>
                </a:r>
                <a:r>
                  <a:rPr lang="en-US" sz="2000" u="sng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Post-condition </a:t>
                </a:r>
                <a:r>
                  <a:rPr lang="en-US" sz="2000" u="sng" dirty="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Poc</a:t>
                </a: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: q </a:t>
                </a:r>
                <a:r>
                  <a:rPr lang="en-US" sz="2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≥ 0</a:t>
                </a: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and r </a:t>
                </a:r>
                <a:r>
                  <a:rPr lang="en-US" sz="2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≥ 0</a:t>
                </a: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such that x = y q + r and 0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</m:oMath>
                </a14:m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r &lt; y.]  …. </a:t>
                </a:r>
                <a:r>
                  <a:rPr lang="en-US" sz="2000" dirty="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Poc</a:t>
                </a:r>
                <a:endParaRPr lang="en-US" sz="2000" dirty="0">
                  <a:solidFill>
                    <a:srgbClr val="0000FF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3080" y="1043223"/>
                <a:ext cx="5701580" cy="4170372"/>
              </a:xfrm>
              <a:prstGeom prst="rect">
                <a:avLst/>
              </a:prstGeom>
              <a:blipFill>
                <a:blip r:embed="rId2"/>
                <a:stretch>
                  <a:fillRect t="-731" r="-1176" b="-1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F774C70B-016F-4537-973C-E30662ECA49C}"/>
              </a:ext>
            </a:extLst>
          </p:cNvPr>
          <p:cNvSpPr txBox="1"/>
          <p:nvPr/>
        </p:nvSpPr>
        <p:spPr>
          <a:xfrm>
            <a:off x="1804736" y="219783"/>
            <a:ext cx="76548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Correctness of the Division Algorithm</a:t>
            </a:r>
          </a:p>
        </p:txBody>
      </p:sp>
      <p:sp>
        <p:nvSpPr>
          <p:cNvPr id="7" name="Flowchart: Decision 6">
            <a:extLst>
              <a:ext uri="{FF2B5EF4-FFF2-40B4-BE49-F238E27FC236}">
                <a16:creationId xmlns:a16="http://schemas.microsoft.com/office/drawing/2014/main" id="{AB046D07-0FF4-420C-8000-F299F5D892F3}"/>
              </a:ext>
            </a:extLst>
          </p:cNvPr>
          <p:cNvSpPr/>
          <p:nvPr/>
        </p:nvSpPr>
        <p:spPr>
          <a:xfrm>
            <a:off x="2915299" y="3547041"/>
            <a:ext cx="1678175" cy="546203"/>
          </a:xfrm>
          <a:prstGeom prst="flowChartDecisio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G:r≥y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75B0596-00D9-4300-B7FE-620F5A425522}"/>
              </a:ext>
            </a:extLst>
          </p:cNvPr>
          <p:cNvSpPr/>
          <p:nvPr/>
        </p:nvSpPr>
        <p:spPr>
          <a:xfrm>
            <a:off x="2666404" y="4548696"/>
            <a:ext cx="2175964" cy="7824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 := r – y;</a:t>
            </a:r>
          </a:p>
          <a:p>
            <a:pPr algn="ctr"/>
            <a:r>
              <a:rPr lang="en-US" sz="2000" spc="-100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 := q + 1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331ED31-32AA-4CE5-974F-9EE7D779FB9D}"/>
              </a:ext>
            </a:extLst>
          </p:cNvPr>
          <p:cNvSpPr/>
          <p:nvPr/>
        </p:nvSpPr>
        <p:spPr>
          <a:xfrm>
            <a:off x="2794052" y="1729771"/>
            <a:ext cx="1940390" cy="70532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marR="0">
              <a:spcBef>
                <a:spcPts val="0"/>
              </a:spcBef>
              <a:spcAft>
                <a:spcPts val="600"/>
              </a:spcAft>
            </a:pPr>
            <a:r>
              <a:rPr lang="en-US" sz="2000" spc="-100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 := 0;</a:t>
            </a:r>
          </a:p>
          <a:p>
            <a:pPr marL="457200" marR="0">
              <a:spcBef>
                <a:spcPts val="0"/>
              </a:spcBef>
              <a:spcAft>
                <a:spcPts val="600"/>
              </a:spcAft>
            </a:pPr>
            <a:r>
              <a:rPr lang="en-US" sz="2000" spc="-100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r:= x; 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4C4EEF3-D04E-47EE-8F9B-29662BABAFB1}"/>
              </a:ext>
            </a:extLst>
          </p:cNvPr>
          <p:cNvCxnSpPr>
            <a:cxnSpLocks/>
            <a:stCxn id="9" idx="2"/>
            <a:endCxn id="7" idx="0"/>
          </p:cNvCxnSpPr>
          <p:nvPr/>
        </p:nvCxnSpPr>
        <p:spPr>
          <a:xfrm flipH="1">
            <a:off x="3754387" y="2435098"/>
            <a:ext cx="9860" cy="111194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DF7A0DA-CADB-42B0-9D5E-9BEAF518AB44}"/>
              </a:ext>
            </a:extLst>
          </p:cNvPr>
          <p:cNvCxnSpPr/>
          <p:nvPr/>
        </p:nvCxnSpPr>
        <p:spPr>
          <a:xfrm>
            <a:off x="3754387" y="1366187"/>
            <a:ext cx="1" cy="36358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D51EA5F-E16B-4314-A9FF-112B2B2EB07C}"/>
              </a:ext>
            </a:extLst>
          </p:cNvPr>
          <p:cNvCxnSpPr/>
          <p:nvPr/>
        </p:nvCxnSpPr>
        <p:spPr>
          <a:xfrm>
            <a:off x="3754384" y="5360154"/>
            <a:ext cx="1" cy="36358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CB2EFAF-810C-41B6-A6AF-43FF7BFDC6E1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3754385" y="4116890"/>
            <a:ext cx="1" cy="43180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F4162BA-C67A-4AD6-8E97-68D7BC0F0B38}"/>
              </a:ext>
            </a:extLst>
          </p:cNvPr>
          <p:cNvCxnSpPr>
            <a:cxnSpLocks/>
          </p:cNvCxnSpPr>
          <p:nvPr/>
        </p:nvCxnSpPr>
        <p:spPr>
          <a:xfrm flipH="1">
            <a:off x="2309648" y="5731617"/>
            <a:ext cx="1444736" cy="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60936AB-C9DF-4E1A-A889-9D0234B8B8EB}"/>
              </a:ext>
            </a:extLst>
          </p:cNvPr>
          <p:cNvCxnSpPr>
            <a:cxnSpLocks/>
          </p:cNvCxnSpPr>
          <p:nvPr/>
        </p:nvCxnSpPr>
        <p:spPr>
          <a:xfrm flipV="1">
            <a:off x="2309648" y="3302880"/>
            <a:ext cx="0" cy="2414014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B3CC6A7-ACB4-42CF-AC12-64907CEC9A58}"/>
              </a:ext>
            </a:extLst>
          </p:cNvPr>
          <p:cNvCxnSpPr>
            <a:cxnSpLocks/>
          </p:cNvCxnSpPr>
          <p:nvPr/>
        </p:nvCxnSpPr>
        <p:spPr>
          <a:xfrm>
            <a:off x="2309648" y="3302541"/>
            <a:ext cx="145245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D58741F-19B7-40AC-9309-89558B36C945}"/>
              </a:ext>
            </a:extLst>
          </p:cNvPr>
          <p:cNvCxnSpPr>
            <a:cxnSpLocks/>
          </p:cNvCxnSpPr>
          <p:nvPr/>
        </p:nvCxnSpPr>
        <p:spPr>
          <a:xfrm flipH="1">
            <a:off x="3754385" y="2051592"/>
            <a:ext cx="2071649" cy="1250949"/>
          </a:xfrm>
          <a:prstGeom prst="straightConnector1">
            <a:avLst/>
          </a:prstGeom>
          <a:ln w="28575"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1C8CBD2-8C7E-4999-8887-CA9A64666566}"/>
              </a:ext>
            </a:extLst>
          </p:cNvPr>
          <p:cNvCxnSpPr>
            <a:cxnSpLocks/>
            <a:endCxn id="51" idx="1"/>
          </p:cNvCxnSpPr>
          <p:nvPr/>
        </p:nvCxnSpPr>
        <p:spPr>
          <a:xfrm>
            <a:off x="4583993" y="3826231"/>
            <a:ext cx="750208" cy="2308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E50FFAD-F4B2-49D2-8130-7AEA59E4B87E}"/>
              </a:ext>
            </a:extLst>
          </p:cNvPr>
          <p:cNvCxnSpPr>
            <a:cxnSpLocks/>
          </p:cNvCxnSpPr>
          <p:nvPr/>
        </p:nvCxnSpPr>
        <p:spPr>
          <a:xfrm flipH="1" flipV="1">
            <a:off x="4842368" y="3832802"/>
            <a:ext cx="1072545" cy="803852"/>
          </a:xfrm>
          <a:prstGeom prst="straightConnector1">
            <a:avLst/>
          </a:prstGeom>
          <a:ln w="28575"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F63DEFE-85F5-424E-86E6-79AF9DD11BEE}"/>
              </a:ext>
            </a:extLst>
          </p:cNvPr>
          <p:cNvCxnSpPr>
            <a:cxnSpLocks/>
          </p:cNvCxnSpPr>
          <p:nvPr/>
        </p:nvCxnSpPr>
        <p:spPr>
          <a:xfrm flipH="1">
            <a:off x="3754384" y="1304593"/>
            <a:ext cx="2194311" cy="1542496"/>
          </a:xfrm>
          <a:prstGeom prst="straightConnector1">
            <a:avLst/>
          </a:prstGeom>
          <a:ln w="28575"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4272CA4-97E9-4BBF-991E-6C6E075921E6}"/>
                  </a:ext>
                </a:extLst>
              </p:cNvPr>
              <p:cNvSpPr txBox="1"/>
              <p:nvPr/>
            </p:nvSpPr>
            <p:spPr>
              <a:xfrm>
                <a:off x="5055607" y="2313956"/>
                <a:ext cx="6839480" cy="4324261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II. Inductive Property: </a:t>
                </a:r>
              </a:p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Prove: G ˄ I(k), </a:t>
                </a: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 </a:t>
                </a: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≥ 0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I(k+1) is true.</a:t>
                </a: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Proof: </a:t>
                </a:r>
              </a:p>
              <a:p>
                <a:pPr marL="342900" marR="0" indent="-342900">
                  <a:spcAft>
                    <a:spcPts val="300"/>
                  </a:spcAft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Suppose k </a:t>
                </a:r>
                <a:r>
                  <a:rPr lang="en-US" sz="2000" b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≥ 0 </a:t>
                </a: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such that G ˄ I(k) is true before k+1</a:t>
                </a:r>
                <a:r>
                  <a:rPr lang="en-US" sz="2000" baseline="300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</a:t>
                </a: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iteration of the loop. </a:t>
                </a:r>
              </a:p>
              <a:p>
                <a:pPr marL="342900" marR="0" indent="-342900">
                  <a:spcAft>
                    <a:spcPts val="300"/>
                  </a:spcAft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Since G: r </a:t>
                </a: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≥</a:t>
                </a: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y is true, the loop is entered.  Since I(k) is true, that is, I(k): </a:t>
                </a: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 = x – k y ≥ 0 and k = q  is true. </a:t>
                </a:r>
              </a:p>
              <a:p>
                <a:pPr marL="342900" marR="0" indent="-342900">
                  <a:spcAft>
                    <a:spcPts val="300"/>
                  </a:spcAft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Before execution of statements “r := r – y; q := q +1;”, </a:t>
                </a:r>
              </a:p>
              <a:p>
                <a:pPr marR="0">
                  <a:spcAft>
                    <a:spcPts val="300"/>
                  </a:spcAft>
                </a:pP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G:  </a:t>
                </a:r>
                <a:r>
                  <a:rPr lang="en-US" sz="2000" dirty="0" err="1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sz="2000" baseline="-25000" dirty="0" err="1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≥</a:t>
                </a: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I(k):  </a:t>
                </a:r>
                <a:r>
                  <a:rPr lang="en-US" sz="2000" dirty="0" err="1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sz="2000" baseline="-25000" dirty="0" err="1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= x – k y ≥ 0 and  </a:t>
                </a:r>
                <a:r>
                  <a:rPr lang="en-US" sz="2000" dirty="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q</a:t>
                </a:r>
                <a:r>
                  <a:rPr lang="en-US" sz="2000" baseline="-25000" dirty="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k</a:t>
                </a: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= k.</a:t>
                </a:r>
              </a:p>
              <a:p>
                <a:pPr marL="342900" marR="0" indent="-342900">
                  <a:spcAft>
                    <a:spcPts val="300"/>
                  </a:spcAft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Executing these statements </a:t>
                </a: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“r := r – y; q := q + 1;” , we obtain  </a:t>
                </a: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sz="2000" b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sz="2000" b="1" baseline="-250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k+1</a:t>
                </a:r>
                <a:r>
                  <a:rPr lang="en-US" sz="2000" b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=  </a:t>
                </a:r>
                <a:r>
                  <a:rPr lang="en-US" sz="2000" b="1" dirty="0" err="1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sz="2000" b="1" baseline="-25000" dirty="0" err="1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sz="2000" b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- y  =  x – k y – y  =  x – (k + 1) y </a:t>
                </a: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	 ….(D.01)</a:t>
                </a:r>
              </a:p>
              <a:p>
                <a:pPr marR="0">
                  <a:spcAft>
                    <a:spcPts val="300"/>
                  </a:spcAft>
                </a:pP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and   </a:t>
                </a:r>
                <a:r>
                  <a:rPr lang="en-US" sz="2000" b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q</a:t>
                </a:r>
                <a:r>
                  <a:rPr lang="en-US" sz="2000" b="1" baseline="-25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k+1</a:t>
                </a:r>
                <a:r>
                  <a:rPr lang="en-US" sz="2000" b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=  </a:t>
                </a:r>
                <a:r>
                  <a:rPr lang="en-US" sz="2000" b="1" dirty="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q</a:t>
                </a:r>
                <a:r>
                  <a:rPr lang="en-US" sz="2000" b="1" baseline="-25000" dirty="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k</a:t>
                </a:r>
                <a:r>
                  <a:rPr lang="en-US" sz="2000" b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+ 1 =  k + 1.</a:t>
                </a: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	                      ……….(D.02)</a:t>
                </a:r>
              </a:p>
              <a:p>
                <a:pPr marL="461963" indent="-461963">
                  <a:spcAft>
                    <a:spcPts val="600"/>
                  </a:spcAft>
                </a:pP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		</a:t>
                </a:r>
                <a:r>
                  <a:rPr lang="en-US" sz="2000" b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sz="2000" b="1" baseline="-250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k+1</a:t>
                </a:r>
                <a:r>
                  <a:rPr lang="en-US" sz="2000" b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= </a:t>
                </a:r>
                <a:r>
                  <a:rPr lang="en-US" sz="2000" b="1" dirty="0" err="1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sz="2000" b="1" baseline="-25000" dirty="0" err="1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sz="2000" b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b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- y  ≥</a:t>
                </a:r>
                <a:r>
                  <a:rPr lang="en-US" sz="2000" b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r>
                  <a:rPr lang="en-US" sz="200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sz="2000" b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– y </a:t>
                </a:r>
                <a:r>
                  <a:rPr lang="en-US" sz="2000" b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≥</a:t>
                </a:r>
                <a:r>
                  <a:rPr lang="en-US" sz="2000" b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0, </a:t>
                </a: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since </a:t>
                </a:r>
                <a:r>
                  <a:rPr lang="en-US" sz="2000" dirty="0" err="1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sz="2000" baseline="-25000" dirty="0" err="1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sz="20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≥</a:t>
                </a:r>
                <a:r>
                  <a:rPr lang="en-US" sz="20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y        </a:t>
                </a: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……...(D.03)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4272CA4-97E9-4BBF-991E-6C6E075921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5607" y="2313956"/>
                <a:ext cx="6839480" cy="4324261"/>
              </a:xfrm>
              <a:prstGeom prst="rect">
                <a:avLst/>
              </a:prstGeom>
              <a:blipFill>
                <a:blip r:embed="rId3"/>
                <a:stretch>
                  <a:fillRect l="-891" t="-846" r="-2674" b="-16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TextBox 52">
            <a:extLst>
              <a:ext uri="{FF2B5EF4-FFF2-40B4-BE49-F238E27FC236}">
                <a16:creationId xmlns:a16="http://schemas.microsoft.com/office/drawing/2014/main" id="{EBDC52A0-478B-4D26-92CD-F2343D1C2C3A}"/>
              </a:ext>
            </a:extLst>
          </p:cNvPr>
          <p:cNvSpPr txBox="1"/>
          <p:nvPr/>
        </p:nvSpPr>
        <p:spPr>
          <a:xfrm>
            <a:off x="2399544" y="982308"/>
            <a:ext cx="2719545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1800" spc="-1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function divide(x, y)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1F1229E-5B50-4D2C-A2AB-F4F2407B9B56}"/>
              </a:ext>
            </a:extLst>
          </p:cNvPr>
          <p:cNvSpPr txBox="1"/>
          <p:nvPr/>
        </p:nvSpPr>
        <p:spPr>
          <a:xfrm>
            <a:off x="545285" y="2596555"/>
            <a:ext cx="279597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>
              <a:spcBef>
                <a:spcPts val="0"/>
              </a:spcBef>
              <a:spcAft>
                <a:spcPts val="600"/>
              </a:spcAft>
            </a:pPr>
            <a:r>
              <a:rPr lang="en-US" sz="18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sz="1800" u="sng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I(n = k + 1): </a:t>
            </a:r>
            <a:r>
              <a:rPr lang="en-US" sz="18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 = x – n y ≥ 0 and  n = q.] 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B13162D-800C-4C38-84F2-9A6446A5F49E}"/>
              </a:ext>
            </a:extLst>
          </p:cNvPr>
          <p:cNvCxnSpPr>
            <a:cxnSpLocks/>
            <a:stCxn id="27" idx="3"/>
          </p:cNvCxnSpPr>
          <p:nvPr/>
        </p:nvCxnSpPr>
        <p:spPr>
          <a:xfrm>
            <a:off x="3341256" y="2919721"/>
            <a:ext cx="364467" cy="368456"/>
          </a:xfrm>
          <a:prstGeom prst="straightConnector1">
            <a:avLst/>
          </a:prstGeom>
          <a:ln w="28575"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684202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681518CF-56BF-4939-BAA4-1973E84113D7}"/>
              </a:ext>
            </a:extLst>
          </p:cNvPr>
          <p:cNvSpPr txBox="1"/>
          <p:nvPr/>
        </p:nvSpPr>
        <p:spPr>
          <a:xfrm>
            <a:off x="842457" y="229156"/>
            <a:ext cx="8069306" cy="50748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314A98D-4E45-40A5-8870-62E52E99CDAA}"/>
              </a:ext>
            </a:extLst>
          </p:cNvPr>
          <p:cNvSpPr/>
          <p:nvPr/>
        </p:nvSpPr>
        <p:spPr>
          <a:xfrm>
            <a:off x="5334201" y="3475875"/>
            <a:ext cx="1940390" cy="70532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algn="ctr">
              <a:spcBef>
                <a:spcPts val="0"/>
              </a:spcBef>
              <a:spcAft>
                <a:spcPts val="600"/>
              </a:spcAft>
            </a:pPr>
            <a:r>
              <a:rPr lang="en-US" sz="2000" spc="-100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Return(q, r)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5448018" y="769548"/>
                <a:ext cx="5701580" cy="455509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marR="0"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[</a:t>
                </a:r>
                <a:r>
                  <a:rPr lang="en-US" sz="2000" u="sng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Pre-condition </a:t>
                </a:r>
                <a:r>
                  <a:rPr lang="en-US" sz="2000" u="sng" dirty="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Prc</a:t>
                </a: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: x </a:t>
                </a:r>
                <a:r>
                  <a:rPr lang="en-US" sz="2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≥ 0</a:t>
                </a: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and y &gt; 0, and</a:t>
                </a:r>
              </a:p>
              <a:p>
                <a:pPr marL="457200" marR="0"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                          r = x and q = 0.]   </a:t>
                </a:r>
                <a:endParaRPr lang="en-US" sz="2000" spc="-1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 marR="0"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[</a:t>
                </a:r>
                <a:r>
                  <a:rPr lang="en-US" sz="2000" u="sng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I(n = k): </a:t>
                </a: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 = x – n y ≥ 0 and  n = q.] </a:t>
                </a:r>
              </a:p>
              <a:p>
                <a:pPr marL="457200" marR="0">
                  <a:spcBef>
                    <a:spcPts val="0"/>
                  </a:spcBef>
                  <a:spcAft>
                    <a:spcPts val="600"/>
                  </a:spcAft>
                </a:pPr>
                <a:endParaRPr lang="en-US" sz="20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 marR="0">
                  <a:spcBef>
                    <a:spcPts val="0"/>
                  </a:spcBef>
                  <a:spcAft>
                    <a:spcPts val="600"/>
                  </a:spcAft>
                </a:pPr>
                <a:endParaRPr lang="en-US" sz="20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 marR="0">
                  <a:spcBef>
                    <a:spcPts val="0"/>
                  </a:spcBef>
                  <a:spcAft>
                    <a:spcPts val="600"/>
                  </a:spcAft>
                </a:pPr>
                <a:endParaRPr lang="en-US" sz="20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 marR="0">
                  <a:spcBef>
                    <a:spcPts val="0"/>
                  </a:spcBef>
                  <a:spcAft>
                    <a:spcPts val="600"/>
                  </a:spcAft>
                </a:pPr>
                <a:endParaRPr lang="en-US" sz="20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 marR="0">
                  <a:spcBef>
                    <a:spcPts val="0"/>
                  </a:spcBef>
                  <a:spcAft>
                    <a:spcPts val="600"/>
                  </a:spcAft>
                </a:pPr>
                <a:endParaRPr lang="en-US" sz="20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 marR="0">
                  <a:spcBef>
                    <a:spcPts val="0"/>
                  </a:spcBef>
                  <a:spcAft>
                    <a:spcPts val="600"/>
                  </a:spcAft>
                </a:pPr>
                <a:endParaRPr lang="en-US" sz="20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 marR="0">
                  <a:spcBef>
                    <a:spcPts val="0"/>
                  </a:spcBef>
                  <a:spcAft>
                    <a:spcPts val="600"/>
                  </a:spcAft>
                </a:pPr>
                <a:endParaRPr lang="en-US" sz="20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 marR="0"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2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[</a:t>
                </a:r>
                <a:r>
                  <a:rPr lang="en-US" sz="2000" u="sng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Post-condition </a:t>
                </a:r>
                <a:r>
                  <a:rPr lang="en-US" sz="2000" u="sng" dirty="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Poc</a:t>
                </a: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: q </a:t>
                </a:r>
                <a:r>
                  <a:rPr lang="en-US" sz="2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≥ 0</a:t>
                </a: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and r </a:t>
                </a:r>
                <a:r>
                  <a:rPr lang="en-US" sz="2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≥ 0</a:t>
                </a: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such that x = y q + r and 0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</m:oMath>
                </a14:m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r &lt; y.]  …. </a:t>
                </a:r>
                <a:r>
                  <a:rPr lang="en-US" sz="2000" dirty="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Poc</a:t>
                </a:r>
                <a:endParaRPr lang="en-US" sz="2000" dirty="0">
                  <a:solidFill>
                    <a:srgbClr val="0000FF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8018" y="769548"/>
                <a:ext cx="5701580" cy="4555093"/>
              </a:xfrm>
              <a:prstGeom prst="rect">
                <a:avLst/>
              </a:prstGeom>
              <a:blipFill>
                <a:blip r:embed="rId2"/>
                <a:stretch>
                  <a:fillRect t="-669" r="-1176" b="-14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F774C70B-016F-4537-973C-E30662ECA49C}"/>
              </a:ext>
            </a:extLst>
          </p:cNvPr>
          <p:cNvSpPr txBox="1"/>
          <p:nvPr/>
        </p:nvSpPr>
        <p:spPr>
          <a:xfrm>
            <a:off x="1804736" y="219783"/>
            <a:ext cx="76548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Correctness of the Division Algorithm</a:t>
            </a:r>
          </a:p>
        </p:txBody>
      </p:sp>
      <p:sp>
        <p:nvSpPr>
          <p:cNvPr id="7" name="Flowchart: Decision 6">
            <a:extLst>
              <a:ext uri="{FF2B5EF4-FFF2-40B4-BE49-F238E27FC236}">
                <a16:creationId xmlns:a16="http://schemas.microsoft.com/office/drawing/2014/main" id="{AB046D07-0FF4-420C-8000-F299F5D892F3}"/>
              </a:ext>
            </a:extLst>
          </p:cNvPr>
          <p:cNvSpPr/>
          <p:nvPr/>
        </p:nvSpPr>
        <p:spPr>
          <a:xfrm>
            <a:off x="2915299" y="3547041"/>
            <a:ext cx="1678175" cy="546203"/>
          </a:xfrm>
          <a:prstGeom prst="flowChartDecisio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G:r≥y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75B0596-00D9-4300-B7FE-620F5A425522}"/>
              </a:ext>
            </a:extLst>
          </p:cNvPr>
          <p:cNvSpPr/>
          <p:nvPr/>
        </p:nvSpPr>
        <p:spPr>
          <a:xfrm>
            <a:off x="2666404" y="4548696"/>
            <a:ext cx="2175964" cy="7824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 := r – y;</a:t>
            </a:r>
          </a:p>
          <a:p>
            <a:pPr algn="ctr"/>
            <a:r>
              <a:rPr lang="en-US" sz="2000" spc="-100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 := q + 1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331ED31-32AA-4CE5-974F-9EE7D779FB9D}"/>
              </a:ext>
            </a:extLst>
          </p:cNvPr>
          <p:cNvSpPr/>
          <p:nvPr/>
        </p:nvSpPr>
        <p:spPr>
          <a:xfrm>
            <a:off x="2794052" y="1729771"/>
            <a:ext cx="1940390" cy="70532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marR="0">
              <a:spcBef>
                <a:spcPts val="0"/>
              </a:spcBef>
              <a:spcAft>
                <a:spcPts val="600"/>
              </a:spcAft>
            </a:pPr>
            <a:r>
              <a:rPr lang="en-US" sz="2000" spc="-100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 := 0;</a:t>
            </a:r>
          </a:p>
          <a:p>
            <a:pPr marL="457200" marR="0">
              <a:spcBef>
                <a:spcPts val="0"/>
              </a:spcBef>
              <a:spcAft>
                <a:spcPts val="600"/>
              </a:spcAft>
            </a:pPr>
            <a:r>
              <a:rPr lang="en-US" sz="2000" spc="-100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r:= x; 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4C4EEF3-D04E-47EE-8F9B-29662BABAFB1}"/>
              </a:ext>
            </a:extLst>
          </p:cNvPr>
          <p:cNvCxnSpPr>
            <a:cxnSpLocks/>
            <a:stCxn id="9" idx="2"/>
            <a:endCxn id="7" idx="0"/>
          </p:cNvCxnSpPr>
          <p:nvPr/>
        </p:nvCxnSpPr>
        <p:spPr>
          <a:xfrm flipH="1">
            <a:off x="3754387" y="2435098"/>
            <a:ext cx="9860" cy="111194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DF7A0DA-CADB-42B0-9D5E-9BEAF518AB44}"/>
              </a:ext>
            </a:extLst>
          </p:cNvPr>
          <p:cNvCxnSpPr/>
          <p:nvPr/>
        </p:nvCxnSpPr>
        <p:spPr>
          <a:xfrm>
            <a:off x="3754387" y="1366187"/>
            <a:ext cx="1" cy="36358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D51EA5F-E16B-4314-A9FF-112B2B2EB07C}"/>
              </a:ext>
            </a:extLst>
          </p:cNvPr>
          <p:cNvCxnSpPr/>
          <p:nvPr/>
        </p:nvCxnSpPr>
        <p:spPr>
          <a:xfrm>
            <a:off x="3754384" y="5360154"/>
            <a:ext cx="1" cy="36358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CB2EFAF-810C-41B6-A6AF-43FF7BFDC6E1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3754385" y="4116890"/>
            <a:ext cx="1" cy="43180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F4162BA-C67A-4AD6-8E97-68D7BC0F0B38}"/>
              </a:ext>
            </a:extLst>
          </p:cNvPr>
          <p:cNvCxnSpPr>
            <a:cxnSpLocks/>
          </p:cNvCxnSpPr>
          <p:nvPr/>
        </p:nvCxnSpPr>
        <p:spPr>
          <a:xfrm flipH="1">
            <a:off x="2309648" y="5731617"/>
            <a:ext cx="1444736" cy="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60936AB-C9DF-4E1A-A889-9D0234B8B8EB}"/>
              </a:ext>
            </a:extLst>
          </p:cNvPr>
          <p:cNvCxnSpPr>
            <a:cxnSpLocks/>
          </p:cNvCxnSpPr>
          <p:nvPr/>
        </p:nvCxnSpPr>
        <p:spPr>
          <a:xfrm flipV="1">
            <a:off x="2309648" y="3302880"/>
            <a:ext cx="0" cy="2414014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B3CC6A7-ACB4-42CF-AC12-64907CEC9A58}"/>
              </a:ext>
            </a:extLst>
          </p:cNvPr>
          <p:cNvCxnSpPr>
            <a:cxnSpLocks/>
          </p:cNvCxnSpPr>
          <p:nvPr/>
        </p:nvCxnSpPr>
        <p:spPr>
          <a:xfrm>
            <a:off x="2309648" y="3302541"/>
            <a:ext cx="145245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D58741F-19B7-40AC-9309-89558B36C945}"/>
              </a:ext>
            </a:extLst>
          </p:cNvPr>
          <p:cNvCxnSpPr>
            <a:cxnSpLocks/>
          </p:cNvCxnSpPr>
          <p:nvPr/>
        </p:nvCxnSpPr>
        <p:spPr>
          <a:xfrm flipH="1">
            <a:off x="3754386" y="1783446"/>
            <a:ext cx="2245449" cy="1519095"/>
          </a:xfrm>
          <a:prstGeom prst="straightConnector1">
            <a:avLst/>
          </a:prstGeom>
          <a:ln w="28575"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1C8CBD2-8C7E-4999-8887-CA9A64666566}"/>
              </a:ext>
            </a:extLst>
          </p:cNvPr>
          <p:cNvCxnSpPr>
            <a:cxnSpLocks/>
            <a:endCxn id="51" idx="1"/>
          </p:cNvCxnSpPr>
          <p:nvPr/>
        </p:nvCxnSpPr>
        <p:spPr>
          <a:xfrm>
            <a:off x="4583993" y="3826231"/>
            <a:ext cx="750208" cy="2308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E50FFAD-F4B2-49D2-8130-7AEA59E4B87E}"/>
              </a:ext>
            </a:extLst>
          </p:cNvPr>
          <p:cNvCxnSpPr>
            <a:cxnSpLocks/>
          </p:cNvCxnSpPr>
          <p:nvPr/>
        </p:nvCxnSpPr>
        <p:spPr>
          <a:xfrm flipH="1" flipV="1">
            <a:off x="4842368" y="3832802"/>
            <a:ext cx="1072545" cy="803852"/>
          </a:xfrm>
          <a:prstGeom prst="straightConnector1">
            <a:avLst/>
          </a:prstGeom>
          <a:ln w="28575"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F63DEFE-85F5-424E-86E6-79AF9DD11BEE}"/>
              </a:ext>
            </a:extLst>
          </p:cNvPr>
          <p:cNvCxnSpPr>
            <a:cxnSpLocks/>
          </p:cNvCxnSpPr>
          <p:nvPr/>
        </p:nvCxnSpPr>
        <p:spPr>
          <a:xfrm flipH="1">
            <a:off x="3754385" y="1018499"/>
            <a:ext cx="2185466" cy="1828590"/>
          </a:xfrm>
          <a:prstGeom prst="straightConnector1">
            <a:avLst/>
          </a:prstGeom>
          <a:ln w="28575"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4272CA4-97E9-4BBF-991E-6C6E075921E6}"/>
                  </a:ext>
                </a:extLst>
              </p:cNvPr>
              <p:cNvSpPr txBox="1"/>
              <p:nvPr/>
            </p:nvSpPr>
            <p:spPr>
              <a:xfrm>
                <a:off x="5052830" y="1071801"/>
                <a:ext cx="6839480" cy="5786199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II. Inductive Property: </a:t>
                </a:r>
              </a:p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Prove: G ˄ I(k), </a:t>
                </a: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 </a:t>
                </a: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≥ 0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I(k+1) is true.</a:t>
                </a: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Proof: </a:t>
                </a:r>
              </a:p>
              <a:p>
                <a:pPr marL="342900" marR="0" indent="-342900">
                  <a:spcAft>
                    <a:spcPts val="300"/>
                  </a:spcAft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Suppose k </a:t>
                </a:r>
                <a:r>
                  <a:rPr lang="en-US" sz="2000" b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≥ 0 </a:t>
                </a: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such that G ˄ I(k) is true before k+1</a:t>
                </a:r>
                <a:r>
                  <a:rPr lang="en-US" sz="2000" baseline="300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</a:t>
                </a: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iteration of the loop. </a:t>
                </a:r>
              </a:p>
              <a:p>
                <a:pPr marL="342900" marR="0" indent="-342900">
                  <a:spcAft>
                    <a:spcPts val="300"/>
                  </a:spcAft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Since G: r </a:t>
                </a: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≥</a:t>
                </a: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y is true, the loop is entered.  Since I(k) is true, that is, I(k): </a:t>
                </a: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 = x – k y ≥ 0 and k = q  is true. </a:t>
                </a:r>
              </a:p>
              <a:p>
                <a:pPr marL="342900" marR="0" indent="-342900">
                  <a:spcAft>
                    <a:spcPts val="300"/>
                  </a:spcAft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Before execution of statements “r := r – y; q := q +1;”, </a:t>
                </a:r>
              </a:p>
              <a:p>
                <a:pPr marR="0">
                  <a:spcAft>
                    <a:spcPts val="300"/>
                  </a:spcAft>
                </a:pP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G:  </a:t>
                </a:r>
                <a:r>
                  <a:rPr lang="en-US" sz="2000" dirty="0" err="1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sz="2000" baseline="-25000" dirty="0" err="1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≥</a:t>
                </a: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y and </a:t>
                </a: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I(k):  </a:t>
                </a:r>
                <a:r>
                  <a:rPr lang="en-US" sz="2000" dirty="0" err="1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sz="2000" baseline="-25000" dirty="0" err="1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= x – k y ≥ 0 and  </a:t>
                </a:r>
                <a:r>
                  <a:rPr lang="en-US" sz="2000" dirty="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q</a:t>
                </a:r>
                <a:r>
                  <a:rPr lang="en-US" sz="2000" baseline="-25000" dirty="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k</a:t>
                </a: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= k.</a:t>
                </a:r>
              </a:p>
              <a:p>
                <a:pPr marL="342900" marR="0" indent="-342900">
                  <a:spcAft>
                    <a:spcPts val="300"/>
                  </a:spcAft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Executing these statements </a:t>
                </a: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“r := r – y; q := q + 1;” , we obtain  </a:t>
                </a: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sz="2000" b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sz="2000" b="1" baseline="-250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k+1</a:t>
                </a:r>
                <a:r>
                  <a:rPr lang="en-US" sz="2000" b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=  </a:t>
                </a:r>
                <a:r>
                  <a:rPr lang="en-US" sz="2000" b="1" dirty="0" err="1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sz="2000" b="1" baseline="-25000" dirty="0" err="1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sz="2000" b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- y  =  x – k y – y  =  x – (k + 1) y </a:t>
                </a: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	 ….(D.01)</a:t>
                </a:r>
              </a:p>
              <a:p>
                <a:pPr marR="0">
                  <a:spcAft>
                    <a:spcPts val="300"/>
                  </a:spcAft>
                </a:pP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and   </a:t>
                </a:r>
                <a:r>
                  <a:rPr lang="en-US" sz="2000" b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q</a:t>
                </a:r>
                <a:r>
                  <a:rPr lang="en-US" sz="2000" b="1" baseline="-25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k+1</a:t>
                </a:r>
                <a:r>
                  <a:rPr lang="en-US" sz="2000" b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=  </a:t>
                </a:r>
                <a:r>
                  <a:rPr lang="en-US" sz="2000" b="1" dirty="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q</a:t>
                </a:r>
                <a:r>
                  <a:rPr lang="en-US" sz="2000" b="1" baseline="-25000" dirty="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k</a:t>
                </a:r>
                <a:r>
                  <a:rPr lang="en-US" sz="2000" b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+ 1 =  k + 1.</a:t>
                </a: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	                      ……….(D.02)</a:t>
                </a:r>
              </a:p>
              <a:p>
                <a:pPr marL="461963" indent="-461963">
                  <a:spcAft>
                    <a:spcPts val="600"/>
                  </a:spcAft>
                </a:pP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		</a:t>
                </a:r>
                <a:r>
                  <a:rPr lang="en-US" sz="2000" b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sz="2000" b="1" baseline="-250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k+1</a:t>
                </a:r>
                <a:r>
                  <a:rPr lang="en-US" sz="2000" b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= </a:t>
                </a:r>
                <a:r>
                  <a:rPr lang="en-US" sz="2000" b="1" dirty="0" err="1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sz="2000" b="1" baseline="-25000" dirty="0" err="1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sz="2000" b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b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- y  ≥</a:t>
                </a:r>
                <a:r>
                  <a:rPr lang="en-US" sz="2000" b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r>
                  <a:rPr lang="en-US" sz="200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sz="2000" b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– y </a:t>
                </a:r>
                <a:r>
                  <a:rPr lang="en-US" sz="2000" b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≥</a:t>
                </a:r>
                <a:r>
                  <a:rPr lang="en-US" sz="200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0</a:t>
                </a:r>
                <a:r>
                  <a:rPr lang="en-US" sz="2000" b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since </a:t>
                </a:r>
                <a:r>
                  <a:rPr lang="en-US" sz="2000" dirty="0" err="1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sz="2000" baseline="-25000" dirty="0" err="1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sz="20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≥</a:t>
                </a:r>
                <a:r>
                  <a:rPr lang="en-US" sz="20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y        </a:t>
                </a: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……...(D.03)</a:t>
                </a:r>
              </a:p>
              <a:p>
                <a:pPr marL="342900" indent="-3429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Combine these equations to yield that, after iteration of the loops, </a:t>
                </a:r>
              </a:p>
              <a:p>
                <a:pPr marL="461963" indent="-461963">
                  <a:spcAft>
                    <a:spcPts val="600"/>
                  </a:spcAft>
                </a:pP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		</a:t>
                </a:r>
                <a:r>
                  <a:rPr lang="en-US" sz="2000" b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sz="2000" b="1" baseline="-250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k+1</a:t>
                </a:r>
                <a:r>
                  <a:rPr lang="en-US" sz="2000" b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b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≥</a:t>
                </a:r>
                <a:r>
                  <a:rPr lang="en-US" sz="2000" b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0 </a:t>
                </a: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</a:t>
                </a:r>
                <a:r>
                  <a:rPr lang="en-US" sz="2000" b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r</a:t>
                </a:r>
                <a:r>
                  <a:rPr lang="en-US" sz="2000" b="1" baseline="-250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k+1</a:t>
                </a:r>
                <a:r>
                  <a:rPr lang="en-US" sz="2000" b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= x – (k + 1) y ≥ 0  </a:t>
                </a: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and</a:t>
                </a:r>
                <a:r>
                  <a:rPr lang="en-US" sz="2000" b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q = k + 1.</a:t>
                </a:r>
              </a:p>
              <a:p>
                <a:pPr marL="461963" indent="-461963">
                  <a:spcAft>
                    <a:spcPts val="600"/>
                  </a:spcAft>
                </a:pP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 Hence I(k+1): </a:t>
                </a: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sz="2000" baseline="-250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k+1</a:t>
                </a: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= x – (k + 1) y ≥ 0 and  q = k + 1  is true.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4272CA4-97E9-4BBF-991E-6C6E075921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2830" y="1071801"/>
                <a:ext cx="6839480" cy="5786199"/>
              </a:xfrm>
              <a:prstGeom prst="rect">
                <a:avLst/>
              </a:prstGeom>
              <a:blipFill>
                <a:blip r:embed="rId4"/>
                <a:stretch>
                  <a:fillRect l="-980" t="-632" r="-2585" b="-9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TextBox 52">
            <a:extLst>
              <a:ext uri="{FF2B5EF4-FFF2-40B4-BE49-F238E27FC236}">
                <a16:creationId xmlns:a16="http://schemas.microsoft.com/office/drawing/2014/main" id="{EBDC52A0-478B-4D26-92CD-F2343D1C2C3A}"/>
              </a:ext>
            </a:extLst>
          </p:cNvPr>
          <p:cNvSpPr txBox="1"/>
          <p:nvPr/>
        </p:nvSpPr>
        <p:spPr>
          <a:xfrm>
            <a:off x="2399544" y="982308"/>
            <a:ext cx="2719545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1800" spc="-1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function divide(x, y)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1F1229E-5B50-4D2C-A2AB-F4F2407B9B56}"/>
              </a:ext>
            </a:extLst>
          </p:cNvPr>
          <p:cNvSpPr txBox="1"/>
          <p:nvPr/>
        </p:nvSpPr>
        <p:spPr>
          <a:xfrm>
            <a:off x="545285" y="2596555"/>
            <a:ext cx="279597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>
              <a:spcBef>
                <a:spcPts val="0"/>
              </a:spcBef>
              <a:spcAft>
                <a:spcPts val="600"/>
              </a:spcAft>
            </a:pPr>
            <a:r>
              <a:rPr lang="en-US" sz="18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sz="1800" u="sng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I(n = k + 1): </a:t>
            </a:r>
            <a:r>
              <a:rPr lang="en-US" sz="18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 = x – n y ≥ 0 and  n = q.] 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B13162D-800C-4C38-84F2-9A6446A5F49E}"/>
              </a:ext>
            </a:extLst>
          </p:cNvPr>
          <p:cNvCxnSpPr>
            <a:cxnSpLocks/>
            <a:stCxn id="27" idx="3"/>
          </p:cNvCxnSpPr>
          <p:nvPr/>
        </p:nvCxnSpPr>
        <p:spPr>
          <a:xfrm>
            <a:off x="3341256" y="2919721"/>
            <a:ext cx="364467" cy="368456"/>
          </a:xfrm>
          <a:prstGeom prst="straightConnector1">
            <a:avLst/>
          </a:prstGeom>
          <a:ln w="28575"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350684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FBB7EC6-5E83-423C-A523-9E958C5FED9D}"/>
                  </a:ext>
                </a:extLst>
              </p:cNvPr>
              <p:cNvSpPr txBox="1"/>
              <p:nvPr/>
            </p:nvSpPr>
            <p:spPr>
              <a:xfrm>
                <a:off x="1331487" y="1057626"/>
                <a:ext cx="8768332" cy="46166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514350" indent="-514350">
                  <a:spcBef>
                    <a:spcPts val="600"/>
                  </a:spcBef>
                  <a:spcAft>
                    <a:spcPts val="600"/>
                  </a:spcAft>
                  <a:buAutoNum type="romanUcPeriod" startAt="3"/>
                </a:pPr>
                <a:r>
                  <a:rPr lang="en-US" sz="22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Eventual Falsity of the Guard:  [After a finite number of iterations of the loop, the condition of G becomes false.]</a:t>
                </a:r>
              </a:p>
              <a:p>
                <a:pPr marL="461963" indent="-461963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2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	The Guard G is </a:t>
                </a:r>
                <a:r>
                  <a:rPr lang="en-US" sz="22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 </a:t>
                </a:r>
                <a:r>
                  <a:rPr lang="en-US" sz="22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≥</a:t>
                </a:r>
                <a:r>
                  <a:rPr lang="en-US" sz="22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y.  For each iteration of the loop, </a:t>
                </a:r>
                <a:r>
                  <a:rPr lang="en-US" sz="22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 = r - y </a:t>
                </a:r>
                <a:r>
                  <a:rPr lang="en-US" sz="22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</a:t>
                </a:r>
                <a:r>
                  <a:rPr lang="en-US" sz="22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 </a:t>
                </a:r>
                <a14:m>
                  <m:oMath xmlns:m="http://schemas.openxmlformats.org/officeDocument/2006/math">
                    <m:r>
                      <a:rPr lang="en-US" sz="22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≥</m:t>
                    </m:r>
                    <m:r>
                      <a:rPr lang="en-US" sz="2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0</m:t>
                    </m:r>
                  </m:oMath>
                </a14:m>
                <a:r>
                  <a:rPr lang="en-US" sz="22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 r is always a nonnegative value. The values of r form a decreasing sequence of nonnegative integers. By the well-ordering principle, there must have a smallest r, say </a:t>
                </a:r>
                <a:r>
                  <a:rPr lang="en-US" sz="2200" dirty="0" err="1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sz="2200" baseline="-25000" dirty="0" err="1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min</a:t>
                </a:r>
                <a:r>
                  <a:rPr lang="en-US" sz="22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 Then  </a:t>
                </a:r>
                <a:r>
                  <a:rPr lang="en-US" sz="2200" dirty="0" err="1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sz="2200" baseline="-25000" dirty="0" err="1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min</a:t>
                </a:r>
                <a:r>
                  <a:rPr lang="en-US" sz="22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&lt; y. </a:t>
                </a:r>
              </a:p>
              <a:p>
                <a:pPr marL="461963" indent="-461963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2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[If </a:t>
                </a:r>
                <a:r>
                  <a:rPr lang="en-US" sz="2200" dirty="0" err="1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sz="2200" baseline="-25000" dirty="0" err="1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min</a:t>
                </a:r>
                <a:r>
                  <a:rPr lang="en-US" sz="22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2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≥ </m:t>
                    </m:r>
                  </m:oMath>
                </a14:m>
                <a:r>
                  <a:rPr lang="en-US" sz="22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y, there will have one more time iteration of the loop and generate a new value of r = </a:t>
                </a:r>
                <a:r>
                  <a:rPr lang="en-US" sz="2200" dirty="0" err="1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sz="2200" baseline="-25000" dirty="0" err="1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min</a:t>
                </a:r>
                <a:r>
                  <a:rPr lang="en-US" sz="22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– y, such that r &lt; </a:t>
                </a:r>
                <a:r>
                  <a:rPr lang="en-US" sz="2200" dirty="0" err="1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sz="2200" baseline="-25000" dirty="0" err="1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min</a:t>
                </a:r>
                <a:r>
                  <a:rPr lang="en-US" sz="22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This would contradict the fact that  </a:t>
                </a:r>
                <a:r>
                  <a:rPr lang="en-US" sz="2200" dirty="0" err="1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sz="2200" baseline="-25000" dirty="0" err="1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min</a:t>
                </a:r>
                <a:r>
                  <a:rPr lang="en-US" sz="22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is the smallest remainder obtained by repeated iterations of the loop.]</a:t>
                </a:r>
              </a:p>
              <a:p>
                <a:pPr marL="461963" indent="-461963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2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Hence when the value r =  </a:t>
                </a:r>
                <a:r>
                  <a:rPr lang="en-US" sz="2200" dirty="0" err="1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sz="2200" baseline="-25000" dirty="0" err="1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min</a:t>
                </a:r>
                <a:r>
                  <a:rPr lang="en-US" sz="22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is computed, then r &lt; y. So the guard G is false.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FBB7EC6-5E83-423C-A523-9E958C5FED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487" y="1057626"/>
                <a:ext cx="8768332" cy="4616648"/>
              </a:xfrm>
              <a:prstGeom prst="rect">
                <a:avLst/>
              </a:prstGeom>
              <a:blipFill>
                <a:blip r:embed="rId2"/>
                <a:stretch>
                  <a:fillRect l="-764" t="-792" r="-903" b="-17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loud Callout 2">
            <a:extLst>
              <a:ext uri="{FF2B5EF4-FFF2-40B4-BE49-F238E27FC236}">
                <a16:creationId xmlns:a16="http://schemas.microsoft.com/office/drawing/2014/main" id="{AFA191BE-13C9-48C7-8C55-F38F8E664173}"/>
              </a:ext>
            </a:extLst>
          </p:cNvPr>
          <p:cNvSpPr/>
          <p:nvPr/>
        </p:nvSpPr>
        <p:spPr>
          <a:xfrm flipH="1">
            <a:off x="505096" y="984069"/>
            <a:ext cx="480323" cy="338704"/>
          </a:xfrm>
          <a:prstGeom prst="cloudCallout">
            <a:avLst>
              <a:gd name="adj1" fmla="val -59429"/>
              <a:gd name="adj2" fmla="val 12576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 </a:t>
            </a:r>
          </a:p>
        </p:txBody>
      </p:sp>
      <p:pic>
        <p:nvPicPr>
          <p:cNvPr id="4" name="Picture 3" descr="Image result for smiley face images">
            <a:extLst>
              <a:ext uri="{FF2B5EF4-FFF2-40B4-BE49-F238E27FC236}">
                <a16:creationId xmlns:a16="http://schemas.microsoft.com/office/drawing/2014/main" id="{F7A3B598-BBC9-4065-8A36-50B8B594474B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87200">
            <a:off x="408059" y="876757"/>
            <a:ext cx="694756" cy="452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10246013" y="1057626"/>
            <a:ext cx="1640766" cy="10002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R="0">
              <a:spcBef>
                <a:spcPts val="0"/>
              </a:spcBef>
              <a:spcAft>
                <a:spcPts val="300"/>
              </a:spcAft>
            </a:pP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while r ≥ y do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</a:p>
          <a:p>
            <a:pPr marR="0">
              <a:spcBef>
                <a:spcPts val="0"/>
              </a:spcBef>
              <a:spcAft>
                <a:spcPts val="30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{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r := r – y; </a:t>
            </a:r>
          </a:p>
          <a:p>
            <a:pPr marR="0">
              <a:spcBef>
                <a:spcPts val="0"/>
              </a:spcBef>
              <a:spcAft>
                <a:spcPts val="300"/>
              </a:spcAft>
            </a:pP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q := q + 1};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13998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0936EC93-DC8B-48E1-9DB9-1E19C412CBB0}"/>
              </a:ext>
            </a:extLst>
          </p:cNvPr>
          <p:cNvSpPr txBox="1"/>
          <p:nvPr/>
        </p:nvSpPr>
        <p:spPr>
          <a:xfrm>
            <a:off x="904360" y="180151"/>
            <a:ext cx="8069306" cy="50748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314A98D-4E45-40A5-8870-62E52E99CDAA}"/>
              </a:ext>
            </a:extLst>
          </p:cNvPr>
          <p:cNvSpPr/>
          <p:nvPr/>
        </p:nvSpPr>
        <p:spPr>
          <a:xfrm>
            <a:off x="5334201" y="3475875"/>
            <a:ext cx="1940390" cy="70532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algn="ctr">
              <a:spcBef>
                <a:spcPts val="0"/>
              </a:spcBef>
              <a:spcAft>
                <a:spcPts val="600"/>
              </a:spcAft>
            </a:pPr>
            <a:r>
              <a:rPr lang="en-US" sz="2000" spc="-100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Return(q, r)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5403111" y="805061"/>
                <a:ext cx="5701580" cy="455509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marR="0"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[</a:t>
                </a:r>
                <a:r>
                  <a:rPr lang="en-US" sz="2000" u="sng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Pre-condition </a:t>
                </a:r>
                <a:r>
                  <a:rPr lang="en-US" sz="2000" u="sng" dirty="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Prc</a:t>
                </a: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: x </a:t>
                </a:r>
                <a:r>
                  <a:rPr lang="en-US" sz="2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≥ 0</a:t>
                </a: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and y &gt; 0, and</a:t>
                </a:r>
              </a:p>
              <a:p>
                <a:pPr marL="457200" marR="0"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                          r = x and q = 0.]   </a:t>
                </a:r>
                <a:endParaRPr lang="en-US" sz="2000" spc="-1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 marR="0"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[</a:t>
                </a:r>
                <a:r>
                  <a:rPr lang="en-US" sz="2000" u="sng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I(n = k): </a:t>
                </a: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 = x – n y ≥ 0 and  n = q.] </a:t>
                </a:r>
              </a:p>
              <a:p>
                <a:pPr marL="457200" marR="0">
                  <a:spcBef>
                    <a:spcPts val="0"/>
                  </a:spcBef>
                  <a:spcAft>
                    <a:spcPts val="600"/>
                  </a:spcAft>
                </a:pPr>
                <a:endParaRPr lang="en-US" sz="20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 marR="0">
                  <a:spcBef>
                    <a:spcPts val="0"/>
                  </a:spcBef>
                  <a:spcAft>
                    <a:spcPts val="600"/>
                  </a:spcAft>
                </a:pPr>
                <a:endParaRPr lang="en-US" sz="20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 marR="0">
                  <a:spcBef>
                    <a:spcPts val="0"/>
                  </a:spcBef>
                  <a:spcAft>
                    <a:spcPts val="600"/>
                  </a:spcAft>
                </a:pPr>
                <a:endParaRPr lang="en-US" sz="20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 marR="0">
                  <a:spcBef>
                    <a:spcPts val="0"/>
                  </a:spcBef>
                  <a:spcAft>
                    <a:spcPts val="600"/>
                  </a:spcAft>
                </a:pPr>
                <a:endParaRPr lang="en-US" sz="20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 marR="0">
                  <a:spcBef>
                    <a:spcPts val="0"/>
                  </a:spcBef>
                  <a:spcAft>
                    <a:spcPts val="600"/>
                  </a:spcAft>
                </a:pPr>
                <a:endParaRPr lang="en-US" sz="20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 marR="0">
                  <a:spcBef>
                    <a:spcPts val="0"/>
                  </a:spcBef>
                  <a:spcAft>
                    <a:spcPts val="600"/>
                  </a:spcAft>
                </a:pPr>
                <a:endParaRPr lang="en-US" sz="20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 marR="0">
                  <a:spcBef>
                    <a:spcPts val="0"/>
                  </a:spcBef>
                  <a:spcAft>
                    <a:spcPts val="600"/>
                  </a:spcAft>
                </a:pPr>
                <a:endParaRPr lang="en-US" sz="20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 marR="0"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2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[</a:t>
                </a:r>
                <a:r>
                  <a:rPr lang="en-US" sz="2000" u="sng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Post-condition </a:t>
                </a:r>
                <a:r>
                  <a:rPr lang="en-US" sz="2000" u="sng" dirty="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Poc</a:t>
                </a: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: q </a:t>
                </a:r>
                <a:r>
                  <a:rPr lang="en-US" sz="2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≥ 0</a:t>
                </a: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and r </a:t>
                </a:r>
                <a:r>
                  <a:rPr lang="en-US" sz="2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≥ 0</a:t>
                </a: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such that x = y q + r and 0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</m:oMath>
                </a14:m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r &lt; y.]  …. </a:t>
                </a:r>
                <a:r>
                  <a:rPr lang="en-US" sz="2000" dirty="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Poc</a:t>
                </a:r>
                <a:endParaRPr lang="en-US" sz="2000" dirty="0">
                  <a:solidFill>
                    <a:srgbClr val="0000FF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3111" y="805061"/>
                <a:ext cx="5701580" cy="4555093"/>
              </a:xfrm>
              <a:prstGeom prst="rect">
                <a:avLst/>
              </a:prstGeom>
              <a:blipFill>
                <a:blip r:embed="rId2"/>
                <a:stretch>
                  <a:fillRect t="-669" r="-1175" b="-14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loud Callout 2">
            <a:extLst>
              <a:ext uri="{FF2B5EF4-FFF2-40B4-BE49-F238E27FC236}">
                <a16:creationId xmlns:a16="http://schemas.microsoft.com/office/drawing/2014/main" id="{AFA191BE-13C9-48C7-8C55-F38F8E664173}"/>
              </a:ext>
            </a:extLst>
          </p:cNvPr>
          <p:cNvSpPr/>
          <p:nvPr/>
        </p:nvSpPr>
        <p:spPr>
          <a:xfrm flipH="1">
            <a:off x="757170" y="932838"/>
            <a:ext cx="622906" cy="433349"/>
          </a:xfrm>
          <a:prstGeom prst="cloudCallout">
            <a:avLst>
              <a:gd name="adj1" fmla="val -59429"/>
              <a:gd name="adj2" fmla="val 12576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74C70B-016F-4537-973C-E30662ECA49C}"/>
              </a:ext>
            </a:extLst>
          </p:cNvPr>
          <p:cNvSpPr txBox="1"/>
          <p:nvPr/>
        </p:nvSpPr>
        <p:spPr>
          <a:xfrm>
            <a:off x="1804736" y="219783"/>
            <a:ext cx="76548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Correctness of the Division Algorithm</a:t>
            </a:r>
          </a:p>
        </p:txBody>
      </p:sp>
      <p:pic>
        <p:nvPicPr>
          <p:cNvPr id="5" name="Picture 4" descr="Image result for smiley face images">
            <a:extLst>
              <a:ext uri="{FF2B5EF4-FFF2-40B4-BE49-F238E27FC236}">
                <a16:creationId xmlns:a16="http://schemas.microsoft.com/office/drawing/2014/main" id="{F7A3B598-BBC9-4065-8A36-50B8B594474B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36404">
            <a:off x="788456" y="930464"/>
            <a:ext cx="633390" cy="476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lowchart: Decision 6">
            <a:extLst>
              <a:ext uri="{FF2B5EF4-FFF2-40B4-BE49-F238E27FC236}">
                <a16:creationId xmlns:a16="http://schemas.microsoft.com/office/drawing/2014/main" id="{AB046D07-0FF4-420C-8000-F299F5D892F3}"/>
              </a:ext>
            </a:extLst>
          </p:cNvPr>
          <p:cNvSpPr/>
          <p:nvPr/>
        </p:nvSpPr>
        <p:spPr>
          <a:xfrm>
            <a:off x="2915299" y="3547041"/>
            <a:ext cx="1678175" cy="546203"/>
          </a:xfrm>
          <a:prstGeom prst="flowChartDecisio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G:r≥y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75B0596-00D9-4300-B7FE-620F5A425522}"/>
              </a:ext>
            </a:extLst>
          </p:cNvPr>
          <p:cNvSpPr/>
          <p:nvPr/>
        </p:nvSpPr>
        <p:spPr>
          <a:xfrm>
            <a:off x="2666404" y="4548696"/>
            <a:ext cx="2175964" cy="7824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 := r – y;</a:t>
            </a:r>
          </a:p>
          <a:p>
            <a:pPr algn="ctr"/>
            <a:r>
              <a:rPr lang="en-US" sz="2000" spc="-100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 := q + 1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331ED31-32AA-4CE5-974F-9EE7D779FB9D}"/>
              </a:ext>
            </a:extLst>
          </p:cNvPr>
          <p:cNvSpPr/>
          <p:nvPr/>
        </p:nvSpPr>
        <p:spPr>
          <a:xfrm>
            <a:off x="2794052" y="1729771"/>
            <a:ext cx="1940390" cy="70532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marR="0">
              <a:spcBef>
                <a:spcPts val="0"/>
              </a:spcBef>
              <a:spcAft>
                <a:spcPts val="600"/>
              </a:spcAft>
            </a:pPr>
            <a:r>
              <a:rPr lang="en-US" sz="2000" spc="-100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 := 0;</a:t>
            </a:r>
          </a:p>
          <a:p>
            <a:pPr marL="457200" marR="0">
              <a:spcBef>
                <a:spcPts val="0"/>
              </a:spcBef>
              <a:spcAft>
                <a:spcPts val="600"/>
              </a:spcAft>
            </a:pPr>
            <a:r>
              <a:rPr lang="en-US" sz="2000" spc="-100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r:= x; 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4C4EEF3-D04E-47EE-8F9B-29662BABAFB1}"/>
              </a:ext>
            </a:extLst>
          </p:cNvPr>
          <p:cNvCxnSpPr>
            <a:cxnSpLocks/>
            <a:stCxn id="9" idx="2"/>
            <a:endCxn id="7" idx="0"/>
          </p:cNvCxnSpPr>
          <p:nvPr/>
        </p:nvCxnSpPr>
        <p:spPr>
          <a:xfrm flipH="1">
            <a:off x="3754387" y="2435098"/>
            <a:ext cx="9860" cy="111194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DF7A0DA-CADB-42B0-9D5E-9BEAF518AB44}"/>
              </a:ext>
            </a:extLst>
          </p:cNvPr>
          <p:cNvCxnSpPr/>
          <p:nvPr/>
        </p:nvCxnSpPr>
        <p:spPr>
          <a:xfrm>
            <a:off x="3754387" y="1366187"/>
            <a:ext cx="1" cy="36358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D51EA5F-E16B-4314-A9FF-112B2B2EB07C}"/>
              </a:ext>
            </a:extLst>
          </p:cNvPr>
          <p:cNvCxnSpPr/>
          <p:nvPr/>
        </p:nvCxnSpPr>
        <p:spPr>
          <a:xfrm>
            <a:off x="3754384" y="5360154"/>
            <a:ext cx="1" cy="36358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CB2EFAF-810C-41B6-A6AF-43FF7BFDC6E1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3754385" y="4116890"/>
            <a:ext cx="1" cy="43180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F4162BA-C67A-4AD6-8E97-68D7BC0F0B38}"/>
              </a:ext>
            </a:extLst>
          </p:cNvPr>
          <p:cNvCxnSpPr>
            <a:cxnSpLocks/>
          </p:cNvCxnSpPr>
          <p:nvPr/>
        </p:nvCxnSpPr>
        <p:spPr>
          <a:xfrm flipH="1">
            <a:off x="2309648" y="5731617"/>
            <a:ext cx="1444736" cy="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60936AB-C9DF-4E1A-A889-9D0234B8B8EB}"/>
              </a:ext>
            </a:extLst>
          </p:cNvPr>
          <p:cNvCxnSpPr>
            <a:cxnSpLocks/>
          </p:cNvCxnSpPr>
          <p:nvPr/>
        </p:nvCxnSpPr>
        <p:spPr>
          <a:xfrm flipV="1">
            <a:off x="2309648" y="3302880"/>
            <a:ext cx="0" cy="2414014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B3CC6A7-ACB4-42CF-AC12-64907CEC9A58}"/>
              </a:ext>
            </a:extLst>
          </p:cNvPr>
          <p:cNvCxnSpPr>
            <a:cxnSpLocks/>
          </p:cNvCxnSpPr>
          <p:nvPr/>
        </p:nvCxnSpPr>
        <p:spPr>
          <a:xfrm>
            <a:off x="2309648" y="3302541"/>
            <a:ext cx="145245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D58741F-19B7-40AC-9309-89558B36C945}"/>
              </a:ext>
            </a:extLst>
          </p:cNvPr>
          <p:cNvCxnSpPr>
            <a:cxnSpLocks/>
          </p:cNvCxnSpPr>
          <p:nvPr/>
        </p:nvCxnSpPr>
        <p:spPr>
          <a:xfrm flipH="1">
            <a:off x="3754386" y="1821447"/>
            <a:ext cx="2168251" cy="1481094"/>
          </a:xfrm>
          <a:prstGeom prst="straightConnector1">
            <a:avLst/>
          </a:prstGeom>
          <a:ln w="28575"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1C8CBD2-8C7E-4999-8887-CA9A64666566}"/>
              </a:ext>
            </a:extLst>
          </p:cNvPr>
          <p:cNvCxnSpPr>
            <a:cxnSpLocks/>
            <a:endCxn id="51" idx="1"/>
          </p:cNvCxnSpPr>
          <p:nvPr/>
        </p:nvCxnSpPr>
        <p:spPr>
          <a:xfrm>
            <a:off x="4583993" y="3826231"/>
            <a:ext cx="750208" cy="2308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E50FFAD-F4B2-49D2-8130-7AEA59E4B87E}"/>
              </a:ext>
            </a:extLst>
          </p:cNvPr>
          <p:cNvCxnSpPr>
            <a:cxnSpLocks/>
          </p:cNvCxnSpPr>
          <p:nvPr/>
        </p:nvCxnSpPr>
        <p:spPr>
          <a:xfrm flipH="1" flipV="1">
            <a:off x="4842368" y="3832801"/>
            <a:ext cx="983666" cy="956913"/>
          </a:xfrm>
          <a:prstGeom prst="straightConnector1">
            <a:avLst/>
          </a:prstGeom>
          <a:ln w="28575"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F63DEFE-85F5-424E-86E6-79AF9DD11BEE}"/>
              </a:ext>
            </a:extLst>
          </p:cNvPr>
          <p:cNvCxnSpPr>
            <a:cxnSpLocks/>
          </p:cNvCxnSpPr>
          <p:nvPr/>
        </p:nvCxnSpPr>
        <p:spPr>
          <a:xfrm flipH="1">
            <a:off x="3754385" y="1076007"/>
            <a:ext cx="2168252" cy="1771082"/>
          </a:xfrm>
          <a:prstGeom prst="straightConnector1">
            <a:avLst/>
          </a:prstGeom>
          <a:ln w="28575"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4272CA4-97E9-4BBF-991E-6C6E075921E6}"/>
                  </a:ext>
                </a:extLst>
              </p:cNvPr>
              <p:cNvSpPr txBox="1"/>
              <p:nvPr/>
            </p:nvSpPr>
            <p:spPr>
              <a:xfrm>
                <a:off x="4939013" y="1454622"/>
                <a:ext cx="6839480" cy="5324535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square" rtlCol="0">
                <a:spAutoFit/>
              </a:bodyPr>
              <a:lstStyle/>
              <a:p>
                <a:pPr marL="514350" indent="-514350">
                  <a:buAutoNum type="romanUcPeriod" startAt="3"/>
                </a:pP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Correctness of the Post-Condition </a:t>
                </a:r>
              </a:p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Prove: </a:t>
                </a: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the least number of iterations N, G: r </a:t>
                </a: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≥</a:t>
                </a: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y is false, and   </a:t>
                </a:r>
              </a:p>
              <a:p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I(N) is true, then </a:t>
                </a:r>
                <a:r>
                  <a:rPr lang="en-US" sz="2000" dirty="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Poc</a:t>
                </a: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is true</a:t>
                </a: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</a:p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Proof: </a:t>
                </a: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The Guard G is </a:t>
                </a: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 </a:t>
                </a: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≥</a:t>
                </a: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y. 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each iteration of the loop, </a:t>
                </a:r>
                <a:r>
                  <a:rPr lang="en-US" sz="20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 = r - y </a:t>
                </a: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</a:t>
                </a:r>
                <a:r>
                  <a:rPr lang="en-US" sz="20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≥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0</m:t>
                    </m:r>
                  </m:oMath>
                </a14:m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 r is always a nonnegative value. r &gt; r – y &gt; r – 2y &gt; … &gt; r – </a:t>
                </a:r>
                <a:r>
                  <a:rPr lang="en-US" sz="2000" dirty="0" err="1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ny</a:t>
                </a: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for n &gt; 0; The values of r form a decreasing sequence of nonnegative integers.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By the well-ordering principle, there is an n such that r – </a:t>
                </a:r>
                <a:r>
                  <a:rPr lang="en-US" sz="2000" dirty="0" err="1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ny</a:t>
                </a: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&gt; y and </a:t>
                </a:r>
                <a:r>
                  <a:rPr lang="en-US" sz="20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 – (n+1)y </a:t>
                </a: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&lt; y. i.e., there must have a smallest </a:t>
                </a:r>
                <a:r>
                  <a:rPr lang="en-US" sz="2000" dirty="0">
                    <a:solidFill>
                      <a:srgbClr val="003399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say </a:t>
                </a:r>
                <a:r>
                  <a:rPr lang="en-US" sz="2000" dirty="0" err="1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sz="2000" baseline="-25000" dirty="0" err="1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min</a:t>
                </a: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 Then  </a:t>
                </a:r>
                <a:r>
                  <a:rPr lang="en-US" sz="2000" dirty="0" err="1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sz="2000" baseline="-25000" dirty="0" err="1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min</a:t>
                </a: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&lt; y.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[If </a:t>
                </a:r>
                <a:r>
                  <a:rPr lang="en-US" sz="2000" dirty="0" err="1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sz="2000" baseline="-25000" dirty="0" err="1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min</a:t>
                </a: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≥ </m:t>
                    </m:r>
                  </m:oMath>
                </a14:m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y, there will have one more time iteration of the loop and generate a new value of r = </a:t>
                </a:r>
                <a:r>
                  <a:rPr lang="en-US" sz="2000" dirty="0" err="1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sz="2000" baseline="-25000" dirty="0" err="1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min</a:t>
                </a: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– y, such that r &lt; </a:t>
                </a:r>
                <a:r>
                  <a:rPr lang="en-US" sz="2000" dirty="0" err="1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sz="2000" baseline="-25000" dirty="0" err="1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min</a:t>
                </a: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This would contradict the fact that  </a:t>
                </a:r>
                <a:r>
                  <a:rPr lang="en-US" sz="2000" dirty="0" err="1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sz="2000" baseline="-25000" dirty="0" err="1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min</a:t>
                </a: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is the smallest remainder obtained by repeated iterations of the loop.]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Hence when the value r =  </a:t>
                </a:r>
                <a:r>
                  <a:rPr lang="en-US" sz="2000" dirty="0" err="1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sz="2000" baseline="-25000" dirty="0" err="1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min</a:t>
                </a: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is computed, then r &lt; y. So the guard G is false</a:t>
                </a: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4272CA4-97E9-4BBF-991E-6C6E075921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9013" y="1454622"/>
                <a:ext cx="6839480" cy="5324535"/>
              </a:xfrm>
              <a:prstGeom prst="rect">
                <a:avLst/>
              </a:prstGeom>
              <a:blipFill>
                <a:blip r:embed="rId4"/>
                <a:stretch>
                  <a:fillRect l="-891" t="-687" r="-1961" b="-11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TextBox 52">
            <a:extLst>
              <a:ext uri="{FF2B5EF4-FFF2-40B4-BE49-F238E27FC236}">
                <a16:creationId xmlns:a16="http://schemas.microsoft.com/office/drawing/2014/main" id="{EBDC52A0-478B-4D26-92CD-F2343D1C2C3A}"/>
              </a:ext>
            </a:extLst>
          </p:cNvPr>
          <p:cNvSpPr txBox="1"/>
          <p:nvPr/>
        </p:nvSpPr>
        <p:spPr>
          <a:xfrm>
            <a:off x="2399544" y="982308"/>
            <a:ext cx="2719545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1800" spc="-1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function divide(x, y)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1F1229E-5B50-4D2C-A2AB-F4F2407B9B56}"/>
              </a:ext>
            </a:extLst>
          </p:cNvPr>
          <p:cNvSpPr txBox="1"/>
          <p:nvPr/>
        </p:nvSpPr>
        <p:spPr>
          <a:xfrm>
            <a:off x="545285" y="2596555"/>
            <a:ext cx="279597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>
              <a:spcBef>
                <a:spcPts val="0"/>
              </a:spcBef>
              <a:spcAft>
                <a:spcPts val="600"/>
              </a:spcAft>
            </a:pPr>
            <a:r>
              <a:rPr lang="en-US" sz="18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sz="1800" u="sng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I(n = k + 1): </a:t>
            </a:r>
            <a:r>
              <a:rPr lang="en-US" sz="18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 = x – n y ≥ 0 and  n = q.] 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B13162D-800C-4C38-84F2-9A6446A5F49E}"/>
              </a:ext>
            </a:extLst>
          </p:cNvPr>
          <p:cNvCxnSpPr>
            <a:cxnSpLocks/>
            <a:stCxn id="27" idx="3"/>
          </p:cNvCxnSpPr>
          <p:nvPr/>
        </p:nvCxnSpPr>
        <p:spPr>
          <a:xfrm>
            <a:off x="3341256" y="2919721"/>
            <a:ext cx="364467" cy="368456"/>
          </a:xfrm>
          <a:prstGeom prst="straightConnector1">
            <a:avLst/>
          </a:prstGeom>
          <a:ln w="28575"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18575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>
            <a:extLst>
              <a:ext uri="{FF2B5EF4-FFF2-40B4-BE49-F238E27FC236}">
                <a16:creationId xmlns:a16="http://schemas.microsoft.com/office/drawing/2014/main" id="{540D8292-775A-4751-ADA1-2130EE6234D4}"/>
              </a:ext>
            </a:extLst>
          </p:cNvPr>
          <p:cNvSpPr txBox="1"/>
          <p:nvPr/>
        </p:nvSpPr>
        <p:spPr>
          <a:xfrm>
            <a:off x="907967" y="1655238"/>
            <a:ext cx="10157197" cy="2048543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869406" y="830943"/>
            <a:ext cx="9195758" cy="57456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dirty="0">
                <a:ea typeface="Calibri" panose="020F0502020204030204" pitchFamily="34" charset="0"/>
                <a:cs typeface="Times New Roman" panose="02020603050405020304" pitchFamily="18" charset="0"/>
              </a:rPr>
              <a:t>Example of Binary(n)</a:t>
            </a:r>
            <a:endParaRPr lang="en-US" sz="1600" dirty="0">
              <a:solidFill>
                <a:srgbClr val="0000FF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Design an algorithm:</a:t>
            </a: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finding </a:t>
            </a:r>
            <a:r>
              <a:rPr lang="en-US" sz="2400" i="1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number k of binary digits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in the binary representation of a positive decimal integer n.</a:t>
            </a:r>
            <a:endParaRPr lang="en-US" sz="2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Analysis:  Since </a:t>
            </a:r>
            <a:r>
              <a:rPr lang="en-US" sz="24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2400" baseline="300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k-1</a:t>
            </a:r>
            <a:r>
              <a:rPr lang="en-US" sz="24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≤ n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 2</a:t>
            </a:r>
            <a:r>
              <a:rPr lang="en-US" sz="2400" baseline="30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4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 then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en-US" sz="2400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2400" baseline="300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k-1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≤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en-US" sz="2400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sz="24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 log</a:t>
            </a:r>
            <a:r>
              <a:rPr lang="en-US" sz="2400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baseline="30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4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	k-1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≤ 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en-US" sz="2400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sz="24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 k</a:t>
            </a:r>
            <a:r>
              <a:rPr lang="en-US" sz="24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 k-1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≤ </a:t>
            </a:r>
            <a:r>
              <a:rPr lang="en-US" sz="2400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└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log</a:t>
            </a:r>
            <a:r>
              <a:rPr lang="en-US" sz="2400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 </a:t>
            </a:r>
            <a:r>
              <a:rPr lang="en-US" sz="2400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┘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 k</a:t>
            </a:r>
            <a:r>
              <a:rPr lang="en-US" sz="24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  k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≤ </a:t>
            </a:r>
            <a:r>
              <a:rPr lang="en-US" sz="2400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└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log</a:t>
            </a:r>
            <a:r>
              <a:rPr lang="en-US" sz="2400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 </a:t>
            </a:r>
            <a:r>
              <a:rPr lang="en-US" sz="2400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┘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+ 1 &lt; k + 1</a:t>
            </a:r>
            <a:r>
              <a:rPr lang="en-US" sz="24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For example:  it needs</a:t>
            </a:r>
          </a:p>
          <a:p>
            <a:pPr marL="800100" lvl="1" indent="-342900"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one binary digit to represent 0 or 1 (</a:t>
            </a:r>
            <a:r>
              <a:rPr lang="en-US" sz="2400" u="sng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or </a:t>
            </a:r>
            <a:r>
              <a:rPr lang="en-US" sz="2400" u="sng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); </a:t>
            </a:r>
          </a:p>
          <a:p>
            <a:pPr marL="800100" lvl="1" indent="-342900"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two binary digits to represent  2 (</a:t>
            </a:r>
            <a:r>
              <a:rPr lang="en-US" sz="2400" u="sng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10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 through  3 (</a:t>
            </a:r>
            <a:r>
              <a:rPr lang="en-US" sz="2400" u="sng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11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),  </a:t>
            </a:r>
          </a:p>
          <a:p>
            <a:pPr marL="800100" lvl="1" indent="-342900"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three binary digits to represent 4 (</a:t>
            </a:r>
            <a:r>
              <a:rPr lang="en-US" sz="2400" u="sng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100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through 7 (</a:t>
            </a:r>
            <a:r>
              <a:rPr lang="en-US" sz="2400" u="sng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111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), and </a:t>
            </a:r>
          </a:p>
          <a:p>
            <a:pPr marL="800100" lvl="1" indent="-342900"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four binary digits to represent 8 ( </a:t>
            </a:r>
            <a:r>
              <a:rPr lang="en-US" sz="2400" u="sng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1000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) through 15 ( </a:t>
            </a:r>
            <a:r>
              <a:rPr lang="en-US" sz="2400" u="sng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1111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), </a:t>
            </a:r>
          </a:p>
          <a:p>
            <a:pPr marL="800100" lvl="1" indent="-342900"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etc.</a:t>
            </a:r>
            <a:endParaRPr lang="en-US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555370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FBB7EC6-5E83-423C-A523-9E958C5FED9D}"/>
                  </a:ext>
                </a:extLst>
              </p:cNvPr>
              <p:cNvSpPr txBox="1"/>
              <p:nvPr/>
            </p:nvSpPr>
            <p:spPr>
              <a:xfrm>
                <a:off x="863743" y="368407"/>
                <a:ext cx="9298314" cy="63555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514350" indent="-514350">
                  <a:spcAft>
                    <a:spcPts val="600"/>
                  </a:spcAft>
                  <a:buFontTx/>
                  <a:buAutoNum type="romanUcPeriod" startAt="4"/>
                </a:pPr>
                <a:r>
                  <a:rPr lang="en-US" sz="22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Correctness of the Post-Condition:   [If N is the least number of iterations, G</a:t>
                </a: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r </a:t>
                </a: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≥</a:t>
                </a: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y</a:t>
                </a:r>
                <a:r>
                  <a:rPr lang="en-US" sz="22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becomes false, and I(N) is true, then the values of the algorithm variables will be as specified in the post-condition of the loop.] </a:t>
                </a:r>
              </a:p>
              <a:p>
                <a:pPr marL="514350" indent="-514350">
                  <a:spcAft>
                    <a:spcPts val="600"/>
                  </a:spcAft>
                </a:pPr>
                <a:r>
                  <a:rPr lang="en-US" sz="22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	</a:t>
                </a:r>
                <a:r>
                  <a:rPr lang="en-US" sz="22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[The </a:t>
                </a:r>
                <a:r>
                  <a:rPr lang="en-US" sz="22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Post-condition </a:t>
                </a:r>
                <a:r>
                  <a:rPr lang="en-US" sz="2200" dirty="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Poc</a:t>
                </a:r>
                <a:r>
                  <a:rPr lang="en-US" sz="22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: </a:t>
                </a:r>
                <a:r>
                  <a:rPr lang="en-US" sz="2200" b="1" i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q </a:t>
                </a:r>
                <a:r>
                  <a:rPr lang="en-US" sz="2200" b="1" i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≥ 0 </a:t>
                </a:r>
                <a:r>
                  <a:rPr lang="en-US" sz="22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and </a:t>
                </a:r>
                <a:r>
                  <a:rPr lang="en-US" sz="2200" b="1" i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 </a:t>
                </a:r>
                <a:r>
                  <a:rPr lang="en-US" sz="2200" b="1" i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≥ 0 </a:t>
                </a:r>
                <a:r>
                  <a:rPr lang="en-US" sz="22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such that </a:t>
                </a:r>
                <a:r>
                  <a:rPr lang="en-US" sz="2200" b="1" i="1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x = y q + r </a:t>
                </a:r>
                <a:r>
                  <a:rPr lang="en-US" sz="22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and </a:t>
                </a:r>
                <a:r>
                  <a:rPr lang="en-US" sz="2200" b="1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0 </a:t>
                </a:r>
                <a14:m>
                  <m:oMath xmlns:m="http://schemas.openxmlformats.org/officeDocument/2006/math">
                    <m:r>
                      <a:rPr lang="en-US" sz="22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</m:oMath>
                </a14:m>
                <a:r>
                  <a:rPr lang="en-US" sz="2200" b="1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r &lt; y</a:t>
                </a:r>
                <a:r>
                  <a:rPr lang="en-US" sz="22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.]      </a:t>
                </a:r>
              </a:p>
              <a:p>
                <a:pPr marL="514350" indent="-514350">
                  <a:spcAft>
                    <a:spcPts val="600"/>
                  </a:spcAft>
                </a:pPr>
                <a:r>
                  <a:rPr lang="en-US" sz="22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	For I(n): r = x – n y ≥ </a:t>
                </a:r>
                <a:r>
                  <a:rPr lang="en-US" sz="2200" b="1" i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0</a:t>
                </a:r>
                <a:r>
                  <a:rPr lang="en-US" sz="22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and  n = q, </a:t>
                </a:r>
                <a:r>
                  <a:rPr lang="en-US" sz="22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suppose that for some nonnegative integer 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 </a:t>
                </a:r>
                <a:r>
                  <a:rPr lang="en-US" sz="22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≥ 0</a:t>
                </a:r>
                <a:r>
                  <a:rPr lang="en-US" sz="2200" dirty="0">
                    <a:solidFill>
                      <a:srgbClr val="0000FF"/>
                    </a:solidFill>
                    <a:latin typeface="Consolas" panose="020B0609020204030204" pitchFamily="49" charset="0"/>
                    <a:cs typeface="Times New Roman" panose="02020603050405020304" pitchFamily="18" charset="0"/>
                  </a:rPr>
                  <a:t>, </a:t>
                </a:r>
                <a:r>
                  <a:rPr lang="en-US" sz="22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after N iterations,          </a:t>
                </a:r>
              </a:p>
              <a:p>
                <a:pPr>
                  <a:spcAft>
                    <a:spcPts val="600"/>
                  </a:spcAft>
                </a:pPr>
                <a:r>
                  <a:rPr lang="en-US" sz="22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I(N):</a:t>
                </a:r>
                <a:r>
                  <a:rPr lang="en-US" sz="22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b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 </a:t>
                </a:r>
                <a:r>
                  <a:rPr lang="en-US" sz="22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= x –  N*y </a:t>
                </a:r>
                <a:r>
                  <a:rPr lang="en-US" sz="2200" b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≥</a:t>
                </a:r>
                <a:r>
                  <a:rPr lang="en-US" sz="22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b="1" i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0</a:t>
                </a:r>
                <a:r>
                  <a:rPr lang="en-US" sz="22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and N = q is true, and  </a:t>
                </a:r>
                <a:r>
                  <a:rPr lang="en-US" sz="22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 is false (i.e. r &lt; y)</a:t>
                </a:r>
                <a:r>
                  <a:rPr lang="en-US" sz="22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          </a:t>
                </a:r>
              </a:p>
              <a:p>
                <a:pPr>
                  <a:spcAft>
                    <a:spcPts val="600"/>
                  </a:spcAft>
                </a:pPr>
                <a:r>
                  <a:rPr lang="en-US" sz="22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Since N </a:t>
                </a:r>
                <a:r>
                  <a:rPr lang="en-US" sz="22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≥ 0 and N = q,</a:t>
                </a:r>
                <a:r>
                  <a:rPr lang="en-US" sz="22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this says </a:t>
                </a:r>
                <a:r>
                  <a:rPr lang="en-US" sz="2200" b="1" i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 </a:t>
                </a:r>
                <a:r>
                  <a:rPr lang="en-US" sz="2200" b="1" i="1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≥ 0</a:t>
                </a:r>
                <a:r>
                  <a:rPr lang="en-US" sz="2200" i="1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.</a:t>
                </a:r>
                <a:r>
                  <a:rPr lang="en-US" sz="22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</a:p>
              <a:p>
                <a:pPr>
                  <a:spcAft>
                    <a:spcPts val="600"/>
                  </a:spcAft>
                </a:pPr>
                <a:r>
                  <a:rPr lang="en-US" sz="22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  Then</a:t>
                </a:r>
                <a:r>
                  <a:rPr lang="en-US" sz="22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r>
                  <a:rPr lang="en-US" sz="2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 &lt; y,  </a:t>
                </a:r>
                <a:r>
                  <a:rPr lang="en-US" sz="22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 </a:t>
                </a:r>
                <a:r>
                  <a:rPr lang="en-US" sz="2200" b="1" i="1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≥ </a:t>
                </a:r>
                <a:r>
                  <a:rPr lang="en-US" sz="2200" b="1" i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0</a:t>
                </a:r>
                <a:r>
                  <a:rPr lang="en-US" sz="22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</a:t>
                </a:r>
                <a:r>
                  <a:rPr lang="en-US" sz="22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r = x – Ny, </a:t>
                </a:r>
                <a:r>
                  <a:rPr lang="en-US" sz="22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and q = N. </a:t>
                </a:r>
              </a:p>
              <a:p>
                <a:pPr lvl="1">
                  <a:spcAft>
                    <a:spcPts val="600"/>
                  </a:spcAft>
                </a:pPr>
                <a:r>
                  <a:rPr lang="en-US" sz="22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Since q = N, by substitution, </a:t>
                </a:r>
                <a:r>
                  <a:rPr lang="en-US" sz="22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 = x – Ny yields </a:t>
                </a:r>
                <a:endParaRPr lang="en-US" sz="2200" dirty="0">
                  <a:solidFill>
                    <a:srgbClr val="0000FF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lvl="1">
                  <a:spcAft>
                    <a:spcPts val="600"/>
                  </a:spcAft>
                </a:pPr>
                <a:r>
                  <a:rPr lang="en-US" sz="22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        </a:t>
                </a:r>
                <a:r>
                  <a:rPr lang="en-US" sz="2200" dirty="0">
                    <a:solidFill>
                      <a:srgbClr val="003399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 = x - q y.</a:t>
                </a:r>
              </a:p>
              <a:p>
                <a:pPr lvl="1">
                  <a:spcAft>
                    <a:spcPts val="600"/>
                  </a:spcAft>
                </a:pPr>
                <a:r>
                  <a:rPr lang="en-US" sz="22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That is,  </a:t>
                </a:r>
                <a:r>
                  <a:rPr lang="en-US" sz="22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 = q y + r.</a:t>
                </a:r>
              </a:p>
              <a:p>
                <a:pPr lvl="1">
                  <a:spcAft>
                    <a:spcPts val="600"/>
                  </a:spcAft>
                </a:pPr>
                <a:r>
                  <a:rPr lang="en-US" sz="22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Combining the two inequalities</a:t>
                </a:r>
                <a:r>
                  <a:rPr lang="en-US" sz="22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 &lt; y,  </a:t>
                </a:r>
                <a:r>
                  <a:rPr lang="en-US" sz="22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 </a:t>
                </a:r>
                <a:r>
                  <a:rPr lang="en-US" sz="2200" b="1" i="1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≥ </a:t>
                </a:r>
                <a:r>
                  <a:rPr lang="en-US" sz="2200" b="1" i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0 </a:t>
                </a:r>
                <a:r>
                  <a:rPr lang="en-US" sz="22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gives</a:t>
                </a:r>
              </a:p>
              <a:p>
                <a:pPr lvl="1">
                  <a:spcAft>
                    <a:spcPts val="600"/>
                  </a:spcAft>
                </a:pPr>
                <a:r>
                  <a:rPr lang="en-US" sz="22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sz="2200" b="1" i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</a:t>
                </a:r>
                <a:r>
                  <a:rPr lang="en-US" sz="2200" b="1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 </a:t>
                </a:r>
                <a14:m>
                  <m:oMath xmlns:m="http://schemas.openxmlformats.org/officeDocument/2006/math">
                    <m:r>
                      <a:rPr lang="en-US" sz="22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</m:oMath>
                </a14:m>
                <a:r>
                  <a:rPr lang="en-US" sz="2200" b="1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r &lt; y.</a:t>
                </a:r>
              </a:p>
              <a:p>
                <a:pPr lvl="1">
                  <a:spcAft>
                    <a:spcPts val="600"/>
                  </a:spcAft>
                </a:pPr>
                <a:r>
                  <a:rPr lang="en-US" sz="22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These are the values of q and r specified in the post-condition. The proof is complete.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FBB7EC6-5E83-423C-A523-9E958C5FED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743" y="368407"/>
                <a:ext cx="9298314" cy="6355586"/>
              </a:xfrm>
              <a:prstGeom prst="rect">
                <a:avLst/>
              </a:prstGeom>
              <a:blipFill>
                <a:blip r:embed="rId2"/>
                <a:stretch>
                  <a:fillRect l="-721" t="-575" r="-4984" b="-10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loud Callout 2">
            <a:extLst>
              <a:ext uri="{FF2B5EF4-FFF2-40B4-BE49-F238E27FC236}">
                <a16:creationId xmlns:a16="http://schemas.microsoft.com/office/drawing/2014/main" id="{AFA191BE-13C9-48C7-8C55-F38F8E664173}"/>
              </a:ext>
            </a:extLst>
          </p:cNvPr>
          <p:cNvSpPr/>
          <p:nvPr/>
        </p:nvSpPr>
        <p:spPr>
          <a:xfrm flipH="1">
            <a:off x="448810" y="1431435"/>
            <a:ext cx="666559" cy="468032"/>
          </a:xfrm>
          <a:prstGeom prst="cloudCallout">
            <a:avLst>
              <a:gd name="adj1" fmla="val -59429"/>
              <a:gd name="adj2" fmla="val 12576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 </a:t>
            </a:r>
          </a:p>
        </p:txBody>
      </p:sp>
      <p:pic>
        <p:nvPicPr>
          <p:cNvPr id="4" name="Picture 3" descr="Image result for smiley face images">
            <a:extLst>
              <a:ext uri="{FF2B5EF4-FFF2-40B4-BE49-F238E27FC236}">
                <a16:creationId xmlns:a16="http://schemas.microsoft.com/office/drawing/2014/main" id="{F7A3B598-BBC9-4065-8A36-50B8B594474B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64691">
            <a:off x="509110" y="1516077"/>
            <a:ext cx="673508" cy="440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lowchart: Decision 4">
            <a:extLst>
              <a:ext uri="{FF2B5EF4-FFF2-40B4-BE49-F238E27FC236}">
                <a16:creationId xmlns:a16="http://schemas.microsoft.com/office/drawing/2014/main" id="{C1D01FEA-8006-42C3-9CC0-F9B84658DB72}"/>
              </a:ext>
            </a:extLst>
          </p:cNvPr>
          <p:cNvSpPr/>
          <p:nvPr/>
        </p:nvSpPr>
        <p:spPr>
          <a:xfrm>
            <a:off x="10070381" y="4241082"/>
            <a:ext cx="989901" cy="37446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3C9F905-D288-4247-8966-7FD7E1130950}"/>
              </a:ext>
            </a:extLst>
          </p:cNvPr>
          <p:cNvSpPr/>
          <p:nvPr/>
        </p:nvSpPr>
        <p:spPr>
          <a:xfrm>
            <a:off x="10070381" y="4876807"/>
            <a:ext cx="989901" cy="487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F36E604-676B-46FB-9A30-FC53DC949917}"/>
              </a:ext>
            </a:extLst>
          </p:cNvPr>
          <p:cNvSpPr/>
          <p:nvPr/>
        </p:nvSpPr>
        <p:spPr>
          <a:xfrm>
            <a:off x="10070380" y="3492144"/>
            <a:ext cx="989901" cy="3853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DA3DB25-4D89-424D-8C50-EA1F3058364A}"/>
              </a:ext>
            </a:extLst>
          </p:cNvPr>
          <p:cNvCxnSpPr>
            <a:stCxn id="7" idx="2"/>
            <a:endCxn id="5" idx="0"/>
          </p:cNvCxnSpPr>
          <p:nvPr/>
        </p:nvCxnSpPr>
        <p:spPr>
          <a:xfrm>
            <a:off x="10565331" y="3877498"/>
            <a:ext cx="1" cy="36358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FC2A34B-2693-42E1-AE47-4BDB89109492}"/>
              </a:ext>
            </a:extLst>
          </p:cNvPr>
          <p:cNvCxnSpPr/>
          <p:nvPr/>
        </p:nvCxnSpPr>
        <p:spPr>
          <a:xfrm>
            <a:off x="10560974" y="3124211"/>
            <a:ext cx="1" cy="36358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A07CE07-D1A2-487B-A038-4BE08EA33927}"/>
              </a:ext>
            </a:extLst>
          </p:cNvPr>
          <p:cNvCxnSpPr/>
          <p:nvPr/>
        </p:nvCxnSpPr>
        <p:spPr>
          <a:xfrm>
            <a:off x="10560973" y="5344902"/>
            <a:ext cx="1" cy="36358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32A9465-EAE8-47EB-91C0-2EE5F634C40A}"/>
              </a:ext>
            </a:extLst>
          </p:cNvPr>
          <p:cNvCxnSpPr/>
          <p:nvPr/>
        </p:nvCxnSpPr>
        <p:spPr>
          <a:xfrm>
            <a:off x="10569684" y="4526284"/>
            <a:ext cx="1" cy="36358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DD5E078-32F2-4C94-B152-71254B9C81CF}"/>
              </a:ext>
            </a:extLst>
          </p:cNvPr>
          <p:cNvCxnSpPr/>
          <p:nvPr/>
        </p:nvCxnSpPr>
        <p:spPr>
          <a:xfrm flipH="1">
            <a:off x="9721557" y="5691068"/>
            <a:ext cx="839416" cy="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9F58709-2E48-47C2-8C6A-89606EBD10ED}"/>
              </a:ext>
            </a:extLst>
          </p:cNvPr>
          <p:cNvCxnSpPr/>
          <p:nvPr/>
        </p:nvCxnSpPr>
        <p:spPr>
          <a:xfrm flipV="1">
            <a:off x="9721557" y="4093035"/>
            <a:ext cx="0" cy="1615451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779186A-766E-4DAC-921C-4285A87CE5F0}"/>
              </a:ext>
            </a:extLst>
          </p:cNvPr>
          <p:cNvCxnSpPr/>
          <p:nvPr/>
        </p:nvCxnSpPr>
        <p:spPr>
          <a:xfrm>
            <a:off x="9721557" y="4110453"/>
            <a:ext cx="87439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89498A3-30CE-4E10-8795-5775D1CF9C63}"/>
              </a:ext>
            </a:extLst>
          </p:cNvPr>
          <p:cNvCxnSpPr>
            <a:cxnSpLocks/>
          </p:cNvCxnSpPr>
          <p:nvPr/>
        </p:nvCxnSpPr>
        <p:spPr>
          <a:xfrm flipH="1">
            <a:off x="10595952" y="2839009"/>
            <a:ext cx="420785" cy="1271444"/>
          </a:xfrm>
          <a:prstGeom prst="straightConnector1">
            <a:avLst/>
          </a:prstGeom>
          <a:ln w="28575"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5063B5D-4934-4305-8232-74BE10113C14}"/>
              </a:ext>
            </a:extLst>
          </p:cNvPr>
          <p:cNvCxnSpPr>
            <a:cxnSpLocks/>
          </p:cNvCxnSpPr>
          <p:nvPr/>
        </p:nvCxnSpPr>
        <p:spPr>
          <a:xfrm>
            <a:off x="11016737" y="4428316"/>
            <a:ext cx="451172" cy="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6B5A2A6-592F-4C01-A255-2CECBB4A1F84}"/>
              </a:ext>
            </a:extLst>
          </p:cNvPr>
          <p:cNvCxnSpPr>
            <a:cxnSpLocks/>
          </p:cNvCxnSpPr>
          <p:nvPr/>
        </p:nvCxnSpPr>
        <p:spPr>
          <a:xfrm flipH="1" flipV="1">
            <a:off x="11242326" y="4428316"/>
            <a:ext cx="292449" cy="1867709"/>
          </a:xfrm>
          <a:prstGeom prst="straightConnector1">
            <a:avLst/>
          </a:prstGeom>
          <a:ln w="28575"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BC57B31-3E15-4356-9A81-317506E57ABB}"/>
                  </a:ext>
                </a:extLst>
              </p:cNvPr>
              <p:cNvSpPr txBox="1"/>
              <p:nvPr/>
            </p:nvSpPr>
            <p:spPr>
              <a:xfrm>
                <a:off x="4524703" y="6202970"/>
                <a:ext cx="724078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457200" marR="0"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18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Post-condition </a:t>
                </a:r>
                <a:r>
                  <a:rPr lang="en-US" sz="1800" dirty="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Poc</a:t>
                </a:r>
                <a:r>
                  <a:rPr lang="en-US" sz="18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: q </a:t>
                </a:r>
                <a:r>
                  <a:rPr lang="en-US" sz="18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≥ 0</a:t>
                </a:r>
                <a:r>
                  <a:rPr lang="en-US" sz="18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and r </a:t>
                </a:r>
                <a:r>
                  <a:rPr lang="en-US" sz="18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≥ 0</a:t>
                </a:r>
                <a:r>
                  <a:rPr lang="en-US" sz="18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such that x = y q + r and 0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</m:oMath>
                </a14:m>
                <a:r>
                  <a:rPr lang="en-US" sz="18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r &lt; y.]</a:t>
                </a: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BC57B31-3E15-4356-9A81-317506E57A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4703" y="6202970"/>
                <a:ext cx="7240781" cy="369332"/>
              </a:xfrm>
              <a:prstGeom prst="rect">
                <a:avLst/>
              </a:prstGeom>
              <a:blipFill>
                <a:blip r:embed="rId4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BC428CC4-9421-4AE9-BE3A-54783F256F65}"/>
              </a:ext>
            </a:extLst>
          </p:cNvPr>
          <p:cNvSpPr txBox="1"/>
          <p:nvPr/>
        </p:nvSpPr>
        <p:spPr>
          <a:xfrm>
            <a:off x="9913776" y="2171844"/>
            <a:ext cx="220592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algn="r">
              <a:spcBef>
                <a:spcPts val="0"/>
              </a:spcBef>
              <a:spcAft>
                <a:spcPts val="600"/>
              </a:spcAft>
            </a:pPr>
            <a:r>
              <a:rPr lang="en-US" sz="18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[I(n): r = x – n y ≥ 0 and  n = q.]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71DB3AA-B868-4E3E-B67F-ED8FD7FD16FD}"/>
              </a:ext>
            </a:extLst>
          </p:cNvPr>
          <p:cNvSpPr txBox="1"/>
          <p:nvPr/>
        </p:nvSpPr>
        <p:spPr>
          <a:xfrm>
            <a:off x="8563589" y="4246218"/>
            <a:ext cx="975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G:  r </a:t>
            </a:r>
            <a:r>
              <a:rPr lang="en-US" sz="18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≥</a:t>
            </a:r>
            <a:r>
              <a:rPr lang="en-US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24E2A6D-D303-400A-BF9E-022A593DF4E0}"/>
              </a:ext>
            </a:extLst>
          </p:cNvPr>
          <p:cNvCxnSpPr>
            <a:cxnSpLocks/>
          </p:cNvCxnSpPr>
          <p:nvPr/>
        </p:nvCxnSpPr>
        <p:spPr>
          <a:xfrm>
            <a:off x="9575158" y="4428316"/>
            <a:ext cx="1017869" cy="0"/>
          </a:xfrm>
          <a:prstGeom prst="straightConnector1">
            <a:avLst/>
          </a:prstGeom>
          <a:ln w="28575"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07A1982-56E1-471D-8727-35082A6D9B86}"/>
                  </a:ext>
                </a:extLst>
              </p:cNvPr>
              <p:cNvSpPr txBox="1"/>
              <p:nvPr/>
            </p:nvSpPr>
            <p:spPr>
              <a:xfrm>
                <a:off x="9913776" y="626094"/>
                <a:ext cx="2013923" cy="923330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Need to show that I(n)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lang="en-US" spc="-100" dirty="0">
                    <a:solidFill>
                      <a:srgbClr val="C00000"/>
                    </a:solidFill>
                    <a:latin typeface="Consolas" panose="020B06090202040302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(r ≥ y)</a:t>
                </a:r>
                <a:r>
                  <a:rPr lang="en-US" dirty="0"/>
                  <a:t> implies </a:t>
                </a:r>
                <a:r>
                  <a:rPr lang="en-US" dirty="0" err="1"/>
                  <a:t>Poc</a:t>
                </a:r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07A1982-56E1-471D-8727-35082A6D9B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13776" y="626094"/>
                <a:ext cx="2013923" cy="923330"/>
              </a:xfrm>
              <a:prstGeom prst="rect">
                <a:avLst/>
              </a:prstGeom>
              <a:blipFill>
                <a:blip r:embed="rId5"/>
                <a:stretch>
                  <a:fillRect l="-2417" t="-3974" b="-99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575184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:a16="http://schemas.microsoft.com/office/drawing/2014/main" id="{3314A98D-4E45-40A5-8870-62E52E99CDAA}"/>
              </a:ext>
            </a:extLst>
          </p:cNvPr>
          <p:cNvSpPr/>
          <p:nvPr/>
        </p:nvSpPr>
        <p:spPr>
          <a:xfrm>
            <a:off x="5334201" y="3475875"/>
            <a:ext cx="1940390" cy="70532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algn="ctr">
              <a:spcBef>
                <a:spcPts val="0"/>
              </a:spcBef>
              <a:spcAft>
                <a:spcPts val="600"/>
              </a:spcAft>
            </a:pPr>
            <a:r>
              <a:rPr lang="en-US" sz="2000" spc="-100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Return(q, r)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5423079" y="776051"/>
                <a:ext cx="5701580" cy="455509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marR="0"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[</a:t>
                </a:r>
                <a:r>
                  <a:rPr lang="en-US" sz="2000" u="sng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Pre-condition </a:t>
                </a:r>
                <a:r>
                  <a:rPr lang="en-US" sz="2000" u="sng" dirty="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Prc</a:t>
                </a: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: x </a:t>
                </a:r>
                <a:r>
                  <a:rPr lang="en-US" sz="2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≥ 0</a:t>
                </a: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and y &gt; 0, and</a:t>
                </a:r>
              </a:p>
              <a:p>
                <a:pPr marL="457200" marR="0"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                          r = x and q = 0.]   </a:t>
                </a:r>
                <a:endParaRPr lang="en-US" sz="2000" spc="-1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 marR="0"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[</a:t>
                </a:r>
                <a:r>
                  <a:rPr lang="en-US" sz="2000" u="sng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I(n = k): </a:t>
                </a: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 = x – n y ≥ 0 and  n = q.] </a:t>
                </a:r>
              </a:p>
              <a:p>
                <a:pPr marL="457200" marR="0">
                  <a:spcBef>
                    <a:spcPts val="0"/>
                  </a:spcBef>
                  <a:spcAft>
                    <a:spcPts val="600"/>
                  </a:spcAft>
                </a:pPr>
                <a:endParaRPr lang="en-US" sz="20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 marR="0">
                  <a:spcBef>
                    <a:spcPts val="0"/>
                  </a:spcBef>
                  <a:spcAft>
                    <a:spcPts val="600"/>
                  </a:spcAft>
                </a:pPr>
                <a:endParaRPr lang="en-US" sz="20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 marR="0">
                  <a:spcBef>
                    <a:spcPts val="0"/>
                  </a:spcBef>
                  <a:spcAft>
                    <a:spcPts val="600"/>
                  </a:spcAft>
                </a:pPr>
                <a:endParaRPr lang="en-US" sz="20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 marR="0">
                  <a:spcBef>
                    <a:spcPts val="0"/>
                  </a:spcBef>
                  <a:spcAft>
                    <a:spcPts val="600"/>
                  </a:spcAft>
                </a:pPr>
                <a:endParaRPr lang="en-US" sz="20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 marR="0">
                  <a:spcBef>
                    <a:spcPts val="0"/>
                  </a:spcBef>
                  <a:spcAft>
                    <a:spcPts val="600"/>
                  </a:spcAft>
                </a:pPr>
                <a:endParaRPr lang="en-US" sz="20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 marR="0">
                  <a:spcBef>
                    <a:spcPts val="0"/>
                  </a:spcBef>
                  <a:spcAft>
                    <a:spcPts val="600"/>
                  </a:spcAft>
                </a:pPr>
                <a:endParaRPr lang="en-US" sz="20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 marR="0">
                  <a:spcBef>
                    <a:spcPts val="0"/>
                  </a:spcBef>
                  <a:spcAft>
                    <a:spcPts val="600"/>
                  </a:spcAft>
                </a:pPr>
                <a:endParaRPr lang="en-US" sz="20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 marR="0"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2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[</a:t>
                </a:r>
                <a:r>
                  <a:rPr lang="en-US" sz="2000" u="sng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Post-condition </a:t>
                </a:r>
                <a:r>
                  <a:rPr lang="en-US" sz="2000" u="sng" dirty="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Poc</a:t>
                </a: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: q </a:t>
                </a:r>
                <a:r>
                  <a:rPr lang="en-US" sz="2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≥ 0</a:t>
                </a: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and r </a:t>
                </a:r>
                <a:r>
                  <a:rPr lang="en-US" sz="2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≥ 0</a:t>
                </a: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such that x = y q + r and 0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</m:oMath>
                </a14:m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r &lt; y.]  …. </a:t>
                </a:r>
                <a:r>
                  <a:rPr lang="en-US" sz="2000" dirty="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Poc</a:t>
                </a:r>
                <a:endParaRPr lang="en-US" sz="2000" dirty="0">
                  <a:solidFill>
                    <a:srgbClr val="0000FF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3079" y="776051"/>
                <a:ext cx="5701580" cy="4555093"/>
              </a:xfrm>
              <a:prstGeom prst="rect">
                <a:avLst/>
              </a:prstGeom>
              <a:blipFill>
                <a:blip r:embed="rId2"/>
                <a:stretch>
                  <a:fillRect t="-668" r="-1176" b="-13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F774C70B-016F-4537-973C-E30662ECA49C}"/>
              </a:ext>
            </a:extLst>
          </p:cNvPr>
          <p:cNvSpPr txBox="1"/>
          <p:nvPr/>
        </p:nvSpPr>
        <p:spPr>
          <a:xfrm>
            <a:off x="1804736" y="219783"/>
            <a:ext cx="76548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Correctness of the Division Algorithm</a:t>
            </a:r>
          </a:p>
        </p:txBody>
      </p:sp>
      <p:sp>
        <p:nvSpPr>
          <p:cNvPr id="7" name="Flowchart: Decision 6">
            <a:extLst>
              <a:ext uri="{FF2B5EF4-FFF2-40B4-BE49-F238E27FC236}">
                <a16:creationId xmlns:a16="http://schemas.microsoft.com/office/drawing/2014/main" id="{AB046D07-0FF4-420C-8000-F299F5D892F3}"/>
              </a:ext>
            </a:extLst>
          </p:cNvPr>
          <p:cNvSpPr/>
          <p:nvPr/>
        </p:nvSpPr>
        <p:spPr>
          <a:xfrm>
            <a:off x="2915299" y="3547041"/>
            <a:ext cx="1678175" cy="546203"/>
          </a:xfrm>
          <a:prstGeom prst="flowChartDecisio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G:r≥y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75B0596-00D9-4300-B7FE-620F5A425522}"/>
              </a:ext>
            </a:extLst>
          </p:cNvPr>
          <p:cNvSpPr/>
          <p:nvPr/>
        </p:nvSpPr>
        <p:spPr>
          <a:xfrm>
            <a:off x="2666404" y="4548696"/>
            <a:ext cx="2175964" cy="7824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 := r – y;</a:t>
            </a:r>
          </a:p>
          <a:p>
            <a:pPr algn="ctr"/>
            <a:r>
              <a:rPr lang="en-US" sz="2000" spc="-100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 := q + 1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331ED31-32AA-4CE5-974F-9EE7D779FB9D}"/>
              </a:ext>
            </a:extLst>
          </p:cNvPr>
          <p:cNvSpPr/>
          <p:nvPr/>
        </p:nvSpPr>
        <p:spPr>
          <a:xfrm>
            <a:off x="2794052" y="1729771"/>
            <a:ext cx="1940390" cy="70532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marR="0">
              <a:spcBef>
                <a:spcPts val="0"/>
              </a:spcBef>
              <a:spcAft>
                <a:spcPts val="600"/>
              </a:spcAft>
            </a:pPr>
            <a:r>
              <a:rPr lang="en-US" sz="2000" spc="-100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 := 0;</a:t>
            </a:r>
          </a:p>
          <a:p>
            <a:pPr marL="457200" marR="0">
              <a:spcBef>
                <a:spcPts val="0"/>
              </a:spcBef>
              <a:spcAft>
                <a:spcPts val="600"/>
              </a:spcAft>
            </a:pPr>
            <a:r>
              <a:rPr lang="en-US" sz="2000" spc="-100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r:= x; 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4C4EEF3-D04E-47EE-8F9B-29662BABAFB1}"/>
              </a:ext>
            </a:extLst>
          </p:cNvPr>
          <p:cNvCxnSpPr>
            <a:cxnSpLocks/>
            <a:stCxn id="9" idx="2"/>
            <a:endCxn id="7" idx="0"/>
          </p:cNvCxnSpPr>
          <p:nvPr/>
        </p:nvCxnSpPr>
        <p:spPr>
          <a:xfrm flipH="1">
            <a:off x="3754387" y="2435098"/>
            <a:ext cx="9860" cy="111194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DF7A0DA-CADB-42B0-9D5E-9BEAF518AB44}"/>
              </a:ext>
            </a:extLst>
          </p:cNvPr>
          <p:cNvCxnSpPr/>
          <p:nvPr/>
        </p:nvCxnSpPr>
        <p:spPr>
          <a:xfrm>
            <a:off x="3754387" y="1366187"/>
            <a:ext cx="1" cy="36358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D51EA5F-E16B-4314-A9FF-112B2B2EB07C}"/>
              </a:ext>
            </a:extLst>
          </p:cNvPr>
          <p:cNvCxnSpPr/>
          <p:nvPr/>
        </p:nvCxnSpPr>
        <p:spPr>
          <a:xfrm>
            <a:off x="3754384" y="5360154"/>
            <a:ext cx="1" cy="36358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CB2EFAF-810C-41B6-A6AF-43FF7BFDC6E1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3754385" y="4116890"/>
            <a:ext cx="1" cy="43180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F4162BA-C67A-4AD6-8E97-68D7BC0F0B38}"/>
              </a:ext>
            </a:extLst>
          </p:cNvPr>
          <p:cNvCxnSpPr>
            <a:cxnSpLocks/>
          </p:cNvCxnSpPr>
          <p:nvPr/>
        </p:nvCxnSpPr>
        <p:spPr>
          <a:xfrm flipH="1">
            <a:off x="2309648" y="5731617"/>
            <a:ext cx="1444736" cy="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60936AB-C9DF-4E1A-A889-9D0234B8B8EB}"/>
              </a:ext>
            </a:extLst>
          </p:cNvPr>
          <p:cNvCxnSpPr>
            <a:cxnSpLocks/>
          </p:cNvCxnSpPr>
          <p:nvPr/>
        </p:nvCxnSpPr>
        <p:spPr>
          <a:xfrm flipV="1">
            <a:off x="2309648" y="3302880"/>
            <a:ext cx="0" cy="2414014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B3CC6A7-ACB4-42CF-AC12-64907CEC9A58}"/>
              </a:ext>
            </a:extLst>
          </p:cNvPr>
          <p:cNvCxnSpPr>
            <a:cxnSpLocks/>
          </p:cNvCxnSpPr>
          <p:nvPr/>
        </p:nvCxnSpPr>
        <p:spPr>
          <a:xfrm>
            <a:off x="2309648" y="3302541"/>
            <a:ext cx="145245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D58741F-19B7-40AC-9309-89558B36C945}"/>
              </a:ext>
            </a:extLst>
          </p:cNvPr>
          <p:cNvCxnSpPr>
            <a:cxnSpLocks/>
          </p:cNvCxnSpPr>
          <p:nvPr/>
        </p:nvCxnSpPr>
        <p:spPr>
          <a:xfrm flipH="1">
            <a:off x="3754386" y="1757422"/>
            <a:ext cx="2184860" cy="1545119"/>
          </a:xfrm>
          <a:prstGeom prst="straightConnector1">
            <a:avLst/>
          </a:prstGeom>
          <a:ln w="28575"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1C8CBD2-8C7E-4999-8887-CA9A64666566}"/>
              </a:ext>
            </a:extLst>
          </p:cNvPr>
          <p:cNvCxnSpPr>
            <a:cxnSpLocks/>
            <a:endCxn id="51" idx="1"/>
          </p:cNvCxnSpPr>
          <p:nvPr/>
        </p:nvCxnSpPr>
        <p:spPr>
          <a:xfrm>
            <a:off x="4583993" y="3826231"/>
            <a:ext cx="750208" cy="2308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E50FFAD-F4B2-49D2-8130-7AEA59E4B87E}"/>
              </a:ext>
            </a:extLst>
          </p:cNvPr>
          <p:cNvCxnSpPr>
            <a:cxnSpLocks/>
          </p:cNvCxnSpPr>
          <p:nvPr/>
        </p:nvCxnSpPr>
        <p:spPr>
          <a:xfrm flipH="1" flipV="1">
            <a:off x="4842368" y="3832801"/>
            <a:ext cx="983666" cy="956913"/>
          </a:xfrm>
          <a:prstGeom prst="straightConnector1">
            <a:avLst/>
          </a:prstGeom>
          <a:ln w="28575"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F63DEFE-85F5-424E-86E6-79AF9DD11BEE}"/>
              </a:ext>
            </a:extLst>
          </p:cNvPr>
          <p:cNvCxnSpPr>
            <a:cxnSpLocks/>
          </p:cNvCxnSpPr>
          <p:nvPr/>
        </p:nvCxnSpPr>
        <p:spPr>
          <a:xfrm flipH="1">
            <a:off x="3754385" y="1022193"/>
            <a:ext cx="2184861" cy="1824896"/>
          </a:xfrm>
          <a:prstGeom prst="straightConnector1">
            <a:avLst/>
          </a:prstGeom>
          <a:ln w="28575"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4272CA4-97E9-4BBF-991E-6C6E075921E6}"/>
                  </a:ext>
                </a:extLst>
              </p:cNvPr>
              <p:cNvSpPr txBox="1"/>
              <p:nvPr/>
            </p:nvSpPr>
            <p:spPr>
              <a:xfrm>
                <a:off x="5109376" y="723561"/>
                <a:ext cx="6839480" cy="6124754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square" rtlCol="0">
                <a:spAutoFit/>
              </a:bodyPr>
              <a:lstStyle/>
              <a:p>
                <a:pPr marL="514350" indent="-514350">
                  <a:buAutoNum type="romanUcPeriod" startAt="3"/>
                </a:pP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Correctness of the Post-Condition </a:t>
                </a:r>
              </a:p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Prove: </a:t>
                </a: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the least number of iterations N, G</a:t>
                </a:r>
                <a:r>
                  <a:rPr lang="en-US" sz="18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r </a:t>
                </a:r>
                <a:r>
                  <a:rPr lang="en-US" sz="18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≥</a:t>
                </a:r>
                <a:r>
                  <a:rPr lang="en-US" sz="18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y</a:t>
                </a: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false, and   </a:t>
                </a:r>
              </a:p>
              <a:p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I(N) is true, then </a:t>
                </a:r>
                <a:r>
                  <a:rPr lang="en-US" sz="2000" dirty="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Poc</a:t>
                </a: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is true</a:t>
                </a: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</a:p>
              <a:p>
                <a:pPr marL="514350" indent="-514350">
                  <a:spcAft>
                    <a:spcPts val="600"/>
                  </a:spcAft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Proof: </a:t>
                </a:r>
                <a:r>
                  <a:rPr lang="en-US" sz="22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342900" indent="-3429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Suppose that for some nonnegative integer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 </a:t>
                </a:r>
                <a:r>
                  <a:rPr lang="en-US" sz="2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≥ 0</a:t>
                </a:r>
                <a:r>
                  <a:rPr lang="en-US" sz="2000" dirty="0">
                    <a:solidFill>
                      <a:srgbClr val="0000FF"/>
                    </a:solidFill>
                    <a:latin typeface="Consolas" panose="020B0609020204030204" pitchFamily="49" charset="0"/>
                    <a:cs typeface="Times New Roman" panose="02020603050405020304" pitchFamily="18" charset="0"/>
                  </a:rPr>
                  <a:t>, </a:t>
                </a: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after N iterations,          </a:t>
                </a:r>
              </a:p>
              <a:p>
                <a:pPr>
                  <a:spcAft>
                    <a:spcPts val="600"/>
                  </a:spcAft>
                </a:pP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I(N):</a:t>
                </a: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b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 </a:t>
                </a: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= x – N*y </a:t>
                </a:r>
                <a:r>
                  <a:rPr lang="en-US" sz="2000" b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≥</a:t>
                </a: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b="1" i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0</a:t>
                </a: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and N = q is true, and  </a:t>
                </a:r>
                <a:r>
                  <a:rPr lang="en-US" sz="20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 is false              </a:t>
                </a:r>
              </a:p>
              <a:p>
                <a:pPr>
                  <a:spcAft>
                    <a:spcPts val="600"/>
                  </a:spcAft>
                </a:pPr>
                <a:r>
                  <a:rPr lang="en-US" sz="20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(i.e. r &lt; y)</a:t>
                </a: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          </a:t>
                </a:r>
              </a:p>
              <a:p>
                <a:pPr marL="342900" indent="-3429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000" b="1" i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 </a:t>
                </a:r>
                <a:r>
                  <a:rPr lang="en-US" sz="2000" b="1" i="1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≥ 0, </a:t>
                </a:r>
                <a:r>
                  <a:rPr lang="en-US" sz="2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because</a:t>
                </a: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N </a:t>
                </a: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≥ 0 and N = q</a:t>
                </a:r>
                <a:r>
                  <a:rPr lang="en-US" sz="2000" i="1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.</a:t>
                </a: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Then</a:t>
                </a: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r>
                  <a:rPr 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 &lt; y,  </a:t>
                </a:r>
                <a:r>
                  <a:rPr lang="en-US" sz="20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 </a:t>
                </a:r>
                <a:r>
                  <a:rPr lang="en-US" sz="2000" b="1" i="1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≥ </a:t>
                </a:r>
                <a:r>
                  <a:rPr lang="en-US" sz="2000" b="1" i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0</a:t>
                </a: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</a:t>
                </a: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r = x – Ny, </a:t>
                </a: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and q = N </a:t>
                </a:r>
                <a:r>
                  <a:rPr lang="en-US" sz="2000" b="1" i="1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≥ 0</a:t>
                </a: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. </a:t>
                </a:r>
              </a:p>
              <a:p>
                <a:pPr marL="342900" indent="-3429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Since q = N, by substitution, </a:t>
                </a: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 = x – Ny yields </a:t>
                </a:r>
                <a:endParaRPr lang="en-US" sz="2000" dirty="0">
                  <a:solidFill>
                    <a:srgbClr val="0000FF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lvl="1">
                  <a:spcAft>
                    <a:spcPts val="600"/>
                  </a:spcAft>
                </a:pP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        </a:t>
                </a:r>
                <a:r>
                  <a:rPr lang="en-US" sz="2000" dirty="0">
                    <a:solidFill>
                      <a:srgbClr val="003399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 = x - q y.</a:t>
                </a:r>
              </a:p>
              <a:p>
                <a:pPr marL="339725" lvl="1">
                  <a:spcAft>
                    <a:spcPts val="600"/>
                  </a:spcAft>
                </a:pP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That is,  </a:t>
                </a:r>
                <a:r>
                  <a:rPr lang="en-US" sz="20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 = q y + r.</a:t>
                </a:r>
              </a:p>
              <a:p>
                <a:pPr marL="225425" indent="-3429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Combining the two inequalities</a:t>
                </a:r>
                <a:r>
                  <a:rPr lang="en-US" sz="20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 &lt; y,  </a:t>
                </a:r>
                <a:r>
                  <a:rPr lang="en-US" sz="20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 </a:t>
                </a:r>
                <a:r>
                  <a:rPr lang="en-US" sz="2000" b="1" i="1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≥ </a:t>
                </a:r>
                <a:r>
                  <a:rPr lang="en-US" sz="2000" b="1" i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0 </a:t>
                </a: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gives</a:t>
                </a:r>
              </a:p>
              <a:p>
                <a:pPr lvl="1">
                  <a:spcAft>
                    <a:spcPts val="600"/>
                  </a:spcAft>
                </a:pP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sz="2000" b="1" i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</a:t>
                </a:r>
                <a:r>
                  <a:rPr lang="en-US" sz="2000" b="1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</m:oMath>
                </a14:m>
                <a:r>
                  <a:rPr lang="en-US" sz="2000" b="1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r &lt; y.</a:t>
                </a:r>
              </a:p>
              <a:p>
                <a:pPr marL="339725" lvl="1">
                  <a:spcAft>
                    <a:spcPts val="600"/>
                  </a:spcAft>
                </a:pPr>
                <a:r>
                  <a:rPr lang="en-US" sz="2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[</a:t>
                </a:r>
                <a:r>
                  <a:rPr lang="en-US" sz="2000" u="sng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Post-condition </a:t>
                </a:r>
                <a:r>
                  <a:rPr lang="en-US" sz="2000" u="sng" dirty="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Poc</a:t>
                </a: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: q </a:t>
                </a:r>
                <a:r>
                  <a:rPr lang="en-US" sz="2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≥ 0</a:t>
                </a: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and r </a:t>
                </a:r>
                <a:r>
                  <a:rPr lang="en-US" sz="2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≥ 0</a:t>
                </a: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such that x = y q + r and 0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</m:oMath>
                </a14:m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r &lt; y.] is true  QED.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4272CA4-97E9-4BBF-991E-6C6E075921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9376" y="723561"/>
                <a:ext cx="6839480" cy="6124754"/>
              </a:xfrm>
              <a:prstGeom prst="rect">
                <a:avLst/>
              </a:prstGeom>
              <a:blipFill>
                <a:blip r:embed="rId4"/>
                <a:stretch>
                  <a:fillRect l="-891" t="-598" r="-7308" b="-8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TextBox 52">
            <a:extLst>
              <a:ext uri="{FF2B5EF4-FFF2-40B4-BE49-F238E27FC236}">
                <a16:creationId xmlns:a16="http://schemas.microsoft.com/office/drawing/2014/main" id="{EBDC52A0-478B-4D26-92CD-F2343D1C2C3A}"/>
              </a:ext>
            </a:extLst>
          </p:cNvPr>
          <p:cNvSpPr txBox="1"/>
          <p:nvPr/>
        </p:nvSpPr>
        <p:spPr>
          <a:xfrm>
            <a:off x="2399544" y="982308"/>
            <a:ext cx="2719545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1800" spc="-1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function divide(x, y)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1F1229E-5B50-4D2C-A2AB-F4F2407B9B56}"/>
              </a:ext>
            </a:extLst>
          </p:cNvPr>
          <p:cNvSpPr txBox="1"/>
          <p:nvPr/>
        </p:nvSpPr>
        <p:spPr>
          <a:xfrm>
            <a:off x="545285" y="2596555"/>
            <a:ext cx="279597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>
              <a:spcBef>
                <a:spcPts val="0"/>
              </a:spcBef>
              <a:spcAft>
                <a:spcPts val="600"/>
              </a:spcAft>
            </a:pPr>
            <a:r>
              <a:rPr lang="en-US" sz="18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sz="1800" u="sng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I(n = k + 1): </a:t>
            </a:r>
            <a:r>
              <a:rPr lang="en-US" sz="18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 = x – n y ≥ 0 and  n = q.] 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B13162D-800C-4C38-84F2-9A6446A5F49E}"/>
              </a:ext>
            </a:extLst>
          </p:cNvPr>
          <p:cNvCxnSpPr>
            <a:cxnSpLocks/>
            <a:stCxn id="27" idx="3"/>
          </p:cNvCxnSpPr>
          <p:nvPr/>
        </p:nvCxnSpPr>
        <p:spPr>
          <a:xfrm>
            <a:off x="3341256" y="2919721"/>
            <a:ext cx="364467" cy="368456"/>
          </a:xfrm>
          <a:prstGeom prst="straightConnector1">
            <a:avLst/>
          </a:prstGeom>
          <a:ln w="28575"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912CE9E-2B47-4B68-B4B2-F86BAEFC36A2}"/>
                  </a:ext>
                </a:extLst>
              </p:cNvPr>
              <p:cNvSpPr txBox="1"/>
              <p:nvPr/>
            </p:nvSpPr>
            <p:spPr>
              <a:xfrm>
                <a:off x="459867" y="5849180"/>
                <a:ext cx="4413073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R="0"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18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[</a:t>
                </a:r>
                <a:r>
                  <a:rPr lang="en-US" sz="1800" u="sng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Post-condition </a:t>
                </a:r>
                <a:r>
                  <a:rPr lang="en-US" sz="1800" u="sng" dirty="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Poc</a:t>
                </a:r>
                <a:r>
                  <a:rPr lang="en-US" sz="18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: q </a:t>
                </a:r>
                <a:r>
                  <a:rPr lang="en-US" sz="18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≥ 0</a:t>
                </a:r>
                <a:r>
                  <a:rPr lang="en-US" sz="18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and r </a:t>
                </a:r>
                <a:r>
                  <a:rPr lang="en-US" sz="18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≥ 0</a:t>
                </a:r>
                <a:r>
                  <a:rPr lang="en-US" sz="18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such that x = y q + r and 0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</m:oMath>
                </a14:m>
                <a:r>
                  <a:rPr lang="en-US" sz="18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r &lt; y.]  …. </a:t>
                </a:r>
                <a:r>
                  <a:rPr lang="en-US" sz="1800" dirty="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Poc</a:t>
                </a:r>
                <a:endParaRPr lang="en-US" sz="1800" dirty="0">
                  <a:solidFill>
                    <a:srgbClr val="0000FF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912CE9E-2B47-4B68-B4B2-F86BAEFC36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867" y="5849180"/>
                <a:ext cx="4413073" cy="646331"/>
              </a:xfrm>
              <a:prstGeom prst="rect">
                <a:avLst/>
              </a:prstGeom>
              <a:blipFill>
                <a:blip r:embed="rId5"/>
                <a:stretch>
                  <a:fillRect l="-1105" t="-5660" r="-691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84FAB77-D5C4-4D4B-950B-689B63933A93}"/>
              </a:ext>
            </a:extLst>
          </p:cNvPr>
          <p:cNvCxnSpPr>
            <a:cxnSpLocks/>
            <a:stCxn id="26" idx="3"/>
          </p:cNvCxnSpPr>
          <p:nvPr/>
        </p:nvCxnSpPr>
        <p:spPr>
          <a:xfrm flipH="1" flipV="1">
            <a:off x="4869366" y="3828188"/>
            <a:ext cx="3574" cy="2344158"/>
          </a:xfrm>
          <a:prstGeom prst="straightConnector1">
            <a:avLst/>
          </a:prstGeom>
          <a:ln w="28575"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60FED260-361A-4A2B-92AC-9713CACA6728}"/>
              </a:ext>
            </a:extLst>
          </p:cNvPr>
          <p:cNvSpPr txBox="1"/>
          <p:nvPr/>
        </p:nvSpPr>
        <p:spPr>
          <a:xfrm>
            <a:off x="924444" y="178747"/>
            <a:ext cx="8069306" cy="50748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08186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51F9C682-DFFE-4287-A765-1E31F1A5AE27}"/>
              </a:ext>
            </a:extLst>
          </p:cNvPr>
          <p:cNvSpPr txBox="1"/>
          <p:nvPr/>
        </p:nvSpPr>
        <p:spPr>
          <a:xfrm>
            <a:off x="768157" y="258006"/>
            <a:ext cx="9038188" cy="430528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31261" y="3151666"/>
            <a:ext cx="11622024" cy="354787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314994" y="217714"/>
                <a:ext cx="9821317" cy="630140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Aft>
                    <a:spcPts val="300"/>
                  </a:spcAft>
                </a:pPr>
                <a:r>
                  <a:rPr lang="en-US" sz="22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Suppose x and y are each n bits long. The value x and y be </a:t>
                </a:r>
                <a:r>
                  <a:rPr lang="en-US" sz="22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2200" baseline="300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</a:t>
                </a:r>
                <a:r>
                  <a:rPr lang="en-US" sz="22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-1. </a:t>
                </a:r>
                <a:r>
                  <a:rPr lang="en-US" sz="22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Let r = x.</a:t>
                </a:r>
                <a:endParaRPr lang="en-US" sz="22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914400" marR="0" lvl="0" indent="-461963">
                  <a:spcBef>
                    <a:spcPts val="0"/>
                  </a:spcBef>
                  <a:spcAft>
                    <a:spcPts val="300"/>
                  </a:spcAft>
                  <a:buFont typeface="Arial" panose="020B0604020202020204" pitchFamily="34" charset="0"/>
                  <a:buChar char="•"/>
                </a:pPr>
                <a:r>
                  <a:rPr lang="en-US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The subtraction of y from r  (i.e., r – y) is at most n bits</a:t>
                </a:r>
                <a:r>
                  <a:rPr lang="en-US" sz="22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.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914400" marR="0" lvl="0" indent="-461963">
                  <a:spcBef>
                    <a:spcPts val="0"/>
                  </a:spcBef>
                  <a:spcAft>
                    <a:spcPts val="300"/>
                  </a:spcAft>
                  <a:buFont typeface="Arial" panose="020B0604020202020204" pitchFamily="34" charset="0"/>
                  <a:buChar char="•"/>
                </a:pPr>
                <a:r>
                  <a:rPr lang="en-US" sz="22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Compute 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the difference of their individual bits in a fixed amount of time, says c</a:t>
                </a:r>
                <a:r>
                  <a:rPr lang="en-US" sz="2200" baseline="-25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. It is r := r + (</a:t>
                </a:r>
                <a:r>
                  <a:rPr lang="en-US" sz="22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-y).</a:t>
                </a:r>
                <a:endParaRPr lang="en-US" sz="22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914400" marR="0" lvl="0" indent="-461963">
                  <a:spcBef>
                    <a:spcPts val="0"/>
                  </a:spcBef>
                  <a:spcAft>
                    <a:spcPts val="300"/>
                  </a:spcAft>
                  <a:buFont typeface="Arial" panose="020B0604020202020204" pitchFamily="34" charset="0"/>
                  <a:buChar char="•"/>
                </a:pPr>
                <a:r>
                  <a:rPr lang="en-US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The total running time for the addition algorithm is  c</a:t>
                </a:r>
                <a:r>
                  <a:rPr lang="en-US" sz="2200" baseline="-25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0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+ c</a:t>
                </a:r>
                <a:r>
                  <a:rPr lang="en-US" sz="2200" baseline="-25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n, where c</a:t>
                </a:r>
                <a:r>
                  <a:rPr lang="en-US" sz="2200" baseline="-25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0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and c</a:t>
                </a:r>
                <a:r>
                  <a:rPr lang="en-US" sz="2200" baseline="-25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are some constants. </a:t>
                </a:r>
              </a:p>
              <a:p>
                <a:pPr marL="914400" marR="0" lvl="0" indent="-461963">
                  <a:spcBef>
                    <a:spcPts val="0"/>
                  </a:spcBef>
                  <a:spcAft>
                    <a:spcPts val="300"/>
                  </a:spcAft>
                  <a:buFont typeface="Arial" panose="020B0604020202020204" pitchFamily="34" charset="0"/>
                  <a:buChar char="•"/>
                </a:pPr>
                <a:r>
                  <a:rPr lang="en-US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Thus, the running time is </a:t>
                </a:r>
                <a:r>
                  <a:rPr lang="en-US" sz="2200" dirty="0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O(n) for each of r := r – y. It is linear.</a:t>
                </a:r>
                <a:endParaRPr lang="en-US" sz="22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spcAft>
                    <a:spcPts val="300"/>
                  </a:spcAft>
                </a:pPr>
                <a:r>
                  <a:rPr lang="en-US" sz="2200" dirty="0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The algorithm yields </a:t>
                </a:r>
                <a:r>
                  <a:rPr lang="en-US" sz="22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(x – </a:t>
                </a:r>
                <a:r>
                  <a:rPr lang="en-US" sz="2200" dirty="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</a:t>
                </a:r>
                <a:r>
                  <a:rPr lang="en-US" sz="22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* y ) &lt; y </a:t>
                </a:r>
                <a:r>
                  <a:rPr lang="en-US" sz="2200" dirty="0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at </a:t>
                </a:r>
                <a:r>
                  <a:rPr lang="en-US" sz="2200" dirty="0" err="1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</a:t>
                </a:r>
                <a:r>
                  <a:rPr lang="en-US" sz="2200" dirty="0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iterations (i.e., q = </a:t>
                </a:r>
                <a:r>
                  <a:rPr lang="en-US" sz="2200" dirty="0" err="1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</a:t>
                </a:r>
                <a:r>
                  <a:rPr lang="en-US" sz="2200" dirty="0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).        </a:t>
                </a:r>
              </a:p>
              <a:p>
                <a:pPr marL="919163" lvl="1" indent="-461963">
                  <a:spcAft>
                    <a:spcPts val="300"/>
                  </a:spcAft>
                  <a:buFont typeface="Arial" panose="020B0604020202020204" pitchFamily="34" charset="0"/>
                  <a:buChar char="•"/>
                </a:pPr>
                <a:r>
                  <a:rPr lang="en-US" sz="2200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</a:t>
                </a:r>
                <a:r>
                  <a:rPr lang="en-US" sz="2200" dirty="0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 each iteration, it takes 2(</a:t>
                </a:r>
                <a:r>
                  <a:rPr lang="en-US" sz="22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</a:t>
                </a:r>
                <a:r>
                  <a:rPr lang="en-US" sz="2200" baseline="-25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0</a:t>
                </a:r>
                <a:r>
                  <a:rPr lang="en-US" sz="22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+ c</a:t>
                </a:r>
                <a:r>
                  <a:rPr lang="en-US" sz="2200" baseline="-25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</a:t>
                </a:r>
                <a:r>
                  <a:rPr lang="en-US" sz="22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n) </a:t>
                </a:r>
                <a:r>
                  <a:rPr lang="en-US" sz="2200" dirty="0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additions/subtraction. </a:t>
                </a:r>
              </a:p>
              <a:p>
                <a:pPr marL="919163" lvl="1" indent="-461963">
                  <a:spcAft>
                    <a:spcPts val="300"/>
                  </a:spcAft>
                  <a:buFont typeface="Arial" panose="020B0604020202020204" pitchFamily="34" charset="0"/>
                  <a:buChar char="•"/>
                </a:pPr>
                <a:r>
                  <a:rPr lang="en-US" sz="2200" dirty="0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Then </a:t>
                </a:r>
                <a:r>
                  <a:rPr lang="en-US" sz="22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x &lt; (</a:t>
                </a:r>
                <a:r>
                  <a:rPr lang="en-US" sz="2200" dirty="0" err="1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</a:t>
                </a:r>
                <a:r>
                  <a:rPr lang="en-US" sz="22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+ 1) * y</a:t>
                </a:r>
                <a:r>
                  <a:rPr lang="en-US" sz="2200" dirty="0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 which is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i="1">
                            <a:solidFill>
                              <a:srgbClr val="0000CC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200" i="1">
                            <a:solidFill>
                              <a:srgbClr val="0000CC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num>
                      <m:den>
                        <m:r>
                          <a:rPr lang="en-US" sz="2200" i="1">
                            <a:solidFill>
                              <a:srgbClr val="0000CC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den>
                    </m:f>
                    <m:r>
                      <a:rPr lang="en-US" sz="2200" i="1">
                        <a:solidFill>
                          <a:srgbClr val="0000CC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&lt;</m:t>
                    </m:r>
                    <m:r>
                      <a:rPr lang="en-US" sz="2200" i="1">
                        <a:solidFill>
                          <a:srgbClr val="0000CC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sz="2200" i="1">
                        <a:solidFill>
                          <a:srgbClr val="0000CC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+1</m:t>
                    </m:r>
                  </m:oMath>
                </a14:m>
                <a:r>
                  <a:rPr lang="en-US" sz="2200" dirty="0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for exiting from the iteration.  </a:t>
                </a:r>
              </a:p>
              <a:p>
                <a:pPr marL="1376363" lvl="2" indent="-461963">
                  <a:spcAft>
                    <a:spcPts val="300"/>
                  </a:spcAft>
                  <a:buFont typeface="Arial" panose="020B0604020202020204" pitchFamily="34" charset="0"/>
                  <a:buChar char="•"/>
                </a:pPr>
                <a:r>
                  <a:rPr lang="en-US" sz="22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If</a:t>
                </a:r>
                <a:r>
                  <a:rPr lang="en-US" sz="22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x </a:t>
                </a:r>
                <a:r>
                  <a:rPr lang="en-US" sz="22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is</a:t>
                </a:r>
                <a:r>
                  <a:rPr lang="en-US" sz="22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n bits long, then x has the maximum value of x, 0 &lt; x </a:t>
                </a:r>
                <a14:m>
                  <m:oMath xmlns:m="http://schemas.openxmlformats.org/officeDocument/2006/math">
                    <m:r>
                      <a:rPr lang="en-US" sz="2200" i="1" smtClea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</m:oMath>
                </a14:m>
                <a:r>
                  <a:rPr lang="en-US" sz="22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2200" baseline="300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</a:t>
                </a:r>
                <a:r>
                  <a:rPr lang="en-US" sz="22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-1 &lt; </a:t>
                </a:r>
                <a:r>
                  <a:rPr lang="en-US" sz="22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2200" baseline="300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</a:t>
                </a:r>
                <a:r>
                  <a:rPr lang="en-US" sz="22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en-US" sz="2200" dirty="0">
                  <a:solidFill>
                    <a:srgbClr val="FF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376363" lvl="2" indent="-461963">
                  <a:spcAft>
                    <a:spcPts val="300"/>
                  </a:spcAft>
                  <a:buFont typeface="Arial" panose="020B0604020202020204" pitchFamily="34" charset="0"/>
                  <a:buChar char="•"/>
                </a:pPr>
                <a:r>
                  <a:rPr lang="en-US" sz="2200" spc="-100" dirty="0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If x &gt;&gt; y, the min(y) =1, then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i="1" spc="-100" smtClean="0">
                            <a:solidFill>
                              <a:srgbClr val="0000CC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200" b="0" i="1" spc="-100" smtClean="0">
                            <a:solidFill>
                              <a:srgbClr val="0000CC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num>
                      <m:den>
                        <m:r>
                          <a:rPr lang="en-US" sz="2200" b="0" i="1" spc="-100" smtClean="0">
                            <a:solidFill>
                              <a:srgbClr val="0000CC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den>
                    </m:f>
                  </m:oMath>
                </a14:m>
                <a:r>
                  <a:rPr lang="en-US" sz="2200" spc="-100" dirty="0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will grow to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m:rPr>
                        <m:nor/>
                      </m:rPr>
                      <a:rPr lang="en-US" sz="2200" baseline="300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n</m:t>
                    </m:r>
                    <m:r>
                      <a:rPr lang="en-US" sz="2200" b="0" i="1" spc="-100" smtClean="0">
                        <a:solidFill>
                          <a:srgbClr val="0000CC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. </m:t>
                    </m:r>
                  </m:oMath>
                </a14:m>
                <a:r>
                  <a:rPr lang="en-US" sz="2200" b="0" spc="-100" dirty="0">
                    <a:solidFill>
                      <a:srgbClr val="0000CC"/>
                    </a:solidFill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(Both x </a:t>
                </a:r>
                <a14:m>
                  <m:oMath xmlns:m="http://schemas.openxmlformats.org/officeDocument/2006/math">
                    <m:r>
                      <a:rPr lang="en-US" sz="2200" i="1" spc="-100">
                        <a:solidFill>
                          <a:srgbClr val="00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≥</m:t>
                    </m:r>
                  </m:oMath>
                </a14:m>
                <a:r>
                  <a:rPr lang="en-US" sz="2200" b="0" spc="-100" dirty="0">
                    <a:solidFill>
                      <a:srgbClr val="0000CC"/>
                    </a:solidFill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0 and y &gt; 0  are integers.)</a:t>
                </a:r>
                <a:endParaRPr lang="en-US" sz="2200" b="0" i="1" spc="-100" dirty="0">
                  <a:solidFill>
                    <a:srgbClr val="0000CC"/>
                  </a:solidFill>
                  <a:effectLst/>
                  <a:latin typeface="Cambria Math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1376363" lvl="2" indent="-461963">
                  <a:spcAft>
                    <a:spcPts val="300"/>
                  </a:spcAft>
                  <a:buFont typeface="Arial" panose="020B0604020202020204" pitchFamily="34" charset="0"/>
                  <a:buChar char="•"/>
                </a:pPr>
                <a:r>
                  <a:rPr lang="en-US" sz="2200" dirty="0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Thus,  </a:t>
                </a:r>
                <a:r>
                  <a:rPr lang="en-US" sz="2200" dirty="0" err="1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200" dirty="0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will be approximately equal to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m:rPr>
                        <m:nor/>
                      </m:rPr>
                      <a:rPr lang="en-US" sz="2200" baseline="300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n</m:t>
                    </m:r>
                  </m:oMath>
                </a14:m>
                <a:r>
                  <a:rPr lang="en-US" sz="2200" dirty="0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</a:p>
              <a:p>
                <a:pPr marR="0">
                  <a:spcBef>
                    <a:spcPts val="0"/>
                  </a:spcBef>
                </a:pPr>
                <a:r>
                  <a:rPr lang="en-US" sz="2200" dirty="0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Then the algorithm will take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sz="2200" i="1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sz="2200" i="1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  <m:sup>
                        <m:r>
                          <m:rPr>
                            <m:nor/>
                          </m:rPr>
                          <a:rPr lang="en-US" sz="2200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m:rPr>
                            <m:nor/>
                          </m:rPr>
                          <a:rPr lang="en-US" sz="2200" baseline="30000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n</m:t>
                        </m:r>
                      </m:sup>
                      <m:e>
                        <m:r>
                          <m:rPr>
                            <m:nor/>
                          </m:rPr>
                          <a:rPr lang="en-US" sz="2200" dirty="0">
                            <a:solidFill>
                              <a:srgbClr val="0000CC"/>
                            </a:solidFill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2(</m:t>
                        </m:r>
                        <m:r>
                          <m:rPr>
                            <m:nor/>
                          </m:rPr>
                          <a:rPr lang="en-US" sz="2200" dirty="0"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c</m:t>
                        </m:r>
                        <m:r>
                          <m:rPr>
                            <m:nor/>
                          </m:rPr>
                          <a:rPr lang="en-US" sz="2200" baseline="-25000" dirty="0"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0</m:t>
                        </m:r>
                        <m:r>
                          <m:rPr>
                            <m:nor/>
                          </m:rPr>
                          <a:rPr lang="en-US" sz="2200" dirty="0"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+ </m:t>
                        </m:r>
                        <m:r>
                          <m:rPr>
                            <m:nor/>
                          </m:rPr>
                          <a:rPr lang="en-US" sz="2200" dirty="0"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c</m:t>
                        </m:r>
                        <m:r>
                          <m:rPr>
                            <m:nor/>
                          </m:rPr>
                          <a:rPr lang="en-US" sz="2200" baseline="-25000" dirty="0"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  <m:r>
                          <m:rPr>
                            <m:nor/>
                          </m:rPr>
                          <a:rPr lang="en-US" sz="2200" dirty="0"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200" dirty="0"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n</m:t>
                        </m:r>
                        <m:r>
                          <m:rPr>
                            <m:nor/>
                          </m:rPr>
                          <a:rPr lang="en-US" sz="2200" dirty="0"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)</m:t>
                        </m:r>
                        <m:r>
                          <a:rPr lang="en-US" sz="2200" i="1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= </m:t>
                        </m:r>
                      </m:e>
                    </m:nary>
                  </m:oMath>
                </a14:m>
                <a:r>
                  <a:rPr lang="en-US" sz="2200" dirty="0">
                    <a:solidFill>
                      <a:srgbClr val="0000CC"/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m:rPr>
                        <m:nor/>
                      </m:rPr>
                      <a:rPr lang="en-US" sz="2200" baseline="300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n</m:t>
                    </m:r>
                    <m:r>
                      <a:rPr lang="en-US" sz="2200" i="1" baseline="3000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2200" dirty="0">
                    <a:solidFill>
                      <a:srgbClr val="0000CC"/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*(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200" dirty="0">
                        <a:solidFill>
                          <a:srgbClr val="0000CC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2(</m:t>
                    </m:r>
                    <m:r>
                      <m:rPr>
                        <m:nor/>
                      </m:rPr>
                      <a:rPr lang="en-US" sz="2200" dirty="0"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c</m:t>
                    </m:r>
                    <m:r>
                      <m:rPr>
                        <m:nor/>
                      </m:rPr>
                      <a:rPr lang="en-US" sz="2200" baseline="-25000" dirty="0"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0</m:t>
                    </m:r>
                    <m:r>
                      <m:rPr>
                        <m:nor/>
                      </m:rPr>
                      <a:rPr lang="en-US" sz="2200" dirty="0"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+ </m:t>
                    </m:r>
                    <m:r>
                      <m:rPr>
                        <m:nor/>
                      </m:rPr>
                      <a:rPr lang="en-US" sz="2200" dirty="0"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c</m:t>
                    </m:r>
                    <m:r>
                      <m:rPr>
                        <m:nor/>
                      </m:rPr>
                      <a:rPr lang="en-US" sz="2200" baseline="-25000" dirty="0"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1</m:t>
                    </m:r>
                    <m:r>
                      <m:rPr>
                        <m:nor/>
                      </m:rPr>
                      <a:rPr lang="en-US" sz="2200" dirty="0"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200" dirty="0"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n</m:t>
                    </m:r>
                    <m:r>
                      <m:rPr>
                        <m:nor/>
                      </m:rPr>
                      <a:rPr lang="en-US" sz="2200" dirty="0"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))</m:t>
                    </m:r>
                    <m:r>
                      <a:rPr lang="en-US" sz="22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US" sz="22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O(n 2</a:t>
                </a:r>
                <a:r>
                  <a:rPr lang="en-US" sz="2200" baseline="300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</a:t>
                </a:r>
                <a:r>
                  <a:rPr lang="en-US" sz="22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), which is exponential time to execute these</a:t>
                </a:r>
                <a:r>
                  <a:rPr lang="en-US" sz="22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{ r := r – y; q := q + 1;} </a:t>
                </a:r>
                <a:endParaRPr lang="en-US" sz="22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4994" y="217714"/>
                <a:ext cx="9821317" cy="6301405"/>
              </a:xfrm>
              <a:prstGeom prst="rect">
                <a:avLst/>
              </a:prstGeom>
              <a:blipFill>
                <a:blip r:embed="rId2"/>
                <a:stretch>
                  <a:fillRect l="-807" t="-678" r="-1490" b="-9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loud Callout 2">
            <a:extLst>
              <a:ext uri="{FF2B5EF4-FFF2-40B4-BE49-F238E27FC236}">
                <a16:creationId xmlns:a16="http://schemas.microsoft.com/office/drawing/2014/main" id="{D5B1F5E7-0695-4799-883F-6B6A8EBD2BBA}"/>
              </a:ext>
            </a:extLst>
          </p:cNvPr>
          <p:cNvSpPr/>
          <p:nvPr/>
        </p:nvSpPr>
        <p:spPr>
          <a:xfrm flipH="1">
            <a:off x="574694" y="1053133"/>
            <a:ext cx="418534" cy="279053"/>
          </a:xfrm>
          <a:prstGeom prst="cloudCallout">
            <a:avLst>
              <a:gd name="adj1" fmla="val -59429"/>
              <a:gd name="adj2" fmla="val 12576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loud Callout 2">
            <a:extLst>
              <a:ext uri="{FF2B5EF4-FFF2-40B4-BE49-F238E27FC236}">
                <a16:creationId xmlns:a16="http://schemas.microsoft.com/office/drawing/2014/main" id="{B9CE2A47-342E-491E-978B-3A7AAB9077BD}"/>
              </a:ext>
            </a:extLst>
          </p:cNvPr>
          <p:cNvSpPr/>
          <p:nvPr/>
        </p:nvSpPr>
        <p:spPr>
          <a:xfrm rot="183361">
            <a:off x="9824737" y="2959172"/>
            <a:ext cx="1293182" cy="724444"/>
          </a:xfrm>
          <a:prstGeom prst="cloudCallout">
            <a:avLst>
              <a:gd name="adj1" fmla="val -49281"/>
              <a:gd name="adj2" fmla="val 68931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3F5A74B-0607-4E33-95DD-424EE51BE142}"/>
                  </a:ext>
                </a:extLst>
              </p:cNvPr>
              <p:cNvSpPr txBox="1"/>
              <p:nvPr/>
            </p:nvSpPr>
            <p:spPr>
              <a:xfrm>
                <a:off x="9935663" y="2998228"/>
                <a:ext cx="120064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x = q*y + r</a:t>
                </a:r>
              </a:p>
              <a:p>
                <a:r>
                  <a:rPr lang="en-US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0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r &lt; y.</a:t>
                </a:r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3F5A74B-0607-4E33-95DD-424EE51BE1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35663" y="2998228"/>
                <a:ext cx="1200647" cy="646331"/>
              </a:xfrm>
              <a:prstGeom prst="rect">
                <a:avLst/>
              </a:prstGeom>
              <a:blipFill>
                <a:blip r:embed="rId3"/>
                <a:stretch>
                  <a:fillRect l="-4569" t="-5660" b="-13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 descr="Image result for smiley face images">
            <a:extLst>
              <a:ext uri="{FF2B5EF4-FFF2-40B4-BE49-F238E27FC236}">
                <a16:creationId xmlns:a16="http://schemas.microsoft.com/office/drawing/2014/main" id="{F7A3B598-BBC9-4065-8A36-50B8B594474B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33249">
            <a:off x="533511" y="1031175"/>
            <a:ext cx="469293" cy="338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10238260" y="78430"/>
            <a:ext cx="1796101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R="0">
              <a:spcBef>
                <a:spcPts val="0"/>
              </a:spcBef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 := 0;  r := x; </a:t>
            </a:r>
          </a:p>
          <a:p>
            <a:pPr marR="0">
              <a:spcBef>
                <a:spcPts val="0"/>
              </a:spcBef>
            </a:pP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while r ≥ y do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</a:p>
          <a:p>
            <a:pPr marR="0">
              <a:spcBef>
                <a:spcPts val="0"/>
              </a:spcBef>
            </a:pP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{ r := r – y ;</a:t>
            </a:r>
          </a:p>
          <a:p>
            <a:pPr marR="0">
              <a:spcBef>
                <a:spcPts val="0"/>
              </a:spcBef>
            </a:pP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q := q + 1;} 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525AB6-9EA9-49F6-81AD-B8AD2570434C}"/>
              </a:ext>
            </a:extLst>
          </p:cNvPr>
          <p:cNvSpPr txBox="1"/>
          <p:nvPr/>
        </p:nvSpPr>
        <p:spPr>
          <a:xfrm>
            <a:off x="297095" y="4002272"/>
            <a:ext cx="1754157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 is 01111.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 &lt; 1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 – 15*1 &lt; 1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 &lt;  (15+1)*1</a:t>
            </a:r>
          </a:p>
        </p:txBody>
      </p:sp>
    </p:spTree>
    <p:extLst>
      <p:ext uri="{BB962C8B-B14F-4D97-AF65-F5344CB8AC3E}">
        <p14:creationId xmlns:p14="http://schemas.microsoft.com/office/powerpoint/2010/main" val="389604460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950099" y="2122480"/>
                <a:ext cx="8136294" cy="25575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Division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num>
                      <m:den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den>
                    </m:f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=</m:t>
                    </m:r>
                    <m:d>
                      <m:d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𝑞</m:t>
                        </m:r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 </m:t>
                        </m:r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</m:d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𝑤h𝑒𝑟𝑒</m:t>
                    </m:r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≠0.</m:t>
                    </m:r>
                  </m:oMath>
                </a14:m>
                <a:endParaRPr lang="en-US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2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	x = y * q + r  and 0 </a:t>
                </a:r>
                <a14:m>
                  <m:oMath xmlns:m="http://schemas.openxmlformats.org/officeDocument/2006/math">
                    <m:r>
                      <a:rPr lang="en-US" sz="2400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  <m:r>
                      <a:rPr lang="en-US" sz="2400" b="0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 &lt; y.</a:t>
                </a:r>
                <a:endParaRPr lang="en-US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2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US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2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The recursive version of division in Figure 1.2 is as follows:</a:t>
                </a:r>
                <a:endParaRPr lang="en-US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0099" y="2122480"/>
                <a:ext cx="8136294" cy="2557560"/>
              </a:xfrm>
              <a:prstGeom prst="rect">
                <a:avLst/>
              </a:prstGeom>
              <a:blipFill>
                <a:blip r:embed="rId2"/>
                <a:stretch>
                  <a:fillRect l="-1199" b="-19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178667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08F443AE-E7CA-44B5-A2D8-ADB50474840A}"/>
              </a:ext>
            </a:extLst>
          </p:cNvPr>
          <p:cNvSpPr txBox="1"/>
          <p:nvPr/>
        </p:nvSpPr>
        <p:spPr>
          <a:xfrm>
            <a:off x="369024" y="1040845"/>
            <a:ext cx="8069306" cy="50748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504643" y="1040845"/>
            <a:ext cx="8271277" cy="55553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800"/>
              </a:spcAft>
            </a:pPr>
            <a:r>
              <a:rPr lang="en-US" sz="2600" spc="-100" dirty="0">
                <a:ea typeface="Calibri" panose="020F0502020204030204" pitchFamily="34" charset="0"/>
                <a:cs typeface="Times New Roman" panose="02020603050405020304" pitchFamily="18" charset="0"/>
              </a:rPr>
              <a:t>Figure 1.2  The recursive version of  </a:t>
            </a:r>
          </a:p>
          <a:p>
            <a:pPr>
              <a:spcAft>
                <a:spcPts val="600"/>
              </a:spcAft>
            </a:pPr>
            <a:r>
              <a:rPr lang="en-US" sz="2400" spc="-1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function divide(x, y)</a:t>
            </a:r>
          </a:p>
          <a:p>
            <a:pPr marL="457200" marR="0">
              <a:spcBef>
                <a:spcPts val="0"/>
              </a:spcBef>
              <a:spcAft>
                <a:spcPts val="600"/>
              </a:spcAft>
            </a:pPr>
            <a:r>
              <a:rPr lang="en-US" sz="2400" spc="-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Input: 	Two n-bit integers x and y, where x ≥ 0.  y ≥ 1.</a:t>
            </a:r>
            <a:endParaRPr lang="en-US" sz="2400" spc="-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spcBef>
                <a:spcPts val="0"/>
              </a:spcBef>
              <a:spcAft>
                <a:spcPts val="600"/>
              </a:spcAft>
            </a:pPr>
            <a:r>
              <a:rPr lang="en-US" sz="2400" spc="-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Output: 	The quotient and remainder of x divided by y.</a:t>
            </a:r>
            <a:endParaRPr lang="en-US" sz="2400" spc="-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spcBef>
                <a:spcPts val="0"/>
              </a:spcBef>
              <a:spcAft>
                <a:spcPts val="600"/>
              </a:spcAft>
            </a:pPr>
            <a:r>
              <a:rPr lang="en-US" sz="2400" spc="-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 (x = 0) then return (q, r</a:t>
            </a:r>
            <a:r>
              <a:rPr lang="en-US" sz="2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):=(</a:t>
            </a:r>
            <a:r>
              <a:rPr lang="en-US" sz="2400" spc="-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0, 0);</a:t>
            </a:r>
          </a:p>
          <a:p>
            <a:pPr marL="457200" marR="0">
              <a:spcBef>
                <a:spcPts val="0"/>
              </a:spcBef>
              <a:spcAft>
                <a:spcPts val="600"/>
              </a:spcAft>
            </a:pPr>
            <a:r>
              <a:rPr lang="en-US" sz="2400" spc="-1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(q, r) := divide(</a:t>
            </a:r>
            <a:r>
              <a:rPr lang="en-US" sz="2400" spc="-100" baseline="-25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└</a:t>
            </a:r>
            <a:r>
              <a:rPr lang="en-US" sz="2400" spc="-1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x/2</a:t>
            </a:r>
            <a:r>
              <a:rPr lang="en-US" sz="2400" spc="-100" baseline="-25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┘</a:t>
            </a:r>
            <a:r>
              <a:rPr lang="en-US" sz="2400" spc="-1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y )  </a:t>
            </a:r>
            <a:r>
              <a:rPr lang="en-US" sz="2400" spc="-1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//requires n-bits right shift</a:t>
            </a:r>
            <a:endParaRPr lang="en-US" sz="2400" spc="-100" dirty="0">
              <a:solidFill>
                <a:srgbClr val="0000FF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spcBef>
                <a:spcPts val="0"/>
              </a:spcBef>
              <a:spcAft>
                <a:spcPts val="600"/>
              </a:spcAft>
            </a:pPr>
            <a:r>
              <a:rPr lang="en-US" sz="2400" spc="-100" dirty="0">
                <a:solidFill>
                  <a:srgbClr val="C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 := 2 * q,  r := 2 * r;          </a:t>
            </a:r>
            <a:r>
              <a:rPr lang="en-US" sz="2400" spc="-100" dirty="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// shift left one bit.</a:t>
            </a:r>
            <a:endParaRPr lang="en-US" sz="2400" spc="-100" dirty="0">
              <a:solidFill>
                <a:srgbClr val="C0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spcBef>
                <a:spcPts val="0"/>
              </a:spcBef>
              <a:spcAft>
                <a:spcPts val="600"/>
              </a:spcAft>
            </a:pPr>
            <a:r>
              <a:rPr lang="en-US" sz="2400" spc="-100" dirty="0">
                <a:solidFill>
                  <a:srgbClr val="C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 (x is odd) then r := r + 1;</a:t>
            </a:r>
            <a:r>
              <a:rPr lang="en-US" sz="2400" spc="-100" dirty="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// needs c*n-bits</a:t>
            </a:r>
            <a:endParaRPr lang="en-US" sz="2400" spc="-100" dirty="0">
              <a:solidFill>
                <a:srgbClr val="C0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spcAft>
                <a:spcPts val="600"/>
              </a:spcAft>
            </a:pPr>
            <a:r>
              <a:rPr lang="en-US" sz="2400" spc="-100" dirty="0">
                <a:solidFill>
                  <a:srgbClr val="C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 (r ≥ y) then 			  </a:t>
            </a:r>
            <a:r>
              <a:rPr lang="en-US" sz="2400" spc="-100" dirty="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// additions</a:t>
            </a:r>
            <a:endParaRPr lang="en-US" sz="2400" spc="-100" dirty="0">
              <a:solidFill>
                <a:srgbClr val="C0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spcBef>
                <a:spcPts val="0"/>
              </a:spcBef>
              <a:spcAft>
                <a:spcPts val="600"/>
              </a:spcAft>
            </a:pPr>
            <a:r>
              <a:rPr lang="en-US" sz="2400" spc="-100" dirty="0">
                <a:solidFill>
                  <a:srgbClr val="C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{ r := r – y; q := q + 1}; </a:t>
            </a:r>
          </a:p>
          <a:p>
            <a:pPr marL="457200" marR="0">
              <a:spcBef>
                <a:spcPts val="0"/>
              </a:spcBef>
              <a:spcAft>
                <a:spcPts val="600"/>
              </a:spcAft>
            </a:pPr>
            <a:r>
              <a:rPr lang="en-US" sz="2400" spc="-100" dirty="0">
                <a:solidFill>
                  <a:srgbClr val="C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 (q, r);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total time taken is thus O(n</a:t>
            </a:r>
            <a:r>
              <a:rPr lang="en-US" sz="24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). 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ight Brace 2"/>
          <p:cNvSpPr/>
          <p:nvPr/>
        </p:nvSpPr>
        <p:spPr>
          <a:xfrm>
            <a:off x="7124699" y="3914775"/>
            <a:ext cx="365199" cy="1574709"/>
          </a:xfrm>
          <a:prstGeom prst="rightBrace">
            <a:avLst>
              <a:gd name="adj1" fmla="val 24349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F36FDF-36BC-4184-A13F-30029FB545DE}"/>
              </a:ext>
            </a:extLst>
          </p:cNvPr>
          <p:cNvSpPr txBox="1"/>
          <p:nvPr/>
        </p:nvSpPr>
        <p:spPr>
          <a:xfrm>
            <a:off x="9211540" y="625877"/>
            <a:ext cx="2657982" cy="2031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x = q * y + r , where r &lt; y.</a:t>
            </a:r>
          </a:p>
          <a:p>
            <a:r>
              <a:rPr lang="en-US" dirty="0"/>
              <a:t>   (5, 2)   D(17, 3)</a:t>
            </a:r>
          </a:p>
          <a:p>
            <a:r>
              <a:rPr lang="en-US" dirty="0"/>
              <a:t>   (2, 2)   (q, r) := D(8, 3)</a:t>
            </a:r>
          </a:p>
          <a:p>
            <a:r>
              <a:rPr lang="en-US" dirty="0"/>
              <a:t>   (1, 1)   (q, r) := D(4, 3)</a:t>
            </a:r>
          </a:p>
          <a:p>
            <a:r>
              <a:rPr lang="en-US" dirty="0"/>
              <a:t>   (0, 2)   (q, r) := D(2, 3) </a:t>
            </a:r>
          </a:p>
          <a:p>
            <a:r>
              <a:rPr lang="en-US" dirty="0"/>
              <a:t>   (0, 1)   (q, r) := D(1, 3) </a:t>
            </a:r>
          </a:p>
          <a:p>
            <a:r>
              <a:rPr lang="en-US" dirty="0"/>
              <a:t>   (0, 0)   (q, r) := D(0, 3) </a:t>
            </a:r>
          </a:p>
        </p:txBody>
      </p:sp>
      <p:sp>
        <p:nvSpPr>
          <p:cNvPr id="12" name="Arrow: Left 11">
            <a:extLst>
              <a:ext uri="{FF2B5EF4-FFF2-40B4-BE49-F238E27FC236}">
                <a16:creationId xmlns:a16="http://schemas.microsoft.com/office/drawing/2014/main" id="{5CD86A23-7D73-4BCB-BCF5-CD63B3A472BB}"/>
              </a:ext>
            </a:extLst>
          </p:cNvPr>
          <p:cNvSpPr/>
          <p:nvPr/>
        </p:nvSpPr>
        <p:spPr>
          <a:xfrm>
            <a:off x="9941181" y="1060439"/>
            <a:ext cx="111318" cy="4571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13" name="Arrow: Left 12">
            <a:extLst>
              <a:ext uri="{FF2B5EF4-FFF2-40B4-BE49-F238E27FC236}">
                <a16:creationId xmlns:a16="http://schemas.microsoft.com/office/drawing/2014/main" id="{19C12693-8367-47BA-9E9C-B95A1A327906}"/>
              </a:ext>
            </a:extLst>
          </p:cNvPr>
          <p:cNvSpPr/>
          <p:nvPr/>
        </p:nvSpPr>
        <p:spPr>
          <a:xfrm>
            <a:off x="9950076" y="1324155"/>
            <a:ext cx="111318" cy="4571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Left 13">
            <a:extLst>
              <a:ext uri="{FF2B5EF4-FFF2-40B4-BE49-F238E27FC236}">
                <a16:creationId xmlns:a16="http://schemas.microsoft.com/office/drawing/2014/main" id="{321489AC-200B-47A7-917C-902176DE3C5E}"/>
              </a:ext>
            </a:extLst>
          </p:cNvPr>
          <p:cNvSpPr/>
          <p:nvPr/>
        </p:nvSpPr>
        <p:spPr>
          <a:xfrm>
            <a:off x="9953625" y="1595821"/>
            <a:ext cx="118619" cy="4571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15" name="Arrow: Left 14">
            <a:extLst>
              <a:ext uri="{FF2B5EF4-FFF2-40B4-BE49-F238E27FC236}">
                <a16:creationId xmlns:a16="http://schemas.microsoft.com/office/drawing/2014/main" id="{4DF69F11-FA68-4B50-9DD5-E806A097143D}"/>
              </a:ext>
            </a:extLst>
          </p:cNvPr>
          <p:cNvSpPr/>
          <p:nvPr/>
        </p:nvSpPr>
        <p:spPr>
          <a:xfrm>
            <a:off x="9955879" y="1883391"/>
            <a:ext cx="111318" cy="4571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Left 15">
            <a:extLst>
              <a:ext uri="{FF2B5EF4-FFF2-40B4-BE49-F238E27FC236}">
                <a16:creationId xmlns:a16="http://schemas.microsoft.com/office/drawing/2014/main" id="{A7D75CEA-19E1-4C6F-B024-0102FDF243C1}"/>
              </a:ext>
            </a:extLst>
          </p:cNvPr>
          <p:cNvSpPr/>
          <p:nvPr/>
        </p:nvSpPr>
        <p:spPr>
          <a:xfrm>
            <a:off x="9966729" y="2139156"/>
            <a:ext cx="111318" cy="4571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Left 16">
            <a:extLst>
              <a:ext uri="{FF2B5EF4-FFF2-40B4-BE49-F238E27FC236}">
                <a16:creationId xmlns:a16="http://schemas.microsoft.com/office/drawing/2014/main" id="{14A93A68-4683-40C5-BB76-1835FBDE0712}"/>
              </a:ext>
            </a:extLst>
          </p:cNvPr>
          <p:cNvSpPr/>
          <p:nvPr/>
        </p:nvSpPr>
        <p:spPr>
          <a:xfrm>
            <a:off x="9968056" y="2418775"/>
            <a:ext cx="111318" cy="4571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4CB3CA-0DF3-43E4-83EC-BBE32B28283F}"/>
              </a:ext>
            </a:extLst>
          </p:cNvPr>
          <p:cNvSpPr txBox="1"/>
          <p:nvPr/>
        </p:nvSpPr>
        <p:spPr>
          <a:xfrm>
            <a:off x="9501002" y="2619437"/>
            <a:ext cx="2372710" cy="427809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             x = q * y + r</a:t>
            </a:r>
          </a:p>
          <a:p>
            <a:r>
              <a:rPr lang="en-US" sz="1600" dirty="0"/>
              <a:t>D(0, 3) 0 = 0 * 3 + 0</a:t>
            </a:r>
          </a:p>
          <a:p>
            <a:r>
              <a:rPr lang="en-US" sz="1600" dirty="0"/>
              <a:t>D(1, 3) q = 2*0, r = 2*0</a:t>
            </a:r>
          </a:p>
          <a:p>
            <a:r>
              <a:rPr lang="en-US" sz="1600" dirty="0"/>
              <a:t>             r = 0 + 1 </a:t>
            </a:r>
          </a:p>
          <a:p>
            <a:r>
              <a:rPr lang="en-US" sz="1600" dirty="0"/>
              <a:t>             1 = 0 * 3 + 1</a:t>
            </a:r>
          </a:p>
          <a:p>
            <a:r>
              <a:rPr lang="en-US" sz="1600" dirty="0"/>
              <a:t>D(2, 3) q = 2*0, r = 2*1</a:t>
            </a:r>
          </a:p>
          <a:p>
            <a:r>
              <a:rPr lang="en-US" sz="1600" dirty="0"/>
              <a:t>              2 = 0*3 + 2</a:t>
            </a:r>
          </a:p>
          <a:p>
            <a:r>
              <a:rPr lang="en-US" sz="1600" dirty="0"/>
              <a:t>D(4, 3) q = 2*0, r = 2*2</a:t>
            </a:r>
          </a:p>
          <a:p>
            <a:r>
              <a:rPr lang="en-US" sz="1600" dirty="0"/>
              <a:t>           </a:t>
            </a:r>
            <a:r>
              <a:rPr lang="en-US" sz="1600" spc="-100" dirty="0">
                <a:solidFill>
                  <a:srgbClr val="C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600" spc="-100" dirty="0" err="1">
                <a:solidFill>
                  <a:srgbClr val="C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r≥y</a:t>
            </a:r>
            <a:r>
              <a:rPr lang="en-US" sz="1600" spc="-100" dirty="0">
                <a:solidFill>
                  <a:srgbClr val="C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= (4≥3)</a:t>
            </a:r>
          </a:p>
          <a:p>
            <a:r>
              <a:rPr lang="en-US" sz="1600" spc="-100" dirty="0">
                <a:solidFill>
                  <a:srgbClr val="C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     r=4-3, q=0+1</a:t>
            </a:r>
          </a:p>
          <a:p>
            <a:r>
              <a:rPr lang="en-US" sz="1600" spc="-100" dirty="0">
                <a:solidFill>
                  <a:srgbClr val="C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     4 = 1*3 + 1</a:t>
            </a:r>
          </a:p>
          <a:p>
            <a:r>
              <a:rPr lang="en-US" sz="1600" spc="-100" dirty="0">
                <a:solidFill>
                  <a:srgbClr val="C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D(8,3)q=2*1, r=2*1</a:t>
            </a:r>
          </a:p>
          <a:p>
            <a:r>
              <a:rPr lang="en-US" sz="1600" spc="-100" dirty="0">
                <a:solidFill>
                  <a:srgbClr val="C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8 = 2*3 + 2</a:t>
            </a:r>
          </a:p>
          <a:p>
            <a:r>
              <a:rPr lang="en-US" sz="1600" spc="-100" dirty="0">
                <a:solidFill>
                  <a:srgbClr val="C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D(17,3)q=2*2, r=2*2</a:t>
            </a:r>
          </a:p>
          <a:p>
            <a:r>
              <a:rPr lang="en-US" sz="1600" dirty="0"/>
              <a:t>             15 is odd, r=4+1</a:t>
            </a:r>
          </a:p>
          <a:p>
            <a:r>
              <a:rPr lang="en-US" sz="1600" dirty="0"/>
              <a:t>     </a:t>
            </a:r>
            <a:r>
              <a:rPr lang="en-US" sz="1600" spc="-100" dirty="0">
                <a:solidFill>
                  <a:srgbClr val="C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600" spc="-100" dirty="0" err="1">
                <a:solidFill>
                  <a:srgbClr val="C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r≥y</a:t>
            </a:r>
            <a:r>
              <a:rPr lang="en-US" sz="1600" spc="-100" dirty="0">
                <a:solidFill>
                  <a:srgbClr val="C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)=5≥3, r=5-3,    </a:t>
            </a:r>
          </a:p>
          <a:p>
            <a:r>
              <a:rPr lang="en-US" sz="1600" spc="-100" dirty="0">
                <a:solidFill>
                  <a:srgbClr val="C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q=4+1; 17=5*3+2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00121590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52577" y="484451"/>
            <a:ext cx="6203730" cy="4423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800"/>
              </a:spcAft>
            </a:pPr>
            <a:r>
              <a:rPr lang="en-US" sz="2000" spc="-100" dirty="0">
                <a:ea typeface="Calibri" panose="020F0502020204030204" pitchFamily="34" charset="0"/>
                <a:cs typeface="Times New Roman" panose="02020603050405020304" pitchFamily="18" charset="0"/>
              </a:rPr>
              <a:t>Figure 1.2  The recursive version of division</a:t>
            </a:r>
          </a:p>
          <a:p>
            <a:pPr>
              <a:spcAft>
                <a:spcPts val="600"/>
              </a:spcAft>
            </a:pPr>
            <a:r>
              <a:rPr lang="en-US" sz="2000" spc="-1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function divide(x, y)</a:t>
            </a:r>
          </a:p>
          <a:p>
            <a:pPr marL="457200" marR="0">
              <a:spcBef>
                <a:spcPts val="0"/>
              </a:spcBef>
              <a:spcAft>
                <a:spcPts val="600"/>
              </a:spcAft>
            </a:pPr>
            <a:r>
              <a:rPr lang="en-US" sz="2000" spc="-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Input: 	Two n-bit integers x and y, where y ≥ 1.</a:t>
            </a:r>
            <a:endParaRPr lang="en-US" sz="2000" spc="-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spcBef>
                <a:spcPts val="0"/>
              </a:spcBef>
              <a:spcAft>
                <a:spcPts val="600"/>
              </a:spcAft>
            </a:pPr>
            <a:r>
              <a:rPr lang="en-US" sz="2000" spc="-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Output: 	The quotient and remainder of x divided by y.</a:t>
            </a:r>
            <a:endParaRPr lang="en-US" sz="2000" spc="-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spcBef>
                <a:spcPts val="0"/>
              </a:spcBef>
              <a:spcAft>
                <a:spcPts val="600"/>
              </a:spcAft>
            </a:pPr>
            <a:r>
              <a:rPr lang="en-US" sz="2000" spc="-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 (x = 0) then return (q, r</a:t>
            </a:r>
            <a:r>
              <a:rPr lang="en-US" sz="20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):=(</a:t>
            </a:r>
            <a:r>
              <a:rPr lang="en-US" sz="2000" spc="-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0, 0);</a:t>
            </a:r>
          </a:p>
          <a:p>
            <a:pPr marL="457200" marR="0">
              <a:spcBef>
                <a:spcPts val="0"/>
              </a:spcBef>
              <a:spcAft>
                <a:spcPts val="600"/>
              </a:spcAft>
            </a:pPr>
            <a:r>
              <a:rPr lang="en-US" sz="2000" spc="-1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(q, r) := divide(</a:t>
            </a:r>
            <a:r>
              <a:rPr lang="en-US" sz="2000" spc="-100" baseline="-25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└</a:t>
            </a:r>
            <a:r>
              <a:rPr lang="en-US" sz="2000" spc="-1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x/2</a:t>
            </a:r>
            <a:r>
              <a:rPr lang="en-US" sz="2000" spc="-100" baseline="-25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┘</a:t>
            </a:r>
            <a:r>
              <a:rPr lang="en-US" sz="2000" spc="-1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y )</a:t>
            </a:r>
            <a:endParaRPr lang="en-US" sz="2000" spc="-100" dirty="0">
              <a:solidFill>
                <a:srgbClr val="0000FF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spcBef>
                <a:spcPts val="0"/>
              </a:spcBef>
              <a:spcAft>
                <a:spcPts val="600"/>
              </a:spcAft>
            </a:pPr>
            <a:r>
              <a:rPr lang="en-US" sz="2000" spc="-100" dirty="0">
                <a:solidFill>
                  <a:srgbClr val="C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 := 2 * q,  r := </a:t>
            </a:r>
            <a:r>
              <a:rPr lang="en-US" sz="2000" spc="-1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2000" spc="-100" dirty="0">
                <a:solidFill>
                  <a:srgbClr val="C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* r; </a:t>
            </a:r>
          </a:p>
          <a:p>
            <a:pPr marL="457200" marR="0">
              <a:spcBef>
                <a:spcPts val="0"/>
              </a:spcBef>
              <a:spcAft>
                <a:spcPts val="600"/>
              </a:spcAft>
            </a:pPr>
            <a:r>
              <a:rPr lang="en-US" sz="2000" spc="-100" dirty="0">
                <a:solidFill>
                  <a:srgbClr val="C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 (x is odd) then r := r + 1;</a:t>
            </a:r>
            <a:r>
              <a:rPr lang="en-US" sz="2000" spc="-100" dirty="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457200" marR="0">
              <a:spcBef>
                <a:spcPts val="0"/>
              </a:spcBef>
              <a:spcAft>
                <a:spcPts val="600"/>
              </a:spcAft>
            </a:pPr>
            <a:r>
              <a:rPr lang="en-US" sz="2000" spc="-100" dirty="0">
                <a:solidFill>
                  <a:srgbClr val="C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 (r ≥ y) then 			 </a:t>
            </a:r>
          </a:p>
          <a:p>
            <a:pPr marL="457200">
              <a:spcAft>
                <a:spcPts val="600"/>
              </a:spcAft>
            </a:pPr>
            <a:r>
              <a:rPr lang="en-US" sz="2000" spc="-100" dirty="0">
                <a:solidFill>
                  <a:srgbClr val="C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 r := r – y; q := q + 1}; </a:t>
            </a:r>
          </a:p>
          <a:p>
            <a:pPr marL="457200" marR="0">
              <a:spcBef>
                <a:spcPts val="0"/>
              </a:spcBef>
              <a:spcAft>
                <a:spcPts val="600"/>
              </a:spcAft>
            </a:pPr>
            <a:r>
              <a:rPr lang="en-US" sz="2000" spc="-100" dirty="0">
                <a:solidFill>
                  <a:srgbClr val="C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 (q, r);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Cloud Callout 2">
            <a:extLst>
              <a:ext uri="{FF2B5EF4-FFF2-40B4-BE49-F238E27FC236}">
                <a16:creationId xmlns:a16="http://schemas.microsoft.com/office/drawing/2014/main" id="{F3E5D49B-8BB8-477B-A3C3-DD88826EEB43}"/>
              </a:ext>
            </a:extLst>
          </p:cNvPr>
          <p:cNvSpPr/>
          <p:nvPr/>
        </p:nvSpPr>
        <p:spPr>
          <a:xfrm flipH="1">
            <a:off x="397974" y="771224"/>
            <a:ext cx="521011" cy="316741"/>
          </a:xfrm>
          <a:prstGeom prst="cloudCallout">
            <a:avLst>
              <a:gd name="adj1" fmla="val -59429"/>
              <a:gd name="adj2" fmla="val 12576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0F36FDF-36BC-4184-A13F-30029FB545DE}"/>
                  </a:ext>
                </a:extLst>
              </p:cNvPr>
              <p:cNvSpPr txBox="1"/>
              <p:nvPr/>
            </p:nvSpPr>
            <p:spPr>
              <a:xfrm>
                <a:off x="7230009" y="444433"/>
                <a:ext cx="3356536" cy="286232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dirty="0"/>
                  <a:t>x = q * y + r , where r &lt; y.  R(q, r).</a:t>
                </a:r>
              </a:p>
              <a:p>
                <a:r>
                  <a:rPr lang="en-US" dirty="0"/>
                  <a:t>(q, r) := D(17, 3)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R(5, 2)</a:t>
                </a:r>
              </a:p>
              <a:p>
                <a:r>
                  <a:rPr lang="en-US" dirty="0"/>
                  <a:t>(q, r) := D(8, 3)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R (2, 2) </a:t>
                </a:r>
              </a:p>
              <a:p>
                <a:r>
                  <a:rPr lang="en-US" dirty="0"/>
                  <a:t>(q, r) := D(4, 3)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R(1, 1) </a:t>
                </a:r>
              </a:p>
              <a:p>
                <a:r>
                  <a:rPr lang="en-US" dirty="0"/>
                  <a:t>(q, r) := D(2, 3)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R(0, 2) </a:t>
                </a:r>
              </a:p>
              <a:p>
                <a:r>
                  <a:rPr lang="en-US" dirty="0"/>
                  <a:t>(q, r) := D(1, 3)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R(0, 1)</a:t>
                </a:r>
              </a:p>
              <a:p>
                <a:r>
                  <a:rPr lang="en-US" dirty="0"/>
                  <a:t>(q, r) := D(0, 3)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R(0, 0)</a:t>
                </a:r>
              </a:p>
              <a:p>
                <a:endParaRPr lang="en-US" dirty="0"/>
              </a:p>
              <a:p>
                <a:r>
                  <a:rPr lang="en-US" dirty="0"/>
                  <a:t>D(0, 3)</a:t>
                </a:r>
              </a:p>
              <a:p>
                <a:r>
                  <a:rPr lang="en-US" dirty="0"/>
                  <a:t>Since x = 0, </a:t>
                </a:r>
                <a:r>
                  <a:rPr lang="en-US" b="1" dirty="0"/>
                  <a:t>R(q=0, r=0).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0F36FDF-36BC-4184-A13F-30029FB545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0009" y="444433"/>
                <a:ext cx="3356536" cy="2862322"/>
              </a:xfrm>
              <a:prstGeom prst="rect">
                <a:avLst/>
              </a:prstGeom>
              <a:blipFill>
                <a:blip r:embed="rId2"/>
                <a:stretch>
                  <a:fillRect l="-1266" t="-1062" b="-23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Picture 17" descr="Image result for smiley face images">
            <a:extLst>
              <a:ext uri="{FF2B5EF4-FFF2-40B4-BE49-F238E27FC236}">
                <a16:creationId xmlns:a16="http://schemas.microsoft.com/office/drawing/2014/main" id="{F7A3B598-BBC9-4065-8A36-50B8B594474B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899" y="748024"/>
            <a:ext cx="549874" cy="339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E00CEA4-2612-4920-9F03-B232EA84819A}"/>
              </a:ext>
            </a:extLst>
          </p:cNvPr>
          <p:cNvCxnSpPr/>
          <p:nvPr/>
        </p:nvCxnSpPr>
        <p:spPr>
          <a:xfrm flipH="1">
            <a:off x="7779883" y="2388476"/>
            <a:ext cx="623138" cy="324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C5B8617-1B3E-4105-AD97-26AFD7C7ACE1}"/>
              </a:ext>
            </a:extLst>
          </p:cNvPr>
          <p:cNvSpPr txBox="1"/>
          <p:nvPr/>
        </p:nvSpPr>
        <p:spPr>
          <a:xfrm>
            <a:off x="5114804" y="3363364"/>
            <a:ext cx="3356536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D(1, 3)</a:t>
            </a:r>
          </a:p>
          <a:p>
            <a:r>
              <a:rPr lang="en-US" dirty="0"/>
              <a:t>q := 2* 0, r := 2 *0</a:t>
            </a:r>
          </a:p>
          <a:p>
            <a:r>
              <a:rPr lang="en-US" dirty="0"/>
              <a:t>If (x =1 is odd) then r := 0 + 1=1</a:t>
            </a:r>
          </a:p>
          <a:p>
            <a:r>
              <a:rPr lang="en-US" dirty="0"/>
              <a:t>If (1</a:t>
            </a:r>
            <a:r>
              <a:rPr lang="en-US" sz="1800" spc="-100" dirty="0">
                <a:solidFill>
                  <a:srgbClr val="C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≥ 3) –</a:t>
            </a:r>
          </a:p>
          <a:p>
            <a:r>
              <a:rPr lang="en-US" b="1" spc="-100" dirty="0">
                <a:solidFill>
                  <a:srgbClr val="C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R(q = 0, r =1).</a:t>
            </a:r>
            <a:endParaRPr lang="en-US" b="1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0E1EE32-433C-47B4-8733-FAC8197B2D7D}"/>
              </a:ext>
            </a:extLst>
          </p:cNvPr>
          <p:cNvCxnSpPr>
            <a:cxnSpLocks/>
          </p:cNvCxnSpPr>
          <p:nvPr/>
        </p:nvCxnSpPr>
        <p:spPr>
          <a:xfrm flipH="1">
            <a:off x="5872655" y="2123533"/>
            <a:ext cx="2432078" cy="1239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09207C3-C34A-4198-A6B0-3E107B805692}"/>
              </a:ext>
            </a:extLst>
          </p:cNvPr>
          <p:cNvSpPr txBox="1"/>
          <p:nvPr/>
        </p:nvSpPr>
        <p:spPr>
          <a:xfrm>
            <a:off x="1325290" y="5060539"/>
            <a:ext cx="3356536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D(2, 3)</a:t>
            </a:r>
          </a:p>
          <a:p>
            <a:r>
              <a:rPr lang="en-US" dirty="0"/>
              <a:t>q := 2* 0, r := 2 *1</a:t>
            </a:r>
          </a:p>
          <a:p>
            <a:r>
              <a:rPr lang="en-US" dirty="0"/>
              <a:t>If (x =2 is odd) -</a:t>
            </a:r>
          </a:p>
          <a:p>
            <a:r>
              <a:rPr lang="en-US" dirty="0"/>
              <a:t>If (2</a:t>
            </a:r>
            <a:r>
              <a:rPr lang="en-US" sz="1800" spc="-100" dirty="0">
                <a:solidFill>
                  <a:srgbClr val="C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≥ 3) –</a:t>
            </a:r>
          </a:p>
          <a:p>
            <a:r>
              <a:rPr lang="en-US" b="1" spc="-100" dirty="0">
                <a:solidFill>
                  <a:srgbClr val="C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R(q = 0, r =2).</a:t>
            </a:r>
            <a:endParaRPr lang="en-US" b="1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BD51B7C-AC01-46A2-8C7D-3F7BEC5A6B4A}"/>
              </a:ext>
            </a:extLst>
          </p:cNvPr>
          <p:cNvCxnSpPr>
            <a:cxnSpLocks/>
            <a:endCxn id="10" idx="0"/>
          </p:cNvCxnSpPr>
          <p:nvPr/>
        </p:nvCxnSpPr>
        <p:spPr>
          <a:xfrm flipH="1">
            <a:off x="3003558" y="1734207"/>
            <a:ext cx="5233925" cy="3326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F2F716C5-F288-43CC-8212-42E52C84A8A1}"/>
              </a:ext>
            </a:extLst>
          </p:cNvPr>
          <p:cNvSpPr txBox="1"/>
          <p:nvPr/>
        </p:nvSpPr>
        <p:spPr>
          <a:xfrm>
            <a:off x="4803168" y="5060539"/>
            <a:ext cx="3356536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D(4, 3)</a:t>
            </a:r>
          </a:p>
          <a:p>
            <a:r>
              <a:rPr lang="en-US" dirty="0"/>
              <a:t>q := 2* 0, r := 2 *2</a:t>
            </a:r>
          </a:p>
          <a:p>
            <a:r>
              <a:rPr lang="en-US" dirty="0"/>
              <a:t>If (x =4 is odd) -</a:t>
            </a:r>
          </a:p>
          <a:p>
            <a:r>
              <a:rPr lang="en-US" dirty="0"/>
              <a:t>If (4</a:t>
            </a:r>
            <a:r>
              <a:rPr lang="en-US" sz="1800" spc="-100" dirty="0">
                <a:solidFill>
                  <a:srgbClr val="C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≥ 3) {r:= 4-3; q:= 0+1</a:t>
            </a:r>
          </a:p>
          <a:p>
            <a:r>
              <a:rPr lang="en-US" b="1" spc="-100" dirty="0">
                <a:solidFill>
                  <a:srgbClr val="C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R(q = 1, r =1).</a:t>
            </a:r>
            <a:endParaRPr lang="en-US" b="1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64F7801-F5B6-4519-B99A-9AD251E85A72}"/>
              </a:ext>
            </a:extLst>
          </p:cNvPr>
          <p:cNvCxnSpPr>
            <a:cxnSpLocks/>
            <a:endCxn id="25" idx="0"/>
          </p:cNvCxnSpPr>
          <p:nvPr/>
        </p:nvCxnSpPr>
        <p:spPr>
          <a:xfrm flipH="1">
            <a:off x="6481436" y="1466193"/>
            <a:ext cx="1989904" cy="3594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53104299-63AE-4C13-987D-1E03DB6AF60E}"/>
              </a:ext>
            </a:extLst>
          </p:cNvPr>
          <p:cNvSpPr txBox="1"/>
          <p:nvPr/>
        </p:nvSpPr>
        <p:spPr>
          <a:xfrm>
            <a:off x="8558040" y="3339936"/>
            <a:ext cx="2398994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D(8, 3)</a:t>
            </a:r>
          </a:p>
          <a:p>
            <a:r>
              <a:rPr lang="en-US" dirty="0"/>
              <a:t>q := 2* 1, r := 2 *1</a:t>
            </a:r>
          </a:p>
          <a:p>
            <a:r>
              <a:rPr lang="en-US" dirty="0"/>
              <a:t>If (x =8 is odd) -</a:t>
            </a:r>
          </a:p>
          <a:p>
            <a:r>
              <a:rPr lang="en-US" dirty="0"/>
              <a:t>If (2</a:t>
            </a:r>
            <a:r>
              <a:rPr lang="en-US" sz="1800" spc="-100" dirty="0">
                <a:solidFill>
                  <a:srgbClr val="C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≥ 3) -</a:t>
            </a:r>
          </a:p>
          <a:p>
            <a:r>
              <a:rPr lang="en-US" b="1" spc="-100" dirty="0">
                <a:solidFill>
                  <a:srgbClr val="C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R(q = 2, r =2).</a:t>
            </a:r>
            <a:endParaRPr lang="en-US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965123F-A011-45FF-8599-37BE8D6AC65C}"/>
              </a:ext>
            </a:extLst>
          </p:cNvPr>
          <p:cNvSpPr txBox="1"/>
          <p:nvPr/>
        </p:nvSpPr>
        <p:spPr>
          <a:xfrm>
            <a:off x="8243273" y="5049890"/>
            <a:ext cx="3356536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D(17, 3)</a:t>
            </a:r>
          </a:p>
          <a:p>
            <a:r>
              <a:rPr lang="en-US" dirty="0"/>
              <a:t>q := 2* 2, r := 2 *2</a:t>
            </a:r>
          </a:p>
          <a:p>
            <a:r>
              <a:rPr lang="en-US" dirty="0"/>
              <a:t>If (x =17 is odd) then r := 4+1</a:t>
            </a:r>
          </a:p>
          <a:p>
            <a:r>
              <a:rPr lang="en-US" dirty="0"/>
              <a:t>If (5</a:t>
            </a:r>
            <a:r>
              <a:rPr lang="en-US" sz="1800" spc="-100" dirty="0">
                <a:solidFill>
                  <a:srgbClr val="C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≥ 3) {r:= 5-3; q:= 4+1</a:t>
            </a:r>
          </a:p>
          <a:p>
            <a:r>
              <a:rPr lang="en-US" b="1" spc="-100" dirty="0">
                <a:solidFill>
                  <a:srgbClr val="C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R(q = 5, r =2).</a:t>
            </a:r>
            <a:endParaRPr lang="en-US" b="1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15E550D-040D-4152-A4B1-E5F1690326A9}"/>
              </a:ext>
            </a:extLst>
          </p:cNvPr>
          <p:cNvCxnSpPr>
            <a:cxnSpLocks/>
            <a:endCxn id="29" idx="0"/>
          </p:cNvCxnSpPr>
          <p:nvPr/>
        </p:nvCxnSpPr>
        <p:spPr>
          <a:xfrm>
            <a:off x="8447818" y="1218044"/>
            <a:ext cx="1309719" cy="2121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44E9E58-1A82-47D4-8800-9E320579491B}"/>
              </a:ext>
            </a:extLst>
          </p:cNvPr>
          <p:cNvCxnSpPr>
            <a:cxnSpLocks/>
            <a:endCxn id="33" idx="0"/>
          </p:cNvCxnSpPr>
          <p:nvPr/>
        </p:nvCxnSpPr>
        <p:spPr>
          <a:xfrm>
            <a:off x="8644365" y="929594"/>
            <a:ext cx="1277176" cy="4120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81922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11380" y="323006"/>
            <a:ext cx="8597594" cy="65349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>
              <a:spcBef>
                <a:spcPts val="0"/>
              </a:spcBef>
              <a:spcAft>
                <a:spcPts val="600"/>
              </a:spcAft>
            </a:pPr>
            <a:r>
              <a:rPr lang="en-US" spc="-100" dirty="0">
                <a:solidFill>
                  <a:srgbClr val="C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Interpretation of the following statements:</a:t>
            </a:r>
          </a:p>
          <a:p>
            <a:pPr marL="457200" marR="0">
              <a:spcBef>
                <a:spcPts val="0"/>
              </a:spcBef>
              <a:spcAft>
                <a:spcPts val="600"/>
              </a:spcAft>
            </a:pPr>
            <a:r>
              <a:rPr lang="en-US" spc="-100" dirty="0">
                <a:solidFill>
                  <a:srgbClr val="C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(1) q := 2 * q,  r := 2 * r;          </a:t>
            </a:r>
            <a:r>
              <a:rPr lang="en-US" spc="-100" dirty="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// shift left one bit.</a:t>
            </a:r>
            <a:endParaRPr lang="en-US" spc="-100" dirty="0">
              <a:solidFill>
                <a:srgbClr val="C0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spcBef>
                <a:spcPts val="0"/>
              </a:spcBef>
              <a:spcAft>
                <a:spcPts val="600"/>
              </a:spcAft>
            </a:pPr>
            <a:r>
              <a:rPr lang="en-US" spc="-100" dirty="0">
                <a:solidFill>
                  <a:srgbClr val="C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(2) if (x is odd) then r := r + 1;</a:t>
            </a:r>
            <a:r>
              <a:rPr lang="en-US" spc="-100" dirty="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// needs c*n-bits</a:t>
            </a:r>
            <a:endParaRPr lang="en-US" spc="-100" dirty="0">
              <a:solidFill>
                <a:srgbClr val="C0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spcAft>
                <a:spcPts val="600"/>
              </a:spcAft>
            </a:pPr>
            <a:r>
              <a:rPr lang="en-US" spc="-100" dirty="0">
                <a:solidFill>
                  <a:srgbClr val="C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(3) if (r ≥ y) then 			  </a:t>
            </a:r>
            <a:r>
              <a:rPr lang="en-US" spc="-100" dirty="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// additions</a:t>
            </a:r>
            <a:endParaRPr lang="en-US" spc="-100" dirty="0">
              <a:solidFill>
                <a:srgbClr val="C0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spcBef>
                <a:spcPts val="0"/>
              </a:spcBef>
              <a:spcAft>
                <a:spcPts val="600"/>
              </a:spcAft>
            </a:pPr>
            <a:r>
              <a:rPr lang="en-US" spc="-100" dirty="0">
                <a:solidFill>
                  <a:srgbClr val="C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{ r := r – y; q := q + 1}; </a:t>
            </a:r>
          </a:p>
          <a:p>
            <a:pPr marL="457200" marR="0">
              <a:spcBef>
                <a:spcPts val="0"/>
              </a:spcBef>
              <a:spcAft>
                <a:spcPts val="600"/>
              </a:spcAft>
            </a:pPr>
            <a:r>
              <a:rPr lang="en-US" spc="-100" dirty="0">
                <a:solidFill>
                  <a:srgbClr val="C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 (q, r);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     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(1)      </a:t>
            </a:r>
            <a:r>
              <a:rPr lang="en-US" sz="18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x/2 = q*y + r</a:t>
            </a:r>
            <a:endParaRPr lang="en-US" sz="1800" dirty="0">
              <a:solidFill>
                <a:srgbClr val="0000FF"/>
              </a:solidFill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          </a:t>
            </a:r>
            <a:r>
              <a:rPr lang="en-US" sz="18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x = 2*q*y + 2*r 	where Q = 2*q, R = 2*r</a:t>
            </a:r>
            <a:endParaRPr lang="en-US" sz="1800" dirty="0">
              <a:solidFill>
                <a:srgbClr val="0000FF"/>
              </a:solidFill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         </a:t>
            </a:r>
            <a:r>
              <a:rPr lang="en-US" sz="18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x = </a:t>
            </a:r>
            <a:r>
              <a:rPr lang="en-US" sz="1800" b="1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Q</a:t>
            </a:r>
            <a:r>
              <a:rPr lang="en-US" sz="18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*y + </a:t>
            </a:r>
            <a:r>
              <a:rPr lang="en-US" sz="1800" b="1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R</a:t>
            </a:r>
            <a:endParaRPr lang="en-US" sz="1800" dirty="0">
              <a:solidFill>
                <a:srgbClr val="0000FF"/>
              </a:solidFill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(2)     </a:t>
            </a:r>
            <a:r>
              <a:rPr lang="en-US" sz="18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when x is odd as it is flooring or rounding down the value of x the representation would be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    </a:t>
            </a:r>
            <a:r>
              <a:rPr lang="en-US" sz="18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( x – 1 ) / 2 = q*y + r</a:t>
            </a:r>
            <a:endParaRPr lang="en-US" sz="1800" dirty="0">
              <a:solidFill>
                <a:srgbClr val="0000FF"/>
              </a:solidFill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x – 1 = 2*q*y + 2*r</a:t>
            </a:r>
            <a:endParaRPr lang="en-US" sz="1800" dirty="0">
              <a:solidFill>
                <a:srgbClr val="0000FF"/>
              </a:solidFill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x = 2*q*y + 2*r + 1</a:t>
            </a:r>
            <a:endParaRPr lang="en-US" sz="1800" dirty="0">
              <a:solidFill>
                <a:srgbClr val="0000FF"/>
              </a:solidFill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x = Q*y + </a:t>
            </a:r>
            <a:r>
              <a:rPr lang="en-US" sz="1800" b="1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(R + 1)     </a:t>
            </a:r>
            <a:r>
              <a:rPr lang="en-US" sz="18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where Q = 2*q, R = 2*r</a:t>
            </a:r>
            <a:r>
              <a:rPr lang="en-US" sz="1800" b="1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endParaRPr lang="en-US" sz="1800" dirty="0">
              <a:solidFill>
                <a:srgbClr val="0000FF"/>
              </a:solidFill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(3)      </a:t>
            </a:r>
            <a:r>
              <a:rPr lang="en-US" sz="18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It performs the usual function of a division operation. It checks whether the value of reminder, r greater or equal to y. If true, updates the value of r to be (</a:t>
            </a:r>
            <a:r>
              <a:rPr lang="en-US" sz="1800" i="1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r – y)</a:t>
            </a:r>
            <a:r>
              <a:rPr lang="en-US" sz="18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and increases Quotient q by 1. </a:t>
            </a:r>
            <a:endParaRPr lang="en-US" sz="1800" dirty="0">
              <a:solidFill>
                <a:srgbClr val="0000FF"/>
              </a:solidFill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203482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61795" y="921344"/>
            <a:ext cx="9554547" cy="56242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Prove T(n) = O(n</a:t>
            </a:r>
            <a:r>
              <a:rPr lang="en-US" sz="22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T(n) = T(</a:t>
            </a:r>
            <a:r>
              <a:rPr lang="en-US" sz="22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└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n/2 </a:t>
            </a:r>
            <a:r>
              <a:rPr lang="en-US" sz="22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┘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+  c(n)</a:t>
            </a: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T(1) = c</a:t>
            </a:r>
            <a:r>
              <a:rPr lang="en-US" sz="22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(assume c</a:t>
            </a:r>
            <a:r>
              <a:rPr lang="en-US" sz="22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1); </a:t>
            </a:r>
          </a:p>
          <a:p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Solution:  </a:t>
            </a:r>
          </a:p>
          <a:p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(need to check the correctness of the following)</a:t>
            </a: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Let n = 2</a:t>
            </a:r>
            <a:r>
              <a:rPr lang="en-US" sz="22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	</a:t>
            </a: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T(n) = T(2</a:t>
            </a:r>
            <a:r>
              <a:rPr lang="en-US" sz="22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= T(2</a:t>
            </a:r>
            <a:r>
              <a:rPr lang="en-US" sz="22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k-1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+ 2</a:t>
            </a:r>
            <a:r>
              <a:rPr lang="en-US" sz="22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= T(2</a:t>
            </a:r>
            <a:r>
              <a:rPr lang="en-US" sz="22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k--2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+ 2</a:t>
            </a:r>
            <a:r>
              <a:rPr lang="en-US" sz="22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k-1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+ 2</a:t>
            </a:r>
            <a:r>
              <a:rPr lang="en-US" sz="22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= …</a:t>
            </a: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= T(2</a:t>
            </a:r>
            <a:r>
              <a:rPr lang="en-US" sz="22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k-i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+ (2</a:t>
            </a:r>
            <a:r>
              <a:rPr lang="en-US" sz="22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k-i+1 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+ (2</a:t>
            </a:r>
            <a:r>
              <a:rPr lang="en-US" sz="22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k-i+2 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+ … + (2</a:t>
            </a:r>
            <a:r>
              <a:rPr lang="en-US" sz="22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k-3 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+ (2</a:t>
            </a:r>
            <a:r>
              <a:rPr lang="en-US" sz="22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k-2 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+ (2</a:t>
            </a:r>
            <a:r>
              <a:rPr lang="en-US" sz="22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k-1 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+ (2</a:t>
            </a:r>
            <a:r>
              <a:rPr lang="en-US" sz="22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 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= T(2</a:t>
            </a:r>
            <a:r>
              <a:rPr lang="en-US" sz="22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k-k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+ (2</a:t>
            </a:r>
            <a:r>
              <a:rPr lang="en-US" sz="22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k-k+1 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+ (2</a:t>
            </a:r>
            <a:r>
              <a:rPr lang="en-US" sz="22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k-k+2 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+ … + (2</a:t>
            </a:r>
            <a:r>
              <a:rPr lang="en-US" sz="22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k-3 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+ (2</a:t>
            </a:r>
            <a:r>
              <a:rPr lang="en-US" sz="22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k-2 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+ (2</a:t>
            </a:r>
            <a:r>
              <a:rPr lang="en-US" sz="22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k-1 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+ (2</a:t>
            </a:r>
            <a:r>
              <a:rPr lang="en-US" sz="22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 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), k = </a:t>
            </a:r>
            <a:r>
              <a:rPr lang="en-US" sz="2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= </a:t>
            </a:r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T(2</a:t>
            </a:r>
            <a:r>
              <a:rPr lang="en-US" sz="2200" baseline="30000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k-k</a:t>
            </a:r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+ (2</a:t>
            </a:r>
            <a:r>
              <a:rPr lang="en-US" sz="22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k-k+1 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+ (2</a:t>
            </a:r>
            <a:r>
              <a:rPr lang="en-US" sz="22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k-k+2 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+ … + (2</a:t>
            </a:r>
            <a:r>
              <a:rPr lang="en-US" sz="22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k-3 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+ (2</a:t>
            </a:r>
            <a:r>
              <a:rPr lang="en-US" sz="22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k-2 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+ (2</a:t>
            </a:r>
            <a:r>
              <a:rPr lang="en-US" sz="22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k-1 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+ (2</a:t>
            </a:r>
            <a:r>
              <a:rPr lang="en-US" sz="22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 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),</a:t>
            </a: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= 1+ (2</a:t>
            </a:r>
            <a:r>
              <a:rPr lang="en-US" sz="22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 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+ (2</a:t>
            </a:r>
            <a:r>
              <a:rPr lang="en-US" sz="22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 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+ … + (2</a:t>
            </a:r>
            <a:r>
              <a:rPr lang="en-US" sz="22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k-3 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+ (2</a:t>
            </a:r>
            <a:r>
              <a:rPr lang="en-US" sz="22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k-2 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+ (2</a:t>
            </a:r>
            <a:r>
              <a:rPr lang="en-US" sz="22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k-1 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+ (2</a:t>
            </a:r>
            <a:r>
              <a:rPr lang="en-US" sz="22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 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),</a:t>
            </a: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= (2</a:t>
            </a:r>
            <a:r>
              <a:rPr lang="en-US" sz="22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k+1 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-1)</a:t>
            </a: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= 2n -1 = O(n) recursive calls</a:t>
            </a: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algorithm will take n calls, and therefore O(n</a:t>
            </a:r>
            <a:r>
              <a:rPr lang="en-US" sz="22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).</a:t>
            </a: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908950" y="1211605"/>
            <a:ext cx="4037725" cy="2031325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function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divide(x, y)</a:t>
            </a:r>
            <a:endParaRPr lang="en-US" dirty="0">
              <a:solidFill>
                <a:srgbClr val="0000FF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if  x = 0, then return (q, r) := (0, 0);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(q, r) := divide(</a:t>
            </a:r>
            <a:r>
              <a:rPr lang="en-US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└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x/2 </a:t>
            </a:r>
            <a:r>
              <a:rPr lang="en-US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┘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, y )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 := 2 * q,  r := 2 * r;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if x is odd then r := r +1;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if r  ≥ y then { r := r – y; q := q +1};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return (q, r)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Cloud Callout 2">
            <a:extLst>
              <a:ext uri="{FF2B5EF4-FFF2-40B4-BE49-F238E27FC236}">
                <a16:creationId xmlns:a16="http://schemas.microsoft.com/office/drawing/2014/main" id="{323A06EB-7D82-4003-A111-9EC927F7F829}"/>
              </a:ext>
            </a:extLst>
          </p:cNvPr>
          <p:cNvSpPr/>
          <p:nvPr/>
        </p:nvSpPr>
        <p:spPr>
          <a:xfrm flipH="1">
            <a:off x="906517" y="921343"/>
            <a:ext cx="325124" cy="290261"/>
          </a:xfrm>
          <a:prstGeom prst="cloudCallout">
            <a:avLst>
              <a:gd name="adj1" fmla="val -59429"/>
              <a:gd name="adj2" fmla="val 12576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Image result for smiley face images">
            <a:extLst>
              <a:ext uri="{FF2B5EF4-FFF2-40B4-BE49-F238E27FC236}">
                <a16:creationId xmlns:a16="http://schemas.microsoft.com/office/drawing/2014/main" id="{F7A3B598-BBC9-4065-8A36-50B8B594474B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92941">
            <a:off x="836187" y="864773"/>
            <a:ext cx="555509" cy="363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ction Button: Help 2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C0674946-32F6-30FA-B1FC-B0806C55AE37}"/>
              </a:ext>
            </a:extLst>
          </p:cNvPr>
          <p:cNvSpPr/>
          <p:nvPr/>
        </p:nvSpPr>
        <p:spPr>
          <a:xfrm>
            <a:off x="4980452" y="335963"/>
            <a:ext cx="1859661" cy="1902299"/>
          </a:xfrm>
          <a:prstGeom prst="actionButtonHelp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93458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C65CB3-B15E-4905-B0CD-3011558E85E4}"/>
              </a:ext>
            </a:extLst>
          </p:cNvPr>
          <p:cNvSpPr txBox="1"/>
          <p:nvPr/>
        </p:nvSpPr>
        <p:spPr>
          <a:xfrm>
            <a:off x="3291840" y="2629990"/>
            <a:ext cx="56083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End of Proof of Program Correction.</a:t>
            </a:r>
          </a:p>
        </p:txBody>
      </p:sp>
    </p:spTree>
    <p:extLst>
      <p:ext uri="{BB962C8B-B14F-4D97-AF65-F5344CB8AC3E}">
        <p14:creationId xmlns:p14="http://schemas.microsoft.com/office/powerpoint/2010/main" val="11085456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3D029C9E-49B1-4C2C-B1DE-607712519904}"/>
              </a:ext>
            </a:extLst>
          </p:cNvPr>
          <p:cNvSpPr txBox="1"/>
          <p:nvPr/>
        </p:nvSpPr>
        <p:spPr>
          <a:xfrm>
            <a:off x="707694" y="6007172"/>
            <a:ext cx="10499884" cy="850828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540D8292-775A-4751-ADA1-2130EE6234D4}"/>
              </a:ext>
            </a:extLst>
          </p:cNvPr>
          <p:cNvSpPr txBox="1"/>
          <p:nvPr/>
        </p:nvSpPr>
        <p:spPr>
          <a:xfrm>
            <a:off x="707694" y="1437108"/>
            <a:ext cx="10110632" cy="129009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373674" y="743913"/>
                <a:ext cx="9536412" cy="605800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28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Example of Binary(n)</a:t>
                </a:r>
                <a:endParaRPr lang="en-US" sz="2400" dirty="0">
                  <a:solidFill>
                    <a:srgbClr val="0000FF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600"/>
                  </a:spcAft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Design an algorithm for finding </a:t>
                </a:r>
                <a:r>
                  <a:rPr lang="en-US" sz="2400" i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the number k of binary digits 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 the binary representation of a positive decimal integer n. </a:t>
                </a:r>
              </a:p>
              <a:p>
                <a:pPr>
                  <a:lnSpc>
                    <a:spcPct val="107000"/>
                  </a:lnSpc>
                  <a:spcAft>
                    <a:spcPts val="600"/>
                  </a:spcAft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Let k be count.</a:t>
                </a:r>
              </a:p>
              <a:p>
                <a:pPr lvl="0" indent="4572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2400" spc="-100" dirty="0">
                    <a:latin typeface="Consolas" panose="020B06090202040302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Algorithm Binary(n)</a:t>
                </a:r>
                <a:endParaRPr lang="en-US" altLang="en-US" sz="2400" spc="-100" dirty="0">
                  <a:latin typeface="Consolas" panose="020B0609020204030204" pitchFamily="49" charset="0"/>
                  <a:cs typeface="Times New Roman" panose="02020603050405020304" pitchFamily="18" charset="0"/>
                </a:endParaRPr>
              </a:p>
              <a:p>
                <a:pPr lvl="0" indent="4572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2400" spc="-100" dirty="0">
                    <a:latin typeface="Consolas" panose="020B06090202040302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	</a:t>
                </a:r>
                <a:r>
                  <a:rPr lang="en-US" altLang="en-US" sz="2400" spc="-1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Input: 	A positive decimal integer n</a:t>
                </a:r>
                <a:endParaRPr lang="en-US" altLang="en-US" sz="2400" spc="-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0" indent="4572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2400" spc="-1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	Output: The number of binary digits in n’s binary representation</a:t>
                </a:r>
                <a:endParaRPr lang="en-US" altLang="en-US" sz="2400" spc="-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0" indent="4572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2400" spc="-100" dirty="0">
                    <a:latin typeface="Consolas" panose="020B06090202040302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	count ← 1; //let k be count.</a:t>
                </a:r>
                <a:endParaRPr lang="en-US" altLang="en-US" sz="2400" spc="-100" dirty="0">
                  <a:latin typeface="Consolas" panose="020B0609020204030204" pitchFamily="49" charset="0"/>
                  <a:cs typeface="Times New Roman" panose="02020603050405020304" pitchFamily="18" charset="0"/>
                </a:endParaRPr>
              </a:p>
              <a:p>
                <a:pPr lvl="0" indent="4572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2400" spc="-100" dirty="0">
                    <a:latin typeface="Consolas" panose="020B06090202040302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	while (n &gt; 1) do </a:t>
                </a:r>
                <a:r>
                  <a:rPr lang="en-US" altLang="en-US" sz="2400" spc="-100" dirty="0">
                    <a:solidFill>
                      <a:srgbClr val="0000FF"/>
                    </a:solidFill>
                    <a:latin typeface="Consolas" panose="020B06090202040302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{</a:t>
                </a:r>
                <a:endParaRPr lang="en-US" altLang="en-US" sz="2400" spc="-100" dirty="0">
                  <a:solidFill>
                    <a:srgbClr val="0000FF"/>
                  </a:solidFill>
                  <a:latin typeface="Consolas" panose="020B0609020204030204" pitchFamily="49" charset="0"/>
                  <a:cs typeface="Times New Roman" panose="02020603050405020304" pitchFamily="18" charset="0"/>
                </a:endParaRPr>
              </a:p>
              <a:p>
                <a:pPr lvl="0" indent="4572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2400" spc="-100" dirty="0">
                    <a:latin typeface="Consolas" panose="020B06090202040302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		count ← count + 1;</a:t>
                </a:r>
                <a:r>
                  <a:rPr lang="en-US" altLang="en-US" sz="2400" spc="-1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</a:p>
              <a:p>
                <a:pPr lvl="0" indent="4572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2400" spc="-1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		</a:t>
                </a:r>
                <a:r>
                  <a:rPr lang="en-US" altLang="en-US" sz="2400" spc="-100" dirty="0">
                    <a:solidFill>
                      <a:srgbClr val="0000FF"/>
                    </a:solidFill>
                    <a:latin typeface="Consolas" panose="020B06090202040302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 ← </a:t>
                </a:r>
                <a:r>
                  <a:rPr lang="en-US" altLang="en-US" sz="2400" spc="-100" baseline="-30000" dirty="0">
                    <a:solidFill>
                      <a:srgbClr val="0000FF"/>
                    </a:solidFill>
                    <a:latin typeface="Consolas" panose="020B06090202040302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└</a:t>
                </a:r>
                <a:r>
                  <a:rPr lang="en-US" altLang="en-US" sz="2400" spc="-100" dirty="0">
                    <a:solidFill>
                      <a:srgbClr val="0000FF"/>
                    </a:solidFill>
                    <a:latin typeface="Consolas" panose="020B06090202040302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n/2</a:t>
                </a:r>
                <a:r>
                  <a:rPr lang="en-US" altLang="en-US" sz="2400" spc="-100" baseline="-30000" dirty="0">
                    <a:solidFill>
                      <a:srgbClr val="0000FF"/>
                    </a:solidFill>
                    <a:latin typeface="Consolas" panose="020B06090202040302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┘</a:t>
                </a:r>
                <a:r>
                  <a:rPr lang="en-US" altLang="en-US" sz="2400" spc="-100" dirty="0">
                    <a:solidFill>
                      <a:srgbClr val="0000FF"/>
                    </a:solidFill>
                    <a:latin typeface="Consolas" panose="020B06090202040302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;</a:t>
                </a:r>
                <a:r>
                  <a:rPr lang="en-US" altLang="en-US" sz="2400" spc="-100" baseline="-30000" dirty="0">
                    <a:solidFill>
                      <a:srgbClr val="0000FF"/>
                    </a:solidFill>
                    <a:latin typeface="Consolas" panose="020B06090202040302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en-US" sz="2400" spc="-100" dirty="0">
                    <a:solidFill>
                      <a:srgbClr val="0000FF"/>
                    </a:solidFill>
                    <a:latin typeface="Consolas" panose="020B06090202040302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}</a:t>
                </a:r>
                <a:r>
                  <a:rPr lang="en-US" altLang="en-US" sz="2400" spc="-100" baseline="-300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		                 </a:t>
                </a:r>
                <a:r>
                  <a:rPr lang="en-US" altLang="en-US" sz="2400" spc="-1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				</a:t>
                </a:r>
              </a:p>
              <a:p>
                <a:pPr indent="0"/>
                <a:r>
                  <a:rPr lang="en-US" altLang="en-US" sz="2400" spc="-1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	</a:t>
                </a:r>
                <a:r>
                  <a:rPr lang="en-US" altLang="en-US" sz="2400" spc="-100" dirty="0">
                    <a:latin typeface="Consolas" panose="020B06090202040302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return count;</a:t>
                </a:r>
                <a:r>
                  <a:rPr lang="en-US" altLang="en-US" sz="2400" spc="-100" dirty="0">
                    <a:latin typeface="Consolas" panose="020B0609020204030204" pitchFamily="49" charset="0"/>
                    <a:cs typeface="Times New Roman" panose="02020603050405020304" pitchFamily="18" charset="0"/>
                  </a:rPr>
                  <a:t> </a:t>
                </a:r>
              </a:p>
              <a:p>
                <a:pPr indent="0"/>
                <a:endParaRPr lang="en-US" altLang="en-US" sz="2400" spc="-100" dirty="0">
                  <a:latin typeface="Consolas" panose="020B0609020204030204" pitchFamily="49" charset="0"/>
                  <a:cs typeface="Times New Roman" panose="02020603050405020304" pitchFamily="18" charset="0"/>
                </a:endParaRPr>
              </a:p>
              <a:p>
                <a:r>
                  <a:rPr lang="en-US" altLang="en-US" sz="2400" spc="-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Time efficiency is  count = </a:t>
                </a:r>
                <a:r>
                  <a:rPr lang="en-US" sz="2400" baseline="-250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└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log</a:t>
                </a:r>
                <a:r>
                  <a:rPr lang="en-US" sz="2400" baseline="-250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n </a:t>
                </a:r>
                <a:r>
                  <a:rPr lang="en-US" sz="2400" baseline="-250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┘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+ 1 , for a large k, 2</a:t>
                </a:r>
                <a:r>
                  <a:rPr lang="en-US" sz="2400" baseline="300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  <m:r>
                      <a:rPr 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n.</a:t>
                </a:r>
              </a:p>
              <a:p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It can compute via T(n) = T(</a:t>
                </a:r>
                <a:r>
                  <a:rPr lang="en-US" altLang="en-US" sz="2400" spc="-100" baseline="-30000" dirty="0">
                    <a:solidFill>
                      <a:srgbClr val="0000FF"/>
                    </a:solidFill>
                    <a:latin typeface="Consolas" panose="020B06090202040302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└</a:t>
                </a:r>
                <a:r>
                  <a:rPr lang="en-US" altLang="en-US" sz="2400" spc="-100" dirty="0">
                    <a:solidFill>
                      <a:srgbClr val="0000FF"/>
                    </a:solidFill>
                    <a:latin typeface="Consolas" panose="020B06090202040302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n/2</a:t>
                </a:r>
                <a:r>
                  <a:rPr lang="en-US" altLang="en-US" sz="2400" spc="-100" baseline="-30000" dirty="0">
                    <a:solidFill>
                      <a:srgbClr val="0000FF"/>
                    </a:solidFill>
                    <a:latin typeface="Consolas" panose="020B06090202040302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┘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+ 1, where n = 2</a:t>
                </a:r>
                <a:r>
                  <a:rPr lang="en-US" sz="2400" baseline="300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en-US" altLang="en-US" sz="2400" spc="-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3674" y="743913"/>
                <a:ext cx="9536412" cy="6058005"/>
              </a:xfrm>
              <a:prstGeom prst="rect">
                <a:avLst/>
              </a:prstGeom>
              <a:blipFill>
                <a:blip r:embed="rId2"/>
                <a:stretch>
                  <a:fillRect l="-1278" t="-1006" b="-1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241540" y="5177235"/>
            <a:ext cx="203132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		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215D02F-0739-45A8-A61A-80E8AEEB4176}"/>
              </a:ext>
            </a:extLst>
          </p:cNvPr>
          <p:cNvSpPr/>
          <p:nvPr/>
        </p:nvSpPr>
        <p:spPr>
          <a:xfrm>
            <a:off x="6916813" y="5474922"/>
            <a:ext cx="39932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Requires four bits  to encode 15 as </a:t>
            </a:r>
            <a:r>
              <a:rPr lang="en-US" u="sng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1111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2B431B-55A5-431F-811F-DAD246DAD4F1}"/>
              </a:ext>
            </a:extLst>
          </p:cNvPr>
          <p:cNvSpPr txBox="1"/>
          <p:nvPr/>
        </p:nvSpPr>
        <p:spPr>
          <a:xfrm>
            <a:off x="26445" y="4130794"/>
            <a:ext cx="2272937" cy="12003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Number of executions of </a:t>
            </a:r>
            <a:r>
              <a:rPr lang="en-US" alt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&gt; </a:t>
            </a:r>
            <a:r>
              <a:rPr lang="en-US" dirty="0"/>
              <a:t>is 4 times.</a:t>
            </a:r>
          </a:p>
          <a:p>
            <a:r>
              <a:rPr lang="en-US" dirty="0"/>
              <a:t>Number of executions of </a:t>
            </a:r>
            <a:r>
              <a:rPr lang="en-US" alt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+</a:t>
            </a:r>
            <a:r>
              <a:rPr lang="en-US" dirty="0"/>
              <a:t> is 3 times.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B2E5221A-D590-4D36-A9A0-010EB3D724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2508522"/>
              </p:ext>
            </p:extLst>
          </p:nvPr>
        </p:nvGraphicFramePr>
        <p:xfrm>
          <a:off x="6438648" y="4286202"/>
          <a:ext cx="5328744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3566">
                  <a:extLst>
                    <a:ext uri="{9D8B030D-6E8A-4147-A177-3AD203B41FA5}">
                      <a16:colId xmlns:a16="http://schemas.microsoft.com/office/drawing/2014/main" val="423761650"/>
                    </a:ext>
                  </a:extLst>
                </a:gridCol>
                <a:gridCol w="990040">
                  <a:extLst>
                    <a:ext uri="{9D8B030D-6E8A-4147-A177-3AD203B41FA5}">
                      <a16:colId xmlns:a16="http://schemas.microsoft.com/office/drawing/2014/main" val="3440527030"/>
                    </a:ext>
                  </a:extLst>
                </a:gridCol>
                <a:gridCol w="892979">
                  <a:extLst>
                    <a:ext uri="{9D8B030D-6E8A-4147-A177-3AD203B41FA5}">
                      <a16:colId xmlns:a16="http://schemas.microsoft.com/office/drawing/2014/main" val="705924636"/>
                    </a:ext>
                  </a:extLst>
                </a:gridCol>
                <a:gridCol w="844447">
                  <a:extLst>
                    <a:ext uri="{9D8B030D-6E8A-4147-A177-3AD203B41FA5}">
                      <a16:colId xmlns:a16="http://schemas.microsoft.com/office/drawing/2014/main" val="4168654198"/>
                    </a:ext>
                  </a:extLst>
                </a:gridCol>
                <a:gridCol w="1727712">
                  <a:extLst>
                    <a:ext uri="{9D8B030D-6E8A-4147-A177-3AD203B41FA5}">
                      <a16:colId xmlns:a16="http://schemas.microsoft.com/office/drawing/2014/main" val="2742839680"/>
                    </a:ext>
                  </a:extLst>
                </a:gridCol>
              </a:tblGrid>
              <a:tr h="319296"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(n &gt; 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rgbClr val="0000FF"/>
                          </a:solidFill>
                        </a:rPr>
                        <a:t>15 &gt;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7 &gt;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3 &gt;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rgbClr val="0000FF"/>
                          </a:solidFill>
                        </a:rPr>
                        <a:t>1 &gt; 1 (false)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4061784"/>
                  </a:ext>
                </a:extLst>
              </a:tr>
              <a:tr h="319296"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rgbClr val="0000FF"/>
                          </a:solidFill>
                        </a:rPr>
                        <a:t>k = 1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rgbClr val="0000FF"/>
                          </a:solidFill>
                        </a:rPr>
                        <a:t>k =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k = 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k = 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 err="1">
                          <a:solidFill>
                            <a:srgbClr val="0000FF"/>
                          </a:solidFill>
                        </a:rPr>
                        <a:t>exitWhile</a:t>
                      </a:r>
                      <a:r>
                        <a:rPr lang="en-US" sz="1800" b="0" dirty="0">
                          <a:solidFill>
                            <a:srgbClr val="0000FF"/>
                          </a:solidFill>
                        </a:rPr>
                        <a:t> at n=1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9861146"/>
                  </a:ext>
                </a:extLst>
              </a:tr>
              <a:tr h="31929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solidFill>
                            <a:srgbClr val="0000FF"/>
                          </a:solidFill>
                        </a:rPr>
                        <a:t>n =15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en-US" sz="2000" baseline="-300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└</a:t>
                      </a:r>
                      <a:r>
                        <a:rPr lang="en-US" altLang="en-US" sz="20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15/2</a:t>
                      </a:r>
                      <a:r>
                        <a:rPr lang="en-US" altLang="en-US" sz="2000" baseline="-300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┘</a:t>
                      </a:r>
                      <a:r>
                        <a:rPr lang="en-US" altLang="en-US" sz="20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sz="2000" b="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en-US" sz="2000" baseline="-300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└</a:t>
                      </a:r>
                      <a:r>
                        <a:rPr lang="en-US" altLang="en-US" sz="20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7/2</a:t>
                      </a:r>
                      <a:r>
                        <a:rPr lang="en-US" altLang="en-US" sz="2000" baseline="-300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┘</a:t>
                      </a:r>
                      <a:r>
                        <a:rPr lang="en-US" altLang="en-US" sz="20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sz="2000" b="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2000" baseline="-300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└</a:t>
                      </a:r>
                      <a:r>
                        <a:rPr lang="en-US" altLang="en-US" sz="20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3/2</a:t>
                      </a:r>
                      <a:r>
                        <a:rPr lang="en-US" altLang="en-US" sz="2000" baseline="-300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┘</a:t>
                      </a:r>
                      <a:endParaRPr lang="en-US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rgbClr val="0000FF"/>
                          </a:solidFill>
                        </a:rPr>
                        <a:t>return count = 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76316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49700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9">
            <a:extLst>
              <a:ext uri="{FF2B5EF4-FFF2-40B4-BE49-F238E27FC236}">
                <a16:creationId xmlns:a16="http://schemas.microsoft.com/office/drawing/2014/main" id="{540D8292-775A-4751-ADA1-2130EE6234D4}"/>
              </a:ext>
            </a:extLst>
          </p:cNvPr>
          <p:cNvSpPr txBox="1"/>
          <p:nvPr/>
        </p:nvSpPr>
        <p:spPr>
          <a:xfrm>
            <a:off x="1166584" y="2098585"/>
            <a:ext cx="10101780" cy="224250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2025569" y="897538"/>
            <a:ext cx="8485677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800"/>
              </a:spcAft>
            </a:pPr>
            <a:r>
              <a:rPr lang="en-US" sz="2800" dirty="0">
                <a:cs typeface="Times New Roman" panose="02020603050405020304" pitchFamily="18" charset="0"/>
              </a:rPr>
              <a:t>Analysis Framework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457200">
              <a:spcAft>
                <a:spcPts val="1200"/>
              </a:spcAft>
              <a:buFont typeface="+mj-lt"/>
              <a:buAutoNum type="arabicPeriod"/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Measuring an input’s size: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input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this algorithm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an integer 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 size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sz="2400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└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log</a:t>
            </a:r>
            <a:r>
              <a:rPr lang="en-US" sz="2400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 </a:t>
            </a:r>
            <a:r>
              <a:rPr lang="en-US" sz="2400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┘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+ 1.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0" lvl="2" indent="-4572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Define the </a:t>
            </a:r>
            <a:r>
              <a:rPr lang="en-US" sz="24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 size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the number of symbols (i.e., binary digits (bits)) used for the encoding a positive integer n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919163" lvl="1" indent="-461963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pPr marL="1376363" lvl="2" indent="-461963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n = 15, the input size is 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└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log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 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┘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+ 1 = 3 + 1 bits. i.e., 15 in binary representation is 1111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pPr marL="1376363" lvl="2" indent="-461963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n = 16, the input size is 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└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log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 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┘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+ 1 = 4 + 1 bits. i.e., 16 in binary representation is 10000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783123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9">
            <a:extLst>
              <a:ext uri="{FF2B5EF4-FFF2-40B4-BE49-F238E27FC236}">
                <a16:creationId xmlns:a16="http://schemas.microsoft.com/office/drawing/2014/main" id="{BF789BB0-0729-4388-99E1-895301F7B64F}"/>
              </a:ext>
            </a:extLst>
          </p:cNvPr>
          <p:cNvSpPr txBox="1"/>
          <p:nvPr/>
        </p:nvSpPr>
        <p:spPr>
          <a:xfrm>
            <a:off x="1166584" y="3803940"/>
            <a:ext cx="9935525" cy="217789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540D8292-775A-4751-ADA1-2130EE6234D4}"/>
              </a:ext>
            </a:extLst>
          </p:cNvPr>
          <p:cNvSpPr txBox="1"/>
          <p:nvPr/>
        </p:nvSpPr>
        <p:spPr>
          <a:xfrm>
            <a:off x="1166584" y="1235676"/>
            <a:ext cx="9858831" cy="240956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276208" y="425470"/>
            <a:ext cx="9380024" cy="6432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cs typeface="Times New Roman" panose="02020603050405020304" pitchFamily="18" charset="0"/>
              </a:rPr>
              <a:t>Analysis Framework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b="1" dirty="0"/>
              <a:t> </a:t>
            </a:r>
            <a:endParaRPr lang="en-US" sz="2400" dirty="0"/>
          </a:p>
          <a:p>
            <a:pPr lvl="0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  Units for measuring running time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most frequently executed operation: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comparison  </a:t>
            </a:r>
            <a:r>
              <a:rPr lang="en-US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&gt; 1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determines whether the loop’s body is to be executed.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number of times the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comparison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to be executed = 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number of repetitions of the loop’s body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+ 1. 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the loop’s variable (i.e., n):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value of n is about halved on each repetition of the loop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(i.e., n ← 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└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n/2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┘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where 2</a:t>
            </a:r>
            <a:r>
              <a:rPr lang="en-US" sz="2400" baseline="30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k-1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≤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 &lt; 2</a:t>
            </a:r>
            <a:r>
              <a:rPr lang="en-US" sz="2400" baseline="30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k is the number of times dividing by 2.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number of times the loop to be executed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would be about      </a:t>
            </a:r>
            <a:r>
              <a:rPr lang="en-US" sz="2400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└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log</a:t>
            </a:r>
            <a:r>
              <a:rPr lang="en-US" sz="2400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 </a:t>
            </a:r>
            <a:r>
              <a:rPr lang="en-US" sz="2400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┘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+ 1.  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[i.e., 2</a:t>
            </a:r>
            <a:r>
              <a:rPr lang="en-US" sz="2400" baseline="30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k-1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≤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 &lt; 2</a:t>
            </a:r>
            <a:r>
              <a:rPr lang="en-US" sz="2400" baseline="30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 then  (k-1) log</a:t>
            </a:r>
            <a:r>
              <a:rPr lang="en-US" sz="2400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≤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log</a:t>
            </a:r>
            <a:r>
              <a:rPr lang="en-US" sz="2400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&lt; k log</a:t>
            </a:r>
            <a:r>
              <a:rPr lang="en-US" sz="2400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					  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k-1 </a:t>
            </a:r>
            <a:r>
              <a:rPr lang="en-US" sz="24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≤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log</a:t>
            </a:r>
            <a:r>
              <a:rPr lang="en-US" sz="2400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&lt; k]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F58728-C761-BED2-C91E-57BC0EBE7A8D}"/>
              </a:ext>
            </a:extLst>
          </p:cNvPr>
          <p:cNvSpPr txBox="1"/>
          <p:nvPr/>
        </p:nvSpPr>
        <p:spPr>
          <a:xfrm>
            <a:off x="8547887" y="266773"/>
            <a:ext cx="3166318" cy="19389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spc="-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Algorithm Binary(n)</a:t>
            </a:r>
            <a:endParaRPr lang="en-US" altLang="en-US" sz="2000" spc="-1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lvl="0" indent="4572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spc="-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…</a:t>
            </a:r>
          </a:p>
          <a:p>
            <a:pPr lvl="0" indent="4572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spc="-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while (n &gt; 1) do </a:t>
            </a:r>
            <a:r>
              <a:rPr lang="en-US" altLang="en-US" sz="2000" spc="-1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en-US" altLang="en-US" sz="2000" spc="-1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indent="4572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spc="-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count ← count + 1; </a:t>
            </a:r>
          </a:p>
          <a:p>
            <a:pPr lvl="0" indent="4572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spc="-1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n ← </a:t>
            </a:r>
            <a:r>
              <a:rPr lang="en-US" altLang="en-US" sz="2000" spc="-100" baseline="-300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└</a:t>
            </a:r>
            <a:r>
              <a:rPr lang="en-US" altLang="en-US" sz="2000" spc="-1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n/2</a:t>
            </a:r>
            <a:r>
              <a:rPr lang="en-US" altLang="en-US" sz="2000" spc="-100" baseline="-300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┘</a:t>
            </a:r>
            <a:r>
              <a:rPr lang="en-US" altLang="en-US" sz="2000" spc="-1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r>
              <a:rPr lang="en-US" altLang="en-US" sz="2000" spc="-100" baseline="-300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sz="2000" spc="-1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</a:p>
          <a:p>
            <a:pPr lvl="0" indent="4572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spc="-100" baseline="-300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…</a:t>
            </a:r>
            <a:r>
              <a:rPr lang="en-US" altLang="en-US" sz="2000" spc="-100" baseline="-30000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1F27B8E-EF00-3737-0ADA-05EE7A904BE3}"/>
              </a:ext>
            </a:extLst>
          </p:cNvPr>
          <p:cNvSpPr txBox="1"/>
          <p:nvPr/>
        </p:nvSpPr>
        <p:spPr>
          <a:xfrm>
            <a:off x="358346" y="4633784"/>
            <a:ext cx="1371600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800" baseline="30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k-1</a:t>
            </a:r>
            <a:r>
              <a:rPr lang="en-US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≤</a:t>
            </a:r>
            <a:r>
              <a:rPr lang="en-US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 &lt; 2</a:t>
            </a:r>
            <a:r>
              <a:rPr lang="en-US" sz="1800" baseline="30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 </a:t>
            </a:r>
            <a:endParaRPr lang="en-US" sz="18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k = 4 then 1000 to 1111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0305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16956</TotalTime>
  <Words>13532</Words>
  <Application>Microsoft Office PowerPoint</Application>
  <PresentationFormat>Widescreen</PresentationFormat>
  <Paragraphs>1330</Paragraphs>
  <Slides>68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68</vt:i4>
      </vt:variant>
    </vt:vector>
  </HeadingPairs>
  <TitlesOfParts>
    <vt:vector size="76" baseType="lpstr">
      <vt:lpstr>Arial</vt:lpstr>
      <vt:lpstr>Calibri</vt:lpstr>
      <vt:lpstr>Calibri Light</vt:lpstr>
      <vt:lpstr>Cambria Math</vt:lpstr>
      <vt:lpstr>Consolas</vt:lpstr>
      <vt:lpstr>Courier New</vt:lpstr>
      <vt:lpstr>Times New Roman</vt:lpstr>
      <vt:lpstr>Office Theme</vt:lpstr>
      <vt:lpstr>Chapter 0_02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HannaEdwin</dc:creator>
  <cp:lastModifiedBy>Peter Ng</cp:lastModifiedBy>
  <cp:revision>809</cp:revision>
  <dcterms:created xsi:type="dcterms:W3CDTF">2016-10-13T00:10:31Z</dcterms:created>
  <dcterms:modified xsi:type="dcterms:W3CDTF">2022-05-30T01:25:14Z</dcterms:modified>
</cp:coreProperties>
</file>