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39"/>
  </p:notesMasterIdLst>
  <p:handoutMasterIdLst>
    <p:handoutMasterId r:id="rId40"/>
  </p:handoutMasterIdLst>
  <p:sldIdLst>
    <p:sldId id="1582" r:id="rId6"/>
    <p:sldId id="1583" r:id="rId7"/>
    <p:sldId id="1584" r:id="rId8"/>
    <p:sldId id="1546" r:id="rId9"/>
    <p:sldId id="1547" r:id="rId10"/>
    <p:sldId id="1593" r:id="rId11"/>
    <p:sldId id="1594" r:id="rId12"/>
    <p:sldId id="1595" r:id="rId13"/>
    <p:sldId id="1596" r:id="rId14"/>
    <p:sldId id="1598" r:id="rId15"/>
    <p:sldId id="1597" r:id="rId16"/>
    <p:sldId id="1599" r:id="rId17"/>
    <p:sldId id="1600" r:id="rId18"/>
    <p:sldId id="1601" r:id="rId19"/>
    <p:sldId id="1602" r:id="rId20"/>
    <p:sldId id="1603" r:id="rId21"/>
    <p:sldId id="1604" r:id="rId22"/>
    <p:sldId id="1605" r:id="rId23"/>
    <p:sldId id="1585" r:id="rId24"/>
    <p:sldId id="1586" r:id="rId25"/>
    <p:sldId id="1606" r:id="rId26"/>
    <p:sldId id="1520" r:id="rId27"/>
    <p:sldId id="1587" r:id="rId28"/>
    <p:sldId id="1607" r:id="rId29"/>
    <p:sldId id="1608" r:id="rId30"/>
    <p:sldId id="1589" r:id="rId31"/>
    <p:sldId id="1609" r:id="rId32"/>
    <p:sldId id="1588" r:id="rId33"/>
    <p:sldId id="1590" r:id="rId34"/>
    <p:sldId id="1591" r:id="rId35"/>
    <p:sldId id="1611" r:id="rId36"/>
    <p:sldId id="1610" r:id="rId37"/>
    <p:sldId id="1592" r:id="rId38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E"/>
    <a:srgbClr val="B4E7FE"/>
    <a:srgbClr val="00CCFF"/>
    <a:srgbClr val="E3BBC9"/>
    <a:srgbClr val="D2E4B2"/>
    <a:srgbClr val="DDDDDD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5" autoAdjust="0"/>
    <p:restoredTop sz="90305" autoAdjust="0"/>
  </p:normalViewPr>
  <p:slideViewPr>
    <p:cSldViewPr snapToGrid="0" snapToObjects="1">
      <p:cViewPr varScale="1">
        <p:scale>
          <a:sx n="63" d="100"/>
          <a:sy n="63" d="100"/>
        </p:scale>
        <p:origin x="1518" y="78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2B400-0185-488E-9B9A-C0180ADF59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C563E-00D7-41DF-B916-28D6BB098BB1}">
      <dgm:prSet phldrT="[Text]"/>
      <dgm:spPr/>
      <dgm:t>
        <a:bodyPr/>
        <a:lstStyle/>
        <a:p>
          <a:r>
            <a:rPr lang="en-US" dirty="0" smtClean="0"/>
            <a:t>Confidentiality</a:t>
          </a:r>
        </a:p>
      </dgm:t>
    </dgm:pt>
    <dgm:pt modelId="{2703A70D-BABB-41CB-A95A-678E71431662}" type="parTrans" cxnId="{2D6CE213-7398-47C4-AA92-59E9F699DE16}">
      <dgm:prSet/>
      <dgm:spPr/>
      <dgm:t>
        <a:bodyPr/>
        <a:lstStyle/>
        <a:p>
          <a:endParaRPr lang="en-US"/>
        </a:p>
      </dgm:t>
    </dgm:pt>
    <dgm:pt modelId="{B3C92CD1-93F5-4FD7-B65B-033F3576BEA5}" type="sibTrans" cxnId="{2D6CE213-7398-47C4-AA92-59E9F699DE16}">
      <dgm:prSet/>
      <dgm:spPr/>
      <dgm:t>
        <a:bodyPr/>
        <a:lstStyle/>
        <a:p>
          <a:endParaRPr lang="en-US"/>
        </a:p>
      </dgm:t>
    </dgm:pt>
    <dgm:pt modelId="{78551B16-0268-41FA-ACE5-AACA2E6F5905}">
      <dgm:prSet phldrT="[Text]"/>
      <dgm:spPr/>
      <dgm:t>
        <a:bodyPr/>
        <a:lstStyle/>
        <a:p>
          <a:r>
            <a:rPr lang="en-US" dirty="0" smtClean="0"/>
            <a:t>Data integrity</a:t>
          </a:r>
          <a:endParaRPr lang="en-US" dirty="0"/>
        </a:p>
      </dgm:t>
    </dgm:pt>
    <dgm:pt modelId="{5029DEA8-DF6B-4923-B2E4-C92048AC8591}" type="parTrans" cxnId="{040C7EE1-F803-4FA2-B1DE-E8B9A5FE65C5}">
      <dgm:prSet/>
      <dgm:spPr/>
      <dgm:t>
        <a:bodyPr/>
        <a:lstStyle/>
        <a:p>
          <a:endParaRPr lang="en-US"/>
        </a:p>
      </dgm:t>
    </dgm:pt>
    <dgm:pt modelId="{6991D9A7-9987-4E51-B69F-1343F1143E60}" type="sibTrans" cxnId="{040C7EE1-F803-4FA2-B1DE-E8B9A5FE65C5}">
      <dgm:prSet/>
      <dgm:spPr/>
      <dgm:t>
        <a:bodyPr/>
        <a:lstStyle/>
        <a:p>
          <a:endParaRPr lang="en-US"/>
        </a:p>
      </dgm:t>
    </dgm:pt>
    <dgm:pt modelId="{73788846-3B19-4A7F-9DAF-0334ACE10130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E29F1021-B60E-4C2C-AD6B-72E2DFF57DEE}" type="parTrans" cxnId="{8250421A-34D2-4B68-9170-B44390434C4A}">
      <dgm:prSet/>
      <dgm:spPr/>
      <dgm:t>
        <a:bodyPr/>
        <a:lstStyle/>
        <a:p>
          <a:endParaRPr lang="en-US"/>
        </a:p>
      </dgm:t>
    </dgm:pt>
    <dgm:pt modelId="{09137E10-8BCE-446E-9BB4-BCD302464B48}" type="sibTrans" cxnId="{8250421A-34D2-4B68-9170-B44390434C4A}">
      <dgm:prSet/>
      <dgm:spPr/>
      <dgm:t>
        <a:bodyPr/>
        <a:lstStyle/>
        <a:p>
          <a:endParaRPr lang="en-US"/>
        </a:p>
      </dgm:t>
    </dgm:pt>
    <dgm:pt modelId="{62D51147-1FCB-4D6D-A428-BD1D08F29467}">
      <dgm:prSet phldrT="[Text]"/>
      <dgm:spPr/>
      <dgm:t>
        <a:bodyPr/>
        <a:lstStyle/>
        <a:p>
          <a:r>
            <a:rPr lang="en-US" dirty="0" smtClean="0"/>
            <a:t>Nonrepudiation</a:t>
          </a:r>
          <a:endParaRPr lang="en-US" dirty="0"/>
        </a:p>
      </dgm:t>
    </dgm:pt>
    <dgm:pt modelId="{B8221E29-4907-4360-9ACA-4E470D5E8DEC}" type="parTrans" cxnId="{FDCE940C-90DE-49DC-B69F-10FC0AF58BBF}">
      <dgm:prSet/>
      <dgm:spPr/>
      <dgm:t>
        <a:bodyPr/>
        <a:lstStyle/>
        <a:p>
          <a:endParaRPr lang="en-US"/>
        </a:p>
      </dgm:t>
    </dgm:pt>
    <dgm:pt modelId="{722D0373-6E4A-4B46-84DD-223E54E6D859}" type="sibTrans" cxnId="{FDCE940C-90DE-49DC-B69F-10FC0AF58BBF}">
      <dgm:prSet/>
      <dgm:spPr/>
      <dgm:t>
        <a:bodyPr/>
        <a:lstStyle/>
        <a:p>
          <a:endParaRPr lang="en-US"/>
        </a:p>
      </dgm:t>
    </dgm:pt>
    <dgm:pt modelId="{D4774977-D67C-4D92-B3A8-9B63521D6BAD}" type="pres">
      <dgm:prSet presAssocID="{F122B400-0185-488E-9B9A-C0180ADF59BD}" presName="diagram" presStyleCnt="0">
        <dgm:presLayoutVars>
          <dgm:dir/>
          <dgm:resizeHandles val="exact"/>
        </dgm:presLayoutVars>
      </dgm:prSet>
      <dgm:spPr/>
    </dgm:pt>
    <dgm:pt modelId="{A0597299-4328-46FB-98D1-D6DC001F47DF}" type="pres">
      <dgm:prSet presAssocID="{7F1C563E-00D7-41DF-B916-28D6BB098B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340CD-1DB3-4998-95C4-D59F962B32A9}" type="pres">
      <dgm:prSet presAssocID="{B3C92CD1-93F5-4FD7-B65B-033F3576BEA5}" presName="sibTrans" presStyleCnt="0"/>
      <dgm:spPr/>
    </dgm:pt>
    <dgm:pt modelId="{A4A47D14-8AD9-45C0-96E2-8DCC8761A673}" type="pres">
      <dgm:prSet presAssocID="{78551B16-0268-41FA-ACE5-AACA2E6F59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E7425-9A18-4875-A516-20D29D0ADE49}" type="pres">
      <dgm:prSet presAssocID="{6991D9A7-9987-4E51-B69F-1343F1143E60}" presName="sibTrans" presStyleCnt="0"/>
      <dgm:spPr/>
    </dgm:pt>
    <dgm:pt modelId="{34A3AA6C-C7F5-4333-9D5A-56ED4141A057}" type="pres">
      <dgm:prSet presAssocID="{73788846-3B19-4A7F-9DAF-0334ACE101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921C6-70E0-48BA-ABFB-6A108072A388}" type="pres">
      <dgm:prSet presAssocID="{09137E10-8BCE-446E-9BB4-BCD302464B48}" presName="sibTrans" presStyleCnt="0"/>
      <dgm:spPr/>
    </dgm:pt>
    <dgm:pt modelId="{BBF3BE84-C16E-47DF-861C-A7A9A1801367}" type="pres">
      <dgm:prSet presAssocID="{62D51147-1FCB-4D6D-A428-BD1D08F294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4851D-DEBE-4D1A-98BE-C8EFA05B9834}" type="presOf" srcId="{62D51147-1FCB-4D6D-A428-BD1D08F29467}" destId="{BBF3BE84-C16E-47DF-861C-A7A9A1801367}" srcOrd="0" destOrd="0" presId="urn:microsoft.com/office/officeart/2005/8/layout/default"/>
    <dgm:cxn modelId="{5D58B4BE-5438-4A40-B1AF-C918099995F6}" type="presOf" srcId="{78551B16-0268-41FA-ACE5-AACA2E6F5905}" destId="{A4A47D14-8AD9-45C0-96E2-8DCC8761A673}" srcOrd="0" destOrd="0" presId="urn:microsoft.com/office/officeart/2005/8/layout/default"/>
    <dgm:cxn modelId="{2D6CE213-7398-47C4-AA92-59E9F699DE16}" srcId="{F122B400-0185-488E-9B9A-C0180ADF59BD}" destId="{7F1C563E-00D7-41DF-B916-28D6BB098BB1}" srcOrd="0" destOrd="0" parTransId="{2703A70D-BABB-41CB-A95A-678E71431662}" sibTransId="{B3C92CD1-93F5-4FD7-B65B-033F3576BEA5}"/>
    <dgm:cxn modelId="{FDCE940C-90DE-49DC-B69F-10FC0AF58BBF}" srcId="{F122B400-0185-488E-9B9A-C0180ADF59BD}" destId="{62D51147-1FCB-4D6D-A428-BD1D08F29467}" srcOrd="3" destOrd="0" parTransId="{B8221E29-4907-4360-9ACA-4E470D5E8DEC}" sibTransId="{722D0373-6E4A-4B46-84DD-223E54E6D859}"/>
    <dgm:cxn modelId="{DC582121-1FE7-4C8B-A009-75EDD6FD6D24}" type="presOf" srcId="{F122B400-0185-488E-9B9A-C0180ADF59BD}" destId="{D4774977-D67C-4D92-B3A8-9B63521D6BAD}" srcOrd="0" destOrd="0" presId="urn:microsoft.com/office/officeart/2005/8/layout/default"/>
    <dgm:cxn modelId="{040C7EE1-F803-4FA2-B1DE-E8B9A5FE65C5}" srcId="{F122B400-0185-488E-9B9A-C0180ADF59BD}" destId="{78551B16-0268-41FA-ACE5-AACA2E6F5905}" srcOrd="1" destOrd="0" parTransId="{5029DEA8-DF6B-4923-B2E4-C92048AC8591}" sibTransId="{6991D9A7-9987-4E51-B69F-1343F1143E60}"/>
    <dgm:cxn modelId="{8250421A-34D2-4B68-9170-B44390434C4A}" srcId="{F122B400-0185-488E-9B9A-C0180ADF59BD}" destId="{73788846-3B19-4A7F-9DAF-0334ACE10130}" srcOrd="2" destOrd="0" parTransId="{E29F1021-B60E-4C2C-AD6B-72E2DFF57DEE}" sibTransId="{09137E10-8BCE-446E-9BB4-BCD302464B48}"/>
    <dgm:cxn modelId="{EDBDE6F3-75BE-43A4-B504-FC726B80F263}" type="presOf" srcId="{7F1C563E-00D7-41DF-B916-28D6BB098BB1}" destId="{A0597299-4328-46FB-98D1-D6DC001F47DF}" srcOrd="0" destOrd="0" presId="urn:microsoft.com/office/officeart/2005/8/layout/default"/>
    <dgm:cxn modelId="{215D2B00-835C-40F9-80E1-154DBD7ADD46}" type="presOf" srcId="{73788846-3B19-4A7F-9DAF-0334ACE10130}" destId="{34A3AA6C-C7F5-4333-9D5A-56ED4141A057}" srcOrd="0" destOrd="0" presId="urn:microsoft.com/office/officeart/2005/8/layout/default"/>
    <dgm:cxn modelId="{F0649784-B246-4AC7-BCD9-161B0789835B}" type="presParOf" srcId="{D4774977-D67C-4D92-B3A8-9B63521D6BAD}" destId="{A0597299-4328-46FB-98D1-D6DC001F47DF}" srcOrd="0" destOrd="0" presId="urn:microsoft.com/office/officeart/2005/8/layout/default"/>
    <dgm:cxn modelId="{6A3D5467-1D8F-4786-BA5B-2A79BE94956C}" type="presParOf" srcId="{D4774977-D67C-4D92-B3A8-9B63521D6BAD}" destId="{99C340CD-1DB3-4998-95C4-D59F962B32A9}" srcOrd="1" destOrd="0" presId="urn:microsoft.com/office/officeart/2005/8/layout/default"/>
    <dgm:cxn modelId="{A47C9D0E-EFEC-49DD-99F0-F696F95D1459}" type="presParOf" srcId="{D4774977-D67C-4D92-B3A8-9B63521D6BAD}" destId="{A4A47D14-8AD9-45C0-96E2-8DCC8761A673}" srcOrd="2" destOrd="0" presId="urn:microsoft.com/office/officeart/2005/8/layout/default"/>
    <dgm:cxn modelId="{303B6E79-5DFA-456A-9931-088E629758AB}" type="presParOf" srcId="{D4774977-D67C-4D92-B3A8-9B63521D6BAD}" destId="{277E7425-9A18-4875-A516-20D29D0ADE49}" srcOrd="3" destOrd="0" presId="urn:microsoft.com/office/officeart/2005/8/layout/default"/>
    <dgm:cxn modelId="{A9C4E02C-45DD-4D8F-B5C2-47FC751740AF}" type="presParOf" srcId="{D4774977-D67C-4D92-B3A8-9B63521D6BAD}" destId="{34A3AA6C-C7F5-4333-9D5A-56ED4141A057}" srcOrd="4" destOrd="0" presId="urn:microsoft.com/office/officeart/2005/8/layout/default"/>
    <dgm:cxn modelId="{6D111EA8-0DF6-45A1-9B0A-565932CFB1D1}" type="presParOf" srcId="{D4774977-D67C-4D92-B3A8-9B63521D6BAD}" destId="{11F921C6-70E0-48BA-ABFB-6A108072A388}" srcOrd="5" destOrd="0" presId="urn:microsoft.com/office/officeart/2005/8/layout/default"/>
    <dgm:cxn modelId="{9FC7C0C7-EEE8-4CE6-A894-C53589F5A044}" type="presParOf" srcId="{D4774977-D67C-4D92-B3A8-9B63521D6BAD}" destId="{BBF3BE84-C16E-47DF-861C-A7A9A180136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5551C-A26A-404D-981E-6F7DDA2EE701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AD47A-F4D6-4B7E-B621-23D80C029C37}">
      <dgm:prSet phldrT="[Text]"/>
      <dgm:spPr/>
      <dgm:t>
        <a:bodyPr/>
        <a:lstStyle/>
        <a:p>
          <a:r>
            <a:rPr lang="en-US" dirty="0" smtClean="0"/>
            <a:t>Attack</a:t>
          </a:r>
          <a:endParaRPr lang="en-US" dirty="0"/>
        </a:p>
      </dgm:t>
    </dgm:pt>
    <dgm:pt modelId="{D46705A2-2CBA-4A91-AAF2-E295773B6C00}" type="parTrans" cxnId="{7837707A-3FF2-4D03-B1F2-BED7C69E5456}">
      <dgm:prSet/>
      <dgm:spPr/>
      <dgm:t>
        <a:bodyPr/>
        <a:lstStyle/>
        <a:p>
          <a:endParaRPr lang="en-US"/>
        </a:p>
      </dgm:t>
    </dgm:pt>
    <dgm:pt modelId="{04C5BFAA-F586-4BC7-8B16-A8D626730A97}" type="sibTrans" cxnId="{7837707A-3FF2-4D03-B1F2-BED7C69E5456}">
      <dgm:prSet/>
      <dgm:spPr/>
      <dgm:t>
        <a:bodyPr/>
        <a:lstStyle/>
        <a:p>
          <a:endParaRPr lang="en-US"/>
        </a:p>
      </dgm:t>
    </dgm:pt>
    <dgm:pt modelId="{0BA93220-7BBA-42C4-AA1A-F3A3CCB3E75B}">
      <dgm:prSet phldrT="[Text]"/>
      <dgm:spPr/>
      <dgm:t>
        <a:bodyPr/>
        <a:lstStyle/>
        <a:p>
          <a:r>
            <a:rPr lang="en-US" dirty="0" smtClean="0"/>
            <a:t>Defenses</a:t>
          </a:r>
          <a:endParaRPr lang="en-US" dirty="0"/>
        </a:p>
      </dgm:t>
    </dgm:pt>
    <dgm:pt modelId="{057B54A7-B3E9-4B7A-B63C-D1AA1703DBAB}" type="sibTrans" cxnId="{767AEAC5-1680-4A42-8E98-3EC0D49080E4}">
      <dgm:prSet/>
      <dgm:spPr/>
      <dgm:t>
        <a:bodyPr/>
        <a:lstStyle/>
        <a:p>
          <a:endParaRPr lang="en-US"/>
        </a:p>
      </dgm:t>
    </dgm:pt>
    <dgm:pt modelId="{4C4C5141-296D-40C9-AE6B-056CB17BDC18}" type="parTrans" cxnId="{767AEAC5-1680-4A42-8E98-3EC0D49080E4}">
      <dgm:prSet/>
      <dgm:spPr/>
      <dgm:t>
        <a:bodyPr/>
        <a:lstStyle/>
        <a:p>
          <a:endParaRPr lang="en-US"/>
        </a:p>
      </dgm:t>
    </dgm:pt>
    <dgm:pt modelId="{7EAACA25-7C0A-4CA5-A88C-86686D43BE27}" type="pres">
      <dgm:prSet presAssocID="{93B5551C-A26A-404D-981E-6F7DDA2EE701}" presName="Name0" presStyleCnt="0">
        <dgm:presLayoutVars>
          <dgm:chMax val="2"/>
          <dgm:chPref val="2"/>
          <dgm:animLvl val="lvl"/>
        </dgm:presLayoutVars>
      </dgm:prSet>
      <dgm:spPr/>
    </dgm:pt>
    <dgm:pt modelId="{3B11AC60-4127-4CE4-9FC4-61C3A4DD0CA4}" type="pres">
      <dgm:prSet presAssocID="{93B5551C-A26A-404D-981E-6F7DDA2EE701}" presName="LeftText" presStyleLbl="revTx" presStyleIdx="0" presStyleCnt="0">
        <dgm:presLayoutVars>
          <dgm:bulletEnabled val="1"/>
        </dgm:presLayoutVars>
      </dgm:prSet>
      <dgm:spPr/>
    </dgm:pt>
    <dgm:pt modelId="{5096A4E9-677D-4365-8EEE-8DF433C5CF71}" type="pres">
      <dgm:prSet presAssocID="{93B5551C-A26A-404D-981E-6F7DDA2EE701}" presName="LeftNode" presStyleLbl="bgImgPlace1" presStyleIdx="0" presStyleCnt="2" custScaleX="183023" custLinFactNeighborX="-10855">
        <dgm:presLayoutVars>
          <dgm:chMax val="2"/>
          <dgm:chPref val="2"/>
        </dgm:presLayoutVars>
      </dgm:prSet>
      <dgm:spPr/>
    </dgm:pt>
    <dgm:pt modelId="{5B3C3401-6882-46AF-861A-144CEE87B33D}" type="pres">
      <dgm:prSet presAssocID="{93B5551C-A26A-404D-981E-6F7DDA2EE701}" presName="RightText" presStyleLbl="revTx" presStyleIdx="0" presStyleCnt="0">
        <dgm:presLayoutVars>
          <dgm:bulletEnabled val="1"/>
        </dgm:presLayoutVars>
      </dgm:prSet>
      <dgm:spPr/>
    </dgm:pt>
    <dgm:pt modelId="{A89D88A3-F98F-49BF-8D31-FDCAEE64BB4F}" type="pres">
      <dgm:prSet presAssocID="{93B5551C-A26A-404D-981E-6F7DDA2EE701}" presName="RightNode" presStyleLbl="bgImgPlace1" presStyleIdx="1" presStyleCnt="2" custScaleX="164672" custLinFactNeighborX="5090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86805B-0FB3-4792-A63A-0854D093FEF8}" type="pres">
      <dgm:prSet presAssocID="{93B5551C-A26A-404D-981E-6F7DDA2EE701}" presName="TopArrow" presStyleLbl="node1" presStyleIdx="0" presStyleCnt="2"/>
      <dgm:spPr/>
    </dgm:pt>
    <dgm:pt modelId="{7BAC4B30-B241-4394-A82C-818742B761B7}" type="pres">
      <dgm:prSet presAssocID="{93B5551C-A26A-404D-981E-6F7DDA2EE701}" presName="BottomArrow" presStyleLbl="node1" presStyleIdx="1" presStyleCnt="2"/>
      <dgm:spPr/>
    </dgm:pt>
  </dgm:ptLst>
  <dgm:cxnLst>
    <dgm:cxn modelId="{24A13040-201C-49F1-9272-4CB906891597}" type="presOf" srcId="{161AD47A-F4D6-4B7E-B621-23D80C029C37}" destId="{5096A4E9-677D-4365-8EEE-8DF433C5CF71}" srcOrd="1" destOrd="0" presId="urn:microsoft.com/office/officeart/2009/layout/ReverseList"/>
    <dgm:cxn modelId="{6F248388-50DA-4085-A90A-B90DDC8EA663}" type="presOf" srcId="{0BA93220-7BBA-42C4-AA1A-F3A3CCB3E75B}" destId="{5B3C3401-6882-46AF-861A-144CEE87B33D}" srcOrd="0" destOrd="0" presId="urn:microsoft.com/office/officeart/2009/layout/ReverseList"/>
    <dgm:cxn modelId="{7837707A-3FF2-4D03-B1F2-BED7C69E5456}" srcId="{93B5551C-A26A-404D-981E-6F7DDA2EE701}" destId="{161AD47A-F4D6-4B7E-B621-23D80C029C37}" srcOrd="0" destOrd="0" parTransId="{D46705A2-2CBA-4A91-AAF2-E295773B6C00}" sibTransId="{04C5BFAA-F586-4BC7-8B16-A8D626730A97}"/>
    <dgm:cxn modelId="{767AEAC5-1680-4A42-8E98-3EC0D49080E4}" srcId="{93B5551C-A26A-404D-981E-6F7DDA2EE701}" destId="{0BA93220-7BBA-42C4-AA1A-F3A3CCB3E75B}" srcOrd="1" destOrd="0" parTransId="{4C4C5141-296D-40C9-AE6B-056CB17BDC18}" sibTransId="{057B54A7-B3E9-4B7A-B63C-D1AA1703DBAB}"/>
    <dgm:cxn modelId="{94C4C1C5-53F5-4C7E-8BB3-EDE10BDD7637}" type="presOf" srcId="{161AD47A-F4D6-4B7E-B621-23D80C029C37}" destId="{3B11AC60-4127-4CE4-9FC4-61C3A4DD0CA4}" srcOrd="0" destOrd="0" presId="urn:microsoft.com/office/officeart/2009/layout/ReverseList"/>
    <dgm:cxn modelId="{C7602720-D608-4428-A38C-81613FCB1545}" type="presOf" srcId="{0BA93220-7BBA-42C4-AA1A-F3A3CCB3E75B}" destId="{A89D88A3-F98F-49BF-8D31-FDCAEE64BB4F}" srcOrd="1" destOrd="0" presId="urn:microsoft.com/office/officeart/2009/layout/ReverseList"/>
    <dgm:cxn modelId="{A16E2C6B-A254-4062-B4F0-A5E56E0973FE}" type="presOf" srcId="{93B5551C-A26A-404D-981E-6F7DDA2EE701}" destId="{7EAACA25-7C0A-4CA5-A88C-86686D43BE27}" srcOrd="0" destOrd="0" presId="urn:microsoft.com/office/officeart/2009/layout/ReverseList"/>
    <dgm:cxn modelId="{E43B6A14-AD5D-4D2D-BEFF-6E6616AD3530}" type="presParOf" srcId="{7EAACA25-7C0A-4CA5-A88C-86686D43BE27}" destId="{3B11AC60-4127-4CE4-9FC4-61C3A4DD0CA4}" srcOrd="0" destOrd="0" presId="urn:microsoft.com/office/officeart/2009/layout/ReverseList"/>
    <dgm:cxn modelId="{AB81A79D-E1D8-40FC-9ED4-C9D0C6BF2817}" type="presParOf" srcId="{7EAACA25-7C0A-4CA5-A88C-86686D43BE27}" destId="{5096A4E9-677D-4365-8EEE-8DF433C5CF71}" srcOrd="1" destOrd="0" presId="urn:microsoft.com/office/officeart/2009/layout/ReverseList"/>
    <dgm:cxn modelId="{08114790-2BEE-4432-98A6-3A123625F686}" type="presParOf" srcId="{7EAACA25-7C0A-4CA5-A88C-86686D43BE27}" destId="{5B3C3401-6882-46AF-861A-144CEE87B33D}" srcOrd="2" destOrd="0" presId="urn:microsoft.com/office/officeart/2009/layout/ReverseList"/>
    <dgm:cxn modelId="{54340FDB-8A58-467A-B84F-EC54BB394EAE}" type="presParOf" srcId="{7EAACA25-7C0A-4CA5-A88C-86686D43BE27}" destId="{A89D88A3-F98F-49BF-8D31-FDCAEE64BB4F}" srcOrd="3" destOrd="0" presId="urn:microsoft.com/office/officeart/2009/layout/ReverseList"/>
    <dgm:cxn modelId="{03235499-422E-46F1-AD61-B8C4BAE2A0EF}" type="presParOf" srcId="{7EAACA25-7C0A-4CA5-A88C-86686D43BE27}" destId="{C386805B-0FB3-4792-A63A-0854D093FEF8}" srcOrd="4" destOrd="0" presId="urn:microsoft.com/office/officeart/2009/layout/ReverseList"/>
    <dgm:cxn modelId="{E87A8E1A-C02C-46BA-B1B4-BD27D877D0A6}" type="presParOf" srcId="{7EAACA25-7C0A-4CA5-A88C-86686D43BE27}" destId="{7BAC4B30-B241-4394-A82C-818742B761B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97299-4328-46FB-98D1-D6DC001F47DF}">
      <dsp:nvSpPr>
        <dsp:cNvPr id="0" name=""/>
        <dsp:cNvSpPr/>
      </dsp:nvSpPr>
      <dsp:spPr>
        <a:xfrm>
          <a:off x="1163022" y="485"/>
          <a:ext cx="2419722" cy="145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Confidentiality</a:t>
          </a:r>
        </a:p>
      </dsp:txBody>
      <dsp:txXfrm>
        <a:off x="1163022" y="485"/>
        <a:ext cx="2419722" cy="1451833"/>
      </dsp:txXfrm>
    </dsp:sp>
    <dsp:sp modelId="{A4A47D14-8AD9-45C0-96E2-8DCC8761A673}">
      <dsp:nvSpPr>
        <dsp:cNvPr id="0" name=""/>
        <dsp:cNvSpPr/>
      </dsp:nvSpPr>
      <dsp:spPr>
        <a:xfrm>
          <a:off x="3824717" y="485"/>
          <a:ext cx="2419722" cy="145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integrity</a:t>
          </a:r>
          <a:endParaRPr lang="en-US" sz="2500" kern="1200" dirty="0"/>
        </a:p>
      </dsp:txBody>
      <dsp:txXfrm>
        <a:off x="3824717" y="485"/>
        <a:ext cx="2419722" cy="1451833"/>
      </dsp:txXfrm>
    </dsp:sp>
    <dsp:sp modelId="{34A3AA6C-C7F5-4333-9D5A-56ED4141A057}">
      <dsp:nvSpPr>
        <dsp:cNvPr id="0" name=""/>
        <dsp:cNvSpPr/>
      </dsp:nvSpPr>
      <dsp:spPr>
        <a:xfrm>
          <a:off x="1163022" y="1694291"/>
          <a:ext cx="2419722" cy="145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Authentication</a:t>
          </a:r>
          <a:endParaRPr lang="en-US" sz="2500" kern="1200" dirty="0"/>
        </a:p>
      </dsp:txBody>
      <dsp:txXfrm>
        <a:off x="1163022" y="1694291"/>
        <a:ext cx="2419722" cy="1451833"/>
      </dsp:txXfrm>
    </dsp:sp>
    <dsp:sp modelId="{BBF3BE84-C16E-47DF-861C-A7A9A1801367}">
      <dsp:nvSpPr>
        <dsp:cNvPr id="0" name=""/>
        <dsp:cNvSpPr/>
      </dsp:nvSpPr>
      <dsp:spPr>
        <a:xfrm>
          <a:off x="3824717" y="1694291"/>
          <a:ext cx="2419722" cy="145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Nonrepudiation</a:t>
          </a:r>
          <a:endParaRPr lang="en-US" sz="2500" kern="1200" dirty="0"/>
        </a:p>
      </dsp:txBody>
      <dsp:txXfrm>
        <a:off x="3824717" y="1694291"/>
        <a:ext cx="2419722" cy="1451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6A4E9-677D-4365-8EEE-8DF433C5CF71}">
      <dsp:nvSpPr>
        <dsp:cNvPr id="0" name=""/>
        <dsp:cNvSpPr/>
      </dsp:nvSpPr>
      <dsp:spPr>
        <a:xfrm rot="16200000">
          <a:off x="1586555" y="653163"/>
          <a:ext cx="2988327" cy="33423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279400" rIns="251460" bIns="27940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Attack</a:t>
          </a:r>
          <a:endParaRPr lang="en-US" sz="4400" kern="1200" dirty="0"/>
        </a:p>
      </dsp:txBody>
      <dsp:txXfrm rot="5400000">
        <a:off x="1555454" y="976072"/>
        <a:ext cx="3196434" cy="2696519"/>
      </dsp:txXfrm>
    </dsp:sp>
    <dsp:sp modelId="{A89D88A3-F98F-49BF-8D31-FDCAEE64BB4F}">
      <dsp:nvSpPr>
        <dsp:cNvPr id="0" name=""/>
        <dsp:cNvSpPr/>
      </dsp:nvSpPr>
      <dsp:spPr>
        <a:xfrm rot="5400000">
          <a:off x="4623460" y="820724"/>
          <a:ext cx="2988327" cy="30072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745" tIns="273050" rIns="163830" bIns="27305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Defenses</a:t>
          </a:r>
          <a:endParaRPr lang="en-US" sz="4300" kern="1200" dirty="0"/>
        </a:p>
      </dsp:txBody>
      <dsp:txXfrm rot="-5400000">
        <a:off x="4614016" y="976072"/>
        <a:ext cx="2861311" cy="2696519"/>
      </dsp:txXfrm>
    </dsp:sp>
    <dsp:sp modelId="{C386805B-0FB3-4792-A63A-0854D093FEF8}">
      <dsp:nvSpPr>
        <dsp:cNvPr id="0" name=""/>
        <dsp:cNvSpPr/>
      </dsp:nvSpPr>
      <dsp:spPr>
        <a:xfrm>
          <a:off x="3278764" y="0"/>
          <a:ext cx="1909108" cy="19090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C4B30-B241-4394-A82C-818742B761B7}">
      <dsp:nvSpPr>
        <dsp:cNvPr id="0" name=""/>
        <dsp:cNvSpPr/>
      </dsp:nvSpPr>
      <dsp:spPr>
        <a:xfrm rot="10800000">
          <a:off x="3278764" y="2739184"/>
          <a:ext cx="1909108" cy="19090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7DEA2C1-0369-486D-B926-61562531157F}" type="datetime1">
              <a:rPr lang="en-US"/>
              <a:pPr>
                <a:defRPr/>
              </a:pPr>
              <a:t>8/7/2014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(c) ITT Educational Services, Inc.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559B0C0A-3E15-40EF-83E1-EAA34E2C3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7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66F5C2A-67F8-4BB7-8BB8-873E10933FF3}" type="datetime1">
              <a:rPr lang="en-US"/>
              <a:pPr>
                <a:defRPr/>
              </a:pPr>
              <a:t>8/7/2014</a:t>
            </a:fld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(c) ITT Educational Services, Inc.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66DDD7-9352-4AC6-948E-4CD0906BE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3851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340D0596-72D9-4D7D-8EC4-98622FC80F2A}" type="slidenum">
              <a:rPr lang="en-US" smtClean="0">
                <a:latin typeface="Times New Roman" pitchFamily="18" charset="0"/>
                <a:ea typeface="MS PGothic" pitchFamily="34" charset="-128"/>
              </a:rPr>
              <a:pPr defTabSz="930275"/>
              <a:t>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93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10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37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09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12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136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13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114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049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15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98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16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79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17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558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18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8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2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046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20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9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827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744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23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882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smtClean="0"/>
              <a:t>Ciphertext</a:t>
            </a:r>
            <a:r>
              <a:rPr lang="en-US" sz="1200" dirty="0" smtClean="0"/>
              <a:t> only, in which the attacker has only one or more encrypted messages</a:t>
            </a:r>
          </a:p>
          <a:p>
            <a:endParaRPr lang="en-US" sz="1200" dirty="0" smtClean="0"/>
          </a:p>
          <a:p>
            <a:r>
              <a:rPr lang="en-US" sz="1200" dirty="0" smtClean="0"/>
              <a:t>Known plaintext, where the attacker knows what the encrypted message was, and knows which ciphertext it matches to</a:t>
            </a:r>
          </a:p>
          <a:p>
            <a:endParaRPr lang="en-US" sz="1200" dirty="0" smtClean="0"/>
          </a:p>
          <a:p>
            <a:r>
              <a:rPr lang="en-US" sz="1200" dirty="0" smtClean="0"/>
              <a:t>Chosen plaintext, where the attacker is able to choose the message that is encrypted, and thus can see the effect on the output in the ciphertext</a:t>
            </a:r>
          </a:p>
          <a:p>
            <a:endParaRPr lang="en-US" sz="1200" dirty="0" smtClean="0"/>
          </a:p>
          <a:p>
            <a:r>
              <a:rPr lang="en-US" sz="1200" dirty="0" smtClean="0"/>
              <a:t>Adaptive chosen plaintext, in which the attacker can choose each successive plaintext, allowing the attacker to study changes in plaintext as messages</a:t>
            </a:r>
          </a:p>
          <a:p>
            <a:r>
              <a:rPr lang="en-US" sz="1200" dirty="0" smtClean="0"/>
              <a:t>are modified</a:t>
            </a:r>
          </a:p>
          <a:p>
            <a:endParaRPr lang="en-US" sz="1200" dirty="0" smtClean="0"/>
          </a:p>
          <a:p>
            <a:r>
              <a:rPr lang="en-US" sz="1200" dirty="0" smtClean="0"/>
              <a:t>Related key attacks, which rely on analyzing messages sent with different, but related keys. This is similar to those used in Enigma intercepts, where</a:t>
            </a:r>
          </a:p>
          <a:p>
            <a:r>
              <a:rPr lang="en-US" sz="1200" dirty="0" smtClean="0"/>
              <a:t>the daily setting remained the same, but the operator setting changed for each message</a:t>
            </a:r>
          </a:p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734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25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805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976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27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977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28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762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50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27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30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398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31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052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32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3271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92" charset="0"/>
            </a:endParaRP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B6597ADB-9205-4D1F-8663-0E0595325D14}" type="datetime1">
              <a:rPr lang="en-US" smtClean="0">
                <a:latin typeface="Times New Roman" pitchFamily="92" charset="0"/>
              </a:rPr>
              <a:pPr defTabSz="931863"/>
              <a:t>8/7/2014</a:t>
            </a:fld>
            <a:endParaRPr lang="en-US" dirty="0" smtClean="0">
              <a:latin typeface="Times New Roman" pitchFamily="92" charset="0"/>
            </a:endParaRP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820EEDE7-2C4D-408E-B236-6A438CB0DBC0}" type="slidenum">
              <a:rPr lang="en-US" smtClean="0">
                <a:latin typeface="Times New Roman" pitchFamily="92" charset="0"/>
              </a:rPr>
              <a:pPr defTabSz="931863"/>
              <a:t>33</a:t>
            </a:fld>
            <a:endParaRPr lang="en-US" dirty="0" smtClean="0">
              <a:latin typeface="Times New Roman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3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64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5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01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6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44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7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23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8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635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9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8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79234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79234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Page </a:t>
            </a:r>
            <a:fld id="{6A10DE99-20A7-47EC-92CB-AF1DCAD52FA0}" type="slidenum">
              <a:rPr lang="en-US" sz="8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 userDrawn="1"/>
        </p:nvSpPr>
        <p:spPr bwMode="auto">
          <a:xfrm>
            <a:off x="95249" y="6478588"/>
            <a:ext cx="36153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Cyberwarfare: Information Operations in a Connected World</a:t>
            </a:r>
          </a:p>
        </p:txBody>
      </p:sp>
      <p:sp>
        <p:nvSpPr>
          <p:cNvPr id="8" name="TextBox 4"/>
          <p:cNvSpPr txBox="1"/>
          <p:nvPr userDrawn="1"/>
        </p:nvSpPr>
        <p:spPr>
          <a:xfrm>
            <a:off x="4006779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0" r:id="rId2"/>
    <p:sldLayoutId id="2147484102" r:id="rId3"/>
    <p:sldLayoutId id="214748410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  <a:ea typeface="MS PGothic" pitchFamily="34" charset="-128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3"/>
          <p:cNvSpPr>
            <a:spLocks noGrp="1"/>
          </p:cNvSpPr>
          <p:nvPr>
            <p:ph type="subTitle" idx="1"/>
          </p:nvPr>
        </p:nvSpPr>
        <p:spPr>
          <a:xfrm>
            <a:off x="401637" y="2133600"/>
            <a:ext cx="8332929" cy="3096232"/>
          </a:xfrm>
        </p:spPr>
        <p:txBody>
          <a:bodyPr/>
          <a:lstStyle/>
          <a:p>
            <a:pPr algn="ctr"/>
            <a:r>
              <a:rPr lang="en-US" sz="4000" b="1" dirty="0"/>
              <a:t>Cyberwarfare</a:t>
            </a:r>
            <a:r>
              <a:rPr lang="en-US" sz="4000" b="1" dirty="0" smtClean="0"/>
              <a:t>: Information Operations in </a:t>
            </a:r>
            <a:r>
              <a:rPr lang="en-US" sz="4000" b="1" dirty="0"/>
              <a:t>a Connected World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Lesson 10</a:t>
            </a:r>
          </a:p>
          <a:p>
            <a:pPr algn="ctr"/>
            <a:r>
              <a:rPr lang="en-US" b="1" dirty="0" smtClean="0"/>
              <a:t>Cryptography and Cyberwar</a:t>
            </a:r>
          </a:p>
        </p:txBody>
      </p:sp>
    </p:spTree>
    <p:extLst>
      <p:ext uri="{BB962C8B-B14F-4D97-AF65-F5344CB8AC3E}">
        <p14:creationId xmlns:p14="http://schemas.microsoft.com/office/powerpoint/2010/main" val="1759874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Symmetric </a:t>
            </a:r>
            <a:r>
              <a:rPr lang="en-US" sz="4000" dirty="0" smtClean="0">
                <a:solidFill>
                  <a:schemeClr val="tx2"/>
                </a:solidFill>
              </a:rPr>
              <a:t>Ciphers (Cont.)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18" y="1363528"/>
            <a:ext cx="6589313" cy="4379782"/>
          </a:xfrm>
        </p:spPr>
      </p:pic>
    </p:spTree>
    <p:extLst>
      <p:ext uri="{BB962C8B-B14F-4D97-AF65-F5344CB8AC3E}">
        <p14:creationId xmlns:p14="http://schemas.microsoft.com/office/powerpoint/2010/main" val="26879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Symmetric </a:t>
            </a:r>
            <a:r>
              <a:rPr lang="en-US" sz="4000" dirty="0" smtClean="0">
                <a:solidFill>
                  <a:schemeClr val="tx2"/>
                </a:solidFill>
              </a:rPr>
              <a:t>Cipher Scaling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4" y="1375631"/>
            <a:ext cx="7092582" cy="4269321"/>
          </a:xfrm>
        </p:spPr>
      </p:pic>
    </p:spTree>
    <p:extLst>
      <p:ext uri="{BB962C8B-B14F-4D97-AF65-F5344CB8AC3E}">
        <p14:creationId xmlns:p14="http://schemas.microsoft.com/office/powerpoint/2010/main" val="17786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Asymmetric Ciphers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 smtClean="0"/>
              <a:t>Rely </a:t>
            </a:r>
            <a:r>
              <a:rPr lang="en-US" sz="2800" dirty="0"/>
              <a:t>on key pairs with </a:t>
            </a:r>
            <a:r>
              <a:rPr lang="en-US" sz="2800" dirty="0" smtClean="0"/>
              <a:t>a public </a:t>
            </a:r>
            <a:r>
              <a:rPr lang="en-US" sz="2800" dirty="0"/>
              <a:t>and a private key used in the encryption </a:t>
            </a:r>
            <a:r>
              <a:rPr lang="en-US" sz="2800" dirty="0" smtClean="0"/>
              <a:t>algorithm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key is typically </a:t>
            </a:r>
            <a:r>
              <a:rPr lang="en-US" sz="2800" dirty="0" smtClean="0"/>
              <a:t>a very large </a:t>
            </a:r>
            <a:r>
              <a:rPr lang="en-US" sz="2800" dirty="0"/>
              <a:t>prime </a:t>
            </a:r>
            <a:r>
              <a:rPr lang="en-US" sz="2800" dirty="0" smtClean="0"/>
              <a:t>number</a:t>
            </a:r>
          </a:p>
          <a:p>
            <a:r>
              <a:rPr lang="en-US" sz="2800" dirty="0" smtClean="0"/>
              <a:t>Encryption </a:t>
            </a:r>
            <a:r>
              <a:rPr lang="en-US" sz="2800" dirty="0"/>
              <a:t>algorithm’s strength relies on the fact that </a:t>
            </a:r>
            <a:r>
              <a:rPr lang="en-US" sz="2800" dirty="0" smtClean="0"/>
              <a:t>determining which </a:t>
            </a:r>
            <a:r>
              <a:rPr lang="en-US" sz="2800" dirty="0"/>
              <a:t>very large prime numbers were used in the algorithm is very </a:t>
            </a:r>
            <a:r>
              <a:rPr lang="en-US" sz="2800" dirty="0" smtClean="0"/>
              <a:t>difficult</a:t>
            </a:r>
          </a:p>
          <a:p>
            <a:r>
              <a:rPr lang="en-US" sz="2800" dirty="0"/>
              <a:t>Public key encryption can provide </a:t>
            </a:r>
            <a:r>
              <a:rPr lang="en-US" sz="2800" dirty="0" smtClean="0"/>
              <a:t>confidentiality, message </a:t>
            </a:r>
            <a:r>
              <a:rPr lang="en-US" sz="2800" dirty="0"/>
              <a:t>integrity, authentication, and </a:t>
            </a:r>
            <a:r>
              <a:rPr lang="en-US" sz="2800" dirty="0" smtClean="0"/>
              <a:t>nonrepudiation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5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Asymmetric Cipher Scaling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30" y="1375631"/>
            <a:ext cx="6853090" cy="4269321"/>
          </a:xfrm>
        </p:spPr>
      </p:pic>
    </p:spTree>
    <p:extLst>
      <p:ext uri="{BB962C8B-B14F-4D97-AF65-F5344CB8AC3E}">
        <p14:creationId xmlns:p14="http://schemas.microsoft.com/office/powerpoint/2010/main" val="31168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800" dirty="0" smtClean="0">
                <a:solidFill>
                  <a:schemeClr val="tx2"/>
                </a:solidFill>
              </a:rPr>
              <a:t>Asymmetric Encryption Public Key</a:t>
            </a:r>
            <a:endParaRPr lang="en-US" sz="38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7" y="1363528"/>
            <a:ext cx="6550155" cy="4379782"/>
          </a:xfrm>
        </p:spPr>
      </p:pic>
    </p:spTree>
    <p:extLst>
      <p:ext uri="{BB962C8B-B14F-4D97-AF65-F5344CB8AC3E}">
        <p14:creationId xmlns:p14="http://schemas.microsoft.com/office/powerpoint/2010/main" val="16705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700" dirty="0" smtClean="0">
                <a:solidFill>
                  <a:schemeClr val="tx2"/>
                </a:solidFill>
              </a:rPr>
              <a:t>Asymmetric Encryption Private Key</a:t>
            </a:r>
            <a:endParaRPr lang="en-US" sz="37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82" y="1363528"/>
            <a:ext cx="6200185" cy="4379782"/>
          </a:xfrm>
        </p:spPr>
      </p:pic>
    </p:spTree>
    <p:extLst>
      <p:ext uri="{BB962C8B-B14F-4D97-AF65-F5344CB8AC3E}">
        <p14:creationId xmlns:p14="http://schemas.microsoft.com/office/powerpoint/2010/main" val="7780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Modern </a:t>
            </a:r>
            <a:r>
              <a:rPr lang="en-US" sz="4000" dirty="0" smtClean="0">
                <a:solidFill>
                  <a:schemeClr val="tx2"/>
                </a:solidFill>
              </a:rPr>
              <a:t>Cryptosystems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3200" dirty="0" smtClean="0"/>
              <a:t>DES</a:t>
            </a:r>
            <a:r>
              <a:rPr lang="en-US" sz="3200" dirty="0"/>
              <a:t>, one of the earliest broadly adopted electronic encryption systems</a:t>
            </a:r>
          </a:p>
          <a:p>
            <a:r>
              <a:rPr lang="en-US" sz="3200" dirty="0" smtClean="0"/>
              <a:t>3DES</a:t>
            </a:r>
            <a:r>
              <a:rPr lang="en-US" sz="3200" dirty="0"/>
              <a:t>, its later upgrade</a:t>
            </a:r>
          </a:p>
          <a:p>
            <a:r>
              <a:rPr lang="en-US" sz="3200" dirty="0" smtClean="0"/>
              <a:t>AES</a:t>
            </a:r>
            <a:endParaRPr lang="en-US" sz="3200" dirty="0"/>
          </a:p>
          <a:p>
            <a:r>
              <a:rPr lang="en-US" sz="3200" dirty="0" smtClean="0"/>
              <a:t>RSA</a:t>
            </a:r>
            <a:endParaRPr lang="en-US" sz="3200" dirty="0"/>
          </a:p>
          <a:p>
            <a:r>
              <a:rPr lang="en-US" sz="3200" dirty="0" smtClean="0"/>
              <a:t>A </a:t>
            </a:r>
            <a:r>
              <a:rPr lang="en-US" sz="3200" dirty="0"/>
              <a:t>number of other competitors that are available for programmers </a:t>
            </a:r>
            <a:r>
              <a:rPr lang="en-US" sz="3200" dirty="0" smtClean="0"/>
              <a:t>and system </a:t>
            </a:r>
            <a:r>
              <a:rPr lang="en-US" sz="3200" dirty="0"/>
              <a:t>builders</a:t>
            </a:r>
          </a:p>
        </p:txBody>
      </p:sp>
    </p:spTree>
    <p:extLst>
      <p:ext uri="{BB962C8B-B14F-4D97-AF65-F5344CB8AC3E}">
        <p14:creationId xmlns:p14="http://schemas.microsoft.com/office/powerpoint/2010/main" val="27556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Hashing and </a:t>
            </a:r>
            <a:r>
              <a:rPr lang="en-US" sz="4000" dirty="0" smtClean="0">
                <a:solidFill>
                  <a:schemeClr val="tx2"/>
                </a:solidFill>
              </a:rPr>
              <a:t>Message Digests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i="1" dirty="0"/>
              <a:t>Hashes</a:t>
            </a:r>
            <a:r>
              <a:rPr lang="en-US" sz="2800" dirty="0"/>
              <a:t> take a message and generate a unique output value </a:t>
            </a:r>
            <a:r>
              <a:rPr lang="en-US" sz="2800" dirty="0" smtClean="0"/>
              <a:t>based on </a:t>
            </a:r>
            <a:r>
              <a:rPr lang="en-US" sz="2800" dirty="0"/>
              <a:t>the </a:t>
            </a:r>
            <a:r>
              <a:rPr lang="en-US" sz="2800" dirty="0" smtClean="0"/>
              <a:t>message.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output of a hash is often known as a </a:t>
            </a:r>
            <a:r>
              <a:rPr lang="en-US" sz="2800" i="1" dirty="0"/>
              <a:t>message digest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Hashing Basic Requirements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dirty="0"/>
              <a:t>must accept inputs of any length.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Their </a:t>
            </a:r>
            <a:r>
              <a:rPr lang="en-US" sz="2800" dirty="0"/>
              <a:t>output must be a fixed length.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dirty="0"/>
              <a:t>should be easy to compute for any input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dirty="0"/>
              <a:t>should not be reversible. Thus, you should not be able to </a:t>
            </a:r>
            <a:r>
              <a:rPr lang="en-US" sz="2800" dirty="0" smtClean="0"/>
              <a:t>calculate an </a:t>
            </a:r>
            <a:r>
              <a:rPr lang="en-US" sz="2800" dirty="0"/>
              <a:t>original message from a hash.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dirty="0"/>
              <a:t>should not have collisions, meaning that they should not </a:t>
            </a:r>
            <a:r>
              <a:rPr lang="en-US" sz="2800" dirty="0" smtClean="0"/>
              <a:t>generate the </a:t>
            </a:r>
            <a:r>
              <a:rPr lang="en-US" sz="2800" dirty="0"/>
              <a:t>same hash for different inputs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3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OBJECTIVES</a:t>
            </a:r>
          </a:p>
        </p:txBody>
      </p:sp>
    </p:spTree>
    <p:extLst>
      <p:ext uri="{BB962C8B-B14F-4D97-AF65-F5344CB8AC3E}">
        <p14:creationId xmlns:p14="http://schemas.microsoft.com/office/powerpoint/2010/main" val="562769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Objective(s)</a:t>
            </a:r>
          </a:p>
        </p:txBody>
      </p:sp>
      <p:sp>
        <p:nvSpPr>
          <p:cNvPr id="6147" name="Content Placeholder 2"/>
          <p:cNvSpPr>
            <a:spLocks/>
          </p:cNvSpPr>
          <p:nvPr/>
        </p:nvSpPr>
        <p:spPr bwMode="auto">
          <a:xfrm>
            <a:off x="539750" y="1295399"/>
            <a:ext cx="82994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Explain how cryptography is used in cyberwar.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1520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Cryptography in Cyberwar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/>
              <a:t>Computer network defense and cryptographic </a:t>
            </a:r>
            <a:r>
              <a:rPr lang="en-US" sz="2800" dirty="0" smtClean="0"/>
              <a:t>systems</a:t>
            </a:r>
          </a:p>
          <a:p>
            <a:pPr lvl="1"/>
            <a:r>
              <a:rPr lang="en-US" sz="2600" dirty="0" smtClean="0"/>
              <a:t>Drive encryption</a:t>
            </a:r>
          </a:p>
          <a:p>
            <a:pPr lvl="1"/>
            <a:r>
              <a:rPr lang="en-US" sz="2600" dirty="0" smtClean="0"/>
              <a:t>File encryption</a:t>
            </a:r>
          </a:p>
          <a:p>
            <a:pPr lvl="1"/>
            <a:r>
              <a:rPr lang="en-US" sz="2600" dirty="0" smtClean="0"/>
              <a:t>Digital certificates</a:t>
            </a:r>
          </a:p>
          <a:p>
            <a:pPr lvl="1"/>
            <a:r>
              <a:rPr lang="en-US" sz="2600" dirty="0" smtClean="0"/>
              <a:t>Public key infrastructure (PKI)</a:t>
            </a:r>
          </a:p>
          <a:p>
            <a:pPr lvl="1"/>
            <a:r>
              <a:rPr lang="en-US" sz="2600" dirty="0"/>
              <a:t>Transport Layer Security (TLS)</a:t>
            </a:r>
          </a:p>
          <a:p>
            <a:pPr lvl="1"/>
            <a:r>
              <a:rPr lang="en-US" sz="2600" dirty="0"/>
              <a:t>Virtual private networks (VPNs)</a:t>
            </a:r>
          </a:p>
          <a:p>
            <a:pPr lvl="1"/>
            <a:r>
              <a:rPr lang="en-US" sz="2600" dirty="0" smtClean="0"/>
              <a:t>Hashing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37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Cryptography in </a:t>
            </a:r>
            <a:r>
              <a:rPr lang="en-US" sz="4000" dirty="0" smtClean="0">
                <a:solidFill>
                  <a:schemeClr val="tx2"/>
                </a:solidFill>
              </a:rPr>
              <a:t>Cyberwar (Cont.)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783080"/>
            <a:ext cx="7985685" cy="4303820"/>
          </a:xfrm>
        </p:spPr>
        <p:txBody>
          <a:bodyPr/>
          <a:lstStyle/>
          <a:p>
            <a:r>
              <a:rPr lang="en-US" sz="2800" dirty="0" smtClean="0"/>
              <a:t>Computer </a:t>
            </a:r>
            <a:r>
              <a:rPr lang="en-US" sz="2800" dirty="0"/>
              <a:t>network attack and cryptographic </a:t>
            </a:r>
            <a:r>
              <a:rPr lang="en-US" sz="2800" dirty="0" smtClean="0"/>
              <a:t>systems</a:t>
            </a:r>
          </a:p>
          <a:p>
            <a:pPr lvl="1"/>
            <a:r>
              <a:rPr lang="en-US" sz="2600" dirty="0"/>
              <a:t>Drive encryption</a:t>
            </a:r>
          </a:p>
          <a:p>
            <a:pPr lvl="1"/>
            <a:r>
              <a:rPr lang="en-US" sz="2600" dirty="0"/>
              <a:t>File encryption</a:t>
            </a:r>
          </a:p>
          <a:p>
            <a:pPr lvl="1"/>
            <a:r>
              <a:rPr lang="en-US" sz="2600" dirty="0"/>
              <a:t>Digital certificates</a:t>
            </a:r>
          </a:p>
          <a:p>
            <a:pPr lvl="1"/>
            <a:r>
              <a:rPr lang="en-US" sz="2600" dirty="0"/>
              <a:t>Public key infrastructure (PKI)</a:t>
            </a:r>
          </a:p>
          <a:p>
            <a:pPr lvl="1"/>
            <a:r>
              <a:rPr lang="en-US" sz="2600" dirty="0"/>
              <a:t>Transport Layer Security (TLS)</a:t>
            </a:r>
          </a:p>
          <a:p>
            <a:pPr lvl="1"/>
            <a:r>
              <a:rPr lang="en-US" sz="2600" dirty="0"/>
              <a:t>Virtual private networks (VPNs)</a:t>
            </a:r>
          </a:p>
          <a:p>
            <a:pPr lvl="1"/>
            <a:r>
              <a:rPr lang="en-US" sz="2600" dirty="0"/>
              <a:t>Hashing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39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Attacking Cryptography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3200" b="1" dirty="0" smtClean="0"/>
              <a:t>Cryptanalysis: </a:t>
            </a:r>
            <a:r>
              <a:rPr lang="en-US" sz="3200" dirty="0" smtClean="0"/>
              <a:t>Attacks </a:t>
            </a:r>
            <a:r>
              <a:rPr lang="en-US" sz="3200" dirty="0"/>
              <a:t>against cryptographic </a:t>
            </a:r>
            <a:r>
              <a:rPr lang="en-US" sz="3200" dirty="0" smtClean="0"/>
              <a:t>systems</a:t>
            </a:r>
          </a:p>
          <a:p>
            <a:r>
              <a:rPr lang="en-US" sz="3200" dirty="0" smtClean="0"/>
              <a:t>Techniques include:</a:t>
            </a:r>
          </a:p>
          <a:p>
            <a:pPr lvl="1"/>
            <a:r>
              <a:rPr lang="en-US" sz="2800" dirty="0" smtClean="0"/>
              <a:t>Analyzing </a:t>
            </a:r>
            <a:r>
              <a:rPr lang="en-US" sz="2800" dirty="0"/>
              <a:t>encrypted data to attempt to find </a:t>
            </a:r>
            <a:r>
              <a:rPr lang="en-US" sz="2800" dirty="0" smtClean="0"/>
              <a:t>patterns</a:t>
            </a:r>
          </a:p>
          <a:p>
            <a:pPr lvl="1"/>
            <a:r>
              <a:rPr lang="en-US" sz="2800" dirty="0" smtClean="0"/>
              <a:t>Finding vulnerabilities in </a:t>
            </a:r>
            <a:r>
              <a:rPr lang="en-US" sz="2800" dirty="0"/>
              <a:t>the underlying cryptographic </a:t>
            </a:r>
            <a:r>
              <a:rPr lang="en-US" sz="2800" dirty="0" smtClean="0"/>
              <a:t>systems</a:t>
            </a:r>
          </a:p>
          <a:p>
            <a:pPr lvl="1"/>
            <a:r>
              <a:rPr lang="en-US" sz="2800" dirty="0" smtClean="0"/>
              <a:t>Trying </a:t>
            </a:r>
            <a:r>
              <a:rPr lang="en-US" sz="2800" dirty="0"/>
              <a:t>every </a:t>
            </a:r>
            <a:r>
              <a:rPr lang="en-US" sz="2800" dirty="0" smtClean="0"/>
              <a:t>possible combination </a:t>
            </a:r>
            <a:r>
              <a:rPr lang="en-US" sz="2800" dirty="0"/>
              <a:t>in a cryptosystem to decrypt the </a:t>
            </a:r>
            <a:r>
              <a:rPr lang="en-US" sz="2800" dirty="0" smtClean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5807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Attacking </a:t>
            </a:r>
            <a:r>
              <a:rPr lang="en-US" sz="4000" dirty="0" smtClean="0">
                <a:solidFill>
                  <a:schemeClr val="tx2"/>
                </a:solidFill>
              </a:rPr>
              <a:t>Cryptography (Cont.)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3200" dirty="0" smtClean="0"/>
              <a:t>Attack </a:t>
            </a:r>
            <a:r>
              <a:rPr lang="en-US" sz="3200" dirty="0"/>
              <a:t>type chosen </a:t>
            </a:r>
            <a:r>
              <a:rPr lang="en-US" sz="3200" dirty="0" smtClean="0"/>
              <a:t>often </a:t>
            </a:r>
            <a:r>
              <a:rPr lang="en-US" sz="3200" dirty="0"/>
              <a:t>based on how much information is </a:t>
            </a:r>
            <a:r>
              <a:rPr lang="en-US" sz="3200" dirty="0" smtClean="0"/>
              <a:t>available to attacker</a:t>
            </a:r>
          </a:p>
          <a:p>
            <a:r>
              <a:rPr lang="en-US" sz="3200" dirty="0" smtClean="0"/>
              <a:t>Information </a:t>
            </a:r>
            <a:r>
              <a:rPr lang="en-US" sz="3200" dirty="0"/>
              <a:t>is normally </a:t>
            </a:r>
            <a:r>
              <a:rPr lang="en-US" sz="3200" dirty="0" smtClean="0"/>
              <a:t>classified as:</a:t>
            </a:r>
            <a:endParaRPr lang="en-US" sz="3200" dirty="0"/>
          </a:p>
          <a:p>
            <a:pPr lvl="1"/>
            <a:r>
              <a:rPr lang="en-US" sz="2800"/>
              <a:t>Ciphertext</a:t>
            </a:r>
            <a:r>
              <a:rPr lang="en-US" sz="2800" dirty="0"/>
              <a:t> </a:t>
            </a:r>
            <a:r>
              <a:rPr lang="en-US" sz="2800" dirty="0" smtClean="0"/>
              <a:t>only</a:t>
            </a:r>
          </a:p>
          <a:p>
            <a:pPr lvl="1"/>
            <a:r>
              <a:rPr lang="en-US" sz="2800" dirty="0" smtClean="0"/>
              <a:t>Known plaintext</a:t>
            </a:r>
          </a:p>
          <a:p>
            <a:pPr lvl="1"/>
            <a:r>
              <a:rPr lang="en-US" sz="2800" dirty="0" smtClean="0"/>
              <a:t>Chosen plaintext</a:t>
            </a:r>
          </a:p>
          <a:p>
            <a:pPr lvl="1"/>
            <a:r>
              <a:rPr lang="en-US" sz="2800" dirty="0" smtClean="0"/>
              <a:t>Adaptive </a:t>
            </a:r>
            <a:r>
              <a:rPr lang="en-US" sz="2800" dirty="0"/>
              <a:t>chosen </a:t>
            </a:r>
            <a:r>
              <a:rPr lang="en-US" sz="2800" dirty="0" smtClean="0"/>
              <a:t>plaintext</a:t>
            </a:r>
          </a:p>
          <a:p>
            <a:pPr lvl="1"/>
            <a:r>
              <a:rPr lang="en-US" sz="2800" dirty="0" smtClean="0"/>
              <a:t>Related </a:t>
            </a:r>
            <a:r>
              <a:rPr lang="en-US" sz="2800" dirty="0"/>
              <a:t>key </a:t>
            </a:r>
            <a:r>
              <a:rPr lang="en-US" sz="2800" dirty="0" smtClean="0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23897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Attacking </a:t>
            </a:r>
            <a:r>
              <a:rPr lang="en-US" sz="4000" dirty="0" smtClean="0">
                <a:solidFill>
                  <a:schemeClr val="tx2"/>
                </a:solidFill>
              </a:rPr>
              <a:t>Cryptography (Cont.)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3200" dirty="0"/>
              <a:t>Brute force</a:t>
            </a:r>
          </a:p>
          <a:p>
            <a:r>
              <a:rPr lang="en-US" sz="3200" dirty="0"/>
              <a:t>Acquiring the keys</a:t>
            </a:r>
          </a:p>
          <a:p>
            <a:r>
              <a:rPr lang="en-US" sz="3200" dirty="0"/>
              <a:t>Attacking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7791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TECHNOLOGY</a:t>
            </a:r>
          </a:p>
        </p:txBody>
      </p:sp>
    </p:spTree>
    <p:extLst>
      <p:ext uri="{BB962C8B-B14F-4D97-AF65-F5344CB8AC3E}">
        <p14:creationId xmlns:p14="http://schemas.microsoft.com/office/powerpoint/2010/main" val="3602433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Defeating Attacks on Cryptographic Systems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706881"/>
            <a:ext cx="7985685" cy="4380020"/>
          </a:xfrm>
        </p:spPr>
        <p:txBody>
          <a:bodyPr/>
          <a:lstStyle/>
          <a:p>
            <a:r>
              <a:rPr lang="en-US" sz="3200" dirty="0"/>
              <a:t>Defenses</a:t>
            </a:r>
          </a:p>
          <a:p>
            <a:r>
              <a:rPr lang="en-US" sz="3200" dirty="0"/>
              <a:t>Defense in depth using cryptographic systems</a:t>
            </a:r>
          </a:p>
        </p:txBody>
      </p:sp>
    </p:spTree>
    <p:extLst>
      <p:ext uri="{BB962C8B-B14F-4D97-AF65-F5344CB8AC3E}">
        <p14:creationId xmlns:p14="http://schemas.microsoft.com/office/powerpoint/2010/main" val="42778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Encryption </a:t>
            </a:r>
            <a:r>
              <a:rPr lang="en-US" sz="3200" dirty="0" smtClean="0">
                <a:solidFill>
                  <a:schemeClr val="tx2"/>
                </a:solidFill>
              </a:rPr>
              <a:t>Uses </a:t>
            </a:r>
            <a:r>
              <a:rPr lang="en-US" sz="3200" dirty="0">
                <a:solidFill>
                  <a:schemeClr val="tx2"/>
                </a:solidFill>
              </a:rPr>
              <a:t>for a </a:t>
            </a:r>
            <a:r>
              <a:rPr lang="en-US" sz="3200" dirty="0" smtClean="0">
                <a:solidFill>
                  <a:schemeClr val="tx2"/>
                </a:solidFill>
              </a:rPr>
              <a:t>Typical Modern Laptop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1" y="1381405"/>
            <a:ext cx="7819048" cy="4476190"/>
          </a:xfrm>
        </p:spPr>
      </p:pic>
    </p:spTree>
    <p:extLst>
      <p:ext uri="{BB962C8B-B14F-4D97-AF65-F5344CB8AC3E}">
        <p14:creationId xmlns:p14="http://schemas.microsoft.com/office/powerpoint/2010/main" val="29964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45386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 Concepts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173707"/>
            <a:ext cx="8167522" cy="4680993"/>
          </a:xfrm>
        </p:spPr>
        <p:txBody>
          <a:bodyPr/>
          <a:lstStyle/>
          <a:p>
            <a:pPr lvl="0"/>
            <a:r>
              <a:rPr lang="en-US" sz="2800" dirty="0"/>
              <a:t>The basics of cryptography </a:t>
            </a:r>
          </a:p>
          <a:p>
            <a:pPr lvl="0"/>
            <a:r>
              <a:rPr lang="en-US" sz="2800" dirty="0"/>
              <a:t>How cryptography is used in cyberwar</a:t>
            </a:r>
          </a:p>
          <a:p>
            <a:pPr lvl="0"/>
            <a:r>
              <a:rPr lang="en-US" sz="2800" dirty="0"/>
              <a:t>How cryptanalysis attacks cryptography</a:t>
            </a:r>
          </a:p>
          <a:p>
            <a:pPr lvl="0"/>
            <a:r>
              <a:rPr lang="en-US" sz="2800" dirty="0"/>
              <a:t>How to defeat attacks on cryptographic systems</a:t>
            </a:r>
          </a:p>
          <a:p>
            <a:pPr lvl="0"/>
            <a:r>
              <a:rPr lang="en-US" sz="2800" dirty="0"/>
              <a:t>How cryptography is weaponized</a:t>
            </a:r>
          </a:p>
          <a:p>
            <a:r>
              <a:rPr lang="en-US" sz="2800" dirty="0"/>
              <a:t>The future of cryptography in cyberwarfare</a:t>
            </a:r>
          </a:p>
        </p:txBody>
      </p:sp>
    </p:spTree>
    <p:extLst>
      <p:ext uri="{BB962C8B-B14F-4D97-AF65-F5344CB8AC3E}">
        <p14:creationId xmlns:p14="http://schemas.microsoft.com/office/powerpoint/2010/main" val="2371786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Weaponizing </a:t>
            </a:r>
            <a:r>
              <a:rPr lang="en-US" sz="4000" dirty="0" smtClean="0">
                <a:solidFill>
                  <a:schemeClr val="tx2"/>
                </a:solidFill>
              </a:rPr>
              <a:t>Cryptography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3200" dirty="0"/>
              <a:t>Defensive cryptography: malware encryption</a:t>
            </a:r>
          </a:p>
          <a:p>
            <a:r>
              <a:rPr lang="en-US" sz="3200" dirty="0"/>
              <a:t>Offensive </a:t>
            </a:r>
            <a:r>
              <a:rPr lang="en-US" sz="3200" dirty="0" smtClean="0"/>
              <a:t>cryptography</a:t>
            </a:r>
          </a:p>
          <a:p>
            <a:pPr lvl="1"/>
            <a:r>
              <a:rPr lang="en-US" sz="3000" dirty="0" smtClean="0"/>
              <a:t>Example: Zeus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7903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2729588" cy="265176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Zeus</a:t>
            </a:r>
            <a:r>
              <a:rPr lang="en-US" sz="4000" dirty="0" smtClean="0">
                <a:solidFill>
                  <a:schemeClr val="tx2"/>
                </a:solidFill>
              </a:rPr>
              <a:t>.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Gameover </a:t>
            </a:r>
            <a:r>
              <a:rPr lang="en-US" sz="4000" dirty="0">
                <a:solidFill>
                  <a:schemeClr val="tx2"/>
                </a:solidFill>
              </a:rPr>
              <a:t>Infection Process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38" y="411479"/>
            <a:ext cx="5402221" cy="5522271"/>
          </a:xfrm>
        </p:spPr>
      </p:pic>
    </p:spTree>
    <p:extLst>
      <p:ext uri="{BB962C8B-B14F-4D97-AF65-F5344CB8AC3E}">
        <p14:creationId xmlns:p14="http://schemas.microsoft.com/office/powerpoint/2010/main" val="35235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The Future of Cryptography in Cyberwar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04387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3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539750" y="447675"/>
            <a:ext cx="8299450" cy="576263"/>
          </a:xfrm>
        </p:spPr>
        <p:txBody>
          <a:bodyPr/>
          <a:lstStyle/>
          <a:p>
            <a:r>
              <a:rPr lang="en-US" sz="3600" dirty="0" smtClean="0"/>
              <a:t>Summary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The basics of cryptography </a:t>
            </a:r>
          </a:p>
          <a:p>
            <a:pPr lvl="0"/>
            <a:r>
              <a:rPr lang="en-US" sz="2800" dirty="0"/>
              <a:t>How cryptography is used in cyberwar</a:t>
            </a:r>
          </a:p>
          <a:p>
            <a:pPr lvl="0"/>
            <a:r>
              <a:rPr lang="en-US" sz="2800" dirty="0"/>
              <a:t>How cryptanalysis attacks cryptography</a:t>
            </a:r>
          </a:p>
          <a:p>
            <a:pPr lvl="0"/>
            <a:r>
              <a:rPr lang="en-US" sz="2800" dirty="0"/>
              <a:t>How to defeat attacks on cryptographic systems</a:t>
            </a:r>
          </a:p>
          <a:p>
            <a:pPr lvl="0"/>
            <a:r>
              <a:rPr lang="en-US" sz="2800" dirty="0"/>
              <a:t>How cryptography is weaponized</a:t>
            </a:r>
          </a:p>
          <a:p>
            <a:r>
              <a:rPr lang="en-US" sz="2800" dirty="0"/>
              <a:t>The future of cryptography in cyberwarfare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31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An Introduction to Cryptography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 smtClean="0"/>
              <a:t>Cryptography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study and practice of techniques for </a:t>
            </a:r>
            <a:r>
              <a:rPr lang="en-US" sz="2600" dirty="0" smtClean="0"/>
              <a:t>secure communication </a:t>
            </a:r>
            <a:r>
              <a:rPr lang="en-US" sz="2600" dirty="0"/>
              <a:t>that is protected </a:t>
            </a:r>
            <a:r>
              <a:rPr lang="en-US" sz="2600" dirty="0" smtClean="0"/>
              <a:t>from adversaries</a:t>
            </a:r>
          </a:p>
          <a:p>
            <a:r>
              <a:rPr lang="en-US" sz="2800" dirty="0" smtClean="0"/>
              <a:t>Encryption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process </a:t>
            </a:r>
            <a:r>
              <a:rPr lang="en-US" sz="2600" dirty="0" smtClean="0"/>
              <a:t>that encodes </a:t>
            </a:r>
            <a:r>
              <a:rPr lang="en-US" sz="2600" dirty="0"/>
              <a:t>information in a way that prevents unauthorized </a:t>
            </a:r>
            <a:r>
              <a:rPr lang="en-US" sz="2600" dirty="0" smtClean="0"/>
              <a:t>parties from </a:t>
            </a:r>
            <a:r>
              <a:rPr lang="en-US" sz="2600" dirty="0"/>
              <a:t>reading the </a:t>
            </a:r>
            <a:r>
              <a:rPr lang="en-US" sz="2600" dirty="0" smtClean="0"/>
              <a:t>data</a:t>
            </a:r>
          </a:p>
          <a:p>
            <a:r>
              <a:rPr lang="en-US" sz="2800" dirty="0" smtClean="0"/>
              <a:t>Decryption</a:t>
            </a:r>
          </a:p>
          <a:p>
            <a:pPr lvl="1"/>
            <a:r>
              <a:rPr lang="en-US" sz="2600" dirty="0" smtClean="0"/>
              <a:t>A process that </a:t>
            </a:r>
            <a:r>
              <a:rPr lang="en-US" sz="2600" dirty="0"/>
              <a:t>removes the encoding</a:t>
            </a:r>
            <a:r>
              <a:rPr lang="en-US" sz="2600" dirty="0" smtClean="0"/>
              <a:t>, allowing </a:t>
            </a:r>
            <a:r>
              <a:rPr lang="en-US" sz="2600" dirty="0"/>
              <a:t>authorized parties to read the original text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Cryptographic Concepts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39278"/>
              </p:ext>
            </p:extLst>
          </p:nvPr>
        </p:nvGraphicFramePr>
        <p:xfrm>
          <a:off x="916268" y="2043952"/>
          <a:ext cx="7407462" cy="3146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Ciphers and </a:t>
            </a:r>
            <a:r>
              <a:rPr lang="en-US" sz="4000" dirty="0" smtClean="0">
                <a:solidFill>
                  <a:schemeClr val="tx2"/>
                </a:solidFill>
              </a:rPr>
              <a:t>Encryption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b="1" dirty="0"/>
              <a:t>Code:</a:t>
            </a:r>
            <a:r>
              <a:rPr lang="en-US" sz="2800" dirty="0"/>
              <a:t> A cryptographic system that substitutes values or words for other words</a:t>
            </a:r>
          </a:p>
          <a:p>
            <a:r>
              <a:rPr lang="en-US" sz="2800" b="1" dirty="0"/>
              <a:t>Plaintext:</a:t>
            </a:r>
            <a:r>
              <a:rPr lang="en-US" sz="2800" dirty="0"/>
              <a:t> The original data prior to encryption</a:t>
            </a:r>
          </a:p>
          <a:p>
            <a:r>
              <a:rPr lang="en-US" sz="2800" b="1" dirty="0"/>
              <a:t>Ciphers:</a:t>
            </a:r>
            <a:r>
              <a:rPr lang="en-US" sz="2800" dirty="0"/>
              <a:t> Encryption algorithms applied to plaintext</a:t>
            </a:r>
          </a:p>
          <a:p>
            <a:r>
              <a:rPr lang="en-US" sz="2800" b="1" dirty="0"/>
              <a:t>Ciphertext:</a:t>
            </a:r>
            <a:r>
              <a:rPr lang="en-US" sz="2800" dirty="0"/>
              <a:t> The output of a cryptographic algorithm</a:t>
            </a:r>
          </a:p>
          <a:p>
            <a:r>
              <a:rPr lang="en-US" sz="2800" b="1" dirty="0"/>
              <a:t>Key: </a:t>
            </a:r>
            <a:r>
              <a:rPr lang="en-US" sz="2800" dirty="0"/>
              <a:t>The secret variable in an encryption </a:t>
            </a:r>
            <a:r>
              <a:rPr lang="en-US" sz="2800" dirty="0" smtClean="0"/>
              <a:t>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8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Ciphers </a:t>
            </a:r>
            <a:r>
              <a:rPr lang="en-US" sz="4000">
                <a:solidFill>
                  <a:schemeClr val="tx2"/>
                </a:solidFill>
              </a:rPr>
              <a:t>and </a:t>
            </a:r>
            <a:r>
              <a:rPr lang="en-US" sz="4000" smtClean="0">
                <a:solidFill>
                  <a:schemeClr val="tx2"/>
                </a:solidFill>
              </a:rPr>
              <a:t>Encryption (Cont.)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b="1" dirty="0" smtClean="0"/>
              <a:t>Cryptosystem</a:t>
            </a:r>
            <a:r>
              <a:rPr lang="en-US" sz="2800" b="1" dirty="0"/>
              <a:t>:</a:t>
            </a:r>
            <a:r>
              <a:rPr lang="en-US" sz="2800" dirty="0"/>
              <a:t> The hardware and software implementation of a cipher</a:t>
            </a:r>
          </a:p>
          <a:p>
            <a:r>
              <a:rPr lang="en-US" sz="2800" b="1" dirty="0"/>
              <a:t>Checksums:</a:t>
            </a:r>
            <a:r>
              <a:rPr lang="en-US" sz="2800" dirty="0"/>
              <a:t> Mathematical values calculated to check for common errors in data</a:t>
            </a:r>
          </a:p>
          <a:p>
            <a:r>
              <a:rPr lang="en-US" sz="2800" b="1" dirty="0"/>
              <a:t>Message digests or hashes:</a:t>
            </a:r>
            <a:r>
              <a:rPr lang="en-US" sz="2800" dirty="0"/>
              <a:t> Cryptographic functions that protect the integrity of a message by allowing you to </a:t>
            </a:r>
            <a:r>
              <a:rPr lang="en-US" sz="2800" dirty="0" smtClean="0"/>
              <a:t>check that </a:t>
            </a:r>
            <a:r>
              <a:rPr lang="en-US" sz="2800" dirty="0"/>
              <a:t>the message has not changed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199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Symmetric </a:t>
            </a:r>
            <a:r>
              <a:rPr lang="en-US" sz="4000" dirty="0" smtClean="0">
                <a:solidFill>
                  <a:schemeClr val="tx2"/>
                </a:solidFill>
              </a:rPr>
              <a:t>Ciphers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 smtClean="0"/>
              <a:t>Rely </a:t>
            </a:r>
            <a:r>
              <a:rPr lang="en-US" sz="2800" dirty="0"/>
              <a:t>on a shared key</a:t>
            </a:r>
          </a:p>
          <a:p>
            <a:r>
              <a:rPr lang="en-US" sz="2800" dirty="0" smtClean="0"/>
              <a:t>Sender and recipient use same </a:t>
            </a:r>
            <a:r>
              <a:rPr lang="en-US" sz="2800" dirty="0"/>
              <a:t>key </a:t>
            </a:r>
            <a:r>
              <a:rPr lang="en-US" sz="2800" dirty="0" smtClean="0"/>
              <a:t>for encryption </a:t>
            </a:r>
            <a:r>
              <a:rPr lang="en-US" sz="2800" dirty="0"/>
              <a:t>and </a:t>
            </a:r>
            <a:r>
              <a:rPr lang="en-US" sz="2800" dirty="0" smtClean="0"/>
              <a:t>decryption</a:t>
            </a:r>
          </a:p>
          <a:p>
            <a:r>
              <a:rPr lang="en-US" sz="2800" dirty="0" smtClean="0"/>
              <a:t>Symmetric encryption can’t </a:t>
            </a:r>
            <a:r>
              <a:rPr lang="en-US" sz="2800" dirty="0"/>
              <a:t>provide authentication or </a:t>
            </a:r>
            <a:r>
              <a:rPr lang="en-US" sz="2800" dirty="0" smtClean="0"/>
              <a:t>nonrepudiation</a:t>
            </a:r>
          </a:p>
          <a:p>
            <a:pPr lvl="1"/>
            <a:r>
              <a:rPr lang="en-US" sz="2600" dirty="0" smtClean="0"/>
              <a:t>Cannot identify </a:t>
            </a:r>
            <a:r>
              <a:rPr lang="en-US" sz="2600" dirty="0"/>
              <a:t>who the sender is based on the encryption method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very hard to break when </a:t>
            </a:r>
            <a:r>
              <a:rPr lang="en-US" sz="2800" dirty="0" smtClean="0"/>
              <a:t>sender and </a:t>
            </a:r>
            <a:r>
              <a:rPr lang="en-US" sz="2800" dirty="0"/>
              <a:t>recipient </a:t>
            </a:r>
            <a:r>
              <a:rPr lang="en-US" sz="2800" dirty="0" smtClean="0"/>
              <a:t>use </a:t>
            </a:r>
            <a:r>
              <a:rPr lang="en-US" sz="2800" dirty="0"/>
              <a:t>a strong key </a:t>
            </a:r>
            <a:r>
              <a:rPr lang="en-US" sz="2800" dirty="0" smtClean="0"/>
              <a:t>that’s </a:t>
            </a:r>
            <a:r>
              <a:rPr lang="en-US" sz="2800" dirty="0"/>
              <a:t>handled responsibly</a:t>
            </a:r>
          </a:p>
        </p:txBody>
      </p:sp>
    </p:spTree>
    <p:extLst>
      <p:ext uri="{BB962C8B-B14F-4D97-AF65-F5344CB8AC3E}">
        <p14:creationId xmlns:p14="http://schemas.microsoft.com/office/powerpoint/2010/main" val="18616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464C271-81F9-4D52-B38C-F1E8D49C15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24777</TotalTime>
  <Words>1115</Words>
  <Application>Microsoft Office PowerPoint</Application>
  <PresentationFormat>On-screen Show (4:3)</PresentationFormat>
  <Paragraphs>212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Objective(s)</vt:lpstr>
      <vt:lpstr>Key Concepts</vt:lpstr>
      <vt:lpstr> DISCOVER: CONCEPTS</vt:lpstr>
      <vt:lpstr>An Introduction to Cryptography</vt:lpstr>
      <vt:lpstr>Cryptographic Concepts</vt:lpstr>
      <vt:lpstr>Ciphers and Encryption</vt:lpstr>
      <vt:lpstr>Ciphers and Encryption (Cont.)</vt:lpstr>
      <vt:lpstr>Symmetric Ciphers</vt:lpstr>
      <vt:lpstr>Symmetric Ciphers (Cont.)</vt:lpstr>
      <vt:lpstr>Symmetric Cipher Scaling</vt:lpstr>
      <vt:lpstr>Asymmetric Ciphers</vt:lpstr>
      <vt:lpstr>Asymmetric Cipher Scaling</vt:lpstr>
      <vt:lpstr>Asymmetric Encryption Public Key</vt:lpstr>
      <vt:lpstr>Asymmetric Encryption Private Key</vt:lpstr>
      <vt:lpstr>Modern Cryptosystems</vt:lpstr>
      <vt:lpstr>Hashing and Message Digests</vt:lpstr>
      <vt:lpstr>Hashing Basic Requirements</vt:lpstr>
      <vt:lpstr> DISCOVER: OBJECTIVES</vt:lpstr>
      <vt:lpstr>Cryptography in Cyberwar</vt:lpstr>
      <vt:lpstr>Cryptography in Cyberwar (Cont.)</vt:lpstr>
      <vt:lpstr> DISCOVER: CONTEXT</vt:lpstr>
      <vt:lpstr>Attacking Cryptography</vt:lpstr>
      <vt:lpstr>Attacking Cryptography (Cont.)</vt:lpstr>
      <vt:lpstr>Attacking Cryptography (Cont.)</vt:lpstr>
      <vt:lpstr> DISCOVER: TECHNOLOGY</vt:lpstr>
      <vt:lpstr>Defeating Attacks on Cryptographic Systems</vt:lpstr>
      <vt:lpstr>Encryption Uses for a Typical Modern Laptop</vt:lpstr>
      <vt:lpstr> DISCOVER: UNDERSTANDING</vt:lpstr>
      <vt:lpstr>Weaponizing Cryptography</vt:lpstr>
      <vt:lpstr>Zeus. Gameover Infection Process</vt:lpstr>
      <vt:lpstr>The Future of Cryptography in Cyberwar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Josh Bersin</dc:creator>
  <cp:lastModifiedBy>Kimberly Lindros</cp:lastModifiedBy>
  <cp:revision>3244</cp:revision>
  <cp:lastPrinted>2008-07-07T18:08:55Z</cp:lastPrinted>
  <dcterms:created xsi:type="dcterms:W3CDTF">2010-11-23T14:11:45Z</dcterms:created>
  <dcterms:modified xsi:type="dcterms:W3CDTF">2014-08-07T14:00:41Z</dcterms:modified>
</cp:coreProperties>
</file>