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89" r:id="rId6"/>
    <p:sldId id="384" r:id="rId7"/>
    <p:sldId id="28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3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CAAE1979-FDD5-4A00-9B92-0C6E03BCC5B2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Information Operation Roadmap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C6EC7761-C07A-4FB7-9D38-F088F51D55DE}" type="datetime1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Information Operation Roadmap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7EDD1740-26F3-40C3-9D2B-4AB7FED0A67F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Information Operation Roadmap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5AE8D0AF-33F5-4218-9809-DDE7AF489295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Information Operation Roadmap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93A27A6B-4EF3-4689-AFBE-42B1BFF410CB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Information Operation Roadmap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A1D582C-4A9E-4F1A-90DF-A7E57675B372}" type="datetime1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Information Operation Roadmap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914A8844-7F55-4D24-B643-D151B514C744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Information Operation Roadmap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A5A5F733-73CF-467F-B8C6-8FE3364AC87F}" type="datetime1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Information Operation Roadmap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FA2155D-A8B3-4434-8466-C0DA2DE23FBD}" type="datetime1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Information Operation Roadmap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0592-B298-43AE-93D8-39C32BFD4F60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Operation Roadmap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DD9FE270-59D9-4B94-B5CD-93CE28C612D1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Information Operation Roadmap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52043877-BF33-41E4-AAA0-9128101B172C}" type="datetime1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Information Operation Roadmap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48A9219-7B6B-4AE2-875A-06146DB60FA1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Information Operation Roadmap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FB9A91B1-ECB7-4BD2-A6C5-2C461B09482C}" type="datetime1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Information Operation Roadmap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4D7644D-FCE6-4D89-AD7C-82A691F2FEC3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Information Operation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Overview of Information Operation Roadmap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Truc Huynh</a:t>
            </a:r>
          </a:p>
          <a:p>
            <a:r>
              <a:rPr lang="en-US" dirty="0"/>
              <a:t>Cyberwarfare: </a:t>
            </a:r>
            <a:r>
              <a:rPr lang="en-US"/>
              <a:t>Info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Operations Security (OPSEC)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10848330" cy="3515555"/>
          </a:xfrm>
        </p:spPr>
        <p:txBody>
          <a:bodyPr>
            <a:normAutofit/>
          </a:bodyPr>
          <a:lstStyle/>
          <a:p>
            <a:r>
              <a:rPr lang="en-US" dirty="0"/>
              <a:t>Activities designed to deny an adversary access to information about friendly forces that would reveal capabilities, plans, or actions</a:t>
            </a:r>
          </a:p>
          <a:p>
            <a:r>
              <a:rPr lang="en-US" dirty="0"/>
              <a:t>Designed against the enemy's information gathering:</a:t>
            </a:r>
          </a:p>
          <a:p>
            <a:r>
              <a:rPr lang="en-US" dirty="0"/>
              <a:t>Retrieved from (1)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0E235987-86D4-491C-90AC-A25AEAD0F6BC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Information Operation Roadmap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1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Five Steps of OPSEC (cont.)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1562470"/>
            <a:ext cx="10848330" cy="4385389"/>
          </a:xfrm>
        </p:spPr>
        <p:txBody>
          <a:bodyPr>
            <a:normAutofit/>
          </a:bodyPr>
          <a:lstStyle/>
          <a:p>
            <a:r>
              <a:rPr lang="en-US" dirty="0"/>
              <a:t>Identification of critical information: Identify essential information elements that would be valuable to the enemy and cause harm if disclosed</a:t>
            </a:r>
          </a:p>
          <a:p>
            <a:r>
              <a:rPr lang="en-US" dirty="0"/>
              <a:t>Threat Analyst: Answer six fundamental questions to identify, who are the threats</a:t>
            </a:r>
          </a:p>
          <a:p>
            <a:r>
              <a:rPr lang="en-US" dirty="0"/>
              <a:t>Vulnerability Analyst: Examine all the possible ways that adversaries could gather information from the operations</a:t>
            </a:r>
          </a:p>
          <a:p>
            <a:r>
              <a:rPr lang="en-US" dirty="0"/>
              <a:t>Risk Assessment Analyze vulnerabilities identified during the vulnerability assessment and identify possible OPSEC countermeasures for each. Estimate the cost of implementing each OPSEC countermeasure and make final countermeasures for execution</a:t>
            </a:r>
          </a:p>
          <a:p>
            <a:r>
              <a:rPr lang="en-US" dirty="0"/>
              <a:t>Countermeasure Implementation Implement the plan in a secure way (four criteria)</a:t>
            </a:r>
          </a:p>
          <a:p>
            <a:r>
              <a:rPr lang="en-US" dirty="0"/>
              <a:t>Retrieved from 1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0E235987-86D4-491C-90AC-A25AEAD0F6BC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Information Operation Roadmap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9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1562470"/>
            <a:ext cx="10848330" cy="4385389"/>
          </a:xfrm>
        </p:spPr>
        <p:txBody>
          <a:bodyPr>
            <a:normAutofit/>
          </a:bodyPr>
          <a:lstStyle/>
          <a:p>
            <a:r>
              <a:rPr lang="en-US" sz="2000" dirty="0"/>
              <a:t>Chapple, M., &amp; </a:t>
            </a:r>
            <a:r>
              <a:rPr lang="en-US" sz="2000" dirty="0" err="1"/>
              <a:t>Seidl</a:t>
            </a:r>
            <a:r>
              <a:rPr lang="en-US" sz="2000" dirty="0"/>
              <a:t>, D. (2023). Cyberwarfare: Information Operations in a Connected World (Second). essay, Jones &amp; Bartlett Learning. (1)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0E235987-86D4-491C-90AC-A25AEAD0F6BC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Information Operation Roadmap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68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Truc Huynh</a:t>
            </a:r>
          </a:p>
          <a:p>
            <a:r>
              <a:rPr lang="en-US" dirty="0"/>
              <a:t>huyntl02@pfw.edu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682D33E2-1C40-41CF-B1CA-A225C55E8B7A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Information Operation Roadmap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6"/>
            <a:ext cx="3565524" cy="119962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99822"/>
            <a:ext cx="4396976" cy="4193004"/>
          </a:xfrm>
        </p:spPr>
        <p:txBody>
          <a:bodyPr/>
          <a:lstStyle/>
          <a:p>
            <a:r>
              <a:rPr lang="en-US" dirty="0"/>
              <a:t>Computer Network Attack (CNA)</a:t>
            </a:r>
          </a:p>
          <a:p>
            <a:r>
              <a:rPr lang="en-US" dirty="0"/>
              <a:t>Computer Network Defense (CND)</a:t>
            </a:r>
          </a:p>
          <a:p>
            <a:r>
              <a:rPr lang="en-US" dirty="0"/>
              <a:t>Intelligence Gathering</a:t>
            </a:r>
          </a:p>
          <a:p>
            <a:r>
              <a:rPr lang="en-US" dirty="0"/>
              <a:t>Electronic Warfare</a:t>
            </a:r>
          </a:p>
          <a:p>
            <a:r>
              <a:rPr lang="en-US" dirty="0"/>
              <a:t>Psychological Operation (PSYOPs)</a:t>
            </a:r>
          </a:p>
          <a:p>
            <a:r>
              <a:rPr lang="en-US" dirty="0"/>
              <a:t>Military deception</a:t>
            </a:r>
          </a:p>
          <a:p>
            <a:r>
              <a:rPr lang="en-US" dirty="0"/>
              <a:t>Operations Security (OPSEC)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76F7DE9C-78C2-42F3-A2FA-7279742FD8C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Information Operation Roadmap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53053F3E-4BFF-4529-A2A3-06A2FABDE473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Information Operation Roadmap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Information Operation Roadmap was developed by the Department of Defense. The roadmap organized information operations to help the military better organizes, train, and equip wage information operation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Computer Network Attack (CNA)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10848330" cy="3515555"/>
          </a:xfrm>
        </p:spPr>
        <p:txBody>
          <a:bodyPr>
            <a:normAutofit/>
          </a:bodyPr>
          <a:lstStyle/>
          <a:p>
            <a:r>
              <a:rPr lang="en-US" dirty="0"/>
              <a:t>Core capabilities of offensive information operation</a:t>
            </a:r>
          </a:p>
          <a:p>
            <a:r>
              <a:rPr lang="en-US" dirty="0"/>
              <a:t>The Use of the computer network to: disrupt, deny, degrade, or destroy an adversary's information or information systems</a:t>
            </a:r>
          </a:p>
          <a:p>
            <a:r>
              <a:rPr lang="en-US" dirty="0"/>
              <a:t>CNA weapons can exploit vulnerabilities in the computer system and network - vulnerabilities unknown to the outside world (zero-day vulnerabilities)</a:t>
            </a:r>
          </a:p>
          <a:p>
            <a:r>
              <a:rPr lang="en-US" dirty="0"/>
              <a:t>Retrieved from (1)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0E235987-86D4-491C-90AC-A25AEAD0F6BC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Information Operation Roadmap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Computer Network Defense (CND)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10848330" cy="3515555"/>
          </a:xfrm>
        </p:spPr>
        <p:txBody>
          <a:bodyPr>
            <a:normAutofit/>
          </a:bodyPr>
          <a:lstStyle/>
          <a:p>
            <a:r>
              <a:rPr lang="en-US" dirty="0"/>
              <a:t>Activities designed to protect, monitor, analyze, detect, and respond to CNA weapons in a friendly information system or network</a:t>
            </a:r>
          </a:p>
          <a:p>
            <a:r>
              <a:rPr lang="en-US" dirty="0"/>
              <a:t>Tools and talent are exchanged between the military and private sectors.</a:t>
            </a:r>
          </a:p>
          <a:p>
            <a:r>
              <a:rPr lang="en-US" dirty="0"/>
              <a:t>Retrieved from (1)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0E235987-86D4-491C-90AC-A25AEAD0F6BC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Information Operation Roadmap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0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Intelligence Gathering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10848330" cy="3515555"/>
          </a:xfrm>
        </p:spPr>
        <p:txBody>
          <a:bodyPr>
            <a:normAutofit/>
          </a:bodyPr>
          <a:lstStyle/>
          <a:p>
            <a:r>
              <a:rPr lang="en-US" dirty="0"/>
              <a:t>Efforts to gather information about an adversary’s capabilities, plans, and actions</a:t>
            </a:r>
          </a:p>
          <a:p>
            <a:r>
              <a:rPr lang="en-US" dirty="0"/>
              <a:t>Obtain as much information about the opponent as possible (cyberespionage)</a:t>
            </a:r>
          </a:p>
          <a:p>
            <a:r>
              <a:rPr lang="en-US" dirty="0"/>
              <a:t>Retrieved from (1)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0E235987-86D4-491C-90AC-A25AEAD0F6BC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Information Operation Roadmap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2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Electronic Warfare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1482572"/>
            <a:ext cx="10848330" cy="4465288"/>
          </a:xfrm>
        </p:spPr>
        <p:txBody>
          <a:bodyPr>
            <a:normAutofit/>
          </a:bodyPr>
          <a:lstStyle/>
          <a:p>
            <a:r>
              <a:rPr lang="en-US" dirty="0"/>
              <a:t>Military actions designed to use electromagnetic or directed energy to control the electromagnetic spectrum or attack the enemy</a:t>
            </a:r>
          </a:p>
          <a:p>
            <a:r>
              <a:rPr lang="en-US" dirty="0"/>
              <a:t>weapon varieties are wide: (land) ground stations, (air) specialized aircraft,  (sea) ships at sea</a:t>
            </a:r>
          </a:p>
          <a:p>
            <a:r>
              <a:rPr lang="en-US" dirty="0"/>
              <a:t>There are 3 subdivisions:</a:t>
            </a:r>
          </a:p>
          <a:p>
            <a:pPr lvl="1"/>
            <a:r>
              <a:rPr lang="en-US" dirty="0"/>
              <a:t>Electronic attack: the use of electromagnetic or directed energy to attack personnel, facilities, or equipment</a:t>
            </a:r>
          </a:p>
          <a:p>
            <a:pPr lvl="1"/>
            <a:r>
              <a:rPr lang="en-US" dirty="0"/>
              <a:t>Electronic protection: protect our personal, facilities, or equipment from Electronic warfare</a:t>
            </a:r>
          </a:p>
          <a:p>
            <a:pPr lvl="1"/>
            <a:r>
              <a:rPr lang="en-US" dirty="0"/>
              <a:t>Electronic warfare support: actions(search, analyst) that support Electronic Attack, Electronic Protect.</a:t>
            </a:r>
          </a:p>
          <a:p>
            <a:r>
              <a:rPr lang="en-US" dirty="0"/>
              <a:t>Retrieved from (1)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0E235987-86D4-491C-90AC-A25AEAD0F6BC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Information Operation Roadmap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4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Psychological Operation (PSYOPs)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1615736"/>
            <a:ext cx="10848330" cy="4767308"/>
          </a:xfrm>
        </p:spPr>
        <p:txBody>
          <a:bodyPr>
            <a:normAutofit/>
          </a:bodyPr>
          <a:lstStyle/>
          <a:p>
            <a:r>
              <a:rPr lang="en-US" dirty="0"/>
              <a:t>Military operations planned to convey selected information and indicators to foreign governments, organizations, groups, and individuals to influence their emotions, motives, objective reasoning, and behavior</a:t>
            </a:r>
          </a:p>
          <a:p>
            <a:r>
              <a:rPr lang="en-US" dirty="0"/>
              <a:t>There are five roles for PSYOPs:</a:t>
            </a:r>
          </a:p>
          <a:p>
            <a:pPr lvl="1"/>
            <a:r>
              <a:rPr lang="en-US" dirty="0"/>
              <a:t>Influence foreign populations by sharing information subjectively</a:t>
            </a:r>
          </a:p>
          <a:p>
            <a:pPr lvl="1"/>
            <a:r>
              <a:rPr lang="en-US" dirty="0"/>
              <a:t>Attack the enemy's will to resist and minimizes the adverse impacts on psychological targets</a:t>
            </a:r>
          </a:p>
          <a:p>
            <a:pPr lvl="1"/>
            <a:r>
              <a:rPr lang="en-US" dirty="0"/>
              <a:t>Provide public information to foreign populations to support humanitarian activities, and restore or reinforce the legitimacy</a:t>
            </a:r>
          </a:p>
          <a:p>
            <a:pPr lvl="1"/>
            <a:r>
              <a:rPr lang="en-US" dirty="0"/>
              <a:t>Convey intent and establish credibility with foreign populations</a:t>
            </a:r>
          </a:p>
          <a:p>
            <a:pPr lvl="1"/>
            <a:r>
              <a:rPr lang="en-US" dirty="0"/>
              <a:t>Counteract enemy propaganda</a:t>
            </a:r>
          </a:p>
          <a:p>
            <a:r>
              <a:rPr lang="en-US" dirty="0"/>
              <a:t>Retrieved from (1)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0E235987-86D4-491C-90AC-A25AEAD0F6BC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Information Operation Roadmap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0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Military deception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10848330" cy="3515555"/>
          </a:xfrm>
        </p:spPr>
        <p:txBody>
          <a:bodyPr>
            <a:normAutofit/>
          </a:bodyPr>
          <a:lstStyle/>
          <a:p>
            <a:r>
              <a:rPr lang="en-US" dirty="0"/>
              <a:t>Actions designed to mislead adversary forces about the operational capabilities, plans, and actions of friendly force</a:t>
            </a:r>
          </a:p>
          <a:p>
            <a:r>
              <a:rPr lang="en-US" dirty="0"/>
              <a:t>Usually occur at the strategic level to attempt to mislead foreign leaders</a:t>
            </a:r>
          </a:p>
          <a:p>
            <a:r>
              <a:rPr lang="en-US" dirty="0"/>
              <a:t>Retrieved from (1)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0E235987-86D4-491C-90AC-A25AEAD0F6BC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Information Operation Roadmap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5981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bf9c1fe-a254-4172-b37f-7925a4ee4e6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C9EF1921BAA64996D234F7BA3CC37E" ma:contentTypeVersion="11" ma:contentTypeDescription="Create a new document." ma:contentTypeScope="" ma:versionID="e03f3cd9175419535b1f07630311138e">
  <xsd:schema xmlns:xsd="http://www.w3.org/2001/XMLSchema" xmlns:xs="http://www.w3.org/2001/XMLSchema" xmlns:p="http://schemas.microsoft.com/office/2006/metadata/properties" xmlns:ns3="9bf9c1fe-a254-4172-b37f-7925a4ee4e66" xmlns:ns4="c69e9ab8-2abb-44e5-9e64-2c65ab8a17bb" targetNamespace="http://schemas.microsoft.com/office/2006/metadata/properties" ma:root="true" ma:fieldsID="2a927225835281ff5506deeb5dd55545" ns3:_="" ns4:_="">
    <xsd:import namespace="9bf9c1fe-a254-4172-b37f-7925a4ee4e66"/>
    <xsd:import namespace="c69e9ab8-2abb-44e5-9e64-2c65ab8a17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f9c1fe-a254-4172-b37f-7925a4ee4e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9e9ab8-2abb-44e5-9e64-2c65ab8a17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purl.org/dc/elements/1.1/"/>
    <ds:schemaRef ds:uri="c69e9ab8-2abb-44e5-9e64-2c65ab8a17bb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9bf9c1fe-a254-4172-b37f-7925a4ee4e66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01FFBD-D355-47A3-AA88-449A7D652E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f9c1fe-a254-4172-b37f-7925a4ee4e66"/>
    <ds:schemaRef ds:uri="c69e9ab8-2abb-44e5-9e64-2c65ab8a17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{68000B59-DF0E-4B03-95F2-16FFD1CEA8D8}tf33713516_win32</Template>
  <TotalTime>230</TotalTime>
  <Words>698</Words>
  <Application>Microsoft Office PowerPoint</Application>
  <PresentationFormat>Widescreen</PresentationFormat>
  <Paragraphs>103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Walbaum Display</vt:lpstr>
      <vt:lpstr>3DFloatVTI</vt:lpstr>
      <vt:lpstr>Overview of Information Operation Roadmap</vt:lpstr>
      <vt:lpstr>Agenda</vt:lpstr>
      <vt:lpstr>Introduction</vt:lpstr>
      <vt:lpstr>Computer Network Attack (CNA)</vt:lpstr>
      <vt:lpstr>Computer Network Defense (CND)</vt:lpstr>
      <vt:lpstr>Intelligence Gathering</vt:lpstr>
      <vt:lpstr>Electronic Warfare</vt:lpstr>
      <vt:lpstr>Psychological Operation (PSYOPs)</vt:lpstr>
      <vt:lpstr>Military deception</vt:lpstr>
      <vt:lpstr>Operations Security (OPSEC)</vt:lpstr>
      <vt:lpstr>Five Steps of OPSEC (cont.)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Information Operation Roadmap</dc:title>
  <dc:creator>Truc Huynh</dc:creator>
  <cp:lastModifiedBy>Truc Huynh</cp:lastModifiedBy>
  <cp:revision>2</cp:revision>
  <dcterms:created xsi:type="dcterms:W3CDTF">2022-08-31T20:12:14Z</dcterms:created>
  <dcterms:modified xsi:type="dcterms:W3CDTF">2022-09-01T00:02:38Z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0x01010054C9EF1921BAA64996D234F7BA3CC37E</vt:lpwstr>
  </property>
</Properties>
</file>