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4" r:id="rId6"/>
    <p:sldId id="393" r:id="rId7"/>
    <p:sldId id="400" r:id="rId8"/>
    <p:sldId id="281" r:id="rId9"/>
    <p:sldId id="394" r:id="rId10"/>
    <p:sldId id="395" r:id="rId11"/>
    <p:sldId id="397" r:id="rId12"/>
    <p:sldId id="398" r:id="rId13"/>
    <p:sldId id="399" r:id="rId14"/>
    <p:sldId id="392"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345D6B84-830F-489C-A277-865E641E97F7}" type="datetime1">
              <a:rPr lang="en-US" smtClean="0"/>
              <a:t>9/14/2022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Tallinn Manual</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6E119AB5-A7F6-4ECF-952B-125561BF6C5C}" type="datetime1">
              <a:rPr lang="en-US" smtClean="0"/>
              <a:t>9/14/2022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Tallinn Manual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4D0190BA-39F1-4D2D-BD5E-961D287AF9F6}" type="datetime1">
              <a:rPr lang="en-US" smtClean="0"/>
              <a:t>9/14/2022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Tallinn Manual</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3AA9BE12-0D89-4E2E-B34C-DE73AD2E88FD}" type="datetime1">
              <a:rPr lang="en-US" smtClean="0"/>
              <a:t>9/14/2022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Tallinn Manual</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940B9C69-463B-4C41-B39D-403058719D97}" type="datetime1">
              <a:rPr lang="en-US" smtClean="0"/>
              <a:t>9/14/2022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Tallinn Manual</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2AD89D54-8768-4462-831F-11B2BE138FFB}" type="datetime1">
              <a:rPr lang="en-US" smtClean="0"/>
              <a:t>9/14/2022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Tallinn Manual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A893EC58-EDD0-467E-B9A9-B922B0E637A6}" type="datetime1">
              <a:rPr lang="en-US" smtClean="0"/>
              <a:t>9/14/2022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Tallinn Manual</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7D8224C8-343C-499E-8EF4-9AB46EAA40F8}" type="datetime1">
              <a:rPr lang="en-US" smtClean="0"/>
              <a:t>9/14/2022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Tallinn Manual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E4C8354B-D90F-443A-9E09-827CFACEBCFA}" type="datetime1">
              <a:rPr lang="en-US" smtClean="0"/>
              <a:t>9/14/2022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Tallinn Manual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DE2624E8-21F3-4363-BCD6-B0365813BA59}" type="datetime1">
              <a:rPr lang="en-US" smtClean="0"/>
              <a:t>9/14/2022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Tallinn Manual</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0E2DE241-4DDF-4071-9C6C-7F97043FB3DC}" type="datetime1">
              <a:rPr lang="en-US" smtClean="0"/>
              <a:t>9/14/2022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Tallinn Manual</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9552437E-E19A-428E-AAC1-46A9A49E35BF}" type="datetime1">
              <a:rPr lang="en-US" smtClean="0"/>
              <a:t>9/14/2022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Tallinn Manual</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397DF7BC-569D-468C-AB93-C60E38295A45}" type="datetime1">
              <a:rPr lang="en-US" smtClean="0"/>
              <a:t>9/14/2022</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Tallinn Manual</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641F42C2-B086-4382-9D52-C86DBB6C6019}" type="datetime1">
              <a:rPr lang="en-US" smtClean="0"/>
              <a:t>9/14/2022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Tallinn Manual</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C49DAAEC-0DBC-4AB4-87AE-16E00FD042DB}" type="datetime1">
              <a:rPr lang="en-US" smtClean="0"/>
              <a:t>9/14/2022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Tallinn Manual</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775105"/>
            <a:ext cx="3565524" cy="2384898"/>
          </a:xfrm>
        </p:spPr>
        <p:txBody>
          <a:bodyPr anchor="b" anchorCtr="0">
            <a:normAutofit/>
          </a:bodyPr>
          <a:lstStyle/>
          <a:p>
            <a:r>
              <a:rPr lang="en-US" sz="3200" dirty="0"/>
              <a:t>Tallinn Manual- International Rules and Standard on The Use of Force to Cyberwar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258224"/>
            <a:ext cx="3565524" cy="439774"/>
          </a:xfrm>
        </p:spPr>
        <p:txBody>
          <a:bodyPr>
            <a:normAutofit/>
          </a:bodyPr>
          <a:lstStyle/>
          <a:p>
            <a:r>
              <a:rPr lang="en-US" dirty="0"/>
              <a:t>By: Truc Huynh</a:t>
            </a:r>
          </a:p>
        </p:txBody>
      </p:sp>
      <p:sp>
        <p:nvSpPr>
          <p:cNvPr id="4" name="Content Placeholder 2">
            <a:extLst>
              <a:ext uri="{FF2B5EF4-FFF2-40B4-BE49-F238E27FC236}">
                <a16:creationId xmlns:a16="http://schemas.microsoft.com/office/drawing/2014/main" id="{1F83DB3E-36E1-AC67-46C3-498250EE0147}"/>
              </a:ext>
            </a:extLst>
          </p:cNvPr>
          <p:cNvSpPr txBox="1">
            <a:spLocks/>
          </p:cNvSpPr>
          <p:nvPr/>
        </p:nvSpPr>
        <p:spPr>
          <a:xfrm>
            <a:off x="7999412" y="4104167"/>
            <a:ext cx="3565525" cy="2562447"/>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a:p>
            <a:r>
              <a:rPr lang="en-US" dirty="0"/>
              <a:t>Origins</a:t>
            </a:r>
          </a:p>
          <a:p>
            <a:r>
              <a:rPr lang="en-US" dirty="0"/>
              <a:t>Objective</a:t>
            </a:r>
          </a:p>
          <a:p>
            <a:r>
              <a:rPr lang="en-US" dirty="0"/>
              <a:t>Major's part and Sections</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Major Parts and Sections (cont.)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sz="1600" dirty="0"/>
              <a:t>The conduct of attacks and indiscriminate means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r>
              <a:rPr lang="en-US" dirty="0"/>
              <a:t>Indiscriminate attacks that successfully target legitimate military objectives are prohibited because they are not aimed at a specific target (consider a war crime)</a:t>
            </a:r>
          </a:p>
          <a:p>
            <a:r>
              <a:rPr lang="en-US" dirty="0"/>
              <a:t> Attackers can’t do significant damage to civilians in order to gain a minor military advantage</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sz="1600" dirty="0"/>
              <a:t>Espionage, treachery, and ruses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fontScale="92500"/>
          </a:bodyPr>
          <a:lstStyle/>
          <a:p>
            <a:pPr lvl="0"/>
            <a:r>
              <a:rPr lang="en-US" dirty="0"/>
              <a:t>Falsely identifying computer systems as the protected system (such s medical personnel, civilians' system or infrastructure to avoid attack) would constitute treachery</a:t>
            </a:r>
          </a:p>
          <a:p>
            <a:pPr lvl="0"/>
            <a:r>
              <a:rPr lang="en-US" dirty="0"/>
              <a:t>Ruses is intended to mislead an enemy without violating the law of war</a:t>
            </a:r>
          </a:p>
          <a:p>
            <a:pPr lvl="0"/>
            <a:r>
              <a:rPr lang="en-US" dirty="0"/>
              <a:t>Espionage and treachery exist outside of most of the commonly accepted laws of international warfare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4506" y="1731375"/>
            <a:ext cx="3855490" cy="535354"/>
          </a:xfrm>
        </p:spPr>
        <p:txBody>
          <a:bodyPr/>
          <a:lstStyle/>
          <a:p>
            <a:r>
              <a:rPr lang="en-US" sz="1600" dirty="0"/>
              <a:t>neutrality</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68361" y="2427371"/>
            <a:ext cx="3821635" cy="3529546"/>
          </a:xfrm>
        </p:spPr>
        <p:txBody>
          <a:bodyPr>
            <a:normAutofit/>
          </a:bodyPr>
          <a:lstStyle/>
          <a:p>
            <a:pPr lvl="0"/>
            <a:r>
              <a:rPr lang="en-US" dirty="0"/>
              <a:t>Neutral states are protected and can continue to conduct their normal activities without interference from combatants. </a:t>
            </a:r>
          </a:p>
          <a:p>
            <a:pPr lvl="0"/>
            <a:r>
              <a:rPr lang="en-US" dirty="0"/>
              <a:t>They must prevent combatants from using infrastructure that is under neutral’ sovereign control</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5133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3950-7D76-1616-739E-F784B2C3701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6325F5CB-62CD-AE8B-D8CB-08C27A0E0641}"/>
              </a:ext>
            </a:extLst>
          </p:cNvPr>
          <p:cNvSpPr>
            <a:spLocks noGrp="1"/>
          </p:cNvSpPr>
          <p:nvPr>
            <p:ph idx="1"/>
          </p:nvPr>
        </p:nvSpPr>
        <p:spPr/>
        <p:txBody>
          <a:bodyPr/>
          <a:lstStyle/>
          <a:p>
            <a:r>
              <a:rPr lang="en-US" sz="1800" dirty="0">
                <a:latin typeface="Times New Roman" panose="02020603050405020304" pitchFamily="18" charset="0"/>
                <a:ea typeface="SimSun" panose="02010600030101010101" pitchFamily="2" charset="-122"/>
                <a:cs typeface="Times New Roman" panose="02020603050405020304" pitchFamily="18" charset="0"/>
              </a:rPr>
              <a:t>Chapple, M., &amp; </a:t>
            </a:r>
            <a:r>
              <a:rPr lang="en-US" sz="1800" dirty="0" err="1">
                <a:latin typeface="Times New Roman" panose="02020603050405020304" pitchFamily="18" charset="0"/>
                <a:ea typeface="SimSun" panose="02010600030101010101" pitchFamily="2" charset="-122"/>
                <a:cs typeface="Times New Roman" panose="02020603050405020304" pitchFamily="18" charset="0"/>
              </a:rPr>
              <a:t>Seidl</a:t>
            </a:r>
            <a:r>
              <a:rPr lang="en-US" sz="1800" dirty="0">
                <a:latin typeface="Times New Roman" panose="02020603050405020304" pitchFamily="18" charset="0"/>
                <a:ea typeface="SimSun" panose="02010600030101010101" pitchFamily="2" charset="-122"/>
                <a:cs typeface="Times New Roman" panose="02020603050405020304" pitchFamily="18" charset="0"/>
              </a:rPr>
              <a:t>, D. (2023). Chapter 3: Cyberwarfare, Law, and Ethics. In Cyberwarfare: Information Operations in a Connected World (Second, pp. 9–20). essay, Jones &amp; Bartlett Learning. (1)</a:t>
            </a:r>
          </a:p>
          <a:p>
            <a:r>
              <a:rPr lang="en-US" sz="1800" dirty="0">
                <a:latin typeface="Times New Roman" panose="02020603050405020304" pitchFamily="18" charset="0"/>
                <a:ea typeface="SimSun" panose="02010600030101010101" pitchFamily="2" charset="-122"/>
                <a:cs typeface="Times New Roman" panose="02020603050405020304" pitchFamily="18" charset="0"/>
              </a:rPr>
              <a:t>Wikipedia (n.d.) Tallinn Manual., Retrieved from https://en.wikipedia.org/wiki/Tallinn_Manual (2)</a:t>
            </a:r>
          </a:p>
          <a:p>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Date Placeholder 3">
            <a:extLst>
              <a:ext uri="{FF2B5EF4-FFF2-40B4-BE49-F238E27FC236}">
                <a16:creationId xmlns:a16="http://schemas.microsoft.com/office/drawing/2014/main" id="{02A77700-B2F5-F9DD-2268-9129BECE5240}"/>
              </a:ext>
            </a:extLst>
          </p:cNvPr>
          <p:cNvSpPr>
            <a:spLocks noGrp="1"/>
          </p:cNvSpPr>
          <p:nvPr>
            <p:ph type="dt" sz="half" idx="10"/>
          </p:nvPr>
        </p:nvSpPr>
        <p:spPr/>
        <p:txBody>
          <a:bodyPr/>
          <a:lstStyle/>
          <a:p>
            <a:fld id="{0E2DE241-4DDF-4071-9C6C-7F97043FB3DC}" type="datetime1">
              <a:rPr lang="en-US" smtClean="0"/>
              <a:t>9/14/2022</a:t>
            </a:fld>
            <a:endParaRPr lang="en-US"/>
          </a:p>
        </p:txBody>
      </p:sp>
      <p:sp>
        <p:nvSpPr>
          <p:cNvPr id="5" name="Footer Placeholder 4">
            <a:extLst>
              <a:ext uri="{FF2B5EF4-FFF2-40B4-BE49-F238E27FC236}">
                <a16:creationId xmlns:a16="http://schemas.microsoft.com/office/drawing/2014/main" id="{C304FD9F-DC0B-C66C-F381-DB5A91F4E594}"/>
              </a:ext>
            </a:extLst>
          </p:cNvPr>
          <p:cNvSpPr>
            <a:spLocks noGrp="1"/>
          </p:cNvSpPr>
          <p:nvPr>
            <p:ph type="ftr" sz="quarter" idx="11"/>
          </p:nvPr>
        </p:nvSpPr>
        <p:spPr/>
        <p:txBody>
          <a:bodyPr/>
          <a:lstStyle/>
          <a:p>
            <a:r>
              <a:rPr lang="en-US"/>
              <a:t>Tallinn Manual</a:t>
            </a:r>
          </a:p>
        </p:txBody>
      </p:sp>
      <p:sp>
        <p:nvSpPr>
          <p:cNvPr id="6" name="Slide Number Placeholder 5">
            <a:extLst>
              <a:ext uri="{FF2B5EF4-FFF2-40B4-BE49-F238E27FC236}">
                <a16:creationId xmlns:a16="http://schemas.microsoft.com/office/drawing/2014/main" id="{74553888-9C94-7AC5-FF0A-58587FF96A9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74619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Truc Huynh</a:t>
            </a:r>
          </a:p>
          <a:p>
            <a:r>
              <a:rPr lang="en-US" dirty="0"/>
              <a:t>huyntl02@pfw.edu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fld id="{70A273C8-E57C-460E-B1E6-4177D32EA93C}" type="datetime1">
              <a:rPr lang="en-US" smtClean="0"/>
              <a:t>9/14/2022</a:t>
            </a:fld>
            <a:endParaRPr lang="en-US"/>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Tallinn Manual</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593806"/>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264195"/>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264195"/>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264195"/>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05E60A6E-23B7-479E-8876-ADE83F952BAB}" type="datetime1">
              <a:rPr lang="en-US" smtClean="0"/>
              <a:t>9/14/2022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Tallinn Manual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dirty="0"/>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264195"/>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884420" y="3593806"/>
            <a:ext cx="6599555" cy="2478382"/>
          </a:xfrm>
          <a:noFill/>
        </p:spPr>
        <p:txBody>
          <a:bodyPr>
            <a:normAutofit/>
          </a:bodyPr>
          <a:lstStyle/>
          <a:p>
            <a:pPr marL="0" indent="0">
              <a:buNone/>
            </a:pPr>
            <a:r>
              <a:rPr lang="en-US" sz="1600" dirty="0">
                <a:solidFill>
                  <a:schemeClr val="tx1"/>
                </a:solidFill>
                <a:latin typeface="Arial" panose="020B0604020202020204" pitchFamily="34" charset="0"/>
              </a:rPr>
              <a:t>The Tallinn Manual is an academic, non-binding study on how international law. It contains:</a:t>
            </a:r>
          </a:p>
          <a:p>
            <a:pPr lvl="1"/>
            <a:r>
              <a:rPr lang="en-US" sz="1600" dirty="0">
                <a:solidFill>
                  <a:schemeClr val="tx1"/>
                </a:solidFill>
                <a:latin typeface="Arial" panose="020B0604020202020204" pitchFamily="34" charset="0"/>
              </a:rPr>
              <a:t>A set of criteria that are to be consulted before engaging in cyberwar in order to determine whether entering the war is permissible. (1)</a:t>
            </a:r>
          </a:p>
          <a:p>
            <a:pPr lvl="1"/>
            <a:r>
              <a:rPr lang="en-US" sz="1600" dirty="0">
                <a:solidFill>
                  <a:schemeClr val="tx1"/>
                </a:solidFill>
                <a:latin typeface="Arial" panose="020B0604020202020204" pitchFamily="34" charset="0"/>
              </a:rPr>
              <a:t>International humanitarian law applies to cyber conflicts and cyber warfare. (2)</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50C9-9523-7411-3FDA-D25489B4086F}"/>
              </a:ext>
            </a:extLst>
          </p:cNvPr>
          <p:cNvSpPr>
            <a:spLocks noGrp="1"/>
          </p:cNvSpPr>
          <p:nvPr>
            <p:ph type="title"/>
          </p:nvPr>
        </p:nvSpPr>
        <p:spPr/>
        <p:txBody>
          <a:bodyPr/>
          <a:lstStyle/>
          <a:p>
            <a:r>
              <a:rPr lang="en-US" dirty="0"/>
              <a:t>Tallinn Manual’s Origins</a:t>
            </a:r>
          </a:p>
        </p:txBody>
      </p:sp>
      <p:sp>
        <p:nvSpPr>
          <p:cNvPr id="3" name="Content Placeholder 2">
            <a:extLst>
              <a:ext uri="{FF2B5EF4-FFF2-40B4-BE49-F238E27FC236}">
                <a16:creationId xmlns:a16="http://schemas.microsoft.com/office/drawing/2014/main" id="{FA2986F7-6BCD-1989-888A-F99823E1C9B5}"/>
              </a:ext>
            </a:extLst>
          </p:cNvPr>
          <p:cNvSpPr>
            <a:spLocks noGrp="1"/>
          </p:cNvSpPr>
          <p:nvPr>
            <p:ph idx="1"/>
          </p:nvPr>
        </p:nvSpPr>
        <p:spPr/>
        <p:txBody>
          <a:bodyPr/>
          <a:lstStyle/>
          <a:p>
            <a:r>
              <a:rPr lang="en-US" dirty="0"/>
              <a:t>Created by The NATO Cooperative Cyber Defense Centre of Excellence (CCD COE). Its missions are: to improve cooperative cyber defense capabilities for its member nations; conduct cyber defense research; provide courses on defense and technical subjects and conduct conferences on cyber conflict.</a:t>
            </a:r>
          </a:p>
          <a:p>
            <a:r>
              <a:rPr lang="en-US" dirty="0"/>
              <a:t>Sponsored by USA, Italy, Spain, Germany, and other nations</a:t>
            </a:r>
          </a:p>
          <a:p>
            <a:r>
              <a:rPr lang="en-US" dirty="0"/>
              <a:t>Goal is to provide a useful framework to understand, interpret, and analyze international law in a cyber warfare context</a:t>
            </a:r>
          </a:p>
          <a:p>
            <a:r>
              <a:rPr lang="en-US" dirty="0"/>
              <a:t>Examine the concepts of nations’ sovereignty, their jurisdiction, and their control in the concept of cyberwar</a:t>
            </a:r>
          </a:p>
          <a:p>
            <a:endParaRPr lang="en-US" dirty="0"/>
          </a:p>
        </p:txBody>
      </p:sp>
      <p:sp>
        <p:nvSpPr>
          <p:cNvPr id="4" name="Date Placeholder 3">
            <a:extLst>
              <a:ext uri="{FF2B5EF4-FFF2-40B4-BE49-F238E27FC236}">
                <a16:creationId xmlns:a16="http://schemas.microsoft.com/office/drawing/2014/main" id="{F178E716-AD31-D172-5F3F-7B71EAE25DBF}"/>
              </a:ext>
            </a:extLst>
          </p:cNvPr>
          <p:cNvSpPr>
            <a:spLocks noGrp="1"/>
          </p:cNvSpPr>
          <p:nvPr>
            <p:ph type="dt" sz="half" idx="10"/>
          </p:nvPr>
        </p:nvSpPr>
        <p:spPr/>
        <p:txBody>
          <a:bodyPr/>
          <a:lstStyle/>
          <a:p>
            <a:fld id="{0E2DE241-4DDF-4071-9C6C-7F97043FB3DC}" type="datetime1">
              <a:rPr lang="en-US" smtClean="0"/>
              <a:t>9/14/2022</a:t>
            </a:fld>
            <a:endParaRPr lang="en-US"/>
          </a:p>
        </p:txBody>
      </p:sp>
      <p:sp>
        <p:nvSpPr>
          <p:cNvPr id="5" name="Footer Placeholder 4">
            <a:extLst>
              <a:ext uri="{FF2B5EF4-FFF2-40B4-BE49-F238E27FC236}">
                <a16:creationId xmlns:a16="http://schemas.microsoft.com/office/drawing/2014/main" id="{46B2813B-4871-5509-AA98-35F61B1BF65D}"/>
              </a:ext>
            </a:extLst>
          </p:cNvPr>
          <p:cNvSpPr>
            <a:spLocks noGrp="1"/>
          </p:cNvSpPr>
          <p:nvPr>
            <p:ph type="ftr" sz="quarter" idx="11"/>
          </p:nvPr>
        </p:nvSpPr>
        <p:spPr/>
        <p:txBody>
          <a:bodyPr/>
          <a:lstStyle/>
          <a:p>
            <a:r>
              <a:rPr lang="en-US"/>
              <a:t>Tallinn Manual</a:t>
            </a:r>
          </a:p>
        </p:txBody>
      </p:sp>
      <p:sp>
        <p:nvSpPr>
          <p:cNvPr id="6" name="Slide Number Placeholder 5">
            <a:extLst>
              <a:ext uri="{FF2B5EF4-FFF2-40B4-BE49-F238E27FC236}">
                <a16:creationId xmlns:a16="http://schemas.microsoft.com/office/drawing/2014/main" id="{D4254190-8AC9-D9FC-B84B-536B25C55FF9}"/>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2438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1605-1B87-E408-00F1-D617A2F083DB}"/>
              </a:ext>
            </a:extLst>
          </p:cNvPr>
          <p:cNvSpPr>
            <a:spLocks noGrp="1"/>
          </p:cNvSpPr>
          <p:nvPr>
            <p:ph type="title"/>
          </p:nvPr>
        </p:nvSpPr>
        <p:spPr>
          <a:xfrm>
            <a:off x="500988" y="191161"/>
            <a:ext cx="11091600" cy="574016"/>
          </a:xfrm>
        </p:spPr>
        <p:txBody>
          <a:bodyPr/>
          <a:lstStyle/>
          <a:p>
            <a:r>
              <a:rPr lang="en-US" sz="4000" dirty="0"/>
              <a:t>Tallinn Manual’s Major Parts and Sections</a:t>
            </a:r>
          </a:p>
        </p:txBody>
      </p:sp>
      <p:sp>
        <p:nvSpPr>
          <p:cNvPr id="3" name="Content Placeholder 2">
            <a:extLst>
              <a:ext uri="{FF2B5EF4-FFF2-40B4-BE49-F238E27FC236}">
                <a16:creationId xmlns:a16="http://schemas.microsoft.com/office/drawing/2014/main" id="{CED4BDE1-898C-0F93-E8E9-6E169C647ADE}"/>
              </a:ext>
            </a:extLst>
          </p:cNvPr>
          <p:cNvSpPr>
            <a:spLocks noGrp="1"/>
          </p:cNvSpPr>
          <p:nvPr>
            <p:ph idx="1"/>
          </p:nvPr>
        </p:nvSpPr>
        <p:spPr>
          <a:xfrm>
            <a:off x="550863" y="1500326"/>
            <a:ext cx="4305222" cy="4385569"/>
          </a:xfrm>
        </p:spPr>
        <p:txBody>
          <a:bodyPr/>
          <a:lstStyle/>
          <a:p>
            <a:pPr>
              <a:lnSpc>
                <a:spcPct val="100000"/>
              </a:lnSpc>
            </a:pPr>
            <a:r>
              <a:rPr lang="en-US" dirty="0"/>
              <a:t>Sovereignty</a:t>
            </a:r>
          </a:p>
          <a:p>
            <a:pPr>
              <a:lnSpc>
                <a:spcPct val="100000"/>
              </a:lnSpc>
            </a:pPr>
            <a:r>
              <a:rPr lang="en-US" dirty="0"/>
              <a:t>Jurisdiction</a:t>
            </a:r>
          </a:p>
          <a:p>
            <a:pPr>
              <a:lnSpc>
                <a:spcPct val="100000"/>
              </a:lnSpc>
            </a:pPr>
            <a:r>
              <a:rPr lang="en-US" dirty="0"/>
              <a:t>Control</a:t>
            </a:r>
          </a:p>
          <a:p>
            <a:pPr>
              <a:lnSpc>
                <a:spcPct val="100000"/>
              </a:lnSpc>
            </a:pPr>
            <a:r>
              <a:rPr lang="en-US" dirty="0"/>
              <a:t>Responsibility</a:t>
            </a:r>
          </a:p>
          <a:p>
            <a:pPr>
              <a:lnSpc>
                <a:spcPct val="100000"/>
              </a:lnSpc>
            </a:pPr>
            <a:r>
              <a:rPr lang="en-US" dirty="0"/>
              <a:t>Mercenaries</a:t>
            </a:r>
          </a:p>
          <a:p>
            <a:pPr>
              <a:lnSpc>
                <a:spcPct val="100000"/>
              </a:lnSpc>
            </a:pPr>
            <a:r>
              <a:rPr lang="en-US" dirty="0"/>
              <a:t>The use of force</a:t>
            </a:r>
          </a:p>
          <a:p>
            <a:pPr>
              <a:lnSpc>
                <a:spcPct val="100000"/>
              </a:lnSpc>
            </a:pPr>
            <a:r>
              <a:rPr lang="en-US" dirty="0"/>
              <a:t>Measuring force</a:t>
            </a:r>
          </a:p>
          <a:p>
            <a:pPr>
              <a:lnSpc>
                <a:spcPct val="100000"/>
              </a:lnSpc>
            </a:pPr>
            <a:r>
              <a:rPr lang="en-US" dirty="0"/>
              <a:t>Threats of force</a:t>
            </a:r>
          </a:p>
        </p:txBody>
      </p:sp>
      <p:sp>
        <p:nvSpPr>
          <p:cNvPr id="4" name="Date Placeholder 3">
            <a:extLst>
              <a:ext uri="{FF2B5EF4-FFF2-40B4-BE49-F238E27FC236}">
                <a16:creationId xmlns:a16="http://schemas.microsoft.com/office/drawing/2014/main" id="{1AA6D9E5-55A9-0326-113F-0E24DD87204C}"/>
              </a:ext>
            </a:extLst>
          </p:cNvPr>
          <p:cNvSpPr>
            <a:spLocks noGrp="1"/>
          </p:cNvSpPr>
          <p:nvPr>
            <p:ph type="dt" sz="half" idx="10"/>
          </p:nvPr>
        </p:nvSpPr>
        <p:spPr/>
        <p:txBody>
          <a:bodyPr/>
          <a:lstStyle/>
          <a:p>
            <a:fld id="{0E2DE241-4DDF-4071-9C6C-7F97043FB3DC}" type="datetime1">
              <a:rPr lang="en-US" smtClean="0"/>
              <a:t>9/14/2022</a:t>
            </a:fld>
            <a:endParaRPr lang="en-US"/>
          </a:p>
        </p:txBody>
      </p:sp>
      <p:sp>
        <p:nvSpPr>
          <p:cNvPr id="5" name="Footer Placeholder 4">
            <a:extLst>
              <a:ext uri="{FF2B5EF4-FFF2-40B4-BE49-F238E27FC236}">
                <a16:creationId xmlns:a16="http://schemas.microsoft.com/office/drawing/2014/main" id="{2EAEC481-7917-9FCF-EA45-94CA93C033F6}"/>
              </a:ext>
            </a:extLst>
          </p:cNvPr>
          <p:cNvSpPr>
            <a:spLocks noGrp="1"/>
          </p:cNvSpPr>
          <p:nvPr>
            <p:ph type="ftr" sz="quarter" idx="11"/>
          </p:nvPr>
        </p:nvSpPr>
        <p:spPr/>
        <p:txBody>
          <a:bodyPr/>
          <a:lstStyle/>
          <a:p>
            <a:r>
              <a:rPr lang="en-US"/>
              <a:t>Tallinn Manual</a:t>
            </a:r>
          </a:p>
        </p:txBody>
      </p:sp>
      <p:sp>
        <p:nvSpPr>
          <p:cNvPr id="6" name="Slide Number Placeholder 5">
            <a:extLst>
              <a:ext uri="{FF2B5EF4-FFF2-40B4-BE49-F238E27FC236}">
                <a16:creationId xmlns:a16="http://schemas.microsoft.com/office/drawing/2014/main" id="{B6BAB5A7-6C23-27BB-8E8C-2636DFB79C65}"/>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Content Placeholder 2">
            <a:extLst>
              <a:ext uri="{FF2B5EF4-FFF2-40B4-BE49-F238E27FC236}">
                <a16:creationId xmlns:a16="http://schemas.microsoft.com/office/drawing/2014/main" id="{0079C8F7-482D-327C-B112-3B2134F3D3CD}"/>
              </a:ext>
            </a:extLst>
          </p:cNvPr>
          <p:cNvSpPr txBox="1">
            <a:spLocks/>
          </p:cNvSpPr>
          <p:nvPr/>
        </p:nvSpPr>
        <p:spPr>
          <a:xfrm>
            <a:off x="5433137" y="1500325"/>
            <a:ext cx="5504151" cy="438556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Self-defense</a:t>
            </a:r>
          </a:p>
          <a:p>
            <a:pPr>
              <a:lnSpc>
                <a:spcPct val="100000"/>
              </a:lnSpc>
            </a:pPr>
            <a:r>
              <a:rPr lang="en-US" dirty="0"/>
              <a:t>International Governmental Organization</a:t>
            </a:r>
          </a:p>
          <a:p>
            <a:pPr>
              <a:lnSpc>
                <a:spcPct val="100000"/>
              </a:lnSpc>
            </a:pPr>
            <a:r>
              <a:rPr lang="en-US" dirty="0"/>
              <a:t>Civilians and Infrastructure</a:t>
            </a:r>
          </a:p>
          <a:p>
            <a:pPr>
              <a:lnSpc>
                <a:spcPct val="100000"/>
              </a:lnSpc>
            </a:pPr>
            <a:r>
              <a:rPr lang="en-US" dirty="0"/>
              <a:t>Civilians and Military Use of the Internet</a:t>
            </a:r>
          </a:p>
          <a:p>
            <a:pPr>
              <a:lnSpc>
                <a:spcPct val="100000"/>
              </a:lnSpc>
            </a:pPr>
            <a:r>
              <a:rPr lang="en-US" sz="2000" dirty="0"/>
              <a:t>Prohibited targets</a:t>
            </a:r>
          </a:p>
          <a:p>
            <a:pPr>
              <a:lnSpc>
                <a:spcPct val="100000"/>
              </a:lnSpc>
            </a:pPr>
            <a:r>
              <a:rPr lang="en-US" sz="2000" dirty="0"/>
              <a:t>The Conduct of Attacks and Indiscriminate </a:t>
            </a:r>
            <a:r>
              <a:rPr lang="en-US" dirty="0"/>
              <a:t>M</a:t>
            </a:r>
            <a:r>
              <a:rPr lang="en-US" sz="2000" dirty="0"/>
              <a:t>eans</a:t>
            </a:r>
          </a:p>
          <a:p>
            <a:pPr>
              <a:lnSpc>
                <a:spcPct val="100000"/>
              </a:lnSpc>
            </a:pPr>
            <a:r>
              <a:rPr lang="en-US" sz="2000" dirty="0"/>
              <a:t>Espionage, Treachery, and Ruses</a:t>
            </a:r>
          </a:p>
          <a:p>
            <a:pPr>
              <a:lnSpc>
                <a:spcPct val="100000"/>
              </a:lnSpc>
            </a:pPr>
            <a:r>
              <a:rPr lang="en-US" sz="2000" dirty="0"/>
              <a:t>Neutrality</a:t>
            </a:r>
          </a:p>
          <a:p>
            <a:pPr>
              <a:lnSpc>
                <a:spcPct val="100000"/>
              </a:lnSpc>
            </a:pPr>
            <a:endParaRPr lang="en-US" sz="2000" dirty="0"/>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46226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Tallinn Manual’s Major Parts and Sections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sz="1600" dirty="0"/>
              <a:t>Sovereignty</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a:bodyPr>
          <a:lstStyle/>
          <a:p>
            <a:pPr lvl="0"/>
            <a:r>
              <a:rPr lang="en-US" dirty="0"/>
              <a:t>The right to exercise the function of a state independently</a:t>
            </a:r>
          </a:p>
          <a:p>
            <a:pPr lvl="0"/>
            <a:r>
              <a:rPr lang="en-US" dirty="0"/>
              <a:t> Cyberinfrastructure in a nation’s territory is subject to that state’s control (internet access, traffic on telecommunications, and computer networks)</a:t>
            </a:r>
          </a:p>
          <a:p>
            <a:pPr lvl="0"/>
            <a:r>
              <a:rPr lang="en-US" dirty="0"/>
              <a:t>Prohibit other nation-states from taking action against the territory or citizens of another sovereign nation</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sz="1600" dirty="0"/>
              <a:t>jurisdiction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The authority to enforce a nation-state’s will in criminal, civil, and administrative (within or outside).</a:t>
            </a:r>
          </a:p>
          <a:p>
            <a:pPr lvl="0"/>
            <a:r>
              <a:rPr lang="en-US" dirty="0"/>
              <a:t>There are subjective territorial jurisdiction (apply the law if the action starts within its territory) and objective territorial jurisdiction (law against individuals who against the state)  </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sz="1600" dirty="0"/>
              <a:t>control</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r>
              <a:rPr lang="en-US" dirty="0"/>
              <a:t>Prevent attacks against other countries from resources and individuals under their control or located within their borders.</a:t>
            </a:r>
          </a:p>
          <a:p>
            <a:pPr lvl="0"/>
            <a:r>
              <a:rPr lang="en-US" dirty="0"/>
              <a:t>State are required to have control to ensure that they respect the sovereign rights of other nation-states (this is difficult due to cyber attack can happen very quick)</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14205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Major Parts and Sections (cont.)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5743404" cy="535354"/>
          </a:xfrm>
        </p:spPr>
        <p:txBody>
          <a:bodyPr/>
          <a:lstStyle/>
          <a:p>
            <a:r>
              <a:rPr lang="en-US" sz="1600" dirty="0"/>
              <a:t>Responsibility</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5734792" cy="3515555"/>
          </a:xfrm>
        </p:spPr>
        <p:txBody>
          <a:bodyPr>
            <a:normAutofit/>
          </a:bodyPr>
          <a:lstStyle/>
          <a:p>
            <a:r>
              <a:rPr lang="en-US" dirty="0"/>
              <a:t>Nation-states are responsible for action when action can be attributed to them under international law, or the action is a breach of international law (that includes neglecting their responsibility or inaction).</a:t>
            </a:r>
          </a:p>
          <a:p>
            <a:r>
              <a:rPr lang="en-US" dirty="0"/>
              <a:t>There are 3 types of proof: Forensic (factual) proof, technical proof, and political proof.</a:t>
            </a:r>
          </a:p>
          <a:p>
            <a:r>
              <a:rPr lang="en-US" dirty="0"/>
              <a:t>Nonstate actors will be considered an act of State if they are in fact acting under the instruction/direction/control of that State to carry out the conduct</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6548755" y="1766095"/>
            <a:ext cx="3566160" cy="535354"/>
          </a:xfrm>
        </p:spPr>
        <p:txBody>
          <a:bodyPr/>
          <a:lstStyle/>
          <a:p>
            <a:r>
              <a:rPr lang="en-US" sz="1600" dirty="0"/>
              <a:t>mercenaries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6756299" y="2440628"/>
            <a:ext cx="4358544" cy="3515555"/>
          </a:xfrm>
        </p:spPr>
        <p:txBody>
          <a:bodyPr>
            <a:normAutofit/>
          </a:bodyPr>
          <a:lstStyle/>
          <a:p>
            <a:pPr lvl="0"/>
            <a:r>
              <a:rPr lang="en-US" dirty="0"/>
              <a:t>The use of hired combatants’ cyber warfare will be considered as a non-state actor.  There are six key elements to define a mercenary according to Geneva Conventions.</a:t>
            </a:r>
          </a:p>
          <a:p>
            <a:pPr lvl="0"/>
            <a:r>
              <a:rPr lang="en-US" dirty="0"/>
              <a:t> Identifying mercenaries is more difficult if they are employed as a part of a nation’s computer network attack offensives.</a:t>
            </a:r>
          </a:p>
          <a:p>
            <a:pPr lvl="0"/>
            <a:r>
              <a:rPr lang="en-US" dirty="0"/>
              <a:t> </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98587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Major Parts and Sections (cont.)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5743404" cy="535354"/>
          </a:xfrm>
        </p:spPr>
        <p:txBody>
          <a:bodyPr/>
          <a:lstStyle/>
          <a:p>
            <a:r>
              <a:rPr lang="en-US" dirty="0"/>
              <a:t>The use of force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5734792" cy="3515555"/>
          </a:xfrm>
        </p:spPr>
        <p:txBody>
          <a:bodyPr>
            <a:normAutofit/>
          </a:bodyPr>
          <a:lstStyle/>
          <a:p>
            <a:r>
              <a:rPr lang="en-US" dirty="0"/>
              <a:t>Most important point in the Tallinn Manual. Cover when forces are used, what events, what is the meaning of a use force</a:t>
            </a:r>
          </a:p>
          <a:p>
            <a:r>
              <a:rPr lang="en-US" dirty="0"/>
              <a:t>Cyber attack rising with the same level of impact as an armed attack would qualify as a use of force. </a:t>
            </a:r>
          </a:p>
          <a:p>
            <a:r>
              <a:rPr lang="en-US" dirty="0"/>
              <a:t>Cyberoperations are much difficult to measure than a direct arm response</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6548755" y="1766095"/>
            <a:ext cx="3566160" cy="535354"/>
          </a:xfrm>
        </p:spPr>
        <p:txBody>
          <a:bodyPr/>
          <a:lstStyle/>
          <a:p>
            <a:r>
              <a:rPr lang="en-US" dirty="0"/>
              <a:t>Measuring force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6756299" y="2440628"/>
            <a:ext cx="4358544" cy="3515555"/>
          </a:xfrm>
        </p:spPr>
        <p:txBody>
          <a:bodyPr>
            <a:normAutofit fontScale="92500" lnSpcReduction="10000"/>
          </a:bodyPr>
          <a:lstStyle/>
          <a:p>
            <a:pPr marL="0" lvl="0" indent="0">
              <a:buNone/>
            </a:pPr>
            <a:r>
              <a:rPr lang="en-US" dirty="0"/>
              <a:t>Six major criteria: </a:t>
            </a:r>
          </a:p>
          <a:p>
            <a:pPr lvl="0"/>
            <a:r>
              <a:rPr lang="en-US" dirty="0"/>
              <a:t>The severity of the attack or action</a:t>
            </a:r>
          </a:p>
          <a:p>
            <a:pPr lvl="0"/>
            <a:r>
              <a:rPr lang="en-US" dirty="0"/>
              <a:t>The immediacy of the action’s result</a:t>
            </a:r>
          </a:p>
          <a:p>
            <a:pPr lvl="0"/>
            <a:r>
              <a:rPr lang="en-US" dirty="0"/>
              <a:t>The directness of that action’s impact</a:t>
            </a:r>
          </a:p>
          <a:p>
            <a:pPr lvl="0"/>
            <a:r>
              <a:rPr lang="en-US" dirty="0"/>
              <a:t>The invasiveness of the attack or action as measured against the security system</a:t>
            </a:r>
          </a:p>
          <a:p>
            <a:pPr lvl="0"/>
            <a:r>
              <a:rPr lang="en-US" dirty="0"/>
              <a:t>The presence of measurable damage</a:t>
            </a:r>
          </a:p>
          <a:p>
            <a:pPr lvl="0"/>
            <a:r>
              <a:rPr lang="en-US" dirty="0"/>
              <a:t>The presence of a military character </a:t>
            </a:r>
          </a:p>
          <a:p>
            <a:pPr lvl="0"/>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1237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Major Parts and Sections (cont.)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pPr algn="ctr"/>
            <a:r>
              <a:rPr lang="en-US" sz="1600" dirty="0"/>
              <a:t>Threats of force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r>
              <a:rPr lang="en-US" dirty="0"/>
              <a:t>All members shall refrain in their international relations from the threat or use of force against the territorial integrity or political independence of any State</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pPr algn="ctr"/>
            <a:r>
              <a:rPr lang="en-US" sz="1600" dirty="0"/>
              <a:t>Self-defense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Self-defense in kinetic warfare is often a comparatively simple concept, with aggressors engaging in kinetic attacks</a:t>
            </a:r>
          </a:p>
          <a:p>
            <a:pPr lvl="0"/>
            <a:r>
              <a:rPr lang="en-US" dirty="0"/>
              <a:t>The right to self-defense against cyber attacks is a reasonable expectation</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7972148" y="1881275"/>
            <a:ext cx="4048217" cy="555202"/>
          </a:xfrm>
        </p:spPr>
        <p:txBody>
          <a:bodyPr/>
          <a:lstStyle/>
          <a:p>
            <a:r>
              <a:rPr lang="en-US" sz="1600" dirty="0"/>
              <a:t>International governmental organization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68361" y="2565647"/>
            <a:ext cx="3508755" cy="3391269"/>
          </a:xfrm>
        </p:spPr>
        <p:txBody>
          <a:bodyPr>
            <a:normAutofit/>
          </a:bodyPr>
          <a:lstStyle/>
          <a:p>
            <a:pPr marL="0" lvl="0" indent="0">
              <a:buNone/>
            </a:pPr>
            <a:r>
              <a:rPr lang="en-US" dirty="0"/>
              <a:t>The UN Response to three types of aggressive acts:</a:t>
            </a:r>
          </a:p>
          <a:p>
            <a:pPr lvl="0"/>
            <a:r>
              <a:rPr lang="en-US" dirty="0"/>
              <a:t>A threat to peace</a:t>
            </a:r>
          </a:p>
          <a:p>
            <a:pPr lvl="0"/>
            <a:r>
              <a:rPr lang="en-US" dirty="0"/>
              <a:t>A breach of the peace</a:t>
            </a:r>
          </a:p>
          <a:p>
            <a:pPr lvl="0"/>
            <a:r>
              <a:rPr lang="en-US" dirty="0"/>
              <a:t>An act of aggression</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06241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Major Parts and Sections (cont.)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sz="1600" dirty="0"/>
              <a:t>Civilians and infrastructure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r>
              <a:rPr lang="en-US" dirty="0"/>
              <a:t>Civilian infrastructure must be protected from direct attack (against the objects indispensable to the survival of the population such as cyberinfrastructure that support survival, such as water supply and electricity generation)</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sz="1600" dirty="0"/>
              <a:t>Civilian and military use of the internet</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The use of the same communication system, roads, bridges, and other physical infrastructure in wartime. In cyber warfare, shared use of network and internet resources is a concern</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4506" y="1731375"/>
            <a:ext cx="3855490" cy="257223"/>
          </a:xfrm>
        </p:spPr>
        <p:txBody>
          <a:bodyPr/>
          <a:lstStyle/>
          <a:p>
            <a:pPr algn="ctr"/>
            <a:r>
              <a:rPr lang="en-US" sz="1600" dirty="0"/>
              <a:t>Prohibited targets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68361" y="2427371"/>
            <a:ext cx="3821635" cy="3529546"/>
          </a:xfrm>
        </p:spPr>
        <p:txBody>
          <a:bodyPr>
            <a:normAutofit/>
          </a:bodyPr>
          <a:lstStyle/>
          <a:p>
            <a:pPr lvl="0"/>
            <a:r>
              <a:rPr lang="en-US" dirty="0"/>
              <a:t>The Geneva Conventions define several prohibited targets:</a:t>
            </a:r>
          </a:p>
          <a:p>
            <a:pPr lvl="1"/>
            <a:r>
              <a:rPr lang="en-US" dirty="0"/>
              <a:t>Children</a:t>
            </a:r>
          </a:p>
          <a:p>
            <a:pPr lvl="1"/>
            <a:r>
              <a:rPr lang="en-US" dirty="0"/>
              <a:t>Journalist (engage in professional mission in armed conflicts)</a:t>
            </a:r>
          </a:p>
          <a:p>
            <a:pPr lvl="1"/>
            <a:r>
              <a:rPr lang="en-US" dirty="0"/>
              <a:t>Medical and religious personal and material are protected</a:t>
            </a:r>
          </a:p>
          <a:p>
            <a:pPr lvl="1"/>
            <a:r>
              <a:rPr lang="en-US" dirty="0"/>
              <a:t>Natural Environment</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2DB0C850-7869-4950-94C3-0A5408435131}" type="datetime1">
              <a:rPr lang="en-US" smtClean="0"/>
              <a:t>9/14/2022</a:t>
            </a:fld>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Tallinn Manual</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3947934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{E8A0D2C1-8DC5-455D-A97A-5514B85AF519}tf33713516_win32</Template>
  <TotalTime>272</TotalTime>
  <Words>1137</Words>
  <Application>Microsoft Office PowerPoint</Application>
  <PresentationFormat>Widescreen</PresentationFormat>
  <Paragraphs>141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Walbaum Display</vt:lpstr>
      <vt:lpstr>3DFloatVTI</vt:lpstr>
      <vt:lpstr>Tallinn Manual- International Rules and Standard on The Use of Force to Cyberwar</vt:lpstr>
      <vt:lpstr>Introduction</vt:lpstr>
      <vt:lpstr>Tallinn Manual’s Origins</vt:lpstr>
      <vt:lpstr>Tallinn Manual’s Major Parts and Sections</vt:lpstr>
      <vt:lpstr>Tallinn Manual’s Major Parts and Sections</vt:lpstr>
      <vt:lpstr>Major Parts and Sections (cont.)</vt:lpstr>
      <vt:lpstr>Major Parts and Sections (cont.)</vt:lpstr>
      <vt:lpstr>Major Parts and Sections (cont.)</vt:lpstr>
      <vt:lpstr>Major Parts and Sections (cont.)</vt:lpstr>
      <vt:lpstr>Major Parts and Sections (cont.)</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Tallinn Manual- International Rules and Standard on The Use of Force to Cyberwar</dc:title>
  <dc:creator>Truc Huynh</dc:creator>
  <cp:lastModifiedBy>Truc Huynh</cp:lastModifiedBy>
  <cp:revision>5</cp:revision>
  <dcterms:created xsi:type="dcterms:W3CDTF">2022-09-13T21:22:15Z</dcterms:created>
  <dcterms:modified xsi:type="dcterms:W3CDTF">2022-09-14T19:31:08Z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