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36"/>
  </p:notesMasterIdLst>
  <p:handoutMasterIdLst>
    <p:handoutMasterId r:id="rId37"/>
  </p:handoutMasterIdLst>
  <p:sldIdLst>
    <p:sldId id="1582" r:id="rId6"/>
    <p:sldId id="1583" r:id="rId7"/>
    <p:sldId id="1584" r:id="rId8"/>
    <p:sldId id="1546" r:id="rId9"/>
    <p:sldId id="1547" r:id="rId10"/>
    <p:sldId id="1596" r:id="rId11"/>
    <p:sldId id="1595" r:id="rId12"/>
    <p:sldId id="1599" r:id="rId13"/>
    <p:sldId id="1598" r:id="rId14"/>
    <p:sldId id="1585" r:id="rId15"/>
    <p:sldId id="1586" r:id="rId16"/>
    <p:sldId id="1606" r:id="rId17"/>
    <p:sldId id="1601" r:id="rId18"/>
    <p:sldId id="1600" r:id="rId19"/>
    <p:sldId id="1603" r:id="rId20"/>
    <p:sldId id="1604" r:id="rId21"/>
    <p:sldId id="1602" r:id="rId22"/>
    <p:sldId id="1605" r:id="rId23"/>
    <p:sldId id="1520" r:id="rId24"/>
    <p:sldId id="1587" r:id="rId25"/>
    <p:sldId id="1593" r:id="rId26"/>
    <p:sldId id="1607" r:id="rId27"/>
    <p:sldId id="1608" r:id="rId28"/>
    <p:sldId id="1589" r:id="rId29"/>
    <p:sldId id="1588" r:id="rId30"/>
    <p:sldId id="1594" r:id="rId31"/>
    <p:sldId id="1590" r:id="rId32"/>
    <p:sldId id="1591" r:id="rId33"/>
    <p:sldId id="1609" r:id="rId34"/>
    <p:sldId id="1592" r:id="rId35"/>
  </p:sldIdLst>
  <p:sldSz cx="9144000" cy="6858000" type="screen4x3"/>
  <p:notesSz cx="7010400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E"/>
    <a:srgbClr val="B4E7FE"/>
    <a:srgbClr val="00CCFF"/>
    <a:srgbClr val="E3BBC9"/>
    <a:srgbClr val="D2E4B2"/>
    <a:srgbClr val="DDDDDD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03" autoAdjust="0"/>
    <p:restoredTop sz="92639" autoAdjust="0"/>
  </p:normalViewPr>
  <p:slideViewPr>
    <p:cSldViewPr snapToGrid="0" snapToObjects="1">
      <p:cViewPr varScale="1">
        <p:scale>
          <a:sx n="65" d="100"/>
          <a:sy n="65" d="100"/>
        </p:scale>
        <p:origin x="1434" y="72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76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11BFC-AAD3-4814-9762-B20CC8877CD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92E2958-9AB2-493C-B5C4-5474A45FC401}">
      <dgm:prSet phldrT="[Text]"/>
      <dgm:spPr/>
      <dgm:t>
        <a:bodyPr/>
        <a:lstStyle/>
        <a:p>
          <a:r>
            <a:rPr lang="en-US" dirty="0" smtClean="0"/>
            <a:t>Exploit via malware in e-mail installs a remote back door for attackers to use.</a:t>
          </a:r>
          <a:endParaRPr lang="en-US" dirty="0"/>
        </a:p>
      </dgm:t>
    </dgm:pt>
    <dgm:pt modelId="{B5AF767E-8D4C-486B-957A-A90FAB968611}" type="parTrans" cxnId="{4AE4BC84-F638-46D4-A25D-81BEB42FC182}">
      <dgm:prSet/>
      <dgm:spPr/>
      <dgm:t>
        <a:bodyPr/>
        <a:lstStyle/>
        <a:p>
          <a:endParaRPr lang="en-US"/>
        </a:p>
      </dgm:t>
    </dgm:pt>
    <dgm:pt modelId="{86F7C61B-E5A8-4E66-AB91-E9D9C7183D91}" type="sibTrans" cxnId="{4AE4BC84-F638-46D4-A25D-81BEB42FC182}">
      <dgm:prSet/>
      <dgm:spPr/>
      <dgm:t>
        <a:bodyPr/>
        <a:lstStyle/>
        <a:p>
          <a:endParaRPr lang="en-US"/>
        </a:p>
      </dgm:t>
    </dgm:pt>
    <dgm:pt modelId="{BC6561CB-56DC-4873-BC56-C1778A41A48A}">
      <dgm:prSet phldrT="[Text]"/>
      <dgm:spPr/>
      <dgm:t>
        <a:bodyPr/>
        <a:lstStyle/>
        <a:p>
          <a:r>
            <a:rPr lang="en-US" dirty="0" smtClean="0"/>
            <a:t>Remote access allows attackers to attack other internal systems, gaining more access.</a:t>
          </a:r>
          <a:endParaRPr lang="en-US" dirty="0"/>
        </a:p>
      </dgm:t>
    </dgm:pt>
    <dgm:pt modelId="{33DB7A54-2556-48FA-B1F6-4897F56FB965}" type="parTrans" cxnId="{3616CA3C-1274-4CA6-94AE-5B1897B20FFA}">
      <dgm:prSet/>
      <dgm:spPr/>
      <dgm:t>
        <a:bodyPr/>
        <a:lstStyle/>
        <a:p>
          <a:endParaRPr lang="en-US"/>
        </a:p>
      </dgm:t>
    </dgm:pt>
    <dgm:pt modelId="{C4F16FA8-2EBD-40FF-B449-79C869EDAFFA}" type="sibTrans" cxnId="{3616CA3C-1274-4CA6-94AE-5B1897B20FFA}">
      <dgm:prSet/>
      <dgm:spPr/>
      <dgm:t>
        <a:bodyPr/>
        <a:lstStyle/>
        <a:p>
          <a:endParaRPr lang="en-US"/>
        </a:p>
      </dgm:t>
    </dgm:pt>
    <dgm:pt modelId="{A264323E-F5BF-483A-BB98-A22B5102032F}">
      <dgm:prSet phldrT="[Text]"/>
      <dgm:spPr/>
      <dgm:t>
        <a:bodyPr/>
        <a:lstStyle/>
        <a:p>
          <a:r>
            <a:rPr lang="en-US" dirty="0" smtClean="0"/>
            <a:t>Attackers move through RSA’s network and systems, gaining access to protected data and accounts.</a:t>
          </a:r>
          <a:endParaRPr lang="en-US" dirty="0"/>
        </a:p>
      </dgm:t>
    </dgm:pt>
    <dgm:pt modelId="{DEC46A0D-2AC6-4ED3-A981-6A4AE2C8DB50}" type="parTrans" cxnId="{C07CFA83-7509-4C34-9D94-ECF07E617A81}">
      <dgm:prSet/>
      <dgm:spPr/>
      <dgm:t>
        <a:bodyPr/>
        <a:lstStyle/>
        <a:p>
          <a:endParaRPr lang="en-US"/>
        </a:p>
      </dgm:t>
    </dgm:pt>
    <dgm:pt modelId="{8EACBDFA-594F-4BE2-8E4E-705C14ACAE17}" type="sibTrans" cxnId="{C07CFA83-7509-4C34-9D94-ECF07E617A81}">
      <dgm:prSet/>
      <dgm:spPr/>
      <dgm:t>
        <a:bodyPr/>
        <a:lstStyle/>
        <a:p>
          <a:endParaRPr lang="en-US"/>
        </a:p>
      </dgm:t>
    </dgm:pt>
    <dgm:pt modelId="{C9AFAD66-AA08-4554-B26A-E9E4BE3210C6}">
      <dgm:prSet/>
      <dgm:spPr/>
      <dgm:t>
        <a:bodyPr/>
        <a:lstStyle/>
        <a:p>
          <a:r>
            <a:rPr lang="en-US" dirty="0" smtClean="0"/>
            <a:t>Data is sent out to remote systems that the attackers use for data collection.</a:t>
          </a:r>
          <a:endParaRPr lang="en-US" dirty="0"/>
        </a:p>
      </dgm:t>
    </dgm:pt>
    <dgm:pt modelId="{505377B8-B56E-4B08-956C-67F4926DE114}" type="parTrans" cxnId="{540A4A4B-212E-45A4-8437-E9507B467E26}">
      <dgm:prSet/>
      <dgm:spPr/>
      <dgm:t>
        <a:bodyPr/>
        <a:lstStyle/>
        <a:p>
          <a:endParaRPr lang="en-US"/>
        </a:p>
      </dgm:t>
    </dgm:pt>
    <dgm:pt modelId="{C661141A-6F37-4558-B8DD-BD6BAFB573DC}" type="sibTrans" cxnId="{540A4A4B-212E-45A4-8437-E9507B467E26}">
      <dgm:prSet/>
      <dgm:spPr/>
      <dgm:t>
        <a:bodyPr/>
        <a:lstStyle/>
        <a:p>
          <a:endParaRPr lang="en-US"/>
        </a:p>
      </dgm:t>
    </dgm:pt>
    <dgm:pt modelId="{7B62BA81-0949-4D79-8A72-8109AF79916A}" type="pres">
      <dgm:prSet presAssocID="{D5811BFC-AAD3-4814-9762-B20CC8877CD3}" presName="CompostProcess" presStyleCnt="0">
        <dgm:presLayoutVars>
          <dgm:dir/>
          <dgm:resizeHandles val="exact"/>
        </dgm:presLayoutVars>
      </dgm:prSet>
      <dgm:spPr/>
    </dgm:pt>
    <dgm:pt modelId="{8CDFAE8C-BAB4-4F27-87EA-0D72FB4667DA}" type="pres">
      <dgm:prSet presAssocID="{D5811BFC-AAD3-4814-9762-B20CC8877CD3}" presName="arrow" presStyleLbl="bgShp" presStyleIdx="0" presStyleCnt="1"/>
      <dgm:spPr/>
    </dgm:pt>
    <dgm:pt modelId="{B60910E0-03FF-474E-8BE2-BBEA2CB8A97D}" type="pres">
      <dgm:prSet presAssocID="{D5811BFC-AAD3-4814-9762-B20CC8877CD3}" presName="linearProcess" presStyleCnt="0"/>
      <dgm:spPr/>
    </dgm:pt>
    <dgm:pt modelId="{D9346453-F135-4DD5-9A24-795AA5FD8E23}" type="pres">
      <dgm:prSet presAssocID="{492E2958-9AB2-493C-B5C4-5474A45FC40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2188C-C464-492B-B96C-BDF81E548EC2}" type="pres">
      <dgm:prSet presAssocID="{86F7C61B-E5A8-4E66-AB91-E9D9C7183D91}" presName="sibTrans" presStyleCnt="0"/>
      <dgm:spPr/>
    </dgm:pt>
    <dgm:pt modelId="{A0F747A1-844D-4038-94BF-A573D86E445D}" type="pres">
      <dgm:prSet presAssocID="{BC6561CB-56DC-4873-BC56-C1778A41A48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ABF1C-3675-453E-8B06-6F8DEE503AF5}" type="pres">
      <dgm:prSet presAssocID="{C4F16FA8-2EBD-40FF-B449-79C869EDAFFA}" presName="sibTrans" presStyleCnt="0"/>
      <dgm:spPr/>
    </dgm:pt>
    <dgm:pt modelId="{FD415831-8EB9-4CE3-B027-B0BE0FE4F68B}" type="pres">
      <dgm:prSet presAssocID="{A264323E-F5BF-483A-BB98-A22B5102032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5B2C1-215A-4CC6-8273-A28CE3C70583}" type="pres">
      <dgm:prSet presAssocID="{8EACBDFA-594F-4BE2-8E4E-705C14ACAE17}" presName="sibTrans" presStyleCnt="0"/>
      <dgm:spPr/>
    </dgm:pt>
    <dgm:pt modelId="{23776A9F-E8A2-4406-A32A-61C30137179C}" type="pres">
      <dgm:prSet presAssocID="{C9AFAD66-AA08-4554-B26A-E9E4BE3210C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16CA3C-1274-4CA6-94AE-5B1897B20FFA}" srcId="{D5811BFC-AAD3-4814-9762-B20CC8877CD3}" destId="{BC6561CB-56DC-4873-BC56-C1778A41A48A}" srcOrd="1" destOrd="0" parTransId="{33DB7A54-2556-48FA-B1F6-4897F56FB965}" sibTransId="{C4F16FA8-2EBD-40FF-B449-79C869EDAFFA}"/>
    <dgm:cxn modelId="{A85372FF-AE61-47FC-8B28-AA4E672E0AF0}" type="presOf" srcId="{D5811BFC-AAD3-4814-9762-B20CC8877CD3}" destId="{7B62BA81-0949-4D79-8A72-8109AF79916A}" srcOrd="0" destOrd="0" presId="urn:microsoft.com/office/officeart/2005/8/layout/hProcess9"/>
    <dgm:cxn modelId="{ED3E2D1A-3A5F-4BE4-A13B-B2378E73575F}" type="presOf" srcId="{492E2958-9AB2-493C-B5C4-5474A45FC401}" destId="{D9346453-F135-4DD5-9A24-795AA5FD8E23}" srcOrd="0" destOrd="0" presId="urn:microsoft.com/office/officeart/2005/8/layout/hProcess9"/>
    <dgm:cxn modelId="{C07CFA83-7509-4C34-9D94-ECF07E617A81}" srcId="{D5811BFC-AAD3-4814-9762-B20CC8877CD3}" destId="{A264323E-F5BF-483A-BB98-A22B5102032F}" srcOrd="2" destOrd="0" parTransId="{DEC46A0D-2AC6-4ED3-A981-6A4AE2C8DB50}" sibTransId="{8EACBDFA-594F-4BE2-8E4E-705C14ACAE17}"/>
    <dgm:cxn modelId="{540A4A4B-212E-45A4-8437-E9507B467E26}" srcId="{D5811BFC-AAD3-4814-9762-B20CC8877CD3}" destId="{C9AFAD66-AA08-4554-B26A-E9E4BE3210C6}" srcOrd="3" destOrd="0" parTransId="{505377B8-B56E-4B08-956C-67F4926DE114}" sibTransId="{C661141A-6F37-4558-B8DD-BD6BAFB573DC}"/>
    <dgm:cxn modelId="{BB0D5760-C707-4AE1-9776-5B01E95BFB77}" type="presOf" srcId="{C9AFAD66-AA08-4554-B26A-E9E4BE3210C6}" destId="{23776A9F-E8A2-4406-A32A-61C30137179C}" srcOrd="0" destOrd="0" presId="urn:microsoft.com/office/officeart/2005/8/layout/hProcess9"/>
    <dgm:cxn modelId="{B8ECC04F-1A67-4A5D-AF54-D295E28829B3}" type="presOf" srcId="{A264323E-F5BF-483A-BB98-A22B5102032F}" destId="{FD415831-8EB9-4CE3-B027-B0BE0FE4F68B}" srcOrd="0" destOrd="0" presId="urn:microsoft.com/office/officeart/2005/8/layout/hProcess9"/>
    <dgm:cxn modelId="{4AE4BC84-F638-46D4-A25D-81BEB42FC182}" srcId="{D5811BFC-AAD3-4814-9762-B20CC8877CD3}" destId="{492E2958-9AB2-493C-B5C4-5474A45FC401}" srcOrd="0" destOrd="0" parTransId="{B5AF767E-8D4C-486B-957A-A90FAB968611}" sibTransId="{86F7C61B-E5A8-4E66-AB91-E9D9C7183D91}"/>
    <dgm:cxn modelId="{B18C7A3B-6B03-4A1A-8FD9-ED94C1A6EC0D}" type="presOf" srcId="{BC6561CB-56DC-4873-BC56-C1778A41A48A}" destId="{A0F747A1-844D-4038-94BF-A573D86E445D}" srcOrd="0" destOrd="0" presId="urn:microsoft.com/office/officeart/2005/8/layout/hProcess9"/>
    <dgm:cxn modelId="{5F30F6D8-F6D8-40C9-B6B8-B81DAFF4C604}" type="presParOf" srcId="{7B62BA81-0949-4D79-8A72-8109AF79916A}" destId="{8CDFAE8C-BAB4-4F27-87EA-0D72FB4667DA}" srcOrd="0" destOrd="0" presId="urn:microsoft.com/office/officeart/2005/8/layout/hProcess9"/>
    <dgm:cxn modelId="{556946F9-4687-4475-9B93-D019D7E64FAD}" type="presParOf" srcId="{7B62BA81-0949-4D79-8A72-8109AF79916A}" destId="{B60910E0-03FF-474E-8BE2-BBEA2CB8A97D}" srcOrd="1" destOrd="0" presId="urn:microsoft.com/office/officeart/2005/8/layout/hProcess9"/>
    <dgm:cxn modelId="{BA14B4D5-446D-4432-96F4-4EB7E769B9E7}" type="presParOf" srcId="{B60910E0-03FF-474E-8BE2-BBEA2CB8A97D}" destId="{D9346453-F135-4DD5-9A24-795AA5FD8E23}" srcOrd="0" destOrd="0" presId="urn:microsoft.com/office/officeart/2005/8/layout/hProcess9"/>
    <dgm:cxn modelId="{354D5221-640F-4A77-947D-272892C70523}" type="presParOf" srcId="{B60910E0-03FF-474E-8BE2-BBEA2CB8A97D}" destId="{2CC2188C-C464-492B-B96C-BDF81E548EC2}" srcOrd="1" destOrd="0" presId="urn:microsoft.com/office/officeart/2005/8/layout/hProcess9"/>
    <dgm:cxn modelId="{EBFD1FD9-D415-4D10-B32C-58E93B7D7A4F}" type="presParOf" srcId="{B60910E0-03FF-474E-8BE2-BBEA2CB8A97D}" destId="{A0F747A1-844D-4038-94BF-A573D86E445D}" srcOrd="2" destOrd="0" presId="urn:microsoft.com/office/officeart/2005/8/layout/hProcess9"/>
    <dgm:cxn modelId="{38E3F8E6-4C3C-49DB-A598-44D64F346670}" type="presParOf" srcId="{B60910E0-03FF-474E-8BE2-BBEA2CB8A97D}" destId="{E09ABF1C-3675-453E-8B06-6F8DEE503AF5}" srcOrd="3" destOrd="0" presId="urn:microsoft.com/office/officeart/2005/8/layout/hProcess9"/>
    <dgm:cxn modelId="{36318E89-E36F-4424-B657-F37144C2EC39}" type="presParOf" srcId="{B60910E0-03FF-474E-8BE2-BBEA2CB8A97D}" destId="{FD415831-8EB9-4CE3-B027-B0BE0FE4F68B}" srcOrd="4" destOrd="0" presId="urn:microsoft.com/office/officeart/2005/8/layout/hProcess9"/>
    <dgm:cxn modelId="{282E9E8E-6552-4F11-BC8C-83BA7AAFC5DC}" type="presParOf" srcId="{B60910E0-03FF-474E-8BE2-BBEA2CB8A97D}" destId="{A1E5B2C1-215A-4CC6-8273-A28CE3C70583}" srcOrd="5" destOrd="0" presId="urn:microsoft.com/office/officeart/2005/8/layout/hProcess9"/>
    <dgm:cxn modelId="{0B3918CF-6833-45B0-BEF3-C584026B6090}" type="presParOf" srcId="{B60910E0-03FF-474E-8BE2-BBEA2CB8A97D}" destId="{23776A9F-E8A2-4406-A32A-61C30137179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8CEA9-987A-4C7A-A291-85F9B17FCA8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7D3081-FEBA-45D3-90A1-90047514A675}">
      <dgm:prSet/>
      <dgm:spPr/>
      <dgm:t>
        <a:bodyPr/>
        <a:lstStyle/>
        <a:p>
          <a:pPr rtl="0"/>
          <a:r>
            <a:rPr lang="en-US" dirty="0" smtClean="0"/>
            <a:t>Dynamic defense</a:t>
          </a:r>
          <a:endParaRPr lang="en-US" dirty="0"/>
        </a:p>
      </dgm:t>
    </dgm:pt>
    <dgm:pt modelId="{0BE1ED61-1233-4566-B4FC-AD52A0BBE110}" type="parTrans" cxnId="{9449B3BE-EB5C-4C48-9E99-0833E89C9026}">
      <dgm:prSet/>
      <dgm:spPr/>
      <dgm:t>
        <a:bodyPr/>
        <a:lstStyle/>
        <a:p>
          <a:endParaRPr lang="en-US"/>
        </a:p>
      </dgm:t>
    </dgm:pt>
    <dgm:pt modelId="{050F63AD-48ED-4FD8-8BC0-9DD6BDD706B2}" type="sibTrans" cxnId="{9449B3BE-EB5C-4C48-9E99-0833E89C9026}">
      <dgm:prSet/>
      <dgm:spPr/>
      <dgm:t>
        <a:bodyPr/>
        <a:lstStyle/>
        <a:p>
          <a:endParaRPr lang="en-US"/>
        </a:p>
      </dgm:t>
    </dgm:pt>
    <dgm:pt modelId="{303DE447-2C99-48FB-820F-D96AA3641AC4}">
      <dgm:prSet/>
      <dgm:spPr/>
      <dgm:t>
        <a:bodyPr/>
        <a:lstStyle/>
        <a:p>
          <a:pPr rtl="0"/>
          <a:r>
            <a:rPr lang="en-US" dirty="0" smtClean="0"/>
            <a:t>CND and defense-in-depth design</a:t>
          </a:r>
          <a:endParaRPr lang="en-US" dirty="0"/>
        </a:p>
      </dgm:t>
    </dgm:pt>
    <dgm:pt modelId="{30B55A02-D994-484A-A890-B555DE4E917B}" type="parTrans" cxnId="{B9F0EC31-45A7-4A2E-A729-D668E2018FD7}">
      <dgm:prSet/>
      <dgm:spPr/>
      <dgm:t>
        <a:bodyPr/>
        <a:lstStyle/>
        <a:p>
          <a:endParaRPr lang="en-US"/>
        </a:p>
      </dgm:t>
    </dgm:pt>
    <dgm:pt modelId="{F5DA2098-CA03-48D2-BF06-21A86E5DBAD0}" type="sibTrans" cxnId="{B9F0EC31-45A7-4A2E-A729-D668E2018FD7}">
      <dgm:prSet/>
      <dgm:spPr/>
      <dgm:t>
        <a:bodyPr/>
        <a:lstStyle/>
        <a:p>
          <a:endParaRPr lang="en-US"/>
        </a:p>
      </dgm:t>
    </dgm:pt>
    <dgm:pt modelId="{95D8DFD2-9FBE-4B88-8431-2DFE6BA3592E}" type="pres">
      <dgm:prSet presAssocID="{27B8CEA9-987A-4C7A-A291-85F9B17FCA8E}" presName="CompostProcess" presStyleCnt="0">
        <dgm:presLayoutVars>
          <dgm:dir/>
          <dgm:resizeHandles val="exact"/>
        </dgm:presLayoutVars>
      </dgm:prSet>
      <dgm:spPr/>
    </dgm:pt>
    <dgm:pt modelId="{79F67292-7E93-4B40-AB6B-962BE68681BA}" type="pres">
      <dgm:prSet presAssocID="{27B8CEA9-987A-4C7A-A291-85F9B17FCA8E}" presName="arrow" presStyleLbl="bgShp" presStyleIdx="0" presStyleCnt="1"/>
      <dgm:spPr/>
    </dgm:pt>
    <dgm:pt modelId="{0AEBEDB4-73A9-436B-8EB0-35A75583BA4B}" type="pres">
      <dgm:prSet presAssocID="{27B8CEA9-987A-4C7A-A291-85F9B17FCA8E}" presName="linearProcess" presStyleCnt="0"/>
      <dgm:spPr/>
    </dgm:pt>
    <dgm:pt modelId="{7BC20E6F-EB0B-49A2-9C9C-534E7F7746C3}" type="pres">
      <dgm:prSet presAssocID="{667D3081-FEBA-45D3-90A1-90047514A675}" presName="textNode" presStyleLbl="node1" presStyleIdx="0" presStyleCnt="2">
        <dgm:presLayoutVars>
          <dgm:bulletEnabled val="1"/>
        </dgm:presLayoutVars>
      </dgm:prSet>
      <dgm:spPr/>
    </dgm:pt>
    <dgm:pt modelId="{F15BEC0D-367B-41D5-A4E7-7E0A4546185E}" type="pres">
      <dgm:prSet presAssocID="{050F63AD-48ED-4FD8-8BC0-9DD6BDD706B2}" presName="sibTrans" presStyleCnt="0"/>
      <dgm:spPr/>
    </dgm:pt>
    <dgm:pt modelId="{810AC300-ECE8-4343-9225-3CECE4D815BE}" type="pres">
      <dgm:prSet presAssocID="{303DE447-2C99-48FB-820F-D96AA3641AC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11F9A23-7585-446C-ABCA-9F4C9E0F1AD1}" type="presOf" srcId="{303DE447-2C99-48FB-820F-D96AA3641AC4}" destId="{810AC300-ECE8-4343-9225-3CECE4D815BE}" srcOrd="0" destOrd="0" presId="urn:microsoft.com/office/officeart/2005/8/layout/hProcess9"/>
    <dgm:cxn modelId="{9849D745-4878-457F-9820-4DD6FFC7E14C}" type="presOf" srcId="{27B8CEA9-987A-4C7A-A291-85F9B17FCA8E}" destId="{95D8DFD2-9FBE-4B88-8431-2DFE6BA3592E}" srcOrd="0" destOrd="0" presId="urn:microsoft.com/office/officeart/2005/8/layout/hProcess9"/>
    <dgm:cxn modelId="{9449B3BE-EB5C-4C48-9E99-0833E89C9026}" srcId="{27B8CEA9-987A-4C7A-A291-85F9B17FCA8E}" destId="{667D3081-FEBA-45D3-90A1-90047514A675}" srcOrd="0" destOrd="0" parTransId="{0BE1ED61-1233-4566-B4FC-AD52A0BBE110}" sibTransId="{050F63AD-48ED-4FD8-8BC0-9DD6BDD706B2}"/>
    <dgm:cxn modelId="{B9F0EC31-45A7-4A2E-A729-D668E2018FD7}" srcId="{27B8CEA9-987A-4C7A-A291-85F9B17FCA8E}" destId="{303DE447-2C99-48FB-820F-D96AA3641AC4}" srcOrd="1" destOrd="0" parTransId="{30B55A02-D994-484A-A890-B555DE4E917B}" sibTransId="{F5DA2098-CA03-48D2-BF06-21A86E5DBAD0}"/>
    <dgm:cxn modelId="{E592D918-4B45-4602-99FD-121FFAD5E659}" type="presOf" srcId="{667D3081-FEBA-45D3-90A1-90047514A675}" destId="{7BC20E6F-EB0B-49A2-9C9C-534E7F7746C3}" srcOrd="0" destOrd="0" presId="urn:microsoft.com/office/officeart/2005/8/layout/hProcess9"/>
    <dgm:cxn modelId="{2273E705-2ACB-468E-8C17-04ADC5E9FD5F}" type="presParOf" srcId="{95D8DFD2-9FBE-4B88-8431-2DFE6BA3592E}" destId="{79F67292-7E93-4B40-AB6B-962BE68681BA}" srcOrd="0" destOrd="0" presId="urn:microsoft.com/office/officeart/2005/8/layout/hProcess9"/>
    <dgm:cxn modelId="{6C8809B8-E804-4EF8-B330-99D08A6C5981}" type="presParOf" srcId="{95D8DFD2-9FBE-4B88-8431-2DFE6BA3592E}" destId="{0AEBEDB4-73A9-436B-8EB0-35A75583BA4B}" srcOrd="1" destOrd="0" presId="urn:microsoft.com/office/officeart/2005/8/layout/hProcess9"/>
    <dgm:cxn modelId="{A5BC6369-7D7B-415A-9004-DFD45B6028BE}" type="presParOf" srcId="{0AEBEDB4-73A9-436B-8EB0-35A75583BA4B}" destId="{7BC20E6F-EB0B-49A2-9C9C-534E7F7746C3}" srcOrd="0" destOrd="0" presId="urn:microsoft.com/office/officeart/2005/8/layout/hProcess9"/>
    <dgm:cxn modelId="{C8A93EBB-4DEC-4AAF-871E-2D2D076511D9}" type="presParOf" srcId="{0AEBEDB4-73A9-436B-8EB0-35A75583BA4B}" destId="{F15BEC0D-367B-41D5-A4E7-7E0A4546185E}" srcOrd="1" destOrd="0" presId="urn:microsoft.com/office/officeart/2005/8/layout/hProcess9"/>
    <dgm:cxn modelId="{A9CB1867-1190-4FD4-926E-88943A7EF6C5}" type="presParOf" srcId="{0AEBEDB4-73A9-436B-8EB0-35A75583BA4B}" destId="{810AC300-ECE8-4343-9225-3CECE4D815B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D357D-4D45-49B3-A280-C3E32E918AE5}" type="doc">
      <dgm:prSet loTypeId="urn:microsoft.com/office/officeart/2005/8/layout/pyramid1" loCatId="pyramid" qsTypeId="urn:microsoft.com/office/officeart/2005/8/quickstyle/simple1" qsCatId="simple" csTypeId="urn:microsoft.com/office/officeart/2005/8/colors/accent1_5" csCatId="accent1" phldr="1"/>
      <dgm:spPr/>
    </dgm:pt>
    <dgm:pt modelId="{DBCD7AC6-94A2-43F1-858B-6D21A2986F9B}">
      <dgm:prSet phldrT="[Text]" custT="1"/>
      <dgm:spPr/>
      <dgm:t>
        <a:bodyPr/>
        <a:lstStyle/>
        <a:p>
          <a:r>
            <a:rPr lang="en-US" sz="2000" b="1" dirty="0" smtClean="0"/>
            <a:t>Network Edge Security</a:t>
          </a:r>
          <a:endParaRPr lang="en-US" sz="2000" b="1" dirty="0"/>
        </a:p>
      </dgm:t>
    </dgm:pt>
    <dgm:pt modelId="{8F1A5A64-8294-41B2-98F3-6A592DCFD751}" type="parTrans" cxnId="{F1CF74C5-B265-4B79-A281-8BFD68BA9B80}">
      <dgm:prSet/>
      <dgm:spPr/>
      <dgm:t>
        <a:bodyPr/>
        <a:lstStyle/>
        <a:p>
          <a:endParaRPr lang="en-US"/>
        </a:p>
      </dgm:t>
    </dgm:pt>
    <dgm:pt modelId="{3882654E-87BE-418C-8353-29BD060F78C1}" type="sibTrans" cxnId="{F1CF74C5-B265-4B79-A281-8BFD68BA9B80}">
      <dgm:prSet/>
      <dgm:spPr/>
      <dgm:t>
        <a:bodyPr/>
        <a:lstStyle/>
        <a:p>
          <a:endParaRPr lang="en-US"/>
        </a:p>
      </dgm:t>
    </dgm:pt>
    <dgm:pt modelId="{BAFF2004-4A3B-436A-AD37-DFF1D48DEB42}">
      <dgm:prSet phldrT="[Text]" custT="1"/>
      <dgm:spPr/>
      <dgm:t>
        <a:bodyPr/>
        <a:lstStyle/>
        <a:p>
          <a:r>
            <a:rPr lang="en-US" sz="2000" b="1" dirty="0" smtClean="0"/>
            <a:t>Physical Security</a:t>
          </a:r>
          <a:endParaRPr lang="en-US" sz="2000" b="1" dirty="0"/>
        </a:p>
      </dgm:t>
    </dgm:pt>
    <dgm:pt modelId="{71E23E2E-0DF5-44A9-A06B-C2D07EDEE564}" type="parTrans" cxnId="{7EC5FB82-127D-43CF-A54E-C2E2809CFF38}">
      <dgm:prSet/>
      <dgm:spPr/>
      <dgm:t>
        <a:bodyPr/>
        <a:lstStyle/>
        <a:p>
          <a:endParaRPr lang="en-US"/>
        </a:p>
      </dgm:t>
    </dgm:pt>
    <dgm:pt modelId="{7ED1A21E-5A7B-4B94-8ADB-A6D0702DF47D}" type="sibTrans" cxnId="{7EC5FB82-127D-43CF-A54E-C2E2809CFF38}">
      <dgm:prSet/>
      <dgm:spPr/>
      <dgm:t>
        <a:bodyPr/>
        <a:lstStyle/>
        <a:p>
          <a:endParaRPr lang="en-US"/>
        </a:p>
      </dgm:t>
    </dgm:pt>
    <dgm:pt modelId="{69A6F19F-E067-4640-A20C-B437612E8291}">
      <dgm:prSet phldrT="[Text]" custT="1"/>
      <dgm:spPr/>
      <dgm:t>
        <a:bodyPr/>
        <a:lstStyle/>
        <a:p>
          <a:r>
            <a:rPr lang="en-US" sz="2000" b="1" dirty="0" smtClean="0"/>
            <a:t>Policies, Procedures, Training, and Awareness</a:t>
          </a:r>
          <a:endParaRPr lang="en-US" sz="2000" b="1" dirty="0"/>
        </a:p>
      </dgm:t>
    </dgm:pt>
    <dgm:pt modelId="{DC865E36-2D9C-463D-B4E8-9E84FC124493}" type="parTrans" cxnId="{D179C225-F3CA-4952-B712-B124A2C7BC82}">
      <dgm:prSet/>
      <dgm:spPr/>
      <dgm:t>
        <a:bodyPr/>
        <a:lstStyle/>
        <a:p>
          <a:endParaRPr lang="en-US"/>
        </a:p>
      </dgm:t>
    </dgm:pt>
    <dgm:pt modelId="{0FCC5554-7C4E-4236-9C83-3BA9E850B229}" type="sibTrans" cxnId="{D179C225-F3CA-4952-B712-B124A2C7BC82}">
      <dgm:prSet/>
      <dgm:spPr/>
      <dgm:t>
        <a:bodyPr/>
        <a:lstStyle/>
        <a:p>
          <a:endParaRPr lang="en-US"/>
        </a:p>
      </dgm:t>
    </dgm:pt>
    <dgm:pt modelId="{39CAA9E5-FF63-47E6-B0D5-982B720EDBFB}">
      <dgm:prSet custT="1"/>
      <dgm:spPr/>
      <dgm:t>
        <a:bodyPr/>
        <a:lstStyle/>
        <a:p>
          <a:r>
            <a:rPr lang="en-US" sz="2000" b="1" dirty="0" smtClean="0"/>
            <a:t>Network Security</a:t>
          </a:r>
          <a:endParaRPr lang="en-US" sz="2000" b="1" dirty="0"/>
        </a:p>
      </dgm:t>
    </dgm:pt>
    <dgm:pt modelId="{3C8D04E5-DB35-4843-AC67-69B41991C214}" type="parTrans" cxnId="{32321D62-A541-425E-A33F-1AF7AB90D722}">
      <dgm:prSet/>
      <dgm:spPr/>
      <dgm:t>
        <a:bodyPr/>
        <a:lstStyle/>
        <a:p>
          <a:endParaRPr lang="en-US"/>
        </a:p>
      </dgm:t>
    </dgm:pt>
    <dgm:pt modelId="{78488978-EB06-47AF-9D06-0C63BB8F5934}" type="sibTrans" cxnId="{32321D62-A541-425E-A33F-1AF7AB90D722}">
      <dgm:prSet/>
      <dgm:spPr/>
      <dgm:t>
        <a:bodyPr/>
        <a:lstStyle/>
        <a:p>
          <a:endParaRPr lang="en-US"/>
        </a:p>
      </dgm:t>
    </dgm:pt>
    <dgm:pt modelId="{3F21F216-DF53-4AFC-89E0-0187C77325E4}">
      <dgm:prSet custT="1"/>
      <dgm:spPr/>
      <dgm:t>
        <a:bodyPr/>
        <a:lstStyle/>
        <a:p>
          <a:r>
            <a:rPr lang="en-US" sz="2000" b="1" dirty="0" smtClean="0"/>
            <a:t>Host Security</a:t>
          </a:r>
          <a:endParaRPr lang="en-US" sz="2000" b="1" dirty="0"/>
        </a:p>
      </dgm:t>
    </dgm:pt>
    <dgm:pt modelId="{D4F84838-A875-4219-91EF-2C13EDC110B9}" type="parTrans" cxnId="{910E0E59-03DC-438B-87B7-60D8C46C8C52}">
      <dgm:prSet/>
      <dgm:spPr/>
      <dgm:t>
        <a:bodyPr/>
        <a:lstStyle/>
        <a:p>
          <a:endParaRPr lang="en-US"/>
        </a:p>
      </dgm:t>
    </dgm:pt>
    <dgm:pt modelId="{0D6D36F0-4039-4A64-A218-94D350CAAE5B}" type="sibTrans" cxnId="{910E0E59-03DC-438B-87B7-60D8C46C8C52}">
      <dgm:prSet/>
      <dgm:spPr/>
      <dgm:t>
        <a:bodyPr/>
        <a:lstStyle/>
        <a:p>
          <a:endParaRPr lang="en-US"/>
        </a:p>
      </dgm:t>
    </dgm:pt>
    <dgm:pt modelId="{FD32A3B3-D562-4FDF-B235-A7E8CBA69BB8}">
      <dgm:prSet custT="1"/>
      <dgm:spPr/>
      <dgm:t>
        <a:bodyPr/>
        <a:lstStyle/>
        <a:p>
          <a:r>
            <a:rPr lang="en-US" sz="2000" b="1" dirty="0" smtClean="0"/>
            <a:t>Application and Software Security</a:t>
          </a:r>
          <a:endParaRPr lang="en-US" sz="2000" b="1" dirty="0"/>
        </a:p>
      </dgm:t>
    </dgm:pt>
    <dgm:pt modelId="{2198BAD1-BCC0-4885-A5C3-908ADB84F203}" type="parTrans" cxnId="{29449F72-E6A7-46C3-9AE1-7166BE85A454}">
      <dgm:prSet/>
      <dgm:spPr/>
      <dgm:t>
        <a:bodyPr/>
        <a:lstStyle/>
        <a:p>
          <a:endParaRPr lang="en-US"/>
        </a:p>
      </dgm:t>
    </dgm:pt>
    <dgm:pt modelId="{32B982CE-35FA-4754-96D0-A7480971A8D5}" type="sibTrans" cxnId="{29449F72-E6A7-46C3-9AE1-7166BE85A454}">
      <dgm:prSet/>
      <dgm:spPr/>
      <dgm:t>
        <a:bodyPr/>
        <a:lstStyle/>
        <a:p>
          <a:endParaRPr lang="en-US"/>
        </a:p>
      </dgm:t>
    </dgm:pt>
    <dgm:pt modelId="{950B3A16-C6BC-4A3A-B813-792474AA6288}">
      <dgm:prSet custT="1"/>
      <dgm:spPr/>
      <dgm:t>
        <a:bodyPr/>
        <a:lstStyle/>
        <a:p>
          <a:r>
            <a:rPr lang="en-US" sz="2000" b="1" dirty="0" smtClean="0"/>
            <a:t>Data Security and Encryption</a:t>
          </a:r>
          <a:endParaRPr lang="en-US" sz="2000" b="1" dirty="0"/>
        </a:p>
      </dgm:t>
    </dgm:pt>
    <dgm:pt modelId="{C06FAD56-9177-4EC4-AC3B-F1640085DFB5}" type="parTrans" cxnId="{E6208CAC-63F7-4DE7-8867-8E6A568F3E93}">
      <dgm:prSet/>
      <dgm:spPr/>
      <dgm:t>
        <a:bodyPr/>
        <a:lstStyle/>
        <a:p>
          <a:endParaRPr lang="en-US"/>
        </a:p>
      </dgm:t>
    </dgm:pt>
    <dgm:pt modelId="{2BE0D16E-E056-43DD-87A1-ED53BDAD9AE3}" type="sibTrans" cxnId="{E6208CAC-63F7-4DE7-8867-8E6A568F3E93}">
      <dgm:prSet/>
      <dgm:spPr/>
      <dgm:t>
        <a:bodyPr/>
        <a:lstStyle/>
        <a:p>
          <a:endParaRPr lang="en-US"/>
        </a:p>
      </dgm:t>
    </dgm:pt>
    <dgm:pt modelId="{3E9E3191-C3E9-4171-A278-D0F18AA888C6}" type="pres">
      <dgm:prSet presAssocID="{9A3D357D-4D45-49B3-A280-C3E32E918AE5}" presName="Name0" presStyleCnt="0">
        <dgm:presLayoutVars>
          <dgm:dir/>
          <dgm:animLvl val="lvl"/>
          <dgm:resizeHandles val="exact"/>
        </dgm:presLayoutVars>
      </dgm:prSet>
      <dgm:spPr/>
    </dgm:pt>
    <dgm:pt modelId="{3A90B6D7-EE11-43C6-BEA6-A076B8833265}" type="pres">
      <dgm:prSet presAssocID="{DBCD7AC6-94A2-43F1-858B-6D21A2986F9B}" presName="Name8" presStyleCnt="0"/>
      <dgm:spPr/>
    </dgm:pt>
    <dgm:pt modelId="{A4108D2B-ECD8-4C2C-A664-7C45EDB67218}" type="pres">
      <dgm:prSet presAssocID="{DBCD7AC6-94A2-43F1-858B-6D21A2986F9B}" presName="level" presStyleLbl="node1" presStyleIdx="0" presStyleCnt="7">
        <dgm:presLayoutVars>
          <dgm:chMax val="1"/>
          <dgm:bulletEnabled val="1"/>
        </dgm:presLayoutVars>
      </dgm:prSet>
      <dgm:spPr/>
    </dgm:pt>
    <dgm:pt modelId="{6B8747BF-8A77-4084-BDB7-B2381F890A71}" type="pres">
      <dgm:prSet presAssocID="{DBCD7AC6-94A2-43F1-858B-6D21A2986F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9D55BC-30E9-4824-8ED6-18AE25AD30AE}" type="pres">
      <dgm:prSet presAssocID="{39CAA9E5-FF63-47E6-B0D5-982B720EDBFB}" presName="Name8" presStyleCnt="0"/>
      <dgm:spPr/>
    </dgm:pt>
    <dgm:pt modelId="{7ABD1411-FCBE-4681-8264-19BF1FC4AC4E}" type="pres">
      <dgm:prSet presAssocID="{39CAA9E5-FF63-47E6-B0D5-982B720EDBFB}" presName="level" presStyleLbl="node1" presStyleIdx="1" presStyleCnt="7">
        <dgm:presLayoutVars>
          <dgm:chMax val="1"/>
          <dgm:bulletEnabled val="1"/>
        </dgm:presLayoutVars>
      </dgm:prSet>
      <dgm:spPr/>
    </dgm:pt>
    <dgm:pt modelId="{05FCFD3B-05ED-42B9-84B1-C7E149635342}" type="pres">
      <dgm:prSet presAssocID="{39CAA9E5-FF63-47E6-B0D5-982B720EDB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7C04B8-D650-4D75-9ABC-72F9868E2D32}" type="pres">
      <dgm:prSet presAssocID="{3F21F216-DF53-4AFC-89E0-0187C77325E4}" presName="Name8" presStyleCnt="0"/>
      <dgm:spPr/>
    </dgm:pt>
    <dgm:pt modelId="{1C65460C-44E4-4183-BA30-6EB2A1E28541}" type="pres">
      <dgm:prSet presAssocID="{3F21F216-DF53-4AFC-89E0-0187C77325E4}" presName="level" presStyleLbl="node1" presStyleIdx="2" presStyleCnt="7">
        <dgm:presLayoutVars>
          <dgm:chMax val="1"/>
          <dgm:bulletEnabled val="1"/>
        </dgm:presLayoutVars>
      </dgm:prSet>
      <dgm:spPr/>
    </dgm:pt>
    <dgm:pt modelId="{0EC40A81-996A-4AEC-9C24-CF43BC81A5DE}" type="pres">
      <dgm:prSet presAssocID="{3F21F216-DF53-4AFC-89E0-0187C77325E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C0047C9-05B8-4941-9F0C-8005D7A46B20}" type="pres">
      <dgm:prSet presAssocID="{FD32A3B3-D562-4FDF-B235-A7E8CBA69BB8}" presName="Name8" presStyleCnt="0"/>
      <dgm:spPr/>
    </dgm:pt>
    <dgm:pt modelId="{CA4E9C48-57B0-49B6-99DF-5B48AD145C36}" type="pres">
      <dgm:prSet presAssocID="{FD32A3B3-D562-4FDF-B235-A7E8CBA69BB8}" presName="level" presStyleLbl="node1" presStyleIdx="3" presStyleCnt="7">
        <dgm:presLayoutVars>
          <dgm:chMax val="1"/>
          <dgm:bulletEnabled val="1"/>
        </dgm:presLayoutVars>
      </dgm:prSet>
      <dgm:spPr/>
    </dgm:pt>
    <dgm:pt modelId="{24E6359C-78BB-4003-8990-31EB937AC257}" type="pres">
      <dgm:prSet presAssocID="{FD32A3B3-D562-4FDF-B235-A7E8CBA69B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591ABB7-B5F2-4830-855F-D3D000968663}" type="pres">
      <dgm:prSet presAssocID="{950B3A16-C6BC-4A3A-B813-792474AA6288}" presName="Name8" presStyleCnt="0"/>
      <dgm:spPr/>
    </dgm:pt>
    <dgm:pt modelId="{5964E478-5AA7-4B69-BD42-9B0BE31211CF}" type="pres">
      <dgm:prSet presAssocID="{950B3A16-C6BC-4A3A-B813-792474AA6288}" presName="level" presStyleLbl="node1" presStyleIdx="4" presStyleCnt="7">
        <dgm:presLayoutVars>
          <dgm:chMax val="1"/>
          <dgm:bulletEnabled val="1"/>
        </dgm:presLayoutVars>
      </dgm:prSet>
      <dgm:spPr/>
    </dgm:pt>
    <dgm:pt modelId="{F60C0879-5957-4DD2-BC1D-9C84E9F4DBBA}" type="pres">
      <dgm:prSet presAssocID="{950B3A16-C6BC-4A3A-B813-792474AA628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67E35C-A185-468D-BD1E-1A8DE371D7D4}" type="pres">
      <dgm:prSet presAssocID="{BAFF2004-4A3B-436A-AD37-DFF1D48DEB42}" presName="Name8" presStyleCnt="0"/>
      <dgm:spPr/>
    </dgm:pt>
    <dgm:pt modelId="{A7DF90B9-24FC-4520-A2A1-DF667D9E0540}" type="pres">
      <dgm:prSet presAssocID="{BAFF2004-4A3B-436A-AD37-DFF1D48DEB42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EE2D8-744A-4E8E-9FAF-4410943C11E9}" type="pres">
      <dgm:prSet presAssocID="{BAFF2004-4A3B-436A-AD37-DFF1D48DEB4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B95F1-134D-44A0-9BF3-C8644B29A87C}" type="pres">
      <dgm:prSet presAssocID="{69A6F19F-E067-4640-A20C-B437612E8291}" presName="Name8" presStyleCnt="0"/>
      <dgm:spPr/>
    </dgm:pt>
    <dgm:pt modelId="{58646003-B8BB-4476-B258-19C315C88A59}" type="pres">
      <dgm:prSet presAssocID="{69A6F19F-E067-4640-A20C-B437612E8291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0B58F-4A7B-4684-93FE-6A9054D19FDB}" type="pres">
      <dgm:prSet presAssocID="{69A6F19F-E067-4640-A20C-B437612E829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1EAF3E-D389-4C68-A4E0-F89A79307D95}" type="presOf" srcId="{BAFF2004-4A3B-436A-AD37-DFF1D48DEB42}" destId="{419EE2D8-744A-4E8E-9FAF-4410943C11E9}" srcOrd="1" destOrd="0" presId="urn:microsoft.com/office/officeart/2005/8/layout/pyramid1"/>
    <dgm:cxn modelId="{C4306C69-E08E-4B51-8F1E-E7B1D7EADCA6}" type="presOf" srcId="{3F21F216-DF53-4AFC-89E0-0187C77325E4}" destId="{0EC40A81-996A-4AEC-9C24-CF43BC81A5DE}" srcOrd="1" destOrd="0" presId="urn:microsoft.com/office/officeart/2005/8/layout/pyramid1"/>
    <dgm:cxn modelId="{29449F72-E6A7-46C3-9AE1-7166BE85A454}" srcId="{9A3D357D-4D45-49B3-A280-C3E32E918AE5}" destId="{FD32A3B3-D562-4FDF-B235-A7E8CBA69BB8}" srcOrd="3" destOrd="0" parTransId="{2198BAD1-BCC0-4885-A5C3-908ADB84F203}" sibTransId="{32B982CE-35FA-4754-96D0-A7480971A8D5}"/>
    <dgm:cxn modelId="{04868641-96CA-4BB1-A47C-4A4B8D8E0947}" type="presOf" srcId="{FD32A3B3-D562-4FDF-B235-A7E8CBA69BB8}" destId="{CA4E9C48-57B0-49B6-99DF-5B48AD145C36}" srcOrd="0" destOrd="0" presId="urn:microsoft.com/office/officeart/2005/8/layout/pyramid1"/>
    <dgm:cxn modelId="{910E0E59-03DC-438B-87B7-60D8C46C8C52}" srcId="{9A3D357D-4D45-49B3-A280-C3E32E918AE5}" destId="{3F21F216-DF53-4AFC-89E0-0187C77325E4}" srcOrd="2" destOrd="0" parTransId="{D4F84838-A875-4219-91EF-2C13EDC110B9}" sibTransId="{0D6D36F0-4039-4A64-A218-94D350CAAE5B}"/>
    <dgm:cxn modelId="{9796E1E1-1CFF-4F9A-89CD-A35EA1925DB8}" type="presOf" srcId="{69A6F19F-E067-4640-A20C-B437612E8291}" destId="{3F80B58F-4A7B-4684-93FE-6A9054D19FDB}" srcOrd="1" destOrd="0" presId="urn:microsoft.com/office/officeart/2005/8/layout/pyramid1"/>
    <dgm:cxn modelId="{7D32594A-EDA4-45D6-B6F5-61A7B258C848}" type="presOf" srcId="{DBCD7AC6-94A2-43F1-858B-6D21A2986F9B}" destId="{6B8747BF-8A77-4084-BDB7-B2381F890A71}" srcOrd="1" destOrd="0" presId="urn:microsoft.com/office/officeart/2005/8/layout/pyramid1"/>
    <dgm:cxn modelId="{A330BA23-6AD7-4F92-ADC1-CDC0C696D831}" type="presOf" srcId="{DBCD7AC6-94A2-43F1-858B-6D21A2986F9B}" destId="{A4108D2B-ECD8-4C2C-A664-7C45EDB67218}" srcOrd="0" destOrd="0" presId="urn:microsoft.com/office/officeart/2005/8/layout/pyramid1"/>
    <dgm:cxn modelId="{448A9360-5D59-4EC6-8E57-5086A4DB3F01}" type="presOf" srcId="{950B3A16-C6BC-4A3A-B813-792474AA6288}" destId="{F60C0879-5957-4DD2-BC1D-9C84E9F4DBBA}" srcOrd="1" destOrd="0" presId="urn:microsoft.com/office/officeart/2005/8/layout/pyramid1"/>
    <dgm:cxn modelId="{F1CF74C5-B265-4B79-A281-8BFD68BA9B80}" srcId="{9A3D357D-4D45-49B3-A280-C3E32E918AE5}" destId="{DBCD7AC6-94A2-43F1-858B-6D21A2986F9B}" srcOrd="0" destOrd="0" parTransId="{8F1A5A64-8294-41B2-98F3-6A592DCFD751}" sibTransId="{3882654E-87BE-418C-8353-29BD060F78C1}"/>
    <dgm:cxn modelId="{32321D62-A541-425E-A33F-1AF7AB90D722}" srcId="{9A3D357D-4D45-49B3-A280-C3E32E918AE5}" destId="{39CAA9E5-FF63-47E6-B0D5-982B720EDBFB}" srcOrd="1" destOrd="0" parTransId="{3C8D04E5-DB35-4843-AC67-69B41991C214}" sibTransId="{78488978-EB06-47AF-9D06-0C63BB8F5934}"/>
    <dgm:cxn modelId="{BA6CFF45-8C25-4C79-AA55-44C11973B0CC}" type="presOf" srcId="{39CAA9E5-FF63-47E6-B0D5-982B720EDBFB}" destId="{7ABD1411-FCBE-4681-8264-19BF1FC4AC4E}" srcOrd="0" destOrd="0" presId="urn:microsoft.com/office/officeart/2005/8/layout/pyramid1"/>
    <dgm:cxn modelId="{0B98F757-ABEF-4DB7-9A75-DF9ED16B48DE}" type="presOf" srcId="{39CAA9E5-FF63-47E6-B0D5-982B720EDBFB}" destId="{05FCFD3B-05ED-42B9-84B1-C7E149635342}" srcOrd="1" destOrd="0" presId="urn:microsoft.com/office/officeart/2005/8/layout/pyramid1"/>
    <dgm:cxn modelId="{12C275C6-9B63-44C9-A8B7-D2934E786591}" type="presOf" srcId="{950B3A16-C6BC-4A3A-B813-792474AA6288}" destId="{5964E478-5AA7-4B69-BD42-9B0BE31211CF}" srcOrd="0" destOrd="0" presId="urn:microsoft.com/office/officeart/2005/8/layout/pyramid1"/>
    <dgm:cxn modelId="{E6208CAC-63F7-4DE7-8867-8E6A568F3E93}" srcId="{9A3D357D-4D45-49B3-A280-C3E32E918AE5}" destId="{950B3A16-C6BC-4A3A-B813-792474AA6288}" srcOrd="4" destOrd="0" parTransId="{C06FAD56-9177-4EC4-AC3B-F1640085DFB5}" sibTransId="{2BE0D16E-E056-43DD-87A1-ED53BDAD9AE3}"/>
    <dgm:cxn modelId="{7EC5FB82-127D-43CF-A54E-C2E2809CFF38}" srcId="{9A3D357D-4D45-49B3-A280-C3E32E918AE5}" destId="{BAFF2004-4A3B-436A-AD37-DFF1D48DEB42}" srcOrd="5" destOrd="0" parTransId="{71E23E2E-0DF5-44A9-A06B-C2D07EDEE564}" sibTransId="{7ED1A21E-5A7B-4B94-8ADB-A6D0702DF47D}"/>
    <dgm:cxn modelId="{1B7FA2F4-2AF3-4191-8B8D-6B541442A4AB}" type="presOf" srcId="{3F21F216-DF53-4AFC-89E0-0187C77325E4}" destId="{1C65460C-44E4-4183-BA30-6EB2A1E28541}" srcOrd="0" destOrd="0" presId="urn:microsoft.com/office/officeart/2005/8/layout/pyramid1"/>
    <dgm:cxn modelId="{B20AE918-09A2-427F-A547-DA3E908575B2}" type="presOf" srcId="{FD32A3B3-D562-4FDF-B235-A7E8CBA69BB8}" destId="{24E6359C-78BB-4003-8990-31EB937AC257}" srcOrd="1" destOrd="0" presId="urn:microsoft.com/office/officeart/2005/8/layout/pyramid1"/>
    <dgm:cxn modelId="{0B0DECB3-9953-4CE6-86A7-1735345E85A2}" type="presOf" srcId="{69A6F19F-E067-4640-A20C-B437612E8291}" destId="{58646003-B8BB-4476-B258-19C315C88A59}" srcOrd="0" destOrd="0" presId="urn:microsoft.com/office/officeart/2005/8/layout/pyramid1"/>
    <dgm:cxn modelId="{B0AA5D25-8F8D-403B-83EC-1DE6DCC20F9A}" type="presOf" srcId="{9A3D357D-4D45-49B3-A280-C3E32E918AE5}" destId="{3E9E3191-C3E9-4171-A278-D0F18AA888C6}" srcOrd="0" destOrd="0" presId="urn:microsoft.com/office/officeart/2005/8/layout/pyramid1"/>
    <dgm:cxn modelId="{16E8C40C-A34C-4C99-8959-1D702F9DACCB}" type="presOf" srcId="{BAFF2004-4A3B-436A-AD37-DFF1D48DEB42}" destId="{A7DF90B9-24FC-4520-A2A1-DF667D9E0540}" srcOrd="0" destOrd="0" presId="urn:microsoft.com/office/officeart/2005/8/layout/pyramid1"/>
    <dgm:cxn modelId="{D179C225-F3CA-4952-B712-B124A2C7BC82}" srcId="{9A3D357D-4D45-49B3-A280-C3E32E918AE5}" destId="{69A6F19F-E067-4640-A20C-B437612E8291}" srcOrd="6" destOrd="0" parTransId="{DC865E36-2D9C-463D-B4E8-9E84FC124493}" sibTransId="{0FCC5554-7C4E-4236-9C83-3BA9E850B229}"/>
    <dgm:cxn modelId="{87085C6E-A093-4DCD-876B-4FFE3FC91DEF}" type="presParOf" srcId="{3E9E3191-C3E9-4171-A278-D0F18AA888C6}" destId="{3A90B6D7-EE11-43C6-BEA6-A076B8833265}" srcOrd="0" destOrd="0" presId="urn:microsoft.com/office/officeart/2005/8/layout/pyramid1"/>
    <dgm:cxn modelId="{151D3F4C-2204-4946-86D4-DD6A4C0ADF4E}" type="presParOf" srcId="{3A90B6D7-EE11-43C6-BEA6-A076B8833265}" destId="{A4108D2B-ECD8-4C2C-A664-7C45EDB67218}" srcOrd="0" destOrd="0" presId="urn:microsoft.com/office/officeart/2005/8/layout/pyramid1"/>
    <dgm:cxn modelId="{EE6E7A52-7087-4A8D-B99B-461C8C870089}" type="presParOf" srcId="{3A90B6D7-EE11-43C6-BEA6-A076B8833265}" destId="{6B8747BF-8A77-4084-BDB7-B2381F890A71}" srcOrd="1" destOrd="0" presId="urn:microsoft.com/office/officeart/2005/8/layout/pyramid1"/>
    <dgm:cxn modelId="{BF6002F0-711A-4538-A5AF-AE2B9278B5F8}" type="presParOf" srcId="{3E9E3191-C3E9-4171-A278-D0F18AA888C6}" destId="{979D55BC-30E9-4824-8ED6-18AE25AD30AE}" srcOrd="1" destOrd="0" presId="urn:microsoft.com/office/officeart/2005/8/layout/pyramid1"/>
    <dgm:cxn modelId="{78036857-9319-4A7D-84D0-B423CC0D55F1}" type="presParOf" srcId="{979D55BC-30E9-4824-8ED6-18AE25AD30AE}" destId="{7ABD1411-FCBE-4681-8264-19BF1FC4AC4E}" srcOrd="0" destOrd="0" presId="urn:microsoft.com/office/officeart/2005/8/layout/pyramid1"/>
    <dgm:cxn modelId="{461DAF1E-EFBF-4AC0-A76A-5149776F3F95}" type="presParOf" srcId="{979D55BC-30E9-4824-8ED6-18AE25AD30AE}" destId="{05FCFD3B-05ED-42B9-84B1-C7E149635342}" srcOrd="1" destOrd="0" presId="urn:microsoft.com/office/officeart/2005/8/layout/pyramid1"/>
    <dgm:cxn modelId="{C2B4BA36-2A7D-4988-912E-06D29A0ADFED}" type="presParOf" srcId="{3E9E3191-C3E9-4171-A278-D0F18AA888C6}" destId="{C27C04B8-D650-4D75-9ABC-72F9868E2D32}" srcOrd="2" destOrd="0" presId="urn:microsoft.com/office/officeart/2005/8/layout/pyramid1"/>
    <dgm:cxn modelId="{3DA75EB1-0394-47BC-8796-6F768077FEED}" type="presParOf" srcId="{C27C04B8-D650-4D75-9ABC-72F9868E2D32}" destId="{1C65460C-44E4-4183-BA30-6EB2A1E28541}" srcOrd="0" destOrd="0" presId="urn:microsoft.com/office/officeart/2005/8/layout/pyramid1"/>
    <dgm:cxn modelId="{D85BB2AD-406B-454E-B11D-2D19C0B7DE23}" type="presParOf" srcId="{C27C04B8-D650-4D75-9ABC-72F9868E2D32}" destId="{0EC40A81-996A-4AEC-9C24-CF43BC81A5DE}" srcOrd="1" destOrd="0" presId="urn:microsoft.com/office/officeart/2005/8/layout/pyramid1"/>
    <dgm:cxn modelId="{E79F9826-76C4-41E8-AF60-B0A4B40EE857}" type="presParOf" srcId="{3E9E3191-C3E9-4171-A278-D0F18AA888C6}" destId="{0C0047C9-05B8-4941-9F0C-8005D7A46B20}" srcOrd="3" destOrd="0" presId="urn:microsoft.com/office/officeart/2005/8/layout/pyramid1"/>
    <dgm:cxn modelId="{3FB22660-6877-4459-96D3-6028666EF87B}" type="presParOf" srcId="{0C0047C9-05B8-4941-9F0C-8005D7A46B20}" destId="{CA4E9C48-57B0-49B6-99DF-5B48AD145C36}" srcOrd="0" destOrd="0" presId="urn:microsoft.com/office/officeart/2005/8/layout/pyramid1"/>
    <dgm:cxn modelId="{18739E30-C5B9-4827-BA31-3146221C41F8}" type="presParOf" srcId="{0C0047C9-05B8-4941-9F0C-8005D7A46B20}" destId="{24E6359C-78BB-4003-8990-31EB937AC257}" srcOrd="1" destOrd="0" presId="urn:microsoft.com/office/officeart/2005/8/layout/pyramid1"/>
    <dgm:cxn modelId="{EADB4692-FD3E-489C-B9A7-5B683E3A03D1}" type="presParOf" srcId="{3E9E3191-C3E9-4171-A278-D0F18AA888C6}" destId="{1591ABB7-B5F2-4830-855F-D3D000968663}" srcOrd="4" destOrd="0" presId="urn:microsoft.com/office/officeart/2005/8/layout/pyramid1"/>
    <dgm:cxn modelId="{68CAC14F-39D9-4D80-B253-122741D3B404}" type="presParOf" srcId="{1591ABB7-B5F2-4830-855F-D3D000968663}" destId="{5964E478-5AA7-4B69-BD42-9B0BE31211CF}" srcOrd="0" destOrd="0" presId="urn:microsoft.com/office/officeart/2005/8/layout/pyramid1"/>
    <dgm:cxn modelId="{3DDA583C-8CA9-4735-AE5D-F708F346889B}" type="presParOf" srcId="{1591ABB7-B5F2-4830-855F-D3D000968663}" destId="{F60C0879-5957-4DD2-BC1D-9C84E9F4DBBA}" srcOrd="1" destOrd="0" presId="urn:microsoft.com/office/officeart/2005/8/layout/pyramid1"/>
    <dgm:cxn modelId="{797F6A2F-BA6E-4C78-A636-9FD471854C8E}" type="presParOf" srcId="{3E9E3191-C3E9-4171-A278-D0F18AA888C6}" destId="{9B67E35C-A185-468D-BD1E-1A8DE371D7D4}" srcOrd="5" destOrd="0" presId="urn:microsoft.com/office/officeart/2005/8/layout/pyramid1"/>
    <dgm:cxn modelId="{A4E44CE3-12F3-447F-A0DF-A154E9A02EA2}" type="presParOf" srcId="{9B67E35C-A185-468D-BD1E-1A8DE371D7D4}" destId="{A7DF90B9-24FC-4520-A2A1-DF667D9E0540}" srcOrd="0" destOrd="0" presId="urn:microsoft.com/office/officeart/2005/8/layout/pyramid1"/>
    <dgm:cxn modelId="{37AB2647-DFDF-4B31-A323-3AB32E2B880D}" type="presParOf" srcId="{9B67E35C-A185-468D-BD1E-1A8DE371D7D4}" destId="{419EE2D8-744A-4E8E-9FAF-4410943C11E9}" srcOrd="1" destOrd="0" presId="urn:microsoft.com/office/officeart/2005/8/layout/pyramid1"/>
    <dgm:cxn modelId="{0B7115C2-43C1-429D-9E7F-AF5B797F0D26}" type="presParOf" srcId="{3E9E3191-C3E9-4171-A278-D0F18AA888C6}" destId="{12EB95F1-134D-44A0-9BF3-C8644B29A87C}" srcOrd="6" destOrd="0" presId="urn:microsoft.com/office/officeart/2005/8/layout/pyramid1"/>
    <dgm:cxn modelId="{292A90E3-8C08-4FCC-878A-68FEEDD3C1B7}" type="presParOf" srcId="{12EB95F1-134D-44A0-9BF3-C8644B29A87C}" destId="{58646003-B8BB-4476-B258-19C315C88A59}" srcOrd="0" destOrd="0" presId="urn:microsoft.com/office/officeart/2005/8/layout/pyramid1"/>
    <dgm:cxn modelId="{37BC262D-20DF-4673-999B-67D89A0E0177}" type="presParOf" srcId="{12EB95F1-134D-44A0-9BF3-C8644B29A87C}" destId="{3F80B58F-4A7B-4684-93FE-6A9054D19FD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FAE8C-BAB4-4F27-87EA-0D72FB4667DA}">
      <dsp:nvSpPr>
        <dsp:cNvPr id="0" name=""/>
        <dsp:cNvSpPr/>
      </dsp:nvSpPr>
      <dsp:spPr>
        <a:xfrm>
          <a:off x="622458" y="0"/>
          <a:ext cx="7054532" cy="4648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46453-F135-4DD5-9A24-795AA5FD8E23}">
      <dsp:nvSpPr>
        <dsp:cNvPr id="0" name=""/>
        <dsp:cNvSpPr/>
      </dsp:nvSpPr>
      <dsp:spPr>
        <a:xfrm>
          <a:off x="4153" y="1394460"/>
          <a:ext cx="199786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Exploit via malware in e-mail installs a remote back door for attackers to use.</a:t>
          </a:r>
          <a:endParaRPr lang="en-US" sz="1600" kern="1200" dirty="0"/>
        </a:p>
      </dsp:txBody>
      <dsp:txXfrm>
        <a:off x="94916" y="1485223"/>
        <a:ext cx="1816339" cy="1677754"/>
      </dsp:txXfrm>
    </dsp:sp>
    <dsp:sp modelId="{A0F747A1-844D-4038-94BF-A573D86E445D}">
      <dsp:nvSpPr>
        <dsp:cNvPr id="0" name=""/>
        <dsp:cNvSpPr/>
      </dsp:nvSpPr>
      <dsp:spPr>
        <a:xfrm>
          <a:off x="2101912" y="1394460"/>
          <a:ext cx="199786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Remote access allows attackers to attack other internal systems, gaining more access.</a:t>
          </a:r>
          <a:endParaRPr lang="en-US" sz="1600" kern="1200" dirty="0"/>
        </a:p>
      </dsp:txBody>
      <dsp:txXfrm>
        <a:off x="2192675" y="1485223"/>
        <a:ext cx="1816339" cy="1677754"/>
      </dsp:txXfrm>
    </dsp:sp>
    <dsp:sp modelId="{FD415831-8EB9-4CE3-B027-B0BE0FE4F68B}">
      <dsp:nvSpPr>
        <dsp:cNvPr id="0" name=""/>
        <dsp:cNvSpPr/>
      </dsp:nvSpPr>
      <dsp:spPr>
        <a:xfrm>
          <a:off x="4199671" y="1394460"/>
          <a:ext cx="199786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Attackers move through RSA’s network and systems, gaining access to protected data and accounts.</a:t>
          </a:r>
          <a:endParaRPr lang="en-US" sz="1600" kern="1200" dirty="0"/>
        </a:p>
      </dsp:txBody>
      <dsp:txXfrm>
        <a:off x="4290434" y="1485223"/>
        <a:ext cx="1816339" cy="1677754"/>
      </dsp:txXfrm>
    </dsp:sp>
    <dsp:sp modelId="{23776A9F-E8A2-4406-A32A-61C30137179C}">
      <dsp:nvSpPr>
        <dsp:cNvPr id="0" name=""/>
        <dsp:cNvSpPr/>
      </dsp:nvSpPr>
      <dsp:spPr>
        <a:xfrm>
          <a:off x="6297430" y="1394460"/>
          <a:ext cx="1997865" cy="185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is sent out to remote systems that the attackers use for data collection.</a:t>
          </a:r>
          <a:endParaRPr lang="en-US" sz="1600" kern="1200" dirty="0"/>
        </a:p>
      </dsp:txBody>
      <dsp:txXfrm>
        <a:off x="6388193" y="1485223"/>
        <a:ext cx="1816339" cy="1677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67292-7E93-4B40-AB6B-962BE68681BA}">
      <dsp:nvSpPr>
        <dsp:cNvPr id="0" name=""/>
        <dsp:cNvSpPr/>
      </dsp:nvSpPr>
      <dsp:spPr>
        <a:xfrm>
          <a:off x="598926" y="0"/>
          <a:ext cx="6787832" cy="49950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20E6F-EB0B-49A2-9C9C-534E7F7746C3}">
      <dsp:nvSpPr>
        <dsp:cNvPr id="0" name=""/>
        <dsp:cNvSpPr/>
      </dsp:nvSpPr>
      <dsp:spPr>
        <a:xfrm>
          <a:off x="626318" y="1498524"/>
          <a:ext cx="3269139" cy="199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Dynamic defense</a:t>
          </a:r>
          <a:endParaRPr lang="en-US" sz="3800" kern="1200" dirty="0"/>
        </a:p>
      </dsp:txBody>
      <dsp:txXfrm>
        <a:off x="723854" y="1596060"/>
        <a:ext cx="3074067" cy="1802960"/>
      </dsp:txXfrm>
    </dsp:sp>
    <dsp:sp modelId="{810AC300-ECE8-4343-9225-3CECE4D815BE}">
      <dsp:nvSpPr>
        <dsp:cNvPr id="0" name=""/>
        <dsp:cNvSpPr/>
      </dsp:nvSpPr>
      <dsp:spPr>
        <a:xfrm>
          <a:off x="4090226" y="1498524"/>
          <a:ext cx="3269139" cy="1998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CND and defense-in-depth design</a:t>
          </a:r>
          <a:endParaRPr lang="en-US" sz="3800" kern="1200" dirty="0"/>
        </a:p>
      </dsp:txBody>
      <dsp:txXfrm>
        <a:off x="4187762" y="1596060"/>
        <a:ext cx="3074067" cy="1802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8D2B-ECD8-4C2C-A664-7C45EDB67218}">
      <dsp:nvSpPr>
        <dsp:cNvPr id="0" name=""/>
        <dsp:cNvSpPr/>
      </dsp:nvSpPr>
      <dsp:spPr>
        <a:xfrm>
          <a:off x="3556907" y="0"/>
          <a:ext cx="1185635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Network Edge Security</a:t>
          </a:r>
          <a:endParaRPr lang="en-US" sz="2000" b="1" kern="1200" dirty="0"/>
        </a:p>
      </dsp:txBody>
      <dsp:txXfrm>
        <a:off x="3556907" y="0"/>
        <a:ext cx="1185635" cy="718457"/>
      </dsp:txXfrm>
    </dsp:sp>
    <dsp:sp modelId="{7ABD1411-FCBE-4681-8264-19BF1FC4AC4E}">
      <dsp:nvSpPr>
        <dsp:cNvPr id="0" name=""/>
        <dsp:cNvSpPr/>
      </dsp:nvSpPr>
      <dsp:spPr>
        <a:xfrm>
          <a:off x="2964089" y="718457"/>
          <a:ext cx="2371271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Network Security</a:t>
          </a:r>
          <a:endParaRPr lang="en-US" sz="2000" b="1" kern="1200" dirty="0"/>
        </a:p>
      </dsp:txBody>
      <dsp:txXfrm>
        <a:off x="3379061" y="718457"/>
        <a:ext cx="1541326" cy="718457"/>
      </dsp:txXfrm>
    </dsp:sp>
    <dsp:sp modelId="{1C65460C-44E4-4183-BA30-6EB2A1E28541}">
      <dsp:nvSpPr>
        <dsp:cNvPr id="0" name=""/>
        <dsp:cNvSpPr/>
      </dsp:nvSpPr>
      <dsp:spPr>
        <a:xfrm>
          <a:off x="2371271" y="1436914"/>
          <a:ext cx="3556907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Host Security</a:t>
          </a:r>
          <a:endParaRPr lang="en-US" sz="2000" b="1" kern="1200" dirty="0"/>
        </a:p>
      </dsp:txBody>
      <dsp:txXfrm>
        <a:off x="2993730" y="1436914"/>
        <a:ext cx="2311989" cy="718457"/>
      </dsp:txXfrm>
    </dsp:sp>
    <dsp:sp modelId="{CA4E9C48-57B0-49B6-99DF-5B48AD145C36}">
      <dsp:nvSpPr>
        <dsp:cNvPr id="0" name=""/>
        <dsp:cNvSpPr/>
      </dsp:nvSpPr>
      <dsp:spPr>
        <a:xfrm>
          <a:off x="1778453" y="2155371"/>
          <a:ext cx="4742542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Application and Software Security</a:t>
          </a:r>
          <a:endParaRPr lang="en-US" sz="2000" b="1" kern="1200" dirty="0"/>
        </a:p>
      </dsp:txBody>
      <dsp:txXfrm>
        <a:off x="2608398" y="2155371"/>
        <a:ext cx="3082652" cy="718457"/>
      </dsp:txXfrm>
    </dsp:sp>
    <dsp:sp modelId="{5964E478-5AA7-4B69-BD42-9B0BE31211CF}">
      <dsp:nvSpPr>
        <dsp:cNvPr id="0" name=""/>
        <dsp:cNvSpPr/>
      </dsp:nvSpPr>
      <dsp:spPr>
        <a:xfrm>
          <a:off x="1185635" y="2873828"/>
          <a:ext cx="5928178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Security and Encryption</a:t>
          </a:r>
          <a:endParaRPr lang="en-US" sz="2000" b="1" kern="1200" dirty="0"/>
        </a:p>
      </dsp:txBody>
      <dsp:txXfrm>
        <a:off x="2223066" y="2873828"/>
        <a:ext cx="3853316" cy="718457"/>
      </dsp:txXfrm>
    </dsp:sp>
    <dsp:sp modelId="{A7DF90B9-24FC-4520-A2A1-DF667D9E0540}">
      <dsp:nvSpPr>
        <dsp:cNvPr id="0" name=""/>
        <dsp:cNvSpPr/>
      </dsp:nvSpPr>
      <dsp:spPr>
        <a:xfrm>
          <a:off x="592817" y="3592285"/>
          <a:ext cx="7113814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Physical Security</a:t>
          </a:r>
          <a:endParaRPr lang="en-US" sz="2000" b="1" kern="1200" dirty="0"/>
        </a:p>
      </dsp:txBody>
      <dsp:txXfrm>
        <a:off x="1837735" y="3592285"/>
        <a:ext cx="4623979" cy="718457"/>
      </dsp:txXfrm>
    </dsp:sp>
    <dsp:sp modelId="{58646003-B8BB-4476-B258-19C315C88A59}">
      <dsp:nvSpPr>
        <dsp:cNvPr id="0" name=""/>
        <dsp:cNvSpPr/>
      </dsp:nvSpPr>
      <dsp:spPr>
        <a:xfrm>
          <a:off x="0" y="4310742"/>
          <a:ext cx="8299450" cy="718457"/>
        </a:xfrm>
        <a:prstGeom prst="trapezoid">
          <a:avLst>
            <a:gd name="adj" fmla="val 82513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Policies, Procedures, Training, and Awareness</a:t>
          </a:r>
          <a:endParaRPr lang="en-US" sz="2000" b="1" kern="1200" dirty="0"/>
        </a:p>
      </dsp:txBody>
      <dsp:txXfrm>
        <a:off x="1452403" y="4310742"/>
        <a:ext cx="5394642" cy="718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7DEA2C1-0369-486D-B926-61562531157F}" type="datetime1">
              <a:rPr lang="en-US"/>
              <a:pPr>
                <a:defRPr/>
              </a:pPr>
              <a:t>8/7/2014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(c) ITT Educational Services, Inc.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559B0C0A-3E15-40EF-83E1-EAA34E2C3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7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66F5C2A-67F8-4BB7-8BB8-873E10933FF3}" type="datetime1">
              <a:rPr lang="en-US"/>
              <a:pPr>
                <a:defRPr/>
              </a:pPr>
              <a:t>8/7/2014</a:t>
            </a:fld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(c) ITT Educational Services, Inc.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366DDD7-9352-4AC6-948E-4CD0906BE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3851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340D0596-72D9-4D7D-8EC4-98622FC80F2A}" type="slidenum">
              <a:rPr lang="en-US" smtClean="0">
                <a:latin typeface="Times New Roman" pitchFamily="18" charset="0"/>
                <a:ea typeface="MS PGothic" pitchFamily="34" charset="-128"/>
              </a:rPr>
              <a:pPr defTabSz="930275"/>
              <a:t>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93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482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9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12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20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13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06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6884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15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013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16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250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17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72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18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3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74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046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20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882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21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083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+mn-cs"/>
              </a:rPr>
              <a:t>The trusted administrator’s system has access to systems inside of a secure network. Because the administrator’s system is expected to contact those machines, the Web crawler’s data gathering is likely to go unnoticed, or at least be easily explained.</a:t>
            </a:r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22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11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23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4153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976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25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762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26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2055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502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28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398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29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63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27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92" charset="0"/>
            </a:endParaRP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B6597ADB-9205-4D1F-8663-0E0595325D14}" type="datetime1">
              <a:rPr lang="en-US" smtClean="0">
                <a:latin typeface="Times New Roman" pitchFamily="92" charset="0"/>
              </a:rPr>
              <a:pPr defTabSz="931863"/>
              <a:t>8/7/2014</a:t>
            </a:fld>
            <a:endParaRPr lang="en-US" dirty="0" smtClean="0">
              <a:latin typeface="Times New Roman" pitchFamily="92" charset="0"/>
            </a:endParaRP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820EEDE7-2C4D-408E-B236-6A438CB0DBC0}" type="slidenum">
              <a:rPr lang="en-US" smtClean="0">
                <a:latin typeface="Times New Roman" pitchFamily="92" charset="0"/>
              </a:rPr>
              <a:pPr defTabSz="931863"/>
              <a:t>30</a:t>
            </a:fld>
            <a:endParaRPr lang="en-US" dirty="0" smtClean="0">
              <a:latin typeface="Times New Roman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3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64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5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01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6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31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+mn-cs"/>
              </a:rPr>
              <a:t>Star forts like the Italian fort in Nicosia, Cyprus, marked a major change in defensive strategies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+mn-cs"/>
              </a:rPr>
              <a:t>due to technological change. Note the multiple layers of low angled walls to defeat cannon fire,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+mn-cs"/>
              </a:rPr>
              <a:t>the dry moat and ditches to prevent foot-soldier assaults, and the angled projections that allowed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+mn-cs"/>
              </a:rPr>
              <a:t>defenders to fire sideways at attackers.</a:t>
            </a:r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7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57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8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56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D6F272-224C-4C63-8502-3D30A9C115AE}" type="datetime1">
              <a:rPr lang="en-US" smtClean="0">
                <a:latin typeface="Times New Roman" pitchFamily="18" charset="0"/>
                <a:ea typeface="MS PGothic" pitchFamily="34" charset="-128"/>
              </a:rPr>
              <a:pPr/>
              <a:t>8/7/2014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MS PGothic" pitchFamily="34" charset="-128"/>
              </a:rPr>
              <a:t>(c) ITT Educational Services, Inc.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5F82-9E86-4F2C-9783-6CA856A95889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9</a:t>
            </a:fld>
            <a:endParaRPr lang="en-US" dirty="0" smtClean="0"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74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79234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79234" y="6346588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chemeClr val="bg1"/>
                </a:solidFill>
              </a:rPr>
              <a:t>Page </a:t>
            </a:r>
            <a:fld id="{6A10DE99-20A7-47EC-92CB-AF1DCAD52FA0}" type="slidenum">
              <a:rPr lang="en-US" sz="800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 userDrawn="1"/>
        </p:nvSpPr>
        <p:spPr bwMode="auto">
          <a:xfrm>
            <a:off x="95249" y="6478588"/>
            <a:ext cx="3615359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Cyberwarfare: Information Operations in a Connected World</a:t>
            </a:r>
          </a:p>
        </p:txBody>
      </p:sp>
      <p:sp>
        <p:nvSpPr>
          <p:cNvPr id="8" name="TextBox 4"/>
          <p:cNvSpPr txBox="1"/>
          <p:nvPr userDrawn="1"/>
        </p:nvSpPr>
        <p:spPr>
          <a:xfrm>
            <a:off x="4006779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106" charset="-128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0" r:id="rId2"/>
    <p:sldLayoutId id="2147484102" r:id="rId3"/>
    <p:sldLayoutId id="214748410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  <a:ea typeface="MS PGothic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  <a:ea typeface="MS PGothic" pitchFamily="34" charset="-128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  <a:ea typeface="MS PGothic" pitchFamily="34" charset="-128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3"/>
          <p:cNvSpPr>
            <a:spLocks noGrp="1"/>
          </p:cNvSpPr>
          <p:nvPr>
            <p:ph type="subTitle" idx="1"/>
          </p:nvPr>
        </p:nvSpPr>
        <p:spPr>
          <a:xfrm>
            <a:off x="401637" y="2133600"/>
            <a:ext cx="8332929" cy="3096232"/>
          </a:xfrm>
        </p:spPr>
        <p:txBody>
          <a:bodyPr/>
          <a:lstStyle/>
          <a:p>
            <a:pPr algn="ctr"/>
            <a:r>
              <a:rPr lang="en-US" sz="4000" b="1" dirty="0"/>
              <a:t>Cyberwarfare</a:t>
            </a:r>
            <a:r>
              <a:rPr lang="en-US" sz="4000" b="1" dirty="0" smtClean="0"/>
              <a:t>: Information Operations in </a:t>
            </a:r>
            <a:r>
              <a:rPr lang="en-US" sz="4000" b="1" dirty="0"/>
              <a:t>a Connected World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Lesson </a:t>
            </a:r>
            <a:r>
              <a:rPr lang="en-US" b="1" dirty="0"/>
              <a:t>9</a:t>
            </a:r>
            <a:endParaRPr lang="en-US" b="1" dirty="0" smtClean="0"/>
          </a:p>
          <a:p>
            <a:pPr algn="ctr"/>
            <a:r>
              <a:rPr lang="en-US" b="1" dirty="0" smtClean="0"/>
              <a:t>Defense-in-Depth Strategies</a:t>
            </a:r>
          </a:p>
        </p:txBody>
      </p:sp>
    </p:spTree>
    <p:extLst>
      <p:ext uri="{BB962C8B-B14F-4D97-AF65-F5344CB8AC3E}">
        <p14:creationId xmlns:p14="http://schemas.microsoft.com/office/powerpoint/2010/main" val="17598746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OBJECTIVES</a:t>
            </a:r>
          </a:p>
        </p:txBody>
      </p:sp>
    </p:spTree>
    <p:extLst>
      <p:ext uri="{BB962C8B-B14F-4D97-AF65-F5344CB8AC3E}">
        <p14:creationId xmlns:p14="http://schemas.microsoft.com/office/powerpoint/2010/main" val="562769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Defense-in-Depth Strategies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/>
              <a:t>The National Security Agency’s people, technology, and operations defense strategy</a:t>
            </a:r>
          </a:p>
          <a:p>
            <a:r>
              <a:rPr lang="en-US" sz="2800" dirty="0"/>
              <a:t>The NSA’s Information Assurance </a:t>
            </a:r>
            <a:r>
              <a:rPr lang="en-US" sz="2800" dirty="0" smtClean="0"/>
              <a:t>Directorate</a:t>
            </a:r>
          </a:p>
          <a:p>
            <a:r>
              <a:rPr lang="en-US" sz="2800" dirty="0" smtClean="0"/>
              <a:t>SANS </a:t>
            </a:r>
            <a:r>
              <a:rPr lang="en-US" sz="2800" dirty="0"/>
              <a:t>Top 20 Critical Security </a:t>
            </a:r>
            <a:r>
              <a:rPr lang="en-US" sz="2800" dirty="0" smtClean="0"/>
              <a:t>Controls</a:t>
            </a:r>
          </a:p>
          <a:p>
            <a:r>
              <a:rPr lang="en-US" sz="2800" dirty="0" smtClean="0"/>
              <a:t>NSA </a:t>
            </a:r>
            <a:r>
              <a:rPr lang="en-US" sz="2800" dirty="0"/>
              <a:t>IAD recommendations</a:t>
            </a:r>
          </a:p>
          <a:p>
            <a:r>
              <a:rPr lang="en-US" sz="2800" dirty="0"/>
              <a:t>The Department of Defense and defensive design</a:t>
            </a:r>
          </a:p>
          <a:p>
            <a:r>
              <a:rPr lang="en-US" sz="2800" dirty="0"/>
              <a:t>Computer network defense and defense in depth</a:t>
            </a:r>
          </a:p>
        </p:txBody>
      </p:sp>
    </p:spTree>
    <p:extLst>
      <p:ext uri="{BB962C8B-B14F-4D97-AF65-F5344CB8AC3E}">
        <p14:creationId xmlns:p14="http://schemas.microsoft.com/office/powerpoint/2010/main" val="25537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NSA’s People</a:t>
            </a:r>
            <a:r>
              <a:rPr lang="en-US" sz="4000" dirty="0">
                <a:solidFill>
                  <a:schemeClr val="tx2"/>
                </a:solidFill>
              </a:rPr>
              <a:t>, </a:t>
            </a:r>
            <a:r>
              <a:rPr lang="en-US" sz="4000" dirty="0" smtClean="0">
                <a:solidFill>
                  <a:schemeClr val="tx2"/>
                </a:solidFill>
              </a:rPr>
              <a:t>Technology</a:t>
            </a:r>
            <a:r>
              <a:rPr lang="en-US" sz="4000" dirty="0">
                <a:solidFill>
                  <a:schemeClr val="tx2"/>
                </a:solidFill>
              </a:rPr>
              <a:t>, and </a:t>
            </a:r>
            <a:r>
              <a:rPr lang="en-US" sz="4000" dirty="0" smtClean="0">
                <a:solidFill>
                  <a:schemeClr val="tx2"/>
                </a:solidFill>
              </a:rPr>
              <a:t>Operations Defense Strategy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557337"/>
            <a:ext cx="7985685" cy="4529563"/>
          </a:xfrm>
        </p:spPr>
        <p:txBody>
          <a:bodyPr/>
          <a:lstStyle/>
          <a:p>
            <a:r>
              <a:rPr lang="en-US" sz="2800" dirty="0" smtClean="0"/>
              <a:t>People</a:t>
            </a:r>
            <a:r>
              <a:rPr lang="en-US" sz="2800" dirty="0"/>
              <a:t>, technology, and operational security </a:t>
            </a:r>
            <a:r>
              <a:rPr lang="en-US" sz="2800" dirty="0" smtClean="0"/>
              <a:t>must be </a:t>
            </a:r>
            <a:r>
              <a:rPr lang="en-US" sz="2800" dirty="0"/>
              <a:t>provided to ensure end-to-end defense</a:t>
            </a:r>
          </a:p>
          <a:p>
            <a:r>
              <a:rPr lang="en-US" sz="2800" dirty="0" smtClean="0"/>
              <a:t>Availability</a:t>
            </a:r>
            <a:r>
              <a:rPr lang="en-US" sz="2800" dirty="0"/>
              <a:t>, confidentiality</a:t>
            </a:r>
            <a:r>
              <a:rPr lang="en-US" sz="2800" dirty="0" smtClean="0"/>
              <a:t>, integrity</a:t>
            </a:r>
            <a:r>
              <a:rPr lang="en-US" sz="2800" dirty="0"/>
              <a:t>, authentication, and nonrepudiation services </a:t>
            </a:r>
            <a:r>
              <a:rPr lang="en-US" sz="2800" dirty="0" smtClean="0"/>
              <a:t>are </a:t>
            </a:r>
            <a:r>
              <a:rPr lang="en-US" sz="2800" dirty="0"/>
              <a:t>key parts of </a:t>
            </a:r>
            <a:r>
              <a:rPr lang="en-US" sz="2800" dirty="0" smtClean="0"/>
              <a:t>ability </a:t>
            </a:r>
            <a:r>
              <a:rPr lang="en-US" sz="2800" dirty="0"/>
              <a:t>to protect against, detect, react to, and recover from attacks</a:t>
            </a:r>
          </a:p>
        </p:txBody>
      </p:sp>
    </p:spTree>
    <p:extLst>
      <p:ext uri="{BB962C8B-B14F-4D97-AF65-F5344CB8AC3E}">
        <p14:creationId xmlns:p14="http://schemas.microsoft.com/office/powerpoint/2010/main" val="20907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NSA’s Information Assurance and </a:t>
            </a:r>
            <a:r>
              <a:rPr lang="en-US" sz="3200" dirty="0" smtClean="0">
                <a:solidFill>
                  <a:schemeClr val="tx2"/>
                </a:solidFill>
              </a:rPr>
              <a:t>Defense-in-Depth Conceptual Model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4" y="1924262"/>
            <a:ext cx="7152381" cy="3390476"/>
          </a:xfrm>
        </p:spPr>
      </p:pic>
    </p:spTree>
    <p:extLst>
      <p:ext uri="{BB962C8B-B14F-4D97-AF65-F5344CB8AC3E}">
        <p14:creationId xmlns:p14="http://schemas.microsoft.com/office/powerpoint/2010/main" val="36843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Comparing </a:t>
            </a:r>
            <a:r>
              <a:rPr lang="en-US" sz="3200" dirty="0" smtClean="0">
                <a:solidFill>
                  <a:schemeClr val="tx2"/>
                </a:solidFill>
              </a:rPr>
              <a:t>SANS </a:t>
            </a:r>
            <a:r>
              <a:rPr lang="en-US" sz="3200" dirty="0">
                <a:solidFill>
                  <a:schemeClr val="tx2"/>
                </a:solidFill>
              </a:rPr>
              <a:t>Top 20 Critical Security Controls and </a:t>
            </a:r>
            <a:r>
              <a:rPr lang="en-US" sz="3200" dirty="0" smtClean="0">
                <a:solidFill>
                  <a:schemeClr val="tx2"/>
                </a:solidFill>
              </a:rPr>
              <a:t>NSA </a:t>
            </a:r>
            <a:r>
              <a:rPr lang="en-US" sz="3200" dirty="0">
                <a:solidFill>
                  <a:schemeClr val="tx2"/>
                </a:solidFill>
              </a:rPr>
              <a:t>IAD </a:t>
            </a:r>
            <a:r>
              <a:rPr lang="en-US" sz="3200" dirty="0" smtClean="0">
                <a:solidFill>
                  <a:schemeClr val="tx2"/>
                </a:solidFill>
              </a:rPr>
              <a:t>Recommendations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99343"/>
              </p:ext>
            </p:extLst>
          </p:nvPr>
        </p:nvGraphicFramePr>
        <p:xfrm>
          <a:off x="539750" y="1649964"/>
          <a:ext cx="8299450" cy="417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834"/>
                <a:gridCol w="5125616"/>
              </a:tblGrid>
              <a:tr h="369608">
                <a:tc>
                  <a:txBody>
                    <a:bodyPr/>
                    <a:lstStyle/>
                    <a:p>
                      <a:r>
                        <a:rPr lang="en-US" dirty="0" smtClean="0"/>
                        <a:t>IAD Recommendation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SANS TOP 20 Critical Security Control(s)</a:t>
                      </a:r>
                      <a:endParaRPr lang="en-US" dirty="0"/>
                    </a:p>
                  </a:txBody>
                  <a:tcPr/>
                </a:tc>
              </a:tr>
              <a:tr h="63795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Application whitelisting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  Inventory of authorized and unauthorized software</a:t>
                      </a:r>
                      <a:endParaRPr lang="en-US" sz="2200" dirty="0"/>
                    </a:p>
                  </a:txBody>
                  <a:tcPr/>
                </a:tc>
              </a:tr>
              <a:tr h="911362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Administrative privilege control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 Controlled use of administrative privileges</a:t>
                      </a:r>
                    </a:p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 Account monitoring and control</a:t>
                      </a:r>
                      <a:endParaRPr lang="en-US" sz="2200" dirty="0"/>
                    </a:p>
                  </a:txBody>
                  <a:tcPr/>
                </a:tc>
              </a:tr>
              <a:tr h="1184771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 workstation-to-workstation</a:t>
                      </a:r>
                    </a:p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 Boundary defense</a:t>
                      </a:r>
                    </a:p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 Limitation and control of network ports, protocols, and services</a:t>
                      </a:r>
                      <a:endParaRPr lang="en-US" sz="22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AV file reputation services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  Malware defenses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Comparing </a:t>
            </a:r>
            <a:r>
              <a:rPr lang="en-US" sz="3200" dirty="0" smtClean="0">
                <a:solidFill>
                  <a:schemeClr val="tx2"/>
                </a:solidFill>
              </a:rPr>
              <a:t>SANS </a:t>
            </a:r>
            <a:r>
              <a:rPr lang="en-US" sz="3200" dirty="0">
                <a:solidFill>
                  <a:schemeClr val="tx2"/>
                </a:solidFill>
              </a:rPr>
              <a:t>Top 20 Critical Security Controls and </a:t>
            </a:r>
            <a:r>
              <a:rPr lang="en-US" sz="3200" dirty="0" smtClean="0">
                <a:solidFill>
                  <a:schemeClr val="tx2"/>
                </a:solidFill>
              </a:rPr>
              <a:t>NSA </a:t>
            </a:r>
            <a:r>
              <a:rPr lang="en-US" sz="3200" dirty="0">
                <a:solidFill>
                  <a:schemeClr val="tx2"/>
                </a:solidFill>
              </a:rPr>
              <a:t>IAD </a:t>
            </a:r>
            <a:r>
              <a:rPr lang="en-US" sz="3200" dirty="0" smtClean="0">
                <a:solidFill>
                  <a:schemeClr val="tx2"/>
                </a:solidFill>
              </a:rPr>
              <a:t>Recommendations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24844"/>
              </p:ext>
            </p:extLst>
          </p:nvPr>
        </p:nvGraphicFramePr>
        <p:xfrm>
          <a:off x="539750" y="1649964"/>
          <a:ext cx="8299450" cy="389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834"/>
                <a:gridCol w="5125616"/>
              </a:tblGrid>
              <a:tr h="3696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IAD Recommendation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SANS TOP 20 Critical Security Control(s)</a:t>
                      </a:r>
                      <a:endParaRPr lang="en-US" sz="18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antiexploitation features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  Application software security</a:t>
                      </a:r>
                      <a:endParaRPr lang="en-US" sz="22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HIPS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specifically mentioned</a:t>
                      </a:r>
                      <a:endParaRPr lang="en-US" sz="22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secure baseline configurations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Secure configurations for hardware and software on mobile devices, laptops, workstations, and servers</a:t>
                      </a:r>
                      <a:endParaRPr lang="en-US" sz="22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DNS reputation services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 Boundary defense</a:t>
                      </a:r>
                    </a:p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 Limitation and control of network ports, protocols, and services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7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Comparing </a:t>
            </a:r>
            <a:r>
              <a:rPr lang="en-US" sz="3200" dirty="0" smtClean="0">
                <a:solidFill>
                  <a:schemeClr val="tx2"/>
                </a:solidFill>
              </a:rPr>
              <a:t>SANS </a:t>
            </a:r>
            <a:r>
              <a:rPr lang="en-US" sz="3200" dirty="0">
                <a:solidFill>
                  <a:schemeClr val="tx2"/>
                </a:solidFill>
              </a:rPr>
              <a:t>Top 20 Critical Security Controls and </a:t>
            </a:r>
            <a:r>
              <a:rPr lang="en-US" sz="3200" dirty="0" smtClean="0">
                <a:solidFill>
                  <a:schemeClr val="tx2"/>
                </a:solidFill>
              </a:rPr>
              <a:t>NSA </a:t>
            </a:r>
            <a:r>
              <a:rPr lang="en-US" sz="3200" dirty="0">
                <a:solidFill>
                  <a:schemeClr val="tx2"/>
                </a:solidFill>
              </a:rPr>
              <a:t>IAD </a:t>
            </a:r>
            <a:r>
              <a:rPr lang="en-US" sz="3200" dirty="0" smtClean="0">
                <a:solidFill>
                  <a:schemeClr val="tx2"/>
                </a:solidFill>
              </a:rPr>
              <a:t>Recommendations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45528"/>
              </p:ext>
            </p:extLst>
          </p:nvPr>
        </p:nvGraphicFramePr>
        <p:xfrm>
          <a:off x="539750" y="1649964"/>
          <a:ext cx="8299450" cy="3570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834"/>
                <a:gridCol w="5125616"/>
              </a:tblGrid>
              <a:tr h="3696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IAD Recommendation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SANS TOP 20 Critical Security Control(s)</a:t>
                      </a:r>
                      <a:endParaRPr lang="en-US" sz="18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advantage of software</a:t>
                      </a:r>
                    </a:p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improvements (patches, bug fixes)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  Secure configurations for hardware and software on mobile devices, laptops, workstations, and servers</a:t>
                      </a:r>
                    </a:p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  Application software security</a:t>
                      </a:r>
                    </a:p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 Secure configurations for network devices such as firewalls, routers, and switches</a:t>
                      </a:r>
                      <a:endParaRPr lang="en-US" sz="2200" dirty="0"/>
                    </a:p>
                  </a:txBody>
                  <a:tcPr/>
                </a:tc>
              </a:tr>
              <a:tr h="571645"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Segregate networks and functions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/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 Secure network engineering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DoD and Defensive Design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/>
              <a:t>DoD Instruction </a:t>
            </a:r>
            <a:r>
              <a:rPr lang="en-US" sz="2800" dirty="0" smtClean="0"/>
              <a:t>8500.01E is most </a:t>
            </a:r>
            <a:r>
              <a:rPr lang="en-US" sz="2800" dirty="0"/>
              <a:t>recent DoD </a:t>
            </a:r>
            <a:r>
              <a:rPr lang="en-US" sz="2800" dirty="0" smtClean="0"/>
              <a:t>instruction</a:t>
            </a:r>
            <a:endParaRPr lang="en-US" sz="2800" dirty="0"/>
          </a:p>
          <a:p>
            <a:r>
              <a:rPr lang="en-US" sz="2800" dirty="0" smtClean="0"/>
              <a:t>Addresses cybersecurity</a:t>
            </a:r>
          </a:p>
          <a:p>
            <a:r>
              <a:rPr lang="en-US" sz="2800" dirty="0" smtClean="0"/>
              <a:t>Does not mention </a:t>
            </a:r>
            <a:r>
              <a:rPr lang="en-US" sz="2800" dirty="0"/>
              <a:t>defense in depth </a:t>
            </a:r>
            <a:r>
              <a:rPr lang="en-US" sz="2800" dirty="0" smtClean="0"/>
              <a:t>per se</a:t>
            </a:r>
          </a:p>
          <a:p>
            <a:r>
              <a:rPr lang="en-US" sz="2800" dirty="0" smtClean="0"/>
              <a:t>Provides significant </a:t>
            </a:r>
            <a:r>
              <a:rPr lang="en-US" sz="2800" dirty="0"/>
              <a:t>amount of information about how the </a:t>
            </a:r>
            <a:r>
              <a:rPr lang="en-US" sz="2800" dirty="0" smtClean="0"/>
              <a:t>DoD expects </a:t>
            </a:r>
            <a:r>
              <a:rPr lang="en-US" sz="2800" dirty="0"/>
              <a:t>cybersecurity to be </a:t>
            </a:r>
            <a:r>
              <a:rPr lang="en-US" sz="2800" dirty="0" smtClean="0"/>
              <a:t>implemented</a:t>
            </a:r>
          </a:p>
          <a:p>
            <a:r>
              <a:rPr lang="en-US" sz="2800" dirty="0" smtClean="0"/>
              <a:t>Includes many of same elements as NSA’s </a:t>
            </a:r>
            <a:r>
              <a:rPr lang="en-US" sz="2800" dirty="0"/>
              <a:t>People</a:t>
            </a:r>
            <a:r>
              <a:rPr lang="en-US" sz="2800" dirty="0" smtClean="0"/>
              <a:t>, Technology</a:t>
            </a:r>
            <a:r>
              <a:rPr lang="en-US" sz="2800" dirty="0"/>
              <a:t>, and Operations strategy, </a:t>
            </a:r>
            <a:r>
              <a:rPr lang="en-US" sz="2800" dirty="0" smtClean="0"/>
              <a:t>IAD’s </a:t>
            </a:r>
            <a:r>
              <a:rPr lang="en-US" sz="2800" dirty="0"/>
              <a:t>recommendations</a:t>
            </a:r>
            <a:r>
              <a:rPr lang="en-US" sz="2800" dirty="0" smtClean="0"/>
              <a:t>, and SANS </a:t>
            </a:r>
            <a:r>
              <a:rPr lang="en-US" sz="2800" dirty="0"/>
              <a:t>Top </a:t>
            </a:r>
            <a:r>
              <a:rPr lang="en-US" sz="2800" dirty="0" smtClean="0"/>
              <a:t>20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761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Computer </a:t>
            </a:r>
            <a:r>
              <a:rPr lang="en-US" sz="3200" dirty="0" smtClean="0">
                <a:solidFill>
                  <a:schemeClr val="tx2"/>
                </a:solidFill>
              </a:rPr>
              <a:t>Network Defense </a:t>
            </a:r>
            <a:r>
              <a:rPr lang="en-US" sz="3200" dirty="0">
                <a:solidFill>
                  <a:schemeClr val="tx2"/>
                </a:solidFill>
              </a:rPr>
              <a:t>and </a:t>
            </a:r>
            <a:r>
              <a:rPr lang="en-US" sz="3200" dirty="0" smtClean="0">
                <a:solidFill>
                  <a:schemeClr val="tx2"/>
                </a:solidFill>
              </a:rPr>
              <a:t>Defense </a:t>
            </a:r>
            <a:r>
              <a:rPr lang="en-US" sz="3200" dirty="0">
                <a:solidFill>
                  <a:schemeClr val="tx2"/>
                </a:solidFill>
              </a:rPr>
              <a:t>in </a:t>
            </a:r>
            <a:r>
              <a:rPr lang="en-US" sz="3200" dirty="0" smtClean="0">
                <a:solidFill>
                  <a:schemeClr val="tx2"/>
                </a:solidFill>
              </a:rPr>
              <a:t>Depth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6" y="1014413"/>
            <a:ext cx="5916756" cy="4929187"/>
          </a:xfrm>
        </p:spPr>
      </p:pic>
    </p:spTree>
    <p:extLst>
      <p:ext uri="{BB962C8B-B14F-4D97-AF65-F5344CB8AC3E}">
        <p14:creationId xmlns:p14="http://schemas.microsoft.com/office/powerpoint/2010/main" val="34220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Objective(s)</a:t>
            </a:r>
          </a:p>
        </p:txBody>
      </p:sp>
      <p:sp>
        <p:nvSpPr>
          <p:cNvPr id="6147" name="Content Placeholder 2"/>
          <p:cNvSpPr>
            <a:spLocks/>
          </p:cNvSpPr>
          <p:nvPr/>
        </p:nvSpPr>
        <p:spPr bwMode="auto">
          <a:xfrm>
            <a:off x="539750" y="1295399"/>
            <a:ext cx="82994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r>
              <a:rPr lang="en-US" sz="3200" dirty="0"/>
              <a:t>Describe the concept of defense-in-depth and various defense-in-depth strategies.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1520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Where </a:t>
            </a:r>
            <a:r>
              <a:rPr lang="en-US" sz="4000" dirty="0">
                <a:solidFill>
                  <a:schemeClr val="tx2"/>
                </a:solidFill>
              </a:rPr>
              <a:t>and </a:t>
            </a:r>
            <a:r>
              <a:rPr lang="en-US" sz="4000" dirty="0" smtClean="0">
                <a:solidFill>
                  <a:schemeClr val="tx2"/>
                </a:solidFill>
              </a:rPr>
              <a:t>Why Defense </a:t>
            </a:r>
            <a:r>
              <a:rPr lang="en-US" sz="4000" dirty="0">
                <a:solidFill>
                  <a:schemeClr val="tx2"/>
                </a:solidFill>
              </a:rPr>
              <a:t>in </a:t>
            </a:r>
            <a:r>
              <a:rPr lang="en-US" sz="4000" dirty="0" smtClean="0">
                <a:solidFill>
                  <a:schemeClr val="tx2"/>
                </a:solidFill>
              </a:rPr>
              <a:t>Depth Fails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573305"/>
            <a:ext cx="7985685" cy="4513595"/>
          </a:xfrm>
        </p:spPr>
        <p:txBody>
          <a:bodyPr/>
          <a:lstStyle/>
          <a:p>
            <a:r>
              <a:rPr lang="en-US" sz="2800" dirty="0"/>
              <a:t>Neglecting layers: Getting past the shell</a:t>
            </a:r>
          </a:p>
          <a:p>
            <a:r>
              <a:rPr lang="en-US" sz="2800" dirty="0"/>
              <a:t>System administrators: Trusted attackers</a:t>
            </a:r>
          </a:p>
          <a:p>
            <a:r>
              <a:rPr lang="en-US" sz="2800" dirty="0"/>
              <a:t>Attacking the user: Human factors</a:t>
            </a:r>
          </a:p>
          <a:p>
            <a:r>
              <a:rPr lang="en-US" sz="2800" dirty="0"/>
              <a:t>Changes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5807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RSA Attack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633602"/>
              </p:ext>
            </p:extLst>
          </p:nvPr>
        </p:nvGraphicFramePr>
        <p:xfrm>
          <a:off x="539750" y="1295400"/>
          <a:ext cx="82994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Trusted NSA Network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8" y="1223143"/>
            <a:ext cx="7173534" cy="4880263"/>
          </a:xfrm>
        </p:spPr>
      </p:pic>
    </p:spTree>
    <p:extLst>
      <p:ext uri="{BB962C8B-B14F-4D97-AF65-F5344CB8AC3E}">
        <p14:creationId xmlns:p14="http://schemas.microsoft.com/office/powerpoint/2010/main" val="11856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Targeted Malware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84" y="1317909"/>
            <a:ext cx="6828381" cy="4498060"/>
          </a:xfrm>
        </p:spPr>
      </p:pic>
    </p:spTree>
    <p:extLst>
      <p:ext uri="{BB962C8B-B14F-4D97-AF65-F5344CB8AC3E}">
        <p14:creationId xmlns:p14="http://schemas.microsoft.com/office/powerpoint/2010/main" val="1328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TECHNOLOGY</a:t>
            </a:r>
          </a:p>
        </p:txBody>
      </p:sp>
    </p:spTree>
    <p:extLst>
      <p:ext uri="{BB962C8B-B14F-4D97-AF65-F5344CB8AC3E}">
        <p14:creationId xmlns:p14="http://schemas.microsoft.com/office/powerpoint/2010/main" val="3602433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Designing a Modern CND Strategy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443104"/>
              </p:ext>
            </p:extLst>
          </p:nvPr>
        </p:nvGraphicFramePr>
        <p:xfrm>
          <a:off x="539750" y="1091821"/>
          <a:ext cx="7985685" cy="499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64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Sample CND Design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19592"/>
              </p:ext>
            </p:extLst>
          </p:nvPr>
        </p:nvGraphicFramePr>
        <p:xfrm>
          <a:off x="539750" y="1089212"/>
          <a:ext cx="829945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2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45386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/>
              <a:t>Secure Networks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 smtClean="0"/>
              <a:t>Network </a:t>
            </a:r>
            <a:r>
              <a:rPr lang="en-US" sz="2800" dirty="0"/>
              <a:t>enclaves</a:t>
            </a:r>
          </a:p>
          <a:p>
            <a:r>
              <a:rPr lang="en-US" sz="2800" dirty="0"/>
              <a:t>Defensive technologies</a:t>
            </a:r>
          </a:p>
          <a:p>
            <a:r>
              <a:rPr lang="en-US" sz="2800" dirty="0"/>
              <a:t>Monitoring</a:t>
            </a:r>
          </a:p>
          <a:p>
            <a:r>
              <a:rPr lang="en-US" sz="2800" dirty="0"/>
              <a:t>Cryptography</a:t>
            </a:r>
          </a:p>
          <a:p>
            <a:r>
              <a:rPr lang="en-US" sz="2800" dirty="0"/>
              <a:t>Defense against malware</a:t>
            </a:r>
          </a:p>
          <a:p>
            <a:r>
              <a:rPr lang="en-US" sz="2800" dirty="0"/>
              <a:t>Endpoint security design</a:t>
            </a:r>
          </a:p>
          <a:p>
            <a:r>
              <a:rPr lang="en-US" sz="2800" dirty="0"/>
              <a:t>Physical security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03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3600" dirty="0" smtClean="0">
                <a:solidFill>
                  <a:schemeClr val="tx2"/>
                </a:solidFill>
              </a:rPr>
              <a:t>Network Enclave Admission Process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2" y="1106129"/>
            <a:ext cx="6163326" cy="5029200"/>
          </a:xfrm>
        </p:spPr>
      </p:pic>
    </p:spTree>
    <p:extLst>
      <p:ext uri="{BB962C8B-B14F-4D97-AF65-F5344CB8AC3E}">
        <p14:creationId xmlns:p14="http://schemas.microsoft.com/office/powerpoint/2010/main" val="20544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 Concepts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39750" y="1173707"/>
            <a:ext cx="8167522" cy="4680993"/>
          </a:xfrm>
        </p:spPr>
        <p:txBody>
          <a:bodyPr/>
          <a:lstStyle/>
          <a:p>
            <a:pPr lvl="0"/>
            <a:r>
              <a:rPr lang="en-US" sz="2800" dirty="0"/>
              <a:t>What defense in depth is</a:t>
            </a:r>
          </a:p>
          <a:p>
            <a:pPr lvl="0"/>
            <a:r>
              <a:rPr lang="en-US" sz="2800" dirty="0"/>
              <a:t>Defense-in-depth strategies and concepts</a:t>
            </a:r>
          </a:p>
          <a:p>
            <a:pPr lvl="0"/>
            <a:r>
              <a:rPr lang="en-US" sz="2800" dirty="0"/>
              <a:t>Where and why defense in depth fails</a:t>
            </a:r>
          </a:p>
          <a:p>
            <a:r>
              <a:rPr lang="en-US" sz="2800" dirty="0"/>
              <a:t>The design elements of a modern defense-in-depth strategy</a:t>
            </a:r>
          </a:p>
        </p:txBody>
      </p:sp>
    </p:spTree>
    <p:extLst>
      <p:ext uri="{BB962C8B-B14F-4D97-AF65-F5344CB8AC3E}">
        <p14:creationId xmlns:p14="http://schemas.microsoft.com/office/powerpoint/2010/main" val="2371786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539750" y="447675"/>
            <a:ext cx="8299450" cy="576263"/>
          </a:xfrm>
        </p:spPr>
        <p:txBody>
          <a:bodyPr/>
          <a:lstStyle/>
          <a:p>
            <a:r>
              <a:rPr lang="en-US" sz="3600" dirty="0" smtClean="0"/>
              <a:t>Summary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What defense in depth is</a:t>
            </a:r>
          </a:p>
          <a:p>
            <a:pPr lvl="0"/>
            <a:r>
              <a:rPr lang="en-US" sz="2800" dirty="0"/>
              <a:t>Defense-in-depth strategies and concepts</a:t>
            </a:r>
          </a:p>
          <a:p>
            <a:pPr lvl="0"/>
            <a:r>
              <a:rPr lang="en-US" sz="2800" dirty="0"/>
              <a:t>Where and why defense in depth fails</a:t>
            </a:r>
          </a:p>
          <a:p>
            <a:r>
              <a:rPr lang="en-US" sz="2800" dirty="0"/>
              <a:t>The design elements of a modern defense-in-depth strategy</a:t>
            </a:r>
            <a:endParaRPr lang="en-US" sz="2800" dirty="0" smtClean="0"/>
          </a:p>
          <a:p>
            <a:pPr>
              <a:buFont typeface="Wingdings" pitchFamily="9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31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Defense in Depth Overview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9750" y="1091821"/>
            <a:ext cx="7985685" cy="4995080"/>
          </a:xfrm>
        </p:spPr>
        <p:txBody>
          <a:bodyPr/>
          <a:lstStyle/>
          <a:p>
            <a:r>
              <a:rPr lang="en-US" sz="2800" dirty="0" smtClean="0"/>
              <a:t>11th century</a:t>
            </a:r>
          </a:p>
          <a:p>
            <a:pPr lvl="1"/>
            <a:r>
              <a:rPr lang="en-US" sz="2600" dirty="0" smtClean="0"/>
              <a:t>Motte and bailey fortifications used by the Norman invaders in England</a:t>
            </a:r>
          </a:p>
          <a:p>
            <a:pPr lvl="1"/>
            <a:r>
              <a:rPr lang="en-US" sz="2600" dirty="0" smtClean="0"/>
              <a:t>Layered ditches, mounds of earth, and wooden palisades around a central multistory, defensible house</a:t>
            </a:r>
          </a:p>
          <a:p>
            <a:r>
              <a:rPr lang="en-US" sz="2800" dirty="0" smtClean="0"/>
              <a:t>13th century</a:t>
            </a:r>
          </a:p>
          <a:p>
            <a:pPr lvl="1"/>
            <a:r>
              <a:rPr lang="en-US" sz="2600" dirty="0" smtClean="0"/>
              <a:t>Concentric </a:t>
            </a:r>
            <a:r>
              <a:rPr lang="en-US" sz="2600" dirty="0"/>
              <a:t>castles </a:t>
            </a:r>
            <a:r>
              <a:rPr lang="en-US" sz="2600" dirty="0" smtClean="0"/>
              <a:t>with layers </a:t>
            </a:r>
            <a:r>
              <a:rPr lang="en-US" sz="2600" dirty="0"/>
              <a:t>of stone walls, strong towers, and heavily </a:t>
            </a:r>
            <a:r>
              <a:rPr lang="en-US" sz="2600" dirty="0" smtClean="0"/>
              <a:t>fortified gatehouses </a:t>
            </a:r>
            <a:r>
              <a:rPr lang="en-US" sz="2600" dirty="0"/>
              <a:t>with drawbridges, strong doors, strong internal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Concentric </a:t>
            </a:r>
            <a:r>
              <a:rPr lang="en-US" sz="4000" dirty="0" smtClean="0">
                <a:solidFill>
                  <a:schemeClr val="tx2"/>
                </a:solidFill>
              </a:rPr>
              <a:t>Castles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65" y="1671881"/>
            <a:ext cx="3447619" cy="3895238"/>
          </a:xfrm>
        </p:spPr>
      </p:pic>
    </p:spTree>
    <p:extLst>
      <p:ext uri="{BB962C8B-B14F-4D97-AF65-F5344CB8AC3E}">
        <p14:creationId xmlns:p14="http://schemas.microsoft.com/office/powerpoint/2010/main" val="36885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Star Forts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80" y="1905214"/>
            <a:ext cx="3476190" cy="3428571"/>
          </a:xfrm>
        </p:spPr>
      </p:pic>
    </p:spTree>
    <p:extLst>
      <p:ext uri="{BB962C8B-B14F-4D97-AF65-F5344CB8AC3E}">
        <p14:creationId xmlns:p14="http://schemas.microsoft.com/office/powerpoint/2010/main" val="9171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5" y="1295400"/>
            <a:ext cx="8059379" cy="4648200"/>
          </a:xfr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/>
              <a:t>US-CERT’s </a:t>
            </a:r>
            <a:r>
              <a:rPr lang="en-US" sz="4000" dirty="0" smtClean="0"/>
              <a:t>Defense-in-Depth Strategy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54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C-I-A Triad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08" y="1295400"/>
            <a:ext cx="4686934" cy="4648200"/>
          </a:xfrm>
        </p:spPr>
      </p:pic>
    </p:spTree>
    <p:extLst>
      <p:ext uri="{BB962C8B-B14F-4D97-AF65-F5344CB8AC3E}">
        <p14:creationId xmlns:p14="http://schemas.microsoft.com/office/powerpoint/2010/main" val="18414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464C271-81F9-4D52-B38C-F1E8D49C155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24783</TotalTime>
  <Words>1030</Words>
  <Application>Microsoft Office PowerPoint</Application>
  <PresentationFormat>On-screen Show (4:3)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Objective(s)</vt:lpstr>
      <vt:lpstr>Key Concepts</vt:lpstr>
      <vt:lpstr> DISCOVER: CONCEPTS</vt:lpstr>
      <vt:lpstr>Defense in Depth Overview</vt:lpstr>
      <vt:lpstr>Concentric Castles</vt:lpstr>
      <vt:lpstr>Star Forts</vt:lpstr>
      <vt:lpstr>US-CERT’s Defense-in-Depth Strategy</vt:lpstr>
      <vt:lpstr>C-I-A Triad</vt:lpstr>
      <vt:lpstr> DISCOVER: OBJECTIVES</vt:lpstr>
      <vt:lpstr>Defense-in-Depth Strategies</vt:lpstr>
      <vt:lpstr>NSA’s People, Technology, and Operations Defense Strategy</vt:lpstr>
      <vt:lpstr>NSA’s Information Assurance and Defense-in-Depth Conceptual Model</vt:lpstr>
      <vt:lpstr>Comparing SANS Top 20 Critical Security Controls and NSA IAD Recommendations</vt:lpstr>
      <vt:lpstr>Comparing SANS Top 20 Critical Security Controls and NSA IAD Recommendations</vt:lpstr>
      <vt:lpstr>Comparing SANS Top 20 Critical Security Controls and NSA IAD Recommendations</vt:lpstr>
      <vt:lpstr>DoD and Defensive Design</vt:lpstr>
      <vt:lpstr>Computer Network Defense and Defense in Depth</vt:lpstr>
      <vt:lpstr> DISCOVER: CONTEXT</vt:lpstr>
      <vt:lpstr>Where and Why Defense in Depth Fails</vt:lpstr>
      <vt:lpstr>RSA Attack</vt:lpstr>
      <vt:lpstr>Trusted NSA Network</vt:lpstr>
      <vt:lpstr>Targeted Malware</vt:lpstr>
      <vt:lpstr> DISCOVER: TECHNOLOGY</vt:lpstr>
      <vt:lpstr>Designing a Modern CND Strategy</vt:lpstr>
      <vt:lpstr>Sample CND Design</vt:lpstr>
      <vt:lpstr> DISCOVER: UNDERSTANDING</vt:lpstr>
      <vt:lpstr>Secure Networks</vt:lpstr>
      <vt:lpstr>Network Enclave Admission Process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Josh Bersin</dc:creator>
  <cp:lastModifiedBy>Kimberly Lindros</cp:lastModifiedBy>
  <cp:revision>3244</cp:revision>
  <cp:lastPrinted>2008-07-07T18:08:55Z</cp:lastPrinted>
  <dcterms:created xsi:type="dcterms:W3CDTF">2010-11-23T14:11:45Z</dcterms:created>
  <dcterms:modified xsi:type="dcterms:W3CDTF">2014-08-07T13:16:50Z</dcterms:modified>
</cp:coreProperties>
</file>