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ieee.org/" TargetMode="External" /><Relationship Id="rId3" Type="http://schemas.openxmlformats.org/officeDocument/2006/relationships/hyperlink" Target="https://www.iso.org/standard/26364.html" TargetMode="External" /><Relationship Id="rId4" Type="http://schemas.openxmlformats.org/officeDocument/2006/relationships/hyperlink" Target="https://ieeecs-media.computer.org/media/education/swebok/swebok-v3.pdf" TargetMode="External" /><Relationship Id="rId5" Type="http://schemas.openxmlformats.org/officeDocument/2006/relationships/hyperlink" Target="https://www.tutorialspoint.com/stlc/index.htm" TargetMode="External" /><Relationship Id="rId6" Type="http://schemas.openxmlformats.org/officeDocument/2006/relationships/hyperlink" Target="https://www.geeksforgeeks.org/software-testing-security-testing/?ref=lbp" TargetMode="External" /><Relationship Id="rId7" Type="http://schemas.openxmlformats.org/officeDocument/2006/relationships/hyperlink" Target="https://www.neuralegion.com/blog/security-testing/" TargetMode="External" /><Relationship Id="rId8" Type="http://schemas.openxmlformats.org/officeDocument/2006/relationships/hyperlink" Target="https://www.neuralegion.com/blog/api-security/" TargetMode="External" /><Relationship Id="rId9" Type="http://schemas.openxmlformats.org/officeDocument/2006/relationships/hyperlink" Target="https://www.guru99.com/software-testing-life-cycle.html" TargetMode="External" /><Relationship Id="rId10" Type="http://schemas.openxmlformats.org/officeDocument/2006/relationships/hyperlink" Target="https://www.kali.org/?msclkid=ccbd3c3faa2511ecbe541363c15a4582" TargetMode="External" /><Relationship Id="rId11" Type="http://schemas.openxmlformats.org/officeDocument/2006/relationships/hyperlink" Target="https://pypi.org/project/scapy/?msclkid=33343ba2aa2611eca8b9c3abfd8b35c1" TargetMode="External" /><Relationship Id="rId12" Type="http://schemas.openxmlformats.org/officeDocument/2006/relationships/hyperlink" Target="https://github.com/jackyhuynh/ethical-hacking-using-python" TargetMode="External" /><Relationship Id="rId13" Type="http://schemas.openxmlformats.org/officeDocument/2006/relationships/hyperlink" Target="https://www.udemy.com/course/learn-python-and-ethical-hacking-from-scratch/learn/lecture/10800892#overview"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powerpoint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Truc</a:t>
            </a:r>
            <a:r>
              <a:rPr/>
              <a:t> </a:t>
            </a:r>
            <a:r>
              <a:rPr/>
              <a:t>Huynh</a:t>
            </a:r>
          </a:p>
        </p:txBody>
      </p:sp>
      <p:sp>
        <p:nvSpPr>
          <p:cNvPr id="4" name="Date Placeholder 3"/>
          <p:cNvSpPr>
            <a:spLocks noGrp="1"/>
          </p:cNvSpPr>
          <p:nvPr>
            <p:ph idx="10" sz="half" type="dt"/>
          </p:nvPr>
        </p:nvSpPr>
        <p:spPr/>
        <p:txBody>
          <a:bodyPr/>
          <a:lstStyle/>
          <a:p>
            <a:pPr lvl="0" marL="0" indent="0">
              <a:buNone/>
            </a:pPr>
            <a:r>
              <a:rPr/>
              <a:t>3/23/2022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Tools</a:t>
            </a:r>
            <a:r>
              <a:rPr/>
              <a:t> </a:t>
            </a:r>
            <a:r>
              <a:rPr/>
              <a:t>that</a:t>
            </a:r>
            <a:r>
              <a:rPr/>
              <a:t> </a:t>
            </a:r>
            <a:r>
              <a:rPr/>
              <a:t>is</a:t>
            </a:r>
            <a:r>
              <a:rPr/>
              <a:t> </a:t>
            </a:r>
            <a:r>
              <a:rPr/>
              <a:t>used</a:t>
            </a:r>
            <a:r>
              <a:rPr/>
              <a:t> </a:t>
            </a:r>
            <a:r>
              <a:rPr/>
              <a:t>in</a:t>
            </a:r>
            <a:r>
              <a:rPr/>
              <a:t> </a:t>
            </a:r>
            <a:r>
              <a:rPr/>
              <a:t>Man-In-The_Middle</a:t>
            </a:r>
            <a:r>
              <a:rPr/>
              <a:t> </a:t>
            </a:r>
            <a:r>
              <a:rPr/>
              <a:t>Attack:</a:t>
            </a:r>
          </a:p>
        </p:txBody>
      </p:sp>
      <p:sp>
        <p:nvSpPr>
          <p:cNvPr id="3" name="Content Placeholder 2"/>
          <p:cNvSpPr>
            <a:spLocks noGrp="1"/>
          </p:cNvSpPr>
          <p:nvPr>
            <p:ph idx="1"/>
          </p:nvPr>
        </p:nvSpPr>
        <p:spPr/>
        <p:txBody>
          <a:bodyPr/>
          <a:lstStyle/>
          <a:p>
            <a:pPr lvl="1"/>
            <a:r>
              <a:rPr/>
              <a:t>MAC Address Changer</a:t>
            </a:r>
          </a:p>
          <a:p>
            <a:pPr lvl="1"/>
            <a:r>
              <a:rPr/>
              <a:t>Network Scanner</a:t>
            </a:r>
          </a:p>
          <a:p>
            <a:pPr lvl="1"/>
            <a:r>
              <a:rPr/>
              <a:t>ARP Spoofer (ARP Cache Poisoning)</a:t>
            </a:r>
          </a:p>
          <a:p>
            <a:pPr lvl="1"/>
            <a:r>
              <a:rPr/>
              <a:t>Packet Sniffer</a:t>
            </a:r>
          </a:p>
          <a:p>
            <a:pPr lvl="1"/>
            <a:r>
              <a:rPr/>
              <a:t>DNS Spoofer (DNS Cache Poisoning)</a:t>
            </a:r>
          </a:p>
          <a:p>
            <a:pPr lvl="1"/>
            <a:r>
              <a:rPr/>
              <a:t>File Interceptor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Senario:</a:t>
            </a:r>
          </a:p>
        </p:txBody>
      </p:sp>
      <p:sp>
        <p:nvSpPr>
          <p:cNvPr id="3" name="Content Placeholder 2"/>
          <p:cNvSpPr>
            <a:spLocks noGrp="1"/>
          </p:cNvSpPr>
          <p:nvPr>
            <p:ph idx="1"/>
          </p:nvPr>
        </p:nvSpPr>
        <p:spPr/>
        <p:txBody>
          <a:bodyPr/>
          <a:lstStyle/>
          <a:p>
            <a:pPr lvl="1"/>
            <a:r>
              <a:rPr/>
              <a:t>Demonstrate how to implement a man-in-the-middle-attack on a private network (or a private system that we don’t have permission to get access to).</a:t>
            </a:r>
          </a:p>
          <a:p>
            <a:pPr lvl="1"/>
            <a:r>
              <a:rPr/>
              <a:t>All tools will be written from scratch and source code can be found at [13].</a:t>
            </a:r>
          </a:p>
          <a:p>
            <a:pPr lvl="1"/>
            <a:r>
              <a:rPr/>
              <a:t>The benefit of writing our own program is that hackers can automate the whole hacking process, implemented machine learning &amp; artificial intelligence, and provide efficient source code control.</a:t>
            </a:r>
          </a:p>
          <a:p>
            <a:pPr lvl="1"/>
            <a:r>
              <a:rPr/>
              <a:t>Private networks usually exist on a physical building with access within that building.</a:t>
            </a:r>
          </a:p>
          <a:p>
            <a:pPr lvl="1"/>
            <a:r>
              <a:rPr/>
              <a:t>Private Networks are considered more secure than public networks, however, they won’t be secure if an adversary gets access to one of the computers in the network.</a:t>
            </a:r>
          </a:p>
          <a:p>
            <a:pPr lvl="1"/>
            <a:r>
              <a:rPr/>
              <a:t>Man-In-The-Middle can be established just by one computer being hacked and spread out to many other devices within the network.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System</a:t>
            </a:r>
            <a:r>
              <a:rPr/>
              <a:t> </a:t>
            </a:r>
            <a:r>
              <a:rPr/>
              <a:t>under</a:t>
            </a:r>
            <a:r>
              <a:rPr/>
              <a:t> </a:t>
            </a:r>
            <a:r>
              <a:rPr/>
              <a:t>normal</a:t>
            </a:r>
            <a:r>
              <a:rPr/>
              <a:t> </a:t>
            </a:r>
            <a:r>
              <a:rPr/>
              <a:t>operation:</a:t>
            </a:r>
          </a:p>
        </p:txBody>
      </p:sp>
      <p:sp>
        <p:nvSpPr>
          <p:cNvPr id="3" name="Content Placeholder 2"/>
          <p:cNvSpPr>
            <a:spLocks noGrp="1"/>
          </p:cNvSpPr>
          <p:nvPr>
            <p:ph idx="1"/>
          </p:nvPr>
        </p:nvSpPr>
        <p:spPr/>
        <p:txBody>
          <a:bodyPr/>
          <a:lstStyle/>
          <a:p>
            <a:pPr lvl="0" marL="0" indent="0">
              <a:buNone/>
            </a:pPr>
            <a:r>
              <a:rPr/>
              <a:t>Under normal operation, each client is connected to an access point within the organization (inside its building). Please notice access to the private network only can be granted within access points within the building (wired and wireless)</a:t>
            </a:r>
          </a:p>
          <a:p>
            <a:pPr lvl="0" marL="0" indent="0">
              <a:buNone/>
            </a:pPr>
          </a:p>
          <a:p>
            <a:pPr lvl="0" marL="0" indent="0">
              <a:buNone/>
            </a:pPr>
            <a:r>
              <a:rPr/>
              <a:t>Images by Truc Huynh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Hackers</a:t>
            </a:r>
            <a:r>
              <a:rPr/>
              <a:t> </a:t>
            </a:r>
            <a:r>
              <a:rPr/>
              <a:t>Gain</a:t>
            </a:r>
            <a:r>
              <a:rPr/>
              <a:t> </a:t>
            </a:r>
            <a:r>
              <a:rPr/>
              <a:t>Access</a:t>
            </a:r>
            <a:r>
              <a:rPr/>
              <a:t> </a:t>
            </a:r>
            <a:r>
              <a:rPr/>
              <a:t>to</a:t>
            </a:r>
            <a:r>
              <a:rPr/>
              <a:t> </a:t>
            </a:r>
            <a:r>
              <a:rPr/>
              <a:t>The</a:t>
            </a:r>
            <a:r>
              <a:rPr/>
              <a:t> </a:t>
            </a:r>
            <a:r>
              <a:rPr/>
              <a:t>System:</a:t>
            </a:r>
          </a:p>
        </p:txBody>
      </p:sp>
      <p:sp>
        <p:nvSpPr>
          <p:cNvPr id="3" name="Content Placeholder 2"/>
          <p:cNvSpPr>
            <a:spLocks noGrp="1"/>
          </p:cNvSpPr>
          <p:nvPr>
            <p:ph idx="1"/>
          </p:nvPr>
        </p:nvSpPr>
        <p:spPr/>
        <p:txBody>
          <a:bodyPr/>
          <a:lstStyle/>
          <a:p>
            <a:pPr lvl="0" marL="0" indent="0">
              <a:buNone/>
            </a:pPr>
            <a:r>
              <a:rPr/>
              <a:t>Access can be gained in many ways insider attack, malware backdoor, code Injector, malware package… I will not focus on how the hackers gain access to the system. However, my focus is to simulate the strategy that hackers spread out the virus after gaining access and controlling the system.</a:t>
            </a:r>
          </a:p>
          <a:p>
            <a:pPr lvl="0" marL="0" indent="0">
              <a:buNone/>
            </a:pPr>
            <a:r>
              <a:rPr/>
              <a:t>Hackers can use remote devices that are set up within the building or gain control of one of the devices within the organization to perform the task. They start with one device then spread the attack to all other devices. Each of the devices gets accessed by the hacker can become bots and send out information, or spread out the virus to other devices within the network. Some viruses can contain themselves, create a backdoor, and pass security scanners by changing their MAC address or IP address. Depending on how many devices hackers want to control, they usually need a supercomputer to handle the task.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Hacking</a:t>
            </a:r>
            <a:r>
              <a:rPr/>
              <a:t> </a:t>
            </a:r>
            <a:r>
              <a:rPr/>
              <a:t>Plan</a:t>
            </a:r>
          </a:p>
        </p:txBody>
      </p:sp>
      <p:sp>
        <p:nvSpPr>
          <p:cNvPr id="3" name="Content Placeholder 2"/>
          <p:cNvSpPr>
            <a:spLocks noGrp="1"/>
          </p:cNvSpPr>
          <p:nvPr>
            <p:ph idx="1"/>
          </p:nvPr>
        </p:nvSpPr>
        <p:spPr/>
        <p:txBody>
          <a:bodyPr/>
          <a:lstStyle/>
          <a:p>
            <a:pPr lvl="1"/>
            <a:r>
              <a:rPr/>
              <a:t>Step 1: Get Access to one computer:</a:t>
            </a:r>
          </a:p>
          <a:p>
            <a:pPr lvl="2"/>
            <a:r>
              <a:rPr/>
              <a:t>Through a USB stick equipped with a custom Linux version.</a:t>
            </a:r>
          </a:p>
          <a:p>
            <a:pPr lvl="2"/>
            <a:r>
              <a:rPr/>
              <a:t>Enable backdoor on user’s computer.</a:t>
            </a:r>
          </a:p>
          <a:p>
            <a:pPr lvl="1"/>
            <a:r>
              <a:rPr/>
              <a:t>Step 2: Established Man-In-The-Middle:</a:t>
            </a:r>
          </a:p>
          <a:p>
            <a:pPr lvl="2"/>
            <a:r>
              <a:rPr/>
              <a:t>Redirect the flow of packet by running ‘ARP Spoofer’.</a:t>
            </a:r>
          </a:p>
          <a:p>
            <a:pPr lvl="2"/>
            <a:r>
              <a:rPr/>
              <a:t>‘ARP Spoofer’ will run ‘Network Scanner’ to get all the IP and Mac addresses on the network.</a:t>
            </a:r>
          </a:p>
          <a:p>
            <a:pPr lvl="2"/>
            <a:r>
              <a:rPr/>
              <a:t>Then store the result, and run ‘Mac Address Changer’ to change our MAC address hacking devices (USB stick or remote computer) to a physical MAC address of a local computer (in the private network).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Hacking</a:t>
            </a:r>
            <a:r>
              <a:rPr/>
              <a:t> </a:t>
            </a:r>
            <a:r>
              <a:rPr/>
              <a:t>Plan</a:t>
            </a:r>
            <a:r>
              <a:rPr/>
              <a:t> </a:t>
            </a:r>
            <a:r>
              <a:rPr/>
              <a:t>(cont.)</a:t>
            </a:r>
          </a:p>
        </p:txBody>
      </p:sp>
      <p:sp>
        <p:nvSpPr>
          <p:cNvPr id="3" name="Content Placeholder 2"/>
          <p:cNvSpPr>
            <a:spLocks noGrp="1"/>
          </p:cNvSpPr>
          <p:nvPr>
            <p:ph idx="1"/>
          </p:nvPr>
        </p:nvSpPr>
        <p:spPr/>
        <p:txBody>
          <a:bodyPr/>
          <a:lstStyle/>
          <a:p>
            <a:pPr lvl="0" marL="0" indent="0">
              <a:buNone/>
            </a:pPr>
          </a:p>
          <a:p>
            <a:pPr lvl="0" marL="0" indent="0">
              <a:buNone/>
            </a:pPr>
            <a:r>
              <a:rPr/>
              <a:t>Images by Truc Huynh</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Hacking</a:t>
            </a:r>
            <a:r>
              <a:rPr/>
              <a:t> </a:t>
            </a:r>
            <a:r>
              <a:rPr/>
              <a:t>Plan</a:t>
            </a:r>
            <a:r>
              <a:rPr/>
              <a:t> </a:t>
            </a:r>
            <a:r>
              <a:rPr/>
              <a:t>(cont.)</a:t>
            </a:r>
          </a:p>
        </p:txBody>
      </p:sp>
      <p:sp>
        <p:nvSpPr>
          <p:cNvPr id="3" name="Content Placeholder 2"/>
          <p:cNvSpPr>
            <a:spLocks noGrp="1"/>
          </p:cNvSpPr>
          <p:nvPr>
            <p:ph idx="1"/>
          </p:nvPr>
        </p:nvSpPr>
        <p:spPr/>
        <p:txBody>
          <a:bodyPr/>
          <a:lstStyle/>
          <a:p>
            <a:pPr lvl="1"/>
            <a:r>
              <a:rPr/>
              <a:t>Step 3: Gather information</a:t>
            </a:r>
          </a:p>
          <a:p>
            <a:pPr lvl="2"/>
            <a:r>
              <a:rPr/>
              <a:t>Using ‘Packet_Sniffer’ to read the packet and data flow through the hacker interface.</a:t>
            </a:r>
          </a:p>
          <a:p>
            <a:pPr lvl="2"/>
            <a:r>
              <a:rPr/>
              <a:t>Use the information that ‘Packet Sniffer’ collect to create a suitable plan for spreading the virus to another machine within the network.</a:t>
            </a:r>
          </a:p>
          <a:p>
            <a:pPr lvl="1"/>
            <a:r>
              <a:rPr/>
              <a:t>Step 4: Modify Data, spread virus</a:t>
            </a:r>
          </a:p>
          <a:p>
            <a:pPr lvl="2"/>
            <a:r>
              <a:rPr/>
              <a:t>Using the plan that creates on step 3 to attack other computers. Depend on security structure on the network using ‘DNS Spoofer’ or ‘File Interceptor’ (or both).</a:t>
            </a:r>
          </a:p>
          <a:p>
            <a:pPr lvl="2"/>
            <a:r>
              <a:rPr/>
              <a:t>Using ‘File Interceptor’ to modify HTTP data that send over HTTP, replace a user’s download request with a completely different file (virus, backdoor…).</a:t>
            </a:r>
          </a:p>
          <a:p>
            <a:pPr lvl="2"/>
            <a:r>
              <a:rPr/>
              <a:t>Using ‘DNS Spoofer’ (modify data in DNS Layer) to redirect the destination on the computer on the network (e.g. to a fake website) so that the hacker can install a backdoor on another local computer.</a:t>
            </a:r>
          </a:p>
          <a:p>
            <a:pPr lvl="2"/>
            <a:r>
              <a:rPr/>
              <a:t>Slowly spread and contain them-self, avoid detection by the network administrator, or any security system on the network.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Hacking</a:t>
            </a:r>
            <a:r>
              <a:rPr/>
              <a:t> </a:t>
            </a:r>
            <a:r>
              <a:rPr/>
              <a:t>Plan</a:t>
            </a:r>
            <a:r>
              <a:rPr/>
              <a:t> </a:t>
            </a:r>
            <a:r>
              <a:rPr/>
              <a:t>(cont.)</a:t>
            </a:r>
          </a:p>
        </p:txBody>
      </p:sp>
      <p:sp>
        <p:nvSpPr>
          <p:cNvPr id="3" name="Content Placeholder 2"/>
          <p:cNvSpPr>
            <a:spLocks noGrp="1"/>
          </p:cNvSpPr>
          <p:nvPr>
            <p:ph idx="1"/>
          </p:nvPr>
        </p:nvSpPr>
        <p:spPr/>
        <p:txBody>
          <a:bodyPr/>
          <a:lstStyle/>
          <a:p>
            <a:pPr lvl="0" marL="0" indent="0">
              <a:buNone/>
            </a:pPr>
          </a:p>
          <a:p>
            <a:pPr lvl="0" marL="0" indent="0">
              <a:buNone/>
            </a:pPr>
            <a:r>
              <a:rPr/>
              <a:t>Images by Truc Huynh</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Hacking</a:t>
            </a:r>
            <a:r>
              <a:rPr/>
              <a:t> </a:t>
            </a:r>
            <a:r>
              <a:rPr/>
              <a:t>Plan</a:t>
            </a:r>
            <a:r>
              <a:rPr/>
              <a:t> </a:t>
            </a:r>
            <a:r>
              <a:rPr/>
              <a:t>(cont.)</a:t>
            </a:r>
          </a:p>
        </p:txBody>
      </p:sp>
      <p:sp>
        <p:nvSpPr>
          <p:cNvPr id="3" name="Content Placeholder 2"/>
          <p:cNvSpPr>
            <a:spLocks noGrp="1"/>
          </p:cNvSpPr>
          <p:nvPr>
            <p:ph idx="1"/>
          </p:nvPr>
        </p:nvSpPr>
        <p:spPr/>
        <p:txBody>
          <a:bodyPr/>
          <a:lstStyle/>
          <a:p>
            <a:pPr lvl="1"/>
            <a:r>
              <a:rPr/>
              <a:t>Step 5:</a:t>
            </a:r>
          </a:p>
          <a:p>
            <a:pPr lvl="2"/>
            <a:r>
              <a:rPr/>
              <a:t>Decide if the attack is a success or not.</a:t>
            </a:r>
          </a:p>
          <a:p>
            <a:pPr lvl="2"/>
            <a:r>
              <a:rPr/>
              <a:t>Make sure the attack doesn’t create any evidence that leads to the hacker (protocol tracing, IP Address tracing).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a:t>
            </a:r>
          </a:p>
        </p:txBody>
      </p:sp>
      <p:sp>
        <p:nvSpPr>
          <p:cNvPr id="3" name="Content Placeholder 2"/>
          <p:cNvSpPr>
            <a:spLocks noGrp="1"/>
          </p:cNvSpPr>
          <p:nvPr>
            <p:ph idx="1"/>
          </p:nvPr>
        </p:nvSpPr>
        <p:spPr/>
        <p:txBody>
          <a:bodyPr/>
          <a:lstStyle/>
          <a:p>
            <a:pPr lvl="1"/>
            <a:r>
              <a:rPr>
                <a:hlinkClick r:id="rId2"/>
              </a:rPr>
              <a:t>IEEE: Advance Technology for Humanity</a:t>
            </a:r>
            <a:r>
              <a:rPr/>
              <a:t> [1]</a:t>
            </a:r>
          </a:p>
          <a:p>
            <a:pPr lvl="1"/>
            <a:r>
              <a:rPr>
                <a:hlinkClick r:id="rId3"/>
              </a:rPr>
              <a:t>ISO 9000-3: Quality management and quality assurance standards</a:t>
            </a:r>
            <a:r>
              <a:rPr/>
              <a:t> [2]</a:t>
            </a:r>
          </a:p>
          <a:p>
            <a:pPr lvl="1"/>
            <a:r>
              <a:rPr>
                <a:hlinkClick r:id="rId4"/>
              </a:rPr>
              <a:t>SWEBOK V3.0: Guide to the Software Engineering Body of Knowledge</a:t>
            </a:r>
            <a:r>
              <a:rPr/>
              <a:t> [3]</a:t>
            </a:r>
          </a:p>
          <a:p>
            <a:pPr lvl="1"/>
            <a:r>
              <a:rPr>
                <a:hlinkClick r:id="rId5"/>
              </a:rPr>
              <a:t>Tutorial Point: STLC Tutorial</a:t>
            </a:r>
            <a:r>
              <a:rPr/>
              <a:t> [4]</a:t>
            </a:r>
          </a:p>
          <a:p>
            <a:pPr lvl="1"/>
            <a:r>
              <a:rPr>
                <a:hlinkClick r:id="rId6"/>
              </a:rPr>
              <a:t>Software Testing | Security Testing</a:t>
            </a:r>
            <a:r>
              <a:rPr/>
              <a:t> [5]</a:t>
            </a:r>
          </a:p>
          <a:p>
            <a:pPr lvl="1"/>
            <a:r>
              <a:rPr>
                <a:hlinkClick r:id="rId7"/>
              </a:rPr>
              <a:t>Security Testing: Types, Tools, and Best Practices</a:t>
            </a:r>
            <a:r>
              <a:rPr/>
              <a:t> [6]</a:t>
            </a:r>
          </a:p>
          <a:p>
            <a:pPr lvl="1"/>
            <a:r>
              <a:rPr>
                <a:hlinkClick r:id="rId8"/>
              </a:rPr>
              <a:t>API Security: The Complete Guide</a:t>
            </a:r>
            <a:r>
              <a:rPr/>
              <a:t> [7]</a:t>
            </a:r>
          </a:p>
          <a:p>
            <a:pPr lvl="1"/>
            <a:r>
              <a:rPr>
                <a:hlinkClick r:id="rId9"/>
              </a:rPr>
              <a:t>STLC (Software Testing Life Cycle) Phases, Entry, Exit Criteria (guru99.com)</a:t>
            </a:r>
            <a:r>
              <a:rPr/>
              <a:t> [8]</a:t>
            </a:r>
          </a:p>
          <a:p>
            <a:pPr lvl="1"/>
            <a:r>
              <a:rPr/>
              <a:t>Fink, G. &amp; Bishop, M. “Property-Based Testing: A New Approach to Testing for Assurance.” ACM SIGSOFT Software Engineering Notes 22, 4 (July 1997): 74-80.[9]</a:t>
            </a:r>
          </a:p>
          <a:p>
            <a:pPr lvl="1"/>
            <a:r>
              <a:rPr/>
              <a:t>McGraw, Gary &amp; Potter, Bruce. “Software Security Testing.” IEEE Security and Privacy 2, 5 (Sept.-Oct. 2004): 81-85. [10a]</a:t>
            </a:r>
          </a:p>
          <a:p>
            <a:pPr lvl="1"/>
            <a:r>
              <a:rPr/>
              <a:t>McGraw, Gary. “Application Security Testing Tools: Worth the Money?” Network Magazine, November 1, 2004. (2004). [10b]</a:t>
            </a:r>
          </a:p>
          <a:p>
            <a:pPr lvl="1"/>
            <a:r>
              <a:rPr>
                <a:hlinkClick r:id="rId10"/>
              </a:rPr>
              <a:t>Kali Linux</a:t>
            </a:r>
            <a:r>
              <a:rPr/>
              <a:t> [11]</a:t>
            </a:r>
          </a:p>
          <a:p>
            <a:pPr lvl="1"/>
            <a:r>
              <a:rPr>
                <a:hlinkClick r:id="rId11"/>
              </a:rPr>
              <a:t>Python Scapy Package</a:t>
            </a:r>
            <a:r>
              <a:rPr/>
              <a:t> [12]</a:t>
            </a:r>
          </a:p>
          <a:p>
            <a:pPr lvl="1"/>
            <a:r>
              <a:rPr>
                <a:hlinkClick r:id="rId12"/>
              </a:rPr>
              <a:t>Truc Huynh: Ethical Hacking Using Python</a:t>
            </a:r>
            <a:r>
              <a:rPr/>
              <a:t> [13]</a:t>
            </a:r>
          </a:p>
          <a:p>
            <a:pPr lvl="1"/>
            <a:r>
              <a:rPr>
                <a:hlinkClick r:id="rId13"/>
              </a:rPr>
              <a:t>Udemy: Learn Python and Ethical Hacking from Scratch</a:t>
            </a:r>
            <a:r>
              <a:rPr/>
              <a:t> [14]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Security</a:t>
            </a:r>
            <a:r>
              <a:rPr/>
              <a:t> </a:t>
            </a:r>
            <a:r>
              <a:rPr/>
              <a:t>Testing</a:t>
            </a:r>
            <a:r>
              <a:rPr/>
              <a:t> </a:t>
            </a:r>
            <a:r>
              <a:rPr/>
              <a:t>Introduction</a:t>
            </a:r>
          </a:p>
        </p:txBody>
      </p:sp>
      <p:sp>
        <p:nvSpPr>
          <p:cNvPr id="3" name="Content Placeholder 2"/>
          <p:cNvSpPr>
            <a:spLocks noGrp="1"/>
          </p:cNvSpPr>
          <p:nvPr>
            <p:ph idx="1"/>
          </p:nvPr>
        </p:nvSpPr>
        <p:spPr/>
        <p:txBody>
          <a:bodyPr/>
          <a:lstStyle/>
          <a:p>
            <a:pPr lvl="1"/>
            <a:r>
              <a:rPr/>
              <a:t>Determines that software protects data and maintains security specifications as given</a:t>
            </a:r>
          </a:p>
          <a:p>
            <a:pPr lvl="1"/>
            <a:r>
              <a:rPr/>
              <a:t>Uncovers vulnerabilities of the system and determines that the data and resources of the system are well-protected</a:t>
            </a:r>
          </a:p>
          <a:p>
            <a:pPr lvl="1"/>
            <a:r>
              <a:rPr/>
              <a:t>Ensuring that the software system and application are free from any threats or risks that can cause a loss</a:t>
            </a:r>
          </a:p>
          <a:p>
            <a:pPr lvl="1"/>
            <a:r>
              <a:rPr/>
              <a:t>To understand and implement good test plans for security testing we must understand what is software quality, software development framework (SDLC) software testing life-cycle (STLC), software requirements, and major issues that cause security breaches.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Security-related</a:t>
            </a:r>
            <a:r>
              <a:rPr/>
              <a:t> </a:t>
            </a:r>
            <a:r>
              <a:rPr/>
              <a:t>bugs</a:t>
            </a:r>
            <a:r>
              <a:rPr/>
              <a:t> </a:t>
            </a:r>
            <a:r>
              <a:rPr/>
              <a:t>vs.traditional</a:t>
            </a:r>
            <a:r>
              <a:rPr/>
              <a:t> </a:t>
            </a:r>
            <a:r>
              <a:rPr/>
              <a:t>bugs</a:t>
            </a:r>
          </a:p>
        </p:txBody>
      </p:sp>
      <p:sp>
        <p:nvSpPr>
          <p:cNvPr id="3" name="Content Placeholder 2"/>
          <p:cNvSpPr>
            <a:spLocks noGrp="1"/>
          </p:cNvSpPr>
          <p:nvPr>
            <p:ph idx="1"/>
          </p:nvPr>
        </p:nvSpPr>
        <p:spPr/>
        <p:txBody>
          <a:bodyPr/>
          <a:lstStyle/>
          <a:p>
            <a:pPr lvl="1"/>
            <a:r>
              <a:rPr/>
              <a:t>Security-related bugs can differ from traditional bugs in several ways</a:t>
            </a:r>
          </a:p>
          <a:p>
            <a:pPr lvl="1"/>
            <a:r>
              <a:rPr/>
              <a:t>Security testing is often fundamentally different from traditional testing because it emphasizes what an application should not do rather than what it should do [9]</a:t>
            </a:r>
          </a:p>
          <a:p>
            <a:pPr lvl="1"/>
            <a:r>
              <a:rPr/>
              <a:t>Malicious attackers do intelligently search for vulnerabilities. If they succeed, they cause problems for other users, who may be adversely affected. Compounding the problem, malicious hackers are known to script successful attacks and distribute them.[9]</a:t>
            </a:r>
          </a:p>
          <a:p>
            <a:pPr lvl="1"/>
            <a:r>
              <a:rPr/>
              <a:t>Since most developers are not currently trained in secure programming practices, security analysts carry a greater burden in verifying that secure programming practices are adhered to.[9]</a:t>
            </a:r>
          </a:p>
          <a:p>
            <a:pPr lvl="1"/>
            <a:r>
              <a:rPr/>
              <a:t>Many security requirements can be neither refined nor dropped even if they are un-testable. e.g. ”an attacker should never be able to take control of the application,” would be regarded as un-testable in a traditional software development setting [9]</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Security</a:t>
            </a:r>
            <a:r>
              <a:rPr/>
              <a:t> </a:t>
            </a:r>
            <a:r>
              <a:rPr/>
              <a:t>Testing</a:t>
            </a:r>
            <a:r>
              <a:rPr/>
              <a:t> </a:t>
            </a:r>
            <a:r>
              <a:rPr/>
              <a:t>in</a:t>
            </a:r>
            <a:r>
              <a:rPr/>
              <a:t> </a:t>
            </a:r>
            <a:r>
              <a:rPr/>
              <a:t>related</a:t>
            </a:r>
            <a:r>
              <a:rPr/>
              <a:t> </a:t>
            </a:r>
            <a:r>
              <a:rPr/>
              <a:t>with</a:t>
            </a:r>
            <a:r>
              <a:rPr/>
              <a:t> </a:t>
            </a:r>
            <a:r>
              <a:rPr/>
              <a:t>Software</a:t>
            </a:r>
            <a:r>
              <a:rPr/>
              <a:t> </a:t>
            </a:r>
            <a:r>
              <a:rPr/>
              <a:t>Development</a:t>
            </a:r>
            <a:r>
              <a:rPr/>
              <a:t> </a:t>
            </a:r>
            <a:r>
              <a:rPr/>
              <a:t>Life</a:t>
            </a:r>
            <a:r>
              <a:rPr/>
              <a:t> </a:t>
            </a:r>
            <a:r>
              <a:rPr/>
              <a:t>Cycle</a:t>
            </a:r>
          </a:p>
        </p:txBody>
      </p:sp>
      <p:sp>
        <p:nvSpPr>
          <p:cNvPr id="3" name="Content Placeholder 2"/>
          <p:cNvSpPr>
            <a:spLocks noGrp="1"/>
          </p:cNvSpPr>
          <p:nvPr>
            <p:ph idx="1"/>
          </p:nvPr>
        </p:nvSpPr>
        <p:spPr/>
        <p:txBody>
          <a:bodyPr/>
          <a:lstStyle/>
          <a:p>
            <a:pPr lvl="1"/>
            <a:r>
              <a:rPr/>
              <a:t>The result is that secure software development is intrinsically harder than traditional software development. Therefore, testing also has an expanded role. Software testing also has other strengths that can be leveraged during secure software development</a:t>
            </a:r>
          </a:p>
          <a:p>
            <a:pPr lvl="1"/>
            <a:r>
              <a:rPr/>
              <a:t>Testing can help confirm that the developers did not overlook some insecure programming practices.</a:t>
            </a:r>
          </a:p>
          <a:p>
            <a:pPr lvl="1"/>
            <a:r>
              <a:rPr/>
              <a:t>A vulnerability is usually taken more seriously if there is a known exploit for it, but developing exploits is the domain of penetration testing</a:t>
            </a:r>
          </a:p>
          <a:p>
            <a:pPr lvl="1"/>
            <a:r>
              <a:rPr/>
              <a:t>Testing can be used to help identify and mitigate risks from third-party components, where development artifacts like source code and architecture diagrams are unavailable.</a:t>
            </a:r>
          </a:p>
          <a:p>
            <a:pPr lvl="1"/>
            <a:r>
              <a:rPr/>
              <a:t>Testing can be used to provide metrics of software insecurity and help raise the alarm when software is seriously flawed from a security standpoint.</a:t>
            </a:r>
          </a:p>
          <a:p>
            <a:pPr lvl="1"/>
            <a:r>
              <a:rPr/>
              <a:t>Every design artifact views the software system at a certain level of abstraction. Attackers like to find the abstractions used by developers and work their way around them. No person or group can view a software system at all possible levels of abstraction, but testing can help by perhaps finding (at least some) flaws that are not visible in the design artifacts.[9]</a:t>
            </a:r>
          </a:p>
          <a:p>
            <a:pPr lvl="1"/>
            <a:r>
              <a:rPr/>
              <a:t>It is often said that security testing is only a small part of secure programming [10]. It is very difficult to find all security-related problems in a software system. Thus, no effective mitigation strategy should be overlooked.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Security</a:t>
            </a:r>
            <a:r>
              <a:rPr/>
              <a:t> </a:t>
            </a:r>
            <a:r>
              <a:rPr/>
              <a:t>Testing</a:t>
            </a:r>
            <a:r>
              <a:rPr/>
              <a:t> </a:t>
            </a:r>
            <a:r>
              <a:rPr/>
              <a:t>Goal</a:t>
            </a:r>
          </a:p>
        </p:txBody>
      </p:sp>
      <p:sp>
        <p:nvSpPr>
          <p:cNvPr id="3" name="Content Placeholder 2"/>
          <p:cNvSpPr>
            <a:spLocks noGrp="1"/>
          </p:cNvSpPr>
          <p:nvPr>
            <p:ph idx="1"/>
          </p:nvPr>
        </p:nvSpPr>
        <p:spPr/>
        <p:txBody>
          <a:bodyPr/>
          <a:lstStyle/>
          <a:p>
            <a:pPr lvl="1"/>
            <a:r>
              <a:rPr/>
              <a:t>To identify the threats in the system.</a:t>
            </a:r>
          </a:p>
          <a:p>
            <a:pPr lvl="1"/>
            <a:r>
              <a:rPr/>
              <a:t>To measure the potential vulnerabilities of the system.</a:t>
            </a:r>
          </a:p>
          <a:p>
            <a:pPr lvl="1"/>
            <a:r>
              <a:rPr/>
              <a:t>To help in detecting every possible security risk in the system.</a:t>
            </a:r>
          </a:p>
          <a:p>
            <a:pPr lvl="1"/>
            <a:r>
              <a:rPr/>
              <a:t>To help developers in fixing the security problems through coding.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Security</a:t>
            </a:r>
            <a:r>
              <a:rPr/>
              <a:t> </a:t>
            </a:r>
            <a:r>
              <a:rPr/>
              <a:t>Testing</a:t>
            </a:r>
            <a:r>
              <a:rPr/>
              <a:t> </a:t>
            </a:r>
            <a:r>
              <a:rPr/>
              <a:t>Principle:</a:t>
            </a:r>
          </a:p>
        </p:txBody>
      </p:sp>
      <p:sp>
        <p:nvSpPr>
          <p:cNvPr id="3" name="Content Placeholder 2"/>
          <p:cNvSpPr>
            <a:spLocks noGrp="1"/>
          </p:cNvSpPr>
          <p:nvPr>
            <p:ph idx="1"/>
          </p:nvPr>
        </p:nvSpPr>
        <p:spPr/>
        <p:txBody>
          <a:bodyPr/>
          <a:lstStyle/>
          <a:p>
            <a:pPr lvl="1"/>
            <a:r>
              <a:rPr/>
              <a:t>Confidentiality</a:t>
            </a:r>
          </a:p>
          <a:p>
            <a:pPr lvl="1"/>
            <a:r>
              <a:rPr/>
              <a:t>Integrity</a:t>
            </a:r>
          </a:p>
          <a:p>
            <a:pPr lvl="1"/>
            <a:r>
              <a:rPr/>
              <a:t>Authentication</a:t>
            </a:r>
          </a:p>
          <a:p>
            <a:pPr lvl="1"/>
            <a:r>
              <a:rPr/>
              <a:t>Authorization</a:t>
            </a:r>
          </a:p>
          <a:p>
            <a:pPr lvl="1"/>
            <a:r>
              <a:rPr/>
              <a:t>Availability</a:t>
            </a:r>
          </a:p>
          <a:p>
            <a:pPr lvl="1"/>
            <a:r>
              <a:rPr/>
              <a:t>Non-repudiation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Case</a:t>
            </a:r>
            <a:r>
              <a:rPr/>
              <a:t> </a:t>
            </a:r>
            <a:r>
              <a:rPr/>
              <a:t>Designing</a:t>
            </a:r>
            <a:r>
              <a:rPr/>
              <a:t> </a:t>
            </a:r>
            <a:r>
              <a:rPr/>
              <a:t>for</a:t>
            </a:r>
            <a:r>
              <a:rPr/>
              <a:t> </a:t>
            </a:r>
            <a:r>
              <a:rPr/>
              <a:t>Security</a:t>
            </a:r>
            <a:r>
              <a:rPr/>
              <a:t> </a:t>
            </a:r>
            <a:r>
              <a:rPr/>
              <a:t>Testing:</a:t>
            </a:r>
          </a:p>
        </p:txBody>
      </p:sp>
      <p:sp>
        <p:nvSpPr>
          <p:cNvPr id="3" name="Content Placeholder 2"/>
          <p:cNvSpPr>
            <a:spLocks noGrp="1"/>
          </p:cNvSpPr>
          <p:nvPr>
            <p:ph idx="1"/>
          </p:nvPr>
        </p:nvSpPr>
        <p:spPr/>
        <p:txBody>
          <a:bodyPr/>
          <a:lstStyle/>
          <a:p>
            <a:pPr lvl="1"/>
            <a:r>
              <a:rPr/>
              <a:t>Test if users can directly access bookmarked web pages without login.</a:t>
            </a:r>
          </a:p>
          <a:p>
            <a:pPr lvl="1"/>
            <a:r>
              <a:rPr/>
              <a:t>Test if the system restricts users to download the file without logging in.</a:t>
            </a:r>
          </a:p>
          <a:p>
            <a:pPr lvl="1"/>
            <a:r>
              <a:rPr/>
              <a:t>Test if previously accessed pages should not be accessible after log out (i.e. Sign out and then press the Back button to access the page accessed before).</a:t>
            </a:r>
          </a:p>
          <a:p>
            <a:pPr lvl="1"/>
            <a:r>
              <a:rPr/>
              <a:t>Test if the industry standard username &amp; password rules are enforced.</a:t>
            </a:r>
          </a:p>
          <a:p>
            <a:pPr lvl="1"/>
            <a:r>
              <a:rPr/>
              <a:t>Test if sensitive information (passwords, ID numbers, credit card numbers, etc.) is stored as plain text. They should be encrypted and in Asterix format.</a:t>
            </a:r>
          </a:p>
          <a:p>
            <a:pPr lvl="1"/>
            <a:r>
              <a:rPr/>
              <a:t>Test if bookmarking is disabled on secure pages by default.</a:t>
            </a:r>
          </a:p>
          <a:p>
            <a:pPr lvl="1"/>
            <a:r>
              <a:rPr/>
              <a:t>Test if source code is invisible to users.</a:t>
            </a:r>
          </a:p>
          <a:p>
            <a:pPr lvl="1"/>
            <a:r>
              <a:rPr/>
              <a:t>Test if older version web browsers can access the app (older version web browsers do not support SSL).</a:t>
            </a:r>
          </a:p>
          <a:p>
            <a:pPr lvl="1"/>
            <a:r>
              <a:rPr/>
              <a:t>Test if multiple attempts are being blocked.</a:t>
            </a:r>
          </a:p>
          <a:p>
            <a:pPr lvl="1"/>
            <a:r>
              <a:rPr/>
              <a:t>Test if the system completely logs out the current user after time out.</a:t>
            </a:r>
          </a:p>
          <a:p>
            <a:pPr lvl="1"/>
            <a:r>
              <a:rPr/>
              <a:t>Test if the user’s connection is stable and secure.</a:t>
            </a:r>
          </a:p>
          <a:p>
            <a:pPr lvl="1"/>
            <a:r>
              <a:rPr/>
              <a:t>Verify that relevant information (upload, download, activities) are written to the log files and that information should be traceable.</a:t>
            </a:r>
          </a:p>
          <a:p>
            <a:pPr lvl="1"/>
            <a:r>
              <a:rPr/>
              <a:t>Test if the SSL encryption is done correctly and verifies the integrity of the information.</a:t>
            </a:r>
          </a:p>
          <a:p>
            <a:pPr lvl="1"/>
            <a:r>
              <a:rPr/>
              <a:t>Prevent the same username to log in at the same time.</a:t>
            </a:r>
          </a:p>
          <a:p>
            <a:pPr lvl="1"/>
            <a:r>
              <a:rPr/>
              <a:t>Check if important credentials are updated immediately.</a:t>
            </a:r>
          </a:p>
          <a:p>
            <a:pPr lvl="1"/>
            <a:r>
              <a:rPr/>
              <a:t>Test if error messages don’t contain important information.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Security</a:t>
            </a:r>
            <a:r>
              <a:rPr/>
              <a:t> </a:t>
            </a:r>
            <a:r>
              <a:rPr/>
              <a:t>Testing</a:t>
            </a:r>
          </a:p>
        </p:txBody>
      </p:sp>
      <p:sp>
        <p:nvSpPr>
          <p:cNvPr id="3" name="Content Placeholder 2"/>
          <p:cNvSpPr>
            <a:spLocks noGrp="1"/>
          </p:cNvSpPr>
          <p:nvPr>
            <p:ph idx="1"/>
          </p:nvPr>
        </p:nvSpPr>
        <p:spPr/>
        <p:txBody>
          <a:bodyPr/>
          <a:lstStyle/>
          <a:p>
            <a:pPr lvl="1"/>
            <a:r>
              <a:rPr/>
              <a:t>Vulnerability Scanning:</a:t>
            </a:r>
          </a:p>
          <a:p>
            <a:pPr lvl="2"/>
            <a:r>
              <a:rPr/>
              <a:t>performs with the help of automated software to scan a system to detect the known vulnerability patterns.</a:t>
            </a:r>
          </a:p>
          <a:p>
            <a:pPr lvl="1"/>
            <a:r>
              <a:rPr/>
              <a:t>Security Scanning:</a:t>
            </a:r>
          </a:p>
          <a:p>
            <a:pPr lvl="2"/>
            <a:r>
              <a:rPr/>
              <a:t>Is the identification of network and system weaknesses.</a:t>
            </a:r>
          </a:p>
          <a:p>
            <a:pPr lvl="2"/>
            <a:r>
              <a:rPr/>
              <a:t>Providing solutions for reducing these defects or risks.</a:t>
            </a:r>
          </a:p>
          <a:p>
            <a:pPr lvl="2"/>
            <a:r>
              <a:rPr/>
              <a:t>Can be carried out in both manual and automated ways.</a:t>
            </a:r>
          </a:p>
          <a:p>
            <a:pPr lvl="1"/>
            <a:r>
              <a:rPr/>
              <a:t>Penetration Testing:</a:t>
            </a:r>
          </a:p>
          <a:p>
            <a:pPr lvl="2"/>
            <a:r>
              <a:rPr/>
              <a:t>is the simulation of the attack from a malicious hacker.</a:t>
            </a:r>
          </a:p>
          <a:p>
            <a:pPr lvl="2"/>
            <a:r>
              <a:rPr/>
              <a:t>Including an analysis of a particular system to examine for potential vulnerabilities from a malicious hacker that attempts to hack the system.</a:t>
            </a:r>
          </a:p>
          <a:p>
            <a:pPr lvl="1"/>
            <a:r>
              <a:rPr/>
              <a:t>Risk Assessment:</a:t>
            </a:r>
          </a:p>
          <a:p>
            <a:pPr lvl="2"/>
            <a:r>
              <a:rPr/>
              <a:t>testing security risks observed in the organization are analyzed.</a:t>
            </a:r>
          </a:p>
          <a:p>
            <a:pPr lvl="2"/>
            <a:r>
              <a:rPr/>
              <a:t>Risks are classified into three categories (low, medium, and high).</a:t>
            </a:r>
          </a:p>
          <a:p>
            <a:pPr lvl="2"/>
            <a:r>
              <a:rPr/>
              <a:t>This testing endorses controls and measures to minimize the risk.</a:t>
            </a:r>
          </a:p>
          <a:p>
            <a:pPr lvl="1"/>
            <a:r>
              <a:rPr/>
              <a:t>Security Auditing:</a:t>
            </a:r>
          </a:p>
          <a:p>
            <a:pPr lvl="2"/>
            <a:r>
              <a:rPr/>
              <a:t>is an internal inspection of applications and operating systems for security defects.</a:t>
            </a:r>
          </a:p>
          <a:p>
            <a:pPr lvl="2"/>
            <a:r>
              <a:rPr/>
              <a:t>An audit can also be carried out via line-by-line checking of code.</a:t>
            </a:r>
          </a:p>
          <a:p>
            <a:pPr lvl="1"/>
            <a:r>
              <a:rPr/>
              <a:t>Ethical Hacking: Ethical hacking is different from malicious hacking. Ethical hacking aims to expose security flaws in the organization’s system.</a:t>
            </a:r>
          </a:p>
          <a:p>
            <a:pPr lvl="1"/>
            <a:r>
              <a:rPr/>
              <a:t>Posture Assessment: It combines security scanning, ethical hacking, and risk assessments to provide an overall security posture of an organization.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case</a:t>
            </a:r>
            <a:r>
              <a:rPr/>
              <a:t> </a:t>
            </a:r>
            <a:r>
              <a:rPr/>
              <a:t>of</a:t>
            </a:r>
            <a:r>
              <a:rPr/>
              <a:t> </a:t>
            </a:r>
            <a:r>
              <a:rPr/>
              <a:t>Pen</a:t>
            </a:r>
            <a:r>
              <a:rPr/>
              <a:t> </a:t>
            </a:r>
            <a:r>
              <a:rPr/>
              <a:t>Testing:</a:t>
            </a:r>
          </a:p>
        </p:txBody>
      </p:sp>
      <p:sp>
        <p:nvSpPr>
          <p:cNvPr id="3" name="Content Placeholder 2"/>
          <p:cNvSpPr>
            <a:spLocks noGrp="1"/>
          </p:cNvSpPr>
          <p:nvPr>
            <p:ph idx="1"/>
          </p:nvPr>
        </p:nvSpPr>
        <p:spPr/>
        <p:txBody>
          <a:bodyPr/>
          <a:lstStyle/>
          <a:p>
            <a:pPr lvl="0" marL="0" indent="0">
              <a:buNone/>
            </a:pPr>
            <a:r>
              <a:rPr/>
              <a:t>Simulate Man-In-The_Middle Attack on a system. Pre-requirements knowledge:</a:t>
            </a:r>
          </a:p>
          <a:p>
            <a:pPr lvl="1"/>
            <a:r>
              <a:rPr/>
              <a:t>Python Scapy Package:</a:t>
            </a:r>
          </a:p>
          <a:p>
            <a:pPr lvl="2"/>
            <a:r>
              <a:rPr/>
              <a:t>Scapy is a powerful Python-based interactive packet manipulation program and library.</a:t>
            </a:r>
          </a:p>
          <a:p>
            <a:pPr lvl="1"/>
            <a:r>
              <a:rPr/>
              <a:t>Kali Linux:</a:t>
            </a:r>
          </a:p>
          <a:p>
            <a:pPr lvl="2"/>
            <a:r>
              <a:rPr/>
              <a:t>is an open-source, Debian-based Linux distribution</a:t>
            </a:r>
          </a:p>
          <a:p>
            <a:pPr lvl="2"/>
            <a:r>
              <a:rPr/>
              <a:t>gear towards various information security tasks, such as Penetration Testing, Security Research, Computer Forensics, and Reverse Engineering [11]</a:t>
            </a:r>
          </a:p>
          <a:p>
            <a:pPr lvl="2"/>
            <a:r>
              <a:rPr/>
              <a:t>Pre-installed more than 600 tools</a:t>
            </a:r>
          </a:p>
          <a:p>
            <a:pPr lvl="1"/>
            <a:r>
              <a:rPr/>
              <a:t>Cyber Security principles</a:t>
            </a:r>
          </a:p>
          <a:p>
            <a:pPr lvl="1"/>
            <a:r>
              <a:rPr/>
              <a:t>Networking Principles: Understanding of MAC Address, Access Point, various Networking Devices, Address Resolution Protocol (ARP), Domain Name Server (DNS)</a:t>
            </a:r>
          </a:p>
          <a:p>
            <a:pPr lvl="1"/>
            <a:r>
              <a:rPr/>
              <a:t>Understanding of OSI Model and TCP/IP Model: Understand Layers Architecture of OSI Model and TCP/IP Models, Understand IPV4 and IPV6 - Web Application Structures: (Client-Server Model)</a:t>
            </a:r>
          </a:p>
          <a:p>
            <a:pPr lvl="1"/>
            <a:r>
              <a:rPr/>
              <a:t>Python Programming: String Manipulation, Parsing HTML, Sending &amp; receiving HTTP requests, Netfilterqueue, Socket Programming, Data Structures, OOP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Truc Huynh</dc:creator>
  <cp:keywords/>
  <dcterms:created xsi:type="dcterms:W3CDTF">2022-03-23T18:09:29Z</dcterms:created>
  <dcterms:modified xsi:type="dcterms:W3CDTF">2022-03-23T18:09:29Z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3/23/2022</vt:lpwstr>
  </property>
  <property fmtid="{D5CDD505-2E9C-101B-9397-08002B2CF9AE}" pid="3" name="output">
    <vt:lpwstr>powerpoint_presentation</vt:lpwstr>
  </property>
</Properties>
</file>