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8" r:id="rId3"/>
    <p:sldId id="306" r:id="rId4"/>
    <p:sldId id="258" r:id="rId5"/>
    <p:sldId id="283" r:id="rId6"/>
    <p:sldId id="303" r:id="rId7"/>
    <p:sldId id="268" r:id="rId8"/>
    <p:sldId id="280" r:id="rId9"/>
    <p:sldId id="277" r:id="rId10"/>
    <p:sldId id="284" r:id="rId11"/>
    <p:sldId id="285" r:id="rId12"/>
    <p:sldId id="260" r:id="rId13"/>
    <p:sldId id="265" r:id="rId14"/>
    <p:sldId id="266" r:id="rId15"/>
    <p:sldId id="302" r:id="rId16"/>
    <p:sldId id="293" r:id="rId17"/>
    <p:sldId id="289" r:id="rId18"/>
    <p:sldId id="294" r:id="rId19"/>
    <p:sldId id="295" r:id="rId20"/>
    <p:sldId id="292" r:id="rId21"/>
    <p:sldId id="296" r:id="rId22"/>
    <p:sldId id="297" r:id="rId23"/>
    <p:sldId id="291" r:id="rId24"/>
    <p:sldId id="301" r:id="rId25"/>
    <p:sldId id="304" r:id="rId26"/>
    <p:sldId id="307" r:id="rId27"/>
    <p:sldId id="300" r:id="rId28"/>
    <p:sldId id="299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捷 康" initials="捷" lastIdx="17" clrIdx="0">
    <p:extLst>
      <p:ext uri="{19B8F6BF-5375-455C-9EA6-DF929625EA0E}">
        <p15:presenceInfo xmlns:p15="http://schemas.microsoft.com/office/powerpoint/2012/main" userId="33dc2d252d0568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70"/>
    <p:restoredTop sz="95814"/>
  </p:normalViewPr>
  <p:slideViewPr>
    <p:cSldViewPr snapToGrid="0" snapToObjects="1">
      <p:cViewPr varScale="1">
        <p:scale>
          <a:sx n="110" d="100"/>
          <a:sy n="110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625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532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999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04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0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586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12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446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07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889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682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8D69-A6BB-8846-A369-E3CC5C463740}" type="datetimeFigureOut">
              <a:rPr kumimoji="1" lang="zh-TW" altLang="en-US" smtClean="0"/>
              <a:t>2022/3/24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543C-5FFE-EE45-9F35-501F146293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48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>
            <a:extLst>
              <a:ext uri="{FF2B5EF4-FFF2-40B4-BE49-F238E27FC236}">
                <a16:creationId xmlns:a16="http://schemas.microsoft.com/office/drawing/2014/main" id="{C0A1FD6F-EC2E-0E46-B374-395866C13D2F}"/>
              </a:ext>
            </a:extLst>
          </p:cNvPr>
          <p:cNvSpPr/>
          <p:nvPr/>
        </p:nvSpPr>
        <p:spPr>
          <a:xfrm>
            <a:off x="1964647" y="2098027"/>
            <a:ext cx="5067477" cy="2215991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kumimoji="1" lang="en-US" altLang="zh-TW" sz="7200" dirty="0"/>
              <a:t>Debate Topic </a:t>
            </a:r>
          </a:p>
          <a:p>
            <a:pPr algn="ctr"/>
            <a:r>
              <a:rPr kumimoji="1" lang="en-US" altLang="zh-TW" sz="7200" dirty="0"/>
              <a:t>Expansion</a:t>
            </a:r>
            <a:endParaRPr lang="de-DE" sz="4800" i="1" dirty="0">
              <a:latin typeface="Calibri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3C35C5-FA3A-ED4A-9B1C-66DCB1929A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55002" y="5198211"/>
            <a:ext cx="5833996" cy="590931"/>
          </a:xfrm>
          <a:noFill/>
        </p:spPr>
        <p:txBody>
          <a:bodyPr wrap="square" anchor="ctr" anchorCtr="1">
            <a:spAutoFit/>
          </a:bodyPr>
          <a:lstStyle/>
          <a:p>
            <a:pPr lvl="0" eaLnBrk="1" hangingPunct="1">
              <a:spcBef>
                <a:spcPts val="0"/>
              </a:spcBef>
              <a:defRPr/>
            </a:pPr>
            <a:r>
              <a:rPr lang="en-US" sz="3600" dirty="0" err="1">
                <a:solidFill>
                  <a:srgbClr val="000000"/>
                </a:solidFill>
              </a:rPr>
              <a:t>Chieh</a:t>
            </a:r>
            <a:r>
              <a:rPr lang="en-US" sz="3600" dirty="0">
                <a:solidFill>
                  <a:srgbClr val="000000"/>
                </a:solidFill>
              </a:rPr>
              <a:t> Kang</a:t>
            </a:r>
            <a:endParaRPr lang="en-US" sz="36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1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CB584-1695-3547-A0D6-D0E6ABFD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8" y="1231710"/>
            <a:ext cx="8515350" cy="57084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Label the last word of the pattern as L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Find the head of L, labeled as H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Check if the next word of H is a genitive case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If not extract the words between L and H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If exists, then find the head of the genitive case and extract the words from L</a:t>
            </a:r>
          </a:p>
          <a:p>
            <a:pPr marL="514350" indent="-514350" fontAlgn="ctr">
              <a:buFont typeface="+mj-lt"/>
              <a:buAutoNum type="arabicPeriod"/>
            </a:pPr>
            <a:endParaRPr lang="en-US" altLang="zh-TW" dirty="0"/>
          </a:p>
          <a:p>
            <a:pPr marL="385763" indent="-385763" fontAlgn="ctr">
              <a:buFont typeface="+mj-lt"/>
              <a:buAutoNum type="arabicPeriod" startAt="2"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85763" indent="-385763" fontAlgn="ctr">
              <a:buFont typeface="+mj-lt"/>
              <a:buAutoNum type="arabicPeriod"/>
            </a:pPr>
            <a:endParaRPr kumimoji="1" lang="en-US" altLang="zh-TW" dirty="0"/>
          </a:p>
          <a:p>
            <a:pPr marL="342900" lvl="1" indent="0" fontAlgn="ctr">
              <a:buNone/>
            </a:pPr>
            <a:endParaRPr lang="en-US" altLang="zh-TW" sz="2100" dirty="0"/>
          </a:p>
          <a:p>
            <a:pPr lvl="1" fontAlgn="ctr"/>
            <a:endParaRPr lang="en-US" altLang="zh-TW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1A9A3F6-0D01-F248-A0AB-17776581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Pattern Extraction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652743B-8EC8-EF4C-8369-54992D2BD934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Pattern (steps)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0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1A9A3F6-0D01-F248-A0AB-17776581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Pattern Extraction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652743B-8EC8-EF4C-8369-54992D2BD934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Pattern (example)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12D576-3B17-B44D-A29C-ACAC7D97AE02}"/>
              </a:ext>
            </a:extLst>
          </p:cNvPr>
          <p:cNvSpPr txBox="1"/>
          <p:nvPr/>
        </p:nvSpPr>
        <p:spPr>
          <a:xfrm>
            <a:off x="148270" y="2644761"/>
            <a:ext cx="8902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Die </a:t>
            </a:r>
            <a:r>
              <a:rPr kumimoji="1" lang="en-US" altLang="zh-TW" sz="2800" dirty="0" err="1"/>
              <a:t>Schokolade</a:t>
            </a:r>
            <a:r>
              <a:rPr kumimoji="1" lang="en-US" altLang="zh-TW" sz="2800" dirty="0"/>
              <a:t> </a:t>
            </a:r>
            <a:r>
              <a:rPr kumimoji="1" lang="en-US" altLang="zh-TW" sz="2800" dirty="0" err="1"/>
              <a:t>ist</a:t>
            </a:r>
            <a:r>
              <a:rPr kumimoji="1" lang="en-US" altLang="zh-TW" sz="2800" dirty="0"/>
              <a:t> </a:t>
            </a:r>
            <a:r>
              <a:rPr kumimoji="1" lang="en-US" altLang="zh-TW" sz="2800" dirty="0" err="1">
                <a:solidFill>
                  <a:srgbClr val="FF0000"/>
                </a:solidFill>
              </a:rPr>
              <a:t>ein</a:t>
            </a:r>
            <a:r>
              <a:rPr kumimoji="1" lang="en-US" altLang="zh-TW" sz="2800" dirty="0"/>
              <a:t>  </a:t>
            </a:r>
            <a:r>
              <a:rPr kumimoji="1" lang="en-US" altLang="zh-TW" sz="2800" dirty="0" err="1"/>
              <a:t>Weihnachtsgeschenk</a:t>
            </a:r>
            <a:r>
              <a:rPr kumimoji="1" lang="en-US" altLang="zh-TW" sz="2800" dirty="0"/>
              <a:t>  </a:t>
            </a:r>
            <a:r>
              <a:rPr kumimoji="1" lang="en-US" altLang="zh-TW" sz="2800" dirty="0" err="1">
                <a:solidFill>
                  <a:srgbClr val="FF0000"/>
                </a:solidFill>
              </a:rPr>
              <a:t>meines</a:t>
            </a:r>
            <a:r>
              <a:rPr kumimoji="1" lang="en-US" altLang="zh-TW" sz="2800" dirty="0"/>
              <a:t> </a:t>
            </a:r>
            <a:r>
              <a:rPr kumimoji="1" lang="en-US" altLang="zh-TW" sz="2800" dirty="0" err="1"/>
              <a:t>Vaters</a:t>
            </a:r>
            <a:endParaRPr kumimoji="1" lang="zh-TW" altLang="en-US" sz="2800" dirty="0"/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63E1A0E6-19FD-6040-9981-8A0D2FF4D382}"/>
              </a:ext>
            </a:extLst>
          </p:cNvPr>
          <p:cNvCxnSpPr>
            <a:cxnSpLocks/>
          </p:cNvCxnSpPr>
          <p:nvPr/>
        </p:nvCxnSpPr>
        <p:spPr>
          <a:xfrm>
            <a:off x="1250958" y="2162999"/>
            <a:ext cx="0" cy="4817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23586FB-78BF-4B4E-BE85-B8F98A100BF3}"/>
              </a:ext>
            </a:extLst>
          </p:cNvPr>
          <p:cNvSpPr txBox="1"/>
          <p:nvPr/>
        </p:nvSpPr>
        <p:spPr>
          <a:xfrm>
            <a:off x="1025576" y="179873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DC</a:t>
            </a:r>
            <a:endParaRPr kumimoji="1" lang="zh-TW" altLang="en-US" dirty="0"/>
          </a:p>
        </p:txBody>
      </p: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21E0294-CE7A-5B4D-84AD-AB462744D10D}"/>
              </a:ext>
            </a:extLst>
          </p:cNvPr>
          <p:cNvCxnSpPr>
            <a:cxnSpLocks/>
          </p:cNvCxnSpPr>
          <p:nvPr/>
        </p:nvCxnSpPr>
        <p:spPr>
          <a:xfrm>
            <a:off x="2916848" y="2173485"/>
            <a:ext cx="0" cy="4817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BB59CC0-9260-C14A-9DCF-380F0804B752}"/>
              </a:ext>
            </a:extLst>
          </p:cNvPr>
          <p:cNvSpPr txBox="1"/>
          <p:nvPr/>
        </p:nvSpPr>
        <p:spPr>
          <a:xfrm>
            <a:off x="2482273" y="179366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Pattern</a:t>
            </a:r>
            <a:endParaRPr kumimoji="1" lang="zh-TW" altLang="en-US" dirty="0"/>
          </a:p>
        </p:txBody>
      </p:sp>
      <p:sp>
        <p:nvSpPr>
          <p:cNvPr id="45" name="框架 44">
            <a:extLst>
              <a:ext uri="{FF2B5EF4-FFF2-40B4-BE49-F238E27FC236}">
                <a16:creationId xmlns:a16="http://schemas.microsoft.com/office/drawing/2014/main" id="{4092453D-FFAE-E14B-9CF8-01B37F0C0677}"/>
              </a:ext>
            </a:extLst>
          </p:cNvPr>
          <p:cNvSpPr/>
          <p:nvPr/>
        </p:nvSpPr>
        <p:spPr>
          <a:xfrm>
            <a:off x="148270" y="2644761"/>
            <a:ext cx="2334003" cy="512734"/>
          </a:xfrm>
          <a:prstGeom prst="frame">
            <a:avLst/>
          </a:prstGeom>
          <a:ln w="25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6" name="框架 45">
            <a:extLst>
              <a:ext uri="{FF2B5EF4-FFF2-40B4-BE49-F238E27FC236}">
                <a16:creationId xmlns:a16="http://schemas.microsoft.com/office/drawing/2014/main" id="{DA2D2A44-8019-2049-8038-03739F8160CD}"/>
              </a:ext>
            </a:extLst>
          </p:cNvPr>
          <p:cNvSpPr/>
          <p:nvPr/>
        </p:nvSpPr>
        <p:spPr>
          <a:xfrm>
            <a:off x="6663553" y="2644737"/>
            <a:ext cx="2259727" cy="512734"/>
          </a:xfrm>
          <a:prstGeom prst="frame">
            <a:avLst/>
          </a:prstGeom>
          <a:ln w="25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7" name="框架 46">
            <a:extLst>
              <a:ext uri="{FF2B5EF4-FFF2-40B4-BE49-F238E27FC236}">
                <a16:creationId xmlns:a16="http://schemas.microsoft.com/office/drawing/2014/main" id="{CD8FDDBD-1894-BE4A-9142-88D53317A1D7}"/>
              </a:ext>
            </a:extLst>
          </p:cNvPr>
          <p:cNvSpPr/>
          <p:nvPr/>
        </p:nvSpPr>
        <p:spPr>
          <a:xfrm>
            <a:off x="3436881" y="2644737"/>
            <a:ext cx="3226673" cy="512734"/>
          </a:xfrm>
          <a:prstGeom prst="frame">
            <a:avLst/>
          </a:prstGeom>
          <a:ln w="25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8" name="框架 47">
            <a:extLst>
              <a:ext uri="{FF2B5EF4-FFF2-40B4-BE49-F238E27FC236}">
                <a16:creationId xmlns:a16="http://schemas.microsoft.com/office/drawing/2014/main" id="{4037D6EA-922C-944A-9860-6BDE3A592050}"/>
              </a:ext>
            </a:extLst>
          </p:cNvPr>
          <p:cNvSpPr/>
          <p:nvPr/>
        </p:nvSpPr>
        <p:spPr>
          <a:xfrm>
            <a:off x="2444797" y="2644761"/>
            <a:ext cx="1055141" cy="512734"/>
          </a:xfrm>
          <a:prstGeom prst="frame">
            <a:avLst/>
          </a:prstGeom>
          <a:ln w="25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C203DD4D-E4FF-9E47-8BE9-F0B6D3A2DD67}"/>
              </a:ext>
            </a:extLst>
          </p:cNvPr>
          <p:cNvCxnSpPr>
            <a:cxnSpLocks/>
          </p:cNvCxnSpPr>
          <p:nvPr/>
        </p:nvCxnSpPr>
        <p:spPr>
          <a:xfrm>
            <a:off x="7777883" y="2178432"/>
            <a:ext cx="0" cy="4817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E1EC37F-81E9-EB44-90E3-25E36840ED67}"/>
              </a:ext>
            </a:extLst>
          </p:cNvPr>
          <p:cNvSpPr txBox="1"/>
          <p:nvPr/>
        </p:nvSpPr>
        <p:spPr>
          <a:xfrm>
            <a:off x="6930117" y="1787717"/>
            <a:ext cx="14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Genetive</a:t>
            </a:r>
            <a:r>
              <a:rPr kumimoji="1" lang="en-US" altLang="zh-TW" dirty="0"/>
              <a:t> case</a:t>
            </a:r>
            <a:endParaRPr kumimoji="1" lang="zh-TW" altLang="en-US" dirty="0"/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8FBEAB3E-F7EB-C64D-940A-65AC5A6AEE12}"/>
              </a:ext>
            </a:extLst>
          </p:cNvPr>
          <p:cNvCxnSpPr>
            <a:cxnSpLocks/>
          </p:cNvCxnSpPr>
          <p:nvPr/>
        </p:nvCxnSpPr>
        <p:spPr>
          <a:xfrm rot="10800000">
            <a:off x="3167717" y="3208258"/>
            <a:ext cx="0" cy="4817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E7D3923-B7FA-BA44-8731-AFFD1930E352}"/>
              </a:ext>
            </a:extLst>
          </p:cNvPr>
          <p:cNvSpPr txBox="1"/>
          <p:nvPr/>
        </p:nvSpPr>
        <p:spPr>
          <a:xfrm>
            <a:off x="3026491" y="373029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</a:t>
            </a:r>
            <a:endParaRPr kumimoji="1" lang="zh-TW" altLang="en-US" dirty="0"/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7188B7D2-DB46-4E44-82C3-291FD0959A0D}"/>
              </a:ext>
            </a:extLst>
          </p:cNvPr>
          <p:cNvCxnSpPr>
            <a:cxnSpLocks/>
          </p:cNvCxnSpPr>
          <p:nvPr/>
        </p:nvCxnSpPr>
        <p:spPr>
          <a:xfrm rot="10800000">
            <a:off x="5096365" y="3208258"/>
            <a:ext cx="0" cy="4817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E87EBF1-8FCA-CC44-BA45-A7BB9E887A91}"/>
              </a:ext>
            </a:extLst>
          </p:cNvPr>
          <p:cNvSpPr txBox="1"/>
          <p:nvPr/>
        </p:nvSpPr>
        <p:spPr>
          <a:xfrm>
            <a:off x="4955139" y="373029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</a:t>
            </a:r>
            <a:endParaRPr kumimoji="1" lang="zh-TW" altLang="en-US" dirty="0"/>
          </a:p>
        </p:txBody>
      </p:sp>
      <p:sp>
        <p:nvSpPr>
          <p:cNvPr id="62" name="弧線 61">
            <a:extLst>
              <a:ext uri="{FF2B5EF4-FFF2-40B4-BE49-F238E27FC236}">
                <a16:creationId xmlns:a16="http://schemas.microsoft.com/office/drawing/2014/main" id="{4990482F-D8A6-FD4E-85F7-D522DD23CC3E}"/>
              </a:ext>
            </a:extLst>
          </p:cNvPr>
          <p:cNvSpPr/>
          <p:nvPr/>
        </p:nvSpPr>
        <p:spPr>
          <a:xfrm rot="8235108">
            <a:off x="2790646" y="1881332"/>
            <a:ext cx="2997258" cy="2552278"/>
          </a:xfrm>
          <a:prstGeom prst="arc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弧線 62">
            <a:extLst>
              <a:ext uri="{FF2B5EF4-FFF2-40B4-BE49-F238E27FC236}">
                <a16:creationId xmlns:a16="http://schemas.microsoft.com/office/drawing/2014/main" id="{CCF4FA86-BD99-1D49-9594-3A5DB57267EB}"/>
              </a:ext>
            </a:extLst>
          </p:cNvPr>
          <p:cNvSpPr/>
          <p:nvPr/>
        </p:nvSpPr>
        <p:spPr>
          <a:xfrm rot="8235108">
            <a:off x="7117999" y="2142479"/>
            <a:ext cx="1624408" cy="1382159"/>
          </a:xfrm>
          <a:prstGeom prst="arc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C6B5D1C-45D8-564E-99C9-BAC5A6784C64}"/>
              </a:ext>
            </a:extLst>
          </p:cNvPr>
          <p:cNvSpPr txBox="1"/>
          <p:nvPr/>
        </p:nvSpPr>
        <p:spPr>
          <a:xfrm>
            <a:off x="3762703" y="474251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head</a:t>
            </a:r>
            <a:endParaRPr kumimoji="1"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40C8801-7E17-B644-9413-2C38008D90AB}"/>
              </a:ext>
            </a:extLst>
          </p:cNvPr>
          <p:cNvSpPr txBox="1"/>
          <p:nvPr/>
        </p:nvSpPr>
        <p:spPr>
          <a:xfrm>
            <a:off x="7575024" y="37846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head</a:t>
            </a:r>
            <a:endParaRPr kumimoji="1"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2A00F6E-2868-EC49-9A1E-173E5FADA9DF}"/>
              </a:ext>
            </a:extLst>
          </p:cNvPr>
          <p:cNvSpPr txBox="1"/>
          <p:nvPr/>
        </p:nvSpPr>
        <p:spPr>
          <a:xfrm>
            <a:off x="1558335" y="5342475"/>
            <a:ext cx="600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EC: </a:t>
            </a:r>
            <a:r>
              <a:rPr kumimoji="1" lang="en-US" altLang="zh-TW" sz="2800" dirty="0" err="1"/>
              <a:t>Weihnachtsgeschenk</a:t>
            </a:r>
            <a:r>
              <a:rPr kumimoji="1" lang="en-US" altLang="zh-TW" sz="2800" dirty="0"/>
              <a:t> </a:t>
            </a:r>
            <a:r>
              <a:rPr kumimoji="1" lang="en-US" altLang="zh-TW" sz="2800" dirty="0" err="1">
                <a:solidFill>
                  <a:srgbClr val="FF0000"/>
                </a:solidFill>
              </a:rPr>
              <a:t>meines</a:t>
            </a:r>
            <a:r>
              <a:rPr kumimoji="1" lang="en-US" altLang="zh-TW" sz="2800" dirty="0"/>
              <a:t> </a:t>
            </a:r>
            <a:r>
              <a:rPr kumimoji="1" lang="en-US" altLang="zh-TW" sz="2800" dirty="0" err="1"/>
              <a:t>Vaters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350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 animBg="1"/>
      <p:bldP spid="46" grpId="0" animBg="1"/>
      <p:bldP spid="47" grpId="0" animBg="1"/>
      <p:bldP spid="48" grpId="0" animBg="1"/>
      <p:bldP spid="50" grpId="0"/>
      <p:bldP spid="58" grpId="0"/>
      <p:bldP spid="60" grpId="0"/>
      <p:bldP spid="62" grpId="0" animBg="1"/>
      <p:bldP spid="63" grpId="0" animBg="1"/>
      <p:bldP spid="64" grpId="0"/>
      <p:bldP spid="65" grpId="0"/>
      <p:bldP spid="6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0B498-8F45-9040-B1A3-30492F41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7" y="1224678"/>
            <a:ext cx="8130777" cy="4897826"/>
          </a:xfrm>
        </p:spPr>
        <p:txBody>
          <a:bodyPr>
            <a:normAutofit/>
          </a:bodyPr>
          <a:lstStyle/>
          <a:p>
            <a:pPr marL="385763" indent="-385763" fontAlgn="ctr">
              <a:buFont typeface="+mj-lt"/>
              <a:buAutoNum type="arabicPeriod"/>
            </a:pPr>
            <a:r>
              <a:rPr lang="en-US" altLang="zh-TW" dirty="0"/>
              <a:t>Stop words</a:t>
            </a:r>
          </a:p>
          <a:p>
            <a:pPr marL="385763" indent="-385763" fontAlgn="ctr">
              <a:buFont typeface="+mj-lt"/>
              <a:buAutoNum type="arabicPeriod"/>
            </a:pPr>
            <a:r>
              <a:rPr lang="en-US" altLang="zh-TW" dirty="0"/>
              <a:t>Substring</a:t>
            </a:r>
          </a:p>
          <a:p>
            <a:pPr marL="385763" indent="-385763" fontAlgn="ctr">
              <a:buFont typeface="+mj-lt"/>
              <a:buAutoNum type="arabicPeriod"/>
            </a:pPr>
            <a:r>
              <a:rPr lang="en-US" altLang="zh-TW" dirty="0"/>
              <a:t>Frequency ratio (&gt;0.01)</a:t>
            </a:r>
          </a:p>
          <a:p>
            <a:pPr marL="385763" indent="-385763" fontAlgn="ctr">
              <a:buFont typeface="+mj-lt"/>
              <a:buAutoNum type="arabicPeriod"/>
            </a:pPr>
            <a:r>
              <a:rPr lang="en-US" altLang="zh-TW" dirty="0"/>
              <a:t>Cosine similarity (&gt;0.2)</a:t>
            </a:r>
          </a:p>
          <a:p>
            <a:pPr marL="385763" indent="-385763" fontAlgn="ctr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kumimoji="1" lang="en-US" altLang="zh-TW" b="1" dirty="0"/>
              <a:t>255 pairs left (40 good expansions, 215 bad expansions)</a:t>
            </a:r>
          </a:p>
          <a:p>
            <a:pPr marL="0" indent="0">
              <a:buNone/>
            </a:pPr>
            <a:r>
              <a:rPr kumimoji="1" lang="en-US" altLang="zh-TW" b="1" dirty="0">
                <a:solidFill>
                  <a:srgbClr val="FF0000"/>
                </a:solidFill>
              </a:rPr>
              <a:t>Imbalanced!!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DCA4BC2-D370-D44E-8D20-B95752FB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8A4380-CB7B-3D4B-8A22-92104EE4B553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filters</a:t>
            </a:r>
            <a:endParaRPr kumimoji="1"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5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0B498-8F45-9040-B1A3-30492F41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1782"/>
            <a:ext cx="7886700" cy="5359037"/>
          </a:xfrm>
        </p:spPr>
        <p:txBody>
          <a:bodyPr>
            <a:normAutofit/>
          </a:bodyPr>
          <a:lstStyle/>
          <a:p>
            <a:pPr marL="385763" indent="-385763" fontAlgn="ctr">
              <a:buFont typeface="+mj-lt"/>
              <a:buAutoNum type="arabicPeriod"/>
            </a:pPr>
            <a:r>
              <a:rPr lang="en-US" altLang="zh-TW" dirty="0" err="1"/>
              <a:t>cosine_similarity</a:t>
            </a:r>
            <a:endParaRPr lang="en-US" altLang="zh-TW" dirty="0"/>
          </a:p>
          <a:p>
            <a:pPr marL="385763" indent="-385763" fontAlgn="ctr">
              <a:buFont typeface="+mj-lt"/>
              <a:buAutoNum type="arabicPeriod"/>
            </a:pPr>
            <a:r>
              <a:rPr lang="en-US" altLang="zh-TW" dirty="0"/>
              <a:t>hypernym</a:t>
            </a:r>
          </a:p>
          <a:p>
            <a:pPr marL="385763" indent="-385763" fontAlgn="ctr">
              <a:buFont typeface="+mj-lt"/>
              <a:buAutoNum type="arabicPeriod"/>
            </a:pPr>
            <a:r>
              <a:rPr lang="en-US" altLang="zh-TW" dirty="0"/>
              <a:t>hyponym</a:t>
            </a:r>
          </a:p>
          <a:p>
            <a:pPr marL="385763" indent="-385763" fontAlgn="ctr">
              <a:buFont typeface="+mj-lt"/>
              <a:buAutoNum type="arabicPeriod"/>
            </a:pPr>
            <a:r>
              <a:rPr lang="en-US" altLang="zh-TW" dirty="0"/>
              <a:t>co-hypernym</a:t>
            </a:r>
          </a:p>
          <a:p>
            <a:pPr marL="385763" indent="-385763" fontAlgn="ctr">
              <a:buFont typeface="+mj-lt"/>
              <a:buAutoNum type="arabicPeriod"/>
            </a:pPr>
            <a:r>
              <a:rPr lang="en-US" altLang="zh-TW" dirty="0"/>
              <a:t>synonym</a:t>
            </a:r>
          </a:p>
          <a:p>
            <a:pPr marL="385763" indent="-385763" fontAlgn="ctr">
              <a:buFont typeface="+mj-lt"/>
              <a:buAutoNum type="arabicPeriod"/>
            </a:pPr>
            <a:r>
              <a:rPr lang="en-US" altLang="zh-TW" dirty="0" err="1"/>
              <a:t>DC_sentiment</a:t>
            </a:r>
            <a:endParaRPr lang="en-US" altLang="zh-TW" dirty="0"/>
          </a:p>
          <a:p>
            <a:pPr marL="385763" indent="-385763" fontAlgn="ctr">
              <a:buFont typeface="+mj-lt"/>
              <a:buAutoNum type="arabicPeriod"/>
            </a:pPr>
            <a:r>
              <a:rPr lang="en-US" altLang="zh-TW" dirty="0" err="1"/>
              <a:t>EC_sentiment</a:t>
            </a:r>
            <a:endParaRPr lang="en-US" altLang="zh-TW" dirty="0"/>
          </a:p>
          <a:p>
            <a:pPr marL="385763" indent="-385763" fontAlgn="ctr">
              <a:buFont typeface="+mj-lt"/>
              <a:buAutoNum type="arabicPeriod"/>
            </a:pPr>
            <a:r>
              <a:rPr lang="en-US" altLang="zh-TW" dirty="0" err="1"/>
              <a:t>freq_ratio</a:t>
            </a:r>
            <a:endParaRPr lang="en-US" altLang="zh-TW" dirty="0"/>
          </a:p>
          <a:p>
            <a:pPr marL="385763" indent="-385763" fontAlgn="ctr">
              <a:buFont typeface="+mj-lt"/>
              <a:buAutoNum type="arabicPeriod"/>
            </a:pPr>
            <a:endParaRPr lang="en-US" altLang="zh-TW" sz="1950" dirty="0"/>
          </a:p>
          <a:p>
            <a:endParaRPr kumimoji="1" lang="zh-TW" alt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1A18260-43E5-F948-B101-902450DC574C}"/>
              </a:ext>
            </a:extLst>
          </p:cNvPr>
          <p:cNvSpPr txBox="1">
            <a:spLocks/>
          </p:cNvSpPr>
          <p:nvPr/>
        </p:nvSpPr>
        <p:spPr>
          <a:xfrm>
            <a:off x="0" y="5358"/>
            <a:ext cx="91440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Input Features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76771CC-0EF4-5A4E-973E-3AAACEDC05DF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input features</a:t>
            </a:r>
            <a:endParaRPr kumimoji="1"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5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0B498-8F45-9040-B1A3-30492F41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7908"/>
            <a:ext cx="8384721" cy="55302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Labelling</a:t>
            </a:r>
          </a:p>
          <a:p>
            <a:pPr lvl="1"/>
            <a:r>
              <a:rPr lang="en-US" altLang="zh-TW" dirty="0"/>
              <a:t>Manually label good and bad expansions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Preprocessing</a:t>
            </a:r>
          </a:p>
          <a:p>
            <a:pPr lvl="1"/>
            <a:r>
              <a:rPr lang="en-US" altLang="zh-TW" dirty="0"/>
              <a:t>The features remain and the target is extracted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Split train test data</a:t>
            </a:r>
          </a:p>
          <a:p>
            <a:pPr lvl="1"/>
            <a:r>
              <a:rPr lang="en-US" altLang="zh-TW" dirty="0"/>
              <a:t>Use stratified train test split and split-ratio is 0.1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Grid search cross validation</a:t>
            </a:r>
          </a:p>
          <a:p>
            <a:pPr lvl="1"/>
            <a:r>
              <a:rPr lang="en-US" altLang="zh-TW" dirty="0"/>
              <a:t>Use grid search cross validation to fine-tune the model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Note: The f1-score is calculated in macro-f1-score, since it is important for us to recognize good topic expansions</a:t>
            </a:r>
          </a:p>
          <a:p>
            <a:endParaRPr kumimoji="1" lang="en-US" altLang="zh-TW" sz="24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B17ACA7-F4CD-1746-9833-277D24FC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1976F6-9D9A-7A42-86A8-F82B95AB9166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steps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4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D348D-32A7-9A42-983F-A01B3F71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600"/>
            <a:ext cx="7886700" cy="994172"/>
          </a:xfrm>
        </p:spPr>
        <p:txBody>
          <a:bodyPr/>
          <a:lstStyle/>
          <a:p>
            <a:r>
              <a:rPr kumimoji="1" lang="en-US" altLang="zh-TW" dirty="0"/>
              <a:t>Content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92794-D837-E440-BC61-214C786F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00"/>
            <a:ext cx="7886700" cy="4592348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Introduction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Model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Overview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Selecting Topics &amp; Building Corpus &amp; Translation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Pattern Extraction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Filter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Input Features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Training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Experiments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Final model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Future works</a:t>
            </a:r>
            <a:endParaRPr kumimoji="1" lang="zh-TW" altLang="en-US" dirty="0"/>
          </a:p>
        </p:txBody>
      </p:sp>
      <p:sp>
        <p:nvSpPr>
          <p:cNvPr id="4" name="AutoShape 18">
            <a:hlinkClick r:id="" action="ppaction://noaction"/>
            <a:extLst>
              <a:ext uri="{FF2B5EF4-FFF2-40B4-BE49-F238E27FC236}">
                <a16:creationId xmlns:a16="http://schemas.microsoft.com/office/drawing/2014/main" id="{5BB340EB-F10A-2C41-BF95-D552D50D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1796"/>
            <a:ext cx="9144000" cy="338239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67500" tIns="35100" rIns="67500" bIns="351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 sz="1650" dirty="0"/>
          </a:p>
        </p:txBody>
      </p:sp>
    </p:spTree>
    <p:extLst>
      <p:ext uri="{BB962C8B-B14F-4D97-AF65-F5344CB8AC3E}">
        <p14:creationId xmlns:p14="http://schemas.microsoft.com/office/powerpoint/2010/main" val="184694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0B498-8F45-9040-B1A3-30492F41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7908"/>
            <a:ext cx="8384721" cy="5530244"/>
          </a:xfrm>
        </p:spPr>
        <p:txBody>
          <a:bodyPr>
            <a:normAutofit/>
          </a:bodyPr>
          <a:lstStyle/>
          <a:p>
            <a:r>
              <a:rPr lang="en-US" altLang="zh-TW" dirty="0"/>
              <a:t>Find out if the types of word embedding effect the performance</a:t>
            </a:r>
          </a:p>
          <a:p>
            <a:r>
              <a:rPr lang="en-US" altLang="zh-TW" dirty="0"/>
              <a:t>Compare the result of </a:t>
            </a:r>
            <a:r>
              <a:rPr lang="en-US" altLang="zh-TW" dirty="0" err="1"/>
              <a:t>fasttext</a:t>
            </a:r>
            <a:r>
              <a:rPr lang="en-US" altLang="zh-TW" dirty="0"/>
              <a:t> and self-trained embedding (trained with whole </a:t>
            </a:r>
            <a:r>
              <a:rPr lang="en-US" altLang="zh-TW" dirty="0" err="1"/>
              <a:t>german</a:t>
            </a:r>
            <a:r>
              <a:rPr lang="en-US" altLang="zh-TW" dirty="0"/>
              <a:t> wiki and Bert)</a:t>
            </a:r>
          </a:p>
          <a:p>
            <a:r>
              <a:rPr lang="en-US" altLang="zh-TW" dirty="0"/>
              <a:t>Normally the </a:t>
            </a:r>
            <a:r>
              <a:rPr lang="en-US" altLang="zh-TW" dirty="0" err="1"/>
              <a:t>statified</a:t>
            </a:r>
            <a:r>
              <a:rPr lang="en-US" altLang="zh-TW" dirty="0"/>
              <a:t> contextualized word embedding should output better result</a:t>
            </a:r>
            <a:endParaRPr kumimoji="1" lang="en-US" altLang="zh-TW" sz="24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B17ACA7-F4CD-1746-9833-277D24FC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 err="1">
                <a:latin typeface="Arial" panose="020B0604020202020204" pitchFamily="34" charset="0"/>
                <a:cs typeface="Arial" panose="020B0604020202020204" pitchFamily="34" charset="0"/>
              </a:rPr>
              <a:t>Statified</a:t>
            </a:r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 contextualized vs </a:t>
            </a:r>
            <a:r>
              <a:rPr kumimoji="1" lang="en-US" altLang="zh-TW" sz="3600" dirty="0" err="1"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kumimoji="1"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1976F6-9D9A-7A42-86A8-F82B95AB9166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and how it’s done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0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2363DF90-5B0E-2348-A277-A125FAAFC811}"/>
              </a:ext>
            </a:extLst>
          </p:cNvPr>
          <p:cNvSpPr txBox="1">
            <a:spLocks/>
          </p:cNvSpPr>
          <p:nvPr/>
        </p:nvSpPr>
        <p:spPr>
          <a:xfrm>
            <a:off x="0" y="5358"/>
            <a:ext cx="91440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dirty="0" err="1">
                <a:latin typeface="Arial" panose="020B0604020202020204" pitchFamily="34" charset="0"/>
                <a:cs typeface="Arial" panose="020B0604020202020204" pitchFamily="34" charset="0"/>
              </a:rPr>
              <a:t>Statified</a:t>
            </a:r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 contextualized vs </a:t>
            </a:r>
            <a:r>
              <a:rPr kumimoji="1" lang="en-US" altLang="zh-TW" sz="3600" dirty="0" err="1"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kumimoji="1"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5ABDED6-5515-EA4F-9495-008442AA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48" y="1577139"/>
            <a:ext cx="4502291" cy="337323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2594784-8F0B-EE46-B340-8C1CF2D9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0" y="1577139"/>
            <a:ext cx="4719145" cy="3535706"/>
          </a:xfrm>
          <a:prstGeom prst="rect">
            <a:avLst/>
          </a:prstGeom>
        </p:spPr>
      </p:pic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575DCCDD-67EC-1A4C-9082-CAC8D51BEA22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A8E9D27-6372-2C40-BBEE-80A1524B63D4}"/>
              </a:ext>
            </a:extLst>
          </p:cNvPr>
          <p:cNvSpPr txBox="1"/>
          <p:nvPr/>
        </p:nvSpPr>
        <p:spPr>
          <a:xfrm>
            <a:off x="1738532" y="5322518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p-value for </a:t>
            </a:r>
            <a:r>
              <a:rPr kumimoji="1" lang="en-US" altLang="zh-TW" dirty="0" err="1"/>
              <a:t>fasttext</a:t>
            </a:r>
            <a:r>
              <a:rPr kumimoji="1" lang="en-US" altLang="zh-TW" dirty="0"/>
              <a:t> == self-trained embedding: 2.074e-05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42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0B498-8F45-9040-B1A3-30492F41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7908"/>
            <a:ext cx="8384721" cy="5530244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Fasttext</a:t>
            </a:r>
            <a:r>
              <a:rPr kumimoji="1" lang="en-US" altLang="zh-TW" dirty="0"/>
              <a:t> average: 0.7785870 </a:t>
            </a:r>
            <a:endParaRPr kumimoji="1" lang="zh-TW" altLang="en-US" dirty="0"/>
          </a:p>
          <a:p>
            <a:r>
              <a:rPr kumimoji="1" lang="en-US" altLang="zh-TW" dirty="0" err="1"/>
              <a:t>Statified</a:t>
            </a:r>
            <a:r>
              <a:rPr kumimoji="1" lang="en-US" altLang="zh-TW" dirty="0"/>
              <a:t> contextualized average: 0.7083629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Assumed reason: There is some word embedding that </a:t>
            </a:r>
            <a:r>
              <a:rPr kumimoji="1" lang="en-US" altLang="zh-TW" dirty="0" err="1"/>
              <a:t>Statified</a:t>
            </a:r>
            <a:r>
              <a:rPr kumimoji="1" lang="en-US" altLang="zh-TW" dirty="0"/>
              <a:t> contextualized do not contain, but on the other hand </a:t>
            </a:r>
            <a:r>
              <a:rPr kumimoji="1" lang="en-US" altLang="zh-TW" dirty="0" err="1"/>
              <a:t>fasttext</a:t>
            </a:r>
            <a:r>
              <a:rPr kumimoji="1" lang="en-US" altLang="zh-TW" dirty="0"/>
              <a:t> can handle them</a:t>
            </a:r>
            <a:endParaRPr kumimoji="1" lang="zh-TW" altLang="en-US" dirty="0"/>
          </a:p>
          <a:p>
            <a:endParaRPr kumimoji="1" lang="en-US" altLang="zh-TW" sz="24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B17ACA7-F4CD-1746-9833-277D24FC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 err="1">
                <a:latin typeface="Arial" panose="020B0604020202020204" pitchFamily="34" charset="0"/>
                <a:cs typeface="Arial" panose="020B0604020202020204" pitchFamily="34" charset="0"/>
              </a:rPr>
              <a:t>Statified</a:t>
            </a:r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 contextualized vs </a:t>
            </a:r>
            <a:r>
              <a:rPr kumimoji="1" lang="en-US" altLang="zh-TW" sz="3600" dirty="0" err="1"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endParaRPr kumimoji="1"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1976F6-9D9A-7A42-86A8-F82B95AB9166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de-DE" altLang="zh-TW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9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0B498-8F45-9040-B1A3-30492F41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7908"/>
            <a:ext cx="8515351" cy="5530244"/>
          </a:xfrm>
        </p:spPr>
        <p:txBody>
          <a:bodyPr>
            <a:normAutofit/>
          </a:bodyPr>
          <a:lstStyle/>
          <a:p>
            <a:r>
              <a:rPr lang="en-US" altLang="zh-TW" dirty="0"/>
              <a:t>Two methods: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Translate corpus into </a:t>
            </a:r>
            <a:r>
              <a:rPr lang="en-US" altLang="zh-TW" dirty="0" err="1"/>
              <a:t>german</a:t>
            </a:r>
            <a:r>
              <a:rPr lang="en-US" altLang="zh-TW" dirty="0"/>
              <a:t> then extract the expansion topics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Extract the expansion topics then translate the extracted expansion topics into </a:t>
            </a:r>
            <a:r>
              <a:rPr lang="en-US" altLang="zh-TW" dirty="0" err="1"/>
              <a:t>german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”</a:t>
            </a:r>
            <a:r>
              <a:rPr lang="en-US" altLang="zh-TW" dirty="0" err="1"/>
              <a:t>Extractionfirst</a:t>
            </a:r>
            <a:r>
              <a:rPr lang="en-US" altLang="zh-TW" dirty="0"/>
              <a:t>” has better performance then there is no need to translate the whole corpus and thus less computational cost </a:t>
            </a:r>
            <a:endParaRPr lang="en-US" altLang="zh-TW" sz="2400" dirty="0"/>
          </a:p>
          <a:p>
            <a:endParaRPr kumimoji="1" lang="en-US" altLang="zh-TW" sz="24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B17ACA7-F4CD-1746-9833-277D24FC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or Extract first?</a:t>
            </a:r>
            <a:endParaRPr kumimoji="1"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1976F6-9D9A-7A42-86A8-F82B95AB9166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and how it’s done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3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D348D-32A7-9A42-983F-A01B3F71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600"/>
            <a:ext cx="7886700" cy="994172"/>
          </a:xfrm>
        </p:spPr>
        <p:txBody>
          <a:bodyPr/>
          <a:lstStyle/>
          <a:p>
            <a:r>
              <a:rPr kumimoji="1" lang="en-US" altLang="zh-TW" dirty="0"/>
              <a:t>Content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92794-D837-E440-BC61-214C786F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00"/>
            <a:ext cx="7886700" cy="4592348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Introduction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Model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Overview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Selecting Topics &amp; Building Corpus &amp; Translation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Pattern Extraction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Filter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Input Features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Training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Experiments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Final model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Future works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94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2363DF90-5B0E-2348-A277-A125FAAFC811}"/>
              </a:ext>
            </a:extLst>
          </p:cNvPr>
          <p:cNvSpPr txBox="1">
            <a:spLocks/>
          </p:cNvSpPr>
          <p:nvPr/>
        </p:nvSpPr>
        <p:spPr>
          <a:xfrm>
            <a:off x="0" y="5358"/>
            <a:ext cx="91440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or Extract first?</a:t>
            </a:r>
            <a:endParaRPr kumimoji="1"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D00357E-3F13-134F-A4E7-55581281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8" y="1524604"/>
            <a:ext cx="4635062" cy="34727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2DCABBF-5509-C442-B1EE-D3804771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" y="1542997"/>
            <a:ext cx="4508938" cy="33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5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0B498-8F45-9040-B1A3-30492F41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7908"/>
            <a:ext cx="8384721" cy="5530244"/>
          </a:xfrm>
        </p:spPr>
        <p:txBody>
          <a:bodyPr>
            <a:normAutofit/>
          </a:bodyPr>
          <a:lstStyle/>
          <a:p>
            <a:r>
              <a:rPr lang="en-US" altLang="zh-TW" dirty="0"/>
              <a:t>Translate first: 0.7785870</a:t>
            </a:r>
          </a:p>
          <a:p>
            <a:r>
              <a:rPr lang="en-US" altLang="zh-TW" dirty="0"/>
              <a:t>Extract first: 0.7672677</a:t>
            </a:r>
          </a:p>
          <a:p>
            <a:endParaRPr lang="en-US" altLang="zh-TW" dirty="0"/>
          </a:p>
          <a:p>
            <a:r>
              <a:rPr lang="en-US" altLang="zh-TW" dirty="0"/>
              <a:t>”Translate first” has more than 250 pairs, whereas ”Extract first” has only a little bit more than 60 pairs 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B17ACA7-F4CD-1746-9833-277D24FC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or Extract first?</a:t>
            </a:r>
            <a:endParaRPr kumimoji="1"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1976F6-9D9A-7A42-86A8-F82B95AB9166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de-DE" altLang="zh-TW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4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0B498-8F45-9040-B1A3-30492F41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7908"/>
            <a:ext cx="8515351" cy="5530244"/>
          </a:xfrm>
        </p:spPr>
        <p:txBody>
          <a:bodyPr>
            <a:normAutofit/>
          </a:bodyPr>
          <a:lstStyle/>
          <a:p>
            <a:r>
              <a:rPr lang="en-US" altLang="zh-TW" dirty="0"/>
              <a:t>Determine which of machine learning methods fit our data better</a:t>
            </a:r>
          </a:p>
          <a:p>
            <a:endParaRPr lang="en-US" altLang="zh-TW" dirty="0"/>
          </a:p>
          <a:p>
            <a:r>
              <a:rPr lang="en-US" altLang="zh-TW" dirty="0"/>
              <a:t>Differences between two models: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The ways they separate data are different. Logistic regression is a linear classifier, whereas decision trees are a non-linear classifier 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Decision trees have normally a higher computational cost than logistic regression. </a:t>
            </a:r>
            <a:endParaRPr lang="en-US" altLang="zh-TW" sz="2000" dirty="0"/>
          </a:p>
          <a:p>
            <a:endParaRPr lang="en-US" altLang="zh-TW" sz="2400" dirty="0"/>
          </a:p>
          <a:p>
            <a:endParaRPr kumimoji="1" lang="en-US" altLang="zh-TW" sz="24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B17ACA7-F4CD-1746-9833-277D24FC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vs Decision trees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1976F6-9D9A-7A42-86A8-F82B95AB9166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and how it’s done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4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2363DF90-5B0E-2348-A277-A125FAAFC811}"/>
              </a:ext>
            </a:extLst>
          </p:cNvPr>
          <p:cNvSpPr txBox="1">
            <a:spLocks/>
          </p:cNvSpPr>
          <p:nvPr/>
        </p:nvSpPr>
        <p:spPr>
          <a:xfrm>
            <a:off x="0" y="5358"/>
            <a:ext cx="91440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vs Decision trees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A2AD786-5C49-B84B-BF36-5F206201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4064"/>
            <a:ext cx="4572000" cy="342546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D0BFD08-25A8-664F-8BC9-3DDF6571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8" y="1754065"/>
            <a:ext cx="4571999" cy="342546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FB4D7FE-0E7C-A54B-94AE-335890FC957C}"/>
              </a:ext>
            </a:extLst>
          </p:cNvPr>
          <p:cNvSpPr txBox="1"/>
          <p:nvPr/>
        </p:nvSpPr>
        <p:spPr>
          <a:xfrm>
            <a:off x="3065427" y="5359704"/>
            <a:ext cx="3486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Decision trees: 0.7310355 </a:t>
            </a:r>
          </a:p>
          <a:p>
            <a:r>
              <a:rPr kumimoji="1" lang="en-US" altLang="zh-TW" sz="2400" dirty="0"/>
              <a:t>Logistic: 0.7974715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285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D348D-32A7-9A42-983F-A01B3F71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600"/>
            <a:ext cx="7886700" cy="994172"/>
          </a:xfrm>
        </p:spPr>
        <p:txBody>
          <a:bodyPr/>
          <a:lstStyle/>
          <a:p>
            <a:r>
              <a:rPr kumimoji="1" lang="en-US" altLang="zh-TW" dirty="0"/>
              <a:t>Content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92794-D837-E440-BC61-214C786F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00"/>
            <a:ext cx="7886700" cy="4592348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Introduction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Model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Overview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Selecting Topics &amp; Building Corpus &amp; Translation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Pattern Extraction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Filter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Input Features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Training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Experiments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Final model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Future works</a:t>
            </a:r>
            <a:endParaRPr kumimoji="1" lang="zh-TW" altLang="en-US" dirty="0"/>
          </a:p>
        </p:txBody>
      </p:sp>
      <p:sp>
        <p:nvSpPr>
          <p:cNvPr id="4" name="AutoShape 18">
            <a:hlinkClick r:id="" action="ppaction://noaction"/>
            <a:extLst>
              <a:ext uri="{FF2B5EF4-FFF2-40B4-BE49-F238E27FC236}">
                <a16:creationId xmlns:a16="http://schemas.microsoft.com/office/drawing/2014/main" id="{5BB340EB-F10A-2C41-BF95-D552D50D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9361"/>
            <a:ext cx="9144000" cy="338239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67500" tIns="35100" rIns="67500" bIns="351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 sz="1650" dirty="0"/>
          </a:p>
        </p:txBody>
      </p:sp>
    </p:spTree>
    <p:extLst>
      <p:ext uri="{BB962C8B-B14F-4D97-AF65-F5344CB8AC3E}">
        <p14:creationId xmlns:p14="http://schemas.microsoft.com/office/powerpoint/2010/main" val="9346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2363DF90-5B0E-2348-A277-A125FAAFC811}"/>
              </a:ext>
            </a:extLst>
          </p:cNvPr>
          <p:cNvSpPr txBox="1">
            <a:spLocks/>
          </p:cNvSpPr>
          <p:nvPr/>
        </p:nvSpPr>
        <p:spPr>
          <a:xfrm>
            <a:off x="0" y="5358"/>
            <a:ext cx="91440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79917D9-B206-BC48-9E37-37D77FB52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69887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869147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562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Fasttext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0.7785870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6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Statified</a:t>
                      </a:r>
                      <a:r>
                        <a:rPr kumimoji="1"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contextualized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0.7083629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5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Translate first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0.7785870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52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 first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0.7672677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7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0.7974715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/>
                        <a:t>0.7310355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6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90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2363DF90-5B0E-2348-A277-A125FAAFC811}"/>
              </a:ext>
            </a:extLst>
          </p:cNvPr>
          <p:cNvSpPr txBox="1">
            <a:spLocks/>
          </p:cNvSpPr>
          <p:nvPr/>
        </p:nvSpPr>
        <p:spPr>
          <a:xfrm>
            <a:off x="0" y="5358"/>
            <a:ext cx="91440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199B1D-9E29-C241-8E64-0EA6C30D168A}"/>
              </a:ext>
            </a:extLst>
          </p:cNvPr>
          <p:cNvSpPr txBox="1"/>
          <p:nvPr/>
        </p:nvSpPr>
        <p:spPr>
          <a:xfrm>
            <a:off x="2673626" y="5011598"/>
            <a:ext cx="442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Final f1-score: 0.7974715 </a:t>
            </a:r>
            <a:endParaRPr kumimoji="1" lang="zh-TW" altLang="en-US" sz="28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E66866-0327-6344-9584-E50596FE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5" y="1431512"/>
            <a:ext cx="4359007" cy="32658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10F8CB-5F18-B84A-BA26-93F8F38A8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086" y="1323186"/>
            <a:ext cx="4422913" cy="33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1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D348D-32A7-9A42-983F-A01B3F71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600"/>
            <a:ext cx="7886700" cy="994172"/>
          </a:xfrm>
        </p:spPr>
        <p:txBody>
          <a:bodyPr/>
          <a:lstStyle/>
          <a:p>
            <a:r>
              <a:rPr kumimoji="1" lang="en-US" altLang="zh-TW" dirty="0"/>
              <a:t>Content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92794-D837-E440-BC61-214C786F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00"/>
            <a:ext cx="7886700" cy="4592348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Introduction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Model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Overview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Selecting Topics &amp; Building Corpus &amp; Translation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Pattern Extraction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Filter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Input Features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Training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Experiments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Final model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Future works</a:t>
            </a:r>
            <a:endParaRPr kumimoji="1" lang="zh-TW" altLang="en-US" dirty="0"/>
          </a:p>
        </p:txBody>
      </p:sp>
      <p:sp>
        <p:nvSpPr>
          <p:cNvPr id="4" name="AutoShape 18">
            <a:hlinkClick r:id="" action="ppaction://noaction"/>
            <a:extLst>
              <a:ext uri="{FF2B5EF4-FFF2-40B4-BE49-F238E27FC236}">
                <a16:creationId xmlns:a16="http://schemas.microsoft.com/office/drawing/2014/main" id="{5BB340EB-F10A-2C41-BF95-D552D50D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48698"/>
            <a:ext cx="9144000" cy="338239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67500" tIns="35100" rIns="67500" bIns="351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 sz="1650" dirty="0"/>
          </a:p>
        </p:txBody>
      </p:sp>
    </p:spTree>
    <p:extLst>
      <p:ext uri="{BB962C8B-B14F-4D97-AF65-F5344CB8AC3E}">
        <p14:creationId xmlns:p14="http://schemas.microsoft.com/office/powerpoint/2010/main" val="1912741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0B498-8F45-9040-B1A3-30492F41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7908"/>
            <a:ext cx="8384721" cy="5530244"/>
          </a:xfrm>
        </p:spPr>
        <p:txBody>
          <a:bodyPr>
            <a:normAutofit/>
          </a:bodyPr>
          <a:lstStyle/>
          <a:p>
            <a:r>
              <a:rPr lang="en-US" altLang="zh-TW" dirty="0"/>
              <a:t>Corpus size-translation tradeoff </a:t>
            </a:r>
          </a:p>
          <a:p>
            <a:endParaRPr lang="en-US" altLang="zh-TW" dirty="0"/>
          </a:p>
          <a:p>
            <a:r>
              <a:rPr lang="en-US" altLang="zh-TW" dirty="0"/>
              <a:t>Word embedding: How to deal with words out of vocabulary</a:t>
            </a:r>
          </a:p>
          <a:p>
            <a:endParaRPr lang="en-US" altLang="zh-TW" dirty="0"/>
          </a:p>
          <a:p>
            <a:r>
              <a:rPr lang="en-US" altLang="zh-TW" dirty="0"/>
              <a:t>Filter and feature selection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B17ACA7-F4CD-1746-9833-277D24FC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Future works</a:t>
            </a:r>
            <a:endParaRPr kumimoji="1"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1976F6-9D9A-7A42-86A8-F82B95AB9166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de-DE" altLang="zh-TW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7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A1976F6-9D9A-7A42-86A8-F82B95AB9166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de-DE" altLang="zh-TW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E696F782-9942-664B-BDA5-07CF019A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70B0811-603B-044E-8426-515B5A3C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3A5A49-EBB6-5243-B3EA-07777B3BC845}"/>
              </a:ext>
            </a:extLst>
          </p:cNvPr>
          <p:cNvSpPr txBox="1"/>
          <p:nvPr/>
        </p:nvSpPr>
        <p:spPr>
          <a:xfrm>
            <a:off x="2763078" y="2968296"/>
            <a:ext cx="6907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dirty="0"/>
              <a:t>Thank you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6960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D348D-32A7-9A42-983F-A01B3F71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600"/>
            <a:ext cx="7886700" cy="994172"/>
          </a:xfrm>
        </p:spPr>
        <p:txBody>
          <a:bodyPr/>
          <a:lstStyle/>
          <a:p>
            <a:r>
              <a:rPr kumimoji="1" lang="en-US" altLang="zh-TW" dirty="0"/>
              <a:t>Content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92794-D837-E440-BC61-214C786F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00"/>
            <a:ext cx="7886700" cy="4592348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Introduction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Model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Overview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Selecting Topics &amp; Building Corpus &amp; Translation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Pattern Extraction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Filter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Input Features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Training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Experiments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Final model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Future works</a:t>
            </a:r>
            <a:endParaRPr kumimoji="1" lang="zh-TW" altLang="en-US" dirty="0"/>
          </a:p>
        </p:txBody>
      </p:sp>
      <p:sp>
        <p:nvSpPr>
          <p:cNvPr id="4" name="AutoShape 18">
            <a:hlinkClick r:id="" action="ppaction://noaction"/>
            <a:extLst>
              <a:ext uri="{FF2B5EF4-FFF2-40B4-BE49-F238E27FC236}">
                <a16:creationId xmlns:a16="http://schemas.microsoft.com/office/drawing/2014/main" id="{5BB340EB-F10A-2C41-BF95-D552D50D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400"/>
            <a:ext cx="9144000" cy="338239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67500" tIns="35100" rIns="67500" bIns="351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 sz="1650" dirty="0"/>
          </a:p>
        </p:txBody>
      </p:sp>
    </p:spTree>
    <p:extLst>
      <p:ext uri="{BB962C8B-B14F-4D97-AF65-F5344CB8AC3E}">
        <p14:creationId xmlns:p14="http://schemas.microsoft.com/office/powerpoint/2010/main" val="329496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9403082D-357D-134F-8AF5-F710B0C8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04F8614-B063-9548-ADA7-2158F3A18F3D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1026" name="Picture 2" descr="page6image26732672">
            <a:extLst>
              <a:ext uri="{FF2B5EF4-FFF2-40B4-BE49-F238E27FC236}">
                <a16:creationId xmlns:a16="http://schemas.microsoft.com/office/drawing/2014/main" id="{D7205498-0DB8-F346-8134-10D6837E8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0"/>
            <a:ext cx="22733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4436F19-BF27-2E4F-A5AB-DA03CB1854C6}"/>
              </a:ext>
            </a:extLst>
          </p:cNvPr>
          <p:cNvSpPr txBox="1"/>
          <p:nvPr/>
        </p:nvSpPr>
        <p:spPr>
          <a:xfrm>
            <a:off x="616226" y="1470992"/>
            <a:ext cx="836639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IBM’s project debater, the first AI system that can </a:t>
            </a:r>
          </a:p>
          <a:p>
            <a:r>
              <a:rPr lang="en-US" altLang="zh-TW" sz="2800" dirty="0"/>
              <a:t>   debate on complex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One of the very first steps is topic expansion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Given a debate topic, it’s important to first define and </a:t>
            </a:r>
          </a:p>
          <a:p>
            <a:r>
              <a:rPr lang="en-US" altLang="zh-TW" sz="2800" dirty="0"/>
              <a:t>    then to extend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749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9403082D-357D-134F-8AF5-F710B0C8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04F8614-B063-9548-ADA7-2158F3A18F3D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FA56884-C75A-534D-871B-E57D7B12B7E7}"/>
              </a:ext>
            </a:extLst>
          </p:cNvPr>
          <p:cNvSpPr txBox="1"/>
          <p:nvPr/>
        </p:nvSpPr>
        <p:spPr>
          <a:xfrm>
            <a:off x="285139" y="1341783"/>
            <a:ext cx="87395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Extracting possible EC (expansion concept/topic)from sentences containing DC(debate concept/topic)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Debate topic expansion in German through translation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The goal is to build a model recognizing good and bad </a:t>
            </a:r>
          </a:p>
          <a:p>
            <a:r>
              <a:rPr lang="en-US" altLang="zh-TW" sz="2800" dirty="0"/>
              <a:t>    expansions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09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D348D-32A7-9A42-983F-A01B3F71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600"/>
            <a:ext cx="7886700" cy="994172"/>
          </a:xfrm>
        </p:spPr>
        <p:txBody>
          <a:bodyPr/>
          <a:lstStyle/>
          <a:p>
            <a:r>
              <a:rPr kumimoji="1" lang="en-US" altLang="zh-TW" dirty="0"/>
              <a:t>Content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92794-D837-E440-BC61-214C786F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00"/>
            <a:ext cx="7886700" cy="4592348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Introduction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Model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Overview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Selecting Topics &amp; building Corpus &amp;Translation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Pattern Extraction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Filter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Input Features</a:t>
            </a:r>
          </a:p>
          <a:p>
            <a:pPr marL="728663" lvl="1" indent="-385763">
              <a:buFont typeface="+mj-lt"/>
              <a:buAutoNum type="alphaLcParenR"/>
            </a:pPr>
            <a:r>
              <a:rPr kumimoji="1" lang="en-US" altLang="zh-TW" dirty="0"/>
              <a:t>Training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Experiments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Final model</a:t>
            </a:r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Future works</a:t>
            </a:r>
            <a:endParaRPr kumimoji="1" lang="zh-TW" altLang="en-US" dirty="0"/>
          </a:p>
        </p:txBody>
      </p:sp>
      <p:sp>
        <p:nvSpPr>
          <p:cNvPr id="4" name="AutoShape 18">
            <a:hlinkClick r:id="" action="ppaction://noaction"/>
            <a:extLst>
              <a:ext uri="{FF2B5EF4-FFF2-40B4-BE49-F238E27FC236}">
                <a16:creationId xmlns:a16="http://schemas.microsoft.com/office/drawing/2014/main" id="{5BB340EB-F10A-2C41-BF95-D552D50D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7926"/>
            <a:ext cx="9144000" cy="338239"/>
          </a:xfrm>
          <a:prstGeom prst="roundRect">
            <a:avLst>
              <a:gd name="adj" fmla="val 0"/>
            </a:avLst>
          </a:prstGeom>
          <a:solidFill>
            <a:srgbClr val="009AE0">
              <a:alpha val="15000"/>
            </a:srgbClr>
          </a:solidFill>
          <a:ln w="0" algn="ctr">
            <a:noFill/>
            <a:round/>
            <a:headEnd/>
            <a:tailEnd type="none" w="lg" len="lg"/>
          </a:ln>
        </p:spPr>
        <p:txBody>
          <a:bodyPr wrap="none" lIns="67500" tIns="35100" rIns="67500" bIns="35100" anchor="ctr"/>
          <a:lstStyle>
            <a:defPPr>
              <a:defRPr lang="de-DE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endParaRPr lang="de-DE" sz="1650" dirty="0"/>
          </a:p>
        </p:txBody>
      </p:sp>
    </p:spTree>
    <p:extLst>
      <p:ext uri="{BB962C8B-B14F-4D97-AF65-F5344CB8AC3E}">
        <p14:creationId xmlns:p14="http://schemas.microsoft.com/office/powerpoint/2010/main" val="66129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EAD42E2-CD32-3142-B477-4985AF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B7A0EE9-9FC5-3540-B397-087D1B049ABF}"/>
              </a:ext>
            </a:extLst>
          </p:cNvPr>
          <p:cNvGrpSpPr/>
          <p:nvPr/>
        </p:nvGrpSpPr>
        <p:grpSpPr>
          <a:xfrm>
            <a:off x="496957" y="1242391"/>
            <a:ext cx="8259417" cy="4978399"/>
            <a:chOff x="109233" y="949624"/>
            <a:chExt cx="10053578" cy="5271166"/>
          </a:xfrm>
        </p:grpSpPr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C19BE000-C6BE-A242-A25D-45CDC746AE87}"/>
                </a:ext>
              </a:extLst>
            </p:cNvPr>
            <p:cNvSpPr/>
            <p:nvPr/>
          </p:nvSpPr>
          <p:spPr>
            <a:xfrm>
              <a:off x="7944330" y="3046428"/>
              <a:ext cx="2218481" cy="10995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Pattern Extraction</a:t>
              </a:r>
              <a:endParaRPr kumimoji="1" lang="zh-TW" altLang="en-US" dirty="0"/>
            </a:p>
          </p:txBody>
        </p: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7A1B91B7-EABB-EE4C-B249-88ECE85D993D}"/>
                </a:ext>
              </a:extLst>
            </p:cNvPr>
            <p:cNvSpPr/>
            <p:nvPr/>
          </p:nvSpPr>
          <p:spPr>
            <a:xfrm>
              <a:off x="4015209" y="949626"/>
              <a:ext cx="2218481" cy="10995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Building Corpus</a:t>
              </a:r>
              <a:endParaRPr kumimoji="1" lang="zh-TW" altLang="en-US" dirty="0"/>
            </a:p>
          </p:txBody>
        </p:sp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31368519-C34B-9043-9AAC-967291E4B5A1}"/>
                </a:ext>
              </a:extLst>
            </p:cNvPr>
            <p:cNvSpPr/>
            <p:nvPr/>
          </p:nvSpPr>
          <p:spPr>
            <a:xfrm>
              <a:off x="7944330" y="949625"/>
              <a:ext cx="2218481" cy="10995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Translation</a:t>
              </a:r>
              <a:endParaRPr kumimoji="1" lang="zh-TW" altLang="en-US" dirty="0"/>
            </a:p>
          </p:txBody>
        </p:sp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05BE80F5-6215-9548-84A5-EEA3C120926C}"/>
                </a:ext>
              </a:extLst>
            </p:cNvPr>
            <p:cNvSpPr/>
            <p:nvPr/>
          </p:nvSpPr>
          <p:spPr>
            <a:xfrm>
              <a:off x="109233" y="5121195"/>
              <a:ext cx="2218481" cy="10995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Training</a:t>
              </a:r>
              <a:endParaRPr kumimoji="1" lang="zh-TW" altLang="en-US" dirty="0"/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A4C19FF6-6BFA-8049-BC87-5AA0C82B748F}"/>
                </a:ext>
              </a:extLst>
            </p:cNvPr>
            <p:cNvSpPr/>
            <p:nvPr/>
          </p:nvSpPr>
          <p:spPr>
            <a:xfrm>
              <a:off x="109233" y="3035409"/>
              <a:ext cx="2218481" cy="10995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Input Features</a:t>
              </a:r>
              <a:endParaRPr kumimoji="1" lang="zh-TW" altLang="en-US" dirty="0"/>
            </a:p>
          </p:txBody>
        </p:sp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0A6A99F4-C830-E04C-AF41-3F611593C8FA}"/>
                </a:ext>
              </a:extLst>
            </p:cNvPr>
            <p:cNvSpPr/>
            <p:nvPr/>
          </p:nvSpPr>
          <p:spPr>
            <a:xfrm>
              <a:off x="2576089" y="1285292"/>
              <a:ext cx="1179172" cy="428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向右箭號 13">
              <a:extLst>
                <a:ext uri="{FF2B5EF4-FFF2-40B4-BE49-F238E27FC236}">
                  <a16:creationId xmlns:a16="http://schemas.microsoft.com/office/drawing/2014/main" id="{33C13EBD-BC8F-F54C-86DC-0C60E6E663A1}"/>
                </a:ext>
              </a:extLst>
            </p:cNvPr>
            <p:cNvSpPr/>
            <p:nvPr/>
          </p:nvSpPr>
          <p:spPr>
            <a:xfrm>
              <a:off x="6493638" y="1285292"/>
              <a:ext cx="1081268" cy="428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向右箭號 14">
              <a:extLst>
                <a:ext uri="{FF2B5EF4-FFF2-40B4-BE49-F238E27FC236}">
                  <a16:creationId xmlns:a16="http://schemas.microsoft.com/office/drawing/2014/main" id="{3C90D57B-0F03-3E4B-B470-B606781D6DA7}"/>
                </a:ext>
              </a:extLst>
            </p:cNvPr>
            <p:cNvSpPr/>
            <p:nvPr/>
          </p:nvSpPr>
          <p:spPr>
            <a:xfrm rot="5400000">
              <a:off x="8668152" y="2368582"/>
              <a:ext cx="770835" cy="428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向右箭號 15">
              <a:extLst>
                <a:ext uri="{FF2B5EF4-FFF2-40B4-BE49-F238E27FC236}">
                  <a16:creationId xmlns:a16="http://schemas.microsoft.com/office/drawing/2014/main" id="{A732AD70-0C6E-0F4C-85DC-DC26E0AECD16}"/>
                </a:ext>
              </a:extLst>
            </p:cNvPr>
            <p:cNvSpPr/>
            <p:nvPr/>
          </p:nvSpPr>
          <p:spPr>
            <a:xfrm rot="10800000">
              <a:off x="2550648" y="3382093"/>
              <a:ext cx="1179172" cy="428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3EF0718E-AD40-534E-9EC8-86342843336C}"/>
                </a:ext>
              </a:extLst>
            </p:cNvPr>
            <p:cNvSpPr/>
            <p:nvPr/>
          </p:nvSpPr>
          <p:spPr>
            <a:xfrm>
              <a:off x="4015208" y="3046428"/>
              <a:ext cx="2218481" cy="10995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Filter</a:t>
              </a:r>
              <a:endParaRPr kumimoji="1" lang="zh-TW" altLang="en-US" dirty="0"/>
            </a:p>
          </p:txBody>
        </p:sp>
        <p:sp>
          <p:nvSpPr>
            <p:cNvPr id="18" name="向右箭號 17">
              <a:extLst>
                <a:ext uri="{FF2B5EF4-FFF2-40B4-BE49-F238E27FC236}">
                  <a16:creationId xmlns:a16="http://schemas.microsoft.com/office/drawing/2014/main" id="{A504B878-9CFE-C246-826B-51B3D5974AD5}"/>
                </a:ext>
              </a:extLst>
            </p:cNvPr>
            <p:cNvSpPr/>
            <p:nvPr/>
          </p:nvSpPr>
          <p:spPr>
            <a:xfrm rot="10800000">
              <a:off x="6519077" y="3382093"/>
              <a:ext cx="1179172" cy="428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圓角矩形 18">
              <a:extLst>
                <a:ext uri="{FF2B5EF4-FFF2-40B4-BE49-F238E27FC236}">
                  <a16:creationId xmlns:a16="http://schemas.microsoft.com/office/drawing/2014/main" id="{4BE24A64-6DA6-7E40-8F15-2B4164644487}"/>
                </a:ext>
              </a:extLst>
            </p:cNvPr>
            <p:cNvSpPr/>
            <p:nvPr/>
          </p:nvSpPr>
          <p:spPr>
            <a:xfrm>
              <a:off x="109235" y="949624"/>
              <a:ext cx="2218481" cy="10995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Selecting Topics</a:t>
              </a:r>
              <a:endParaRPr kumimoji="1" lang="zh-TW" altLang="en-US" dirty="0"/>
            </a:p>
          </p:txBody>
        </p:sp>
        <p:sp>
          <p:nvSpPr>
            <p:cNvPr id="20" name="向右箭號 19">
              <a:extLst>
                <a:ext uri="{FF2B5EF4-FFF2-40B4-BE49-F238E27FC236}">
                  <a16:creationId xmlns:a16="http://schemas.microsoft.com/office/drawing/2014/main" id="{21380233-97A0-E74F-9F7B-E685B170B154}"/>
                </a:ext>
              </a:extLst>
            </p:cNvPr>
            <p:cNvSpPr/>
            <p:nvPr/>
          </p:nvSpPr>
          <p:spPr>
            <a:xfrm rot="5400000">
              <a:off x="833055" y="4429608"/>
              <a:ext cx="770835" cy="428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32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3C3D81-DD12-2E4A-B633-6CF27539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30" y="1190393"/>
            <a:ext cx="8426370" cy="498470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Selecting Topics: </a:t>
            </a:r>
          </a:p>
          <a:p>
            <a:pPr lvl="1"/>
            <a:r>
              <a:rPr lang="en-US" altLang="zh-TW" dirty="0"/>
              <a:t>50 debate topics selected manually </a:t>
            </a:r>
          </a:p>
          <a:p>
            <a:pPr lvl="1"/>
            <a:r>
              <a:rPr lang="en-US" altLang="zh-TW" dirty="0"/>
              <a:t>Also wiki topics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Building Corpus: </a:t>
            </a:r>
          </a:p>
          <a:p>
            <a:pPr lvl="1"/>
            <a:r>
              <a:rPr kumimoji="1" lang="en-US" altLang="zh-TW" dirty="0"/>
              <a:t>Extract the wiki pages of the </a:t>
            </a:r>
            <a:r>
              <a:rPr kumimoji="1" lang="en-US" altLang="zh-TW" dirty="0" err="1"/>
              <a:t>outlinks</a:t>
            </a:r>
            <a:r>
              <a:rPr kumimoji="1" lang="en-US" altLang="zh-TW" dirty="0"/>
              <a:t> of these topics</a:t>
            </a:r>
          </a:p>
          <a:p>
            <a:pPr lvl="1"/>
            <a:r>
              <a:rPr kumimoji="1" lang="en-US" altLang="zh-TW" dirty="0"/>
              <a:t>About 500 million characters</a:t>
            </a:r>
          </a:p>
          <a:p>
            <a:pPr marL="385763" indent="-385763">
              <a:buFont typeface="+mj-lt"/>
              <a:buAutoNum type="arabicPeriod"/>
            </a:pPr>
            <a:endParaRPr kumimoji="1" lang="en-US" altLang="zh-TW" dirty="0"/>
          </a:p>
          <a:p>
            <a:pPr marL="385763" indent="-385763">
              <a:buFont typeface="+mj-lt"/>
              <a:buAutoNum type="arabicPeriod"/>
            </a:pPr>
            <a:r>
              <a:rPr kumimoji="1" lang="en-US" altLang="zh-TW" dirty="0"/>
              <a:t>Translation:</a:t>
            </a:r>
          </a:p>
          <a:p>
            <a:pPr lvl="1"/>
            <a:r>
              <a:rPr kumimoji="1" lang="en-US" altLang="zh-TW" dirty="0"/>
              <a:t>Use </a:t>
            </a:r>
            <a:r>
              <a:rPr kumimoji="1" lang="en-US" altLang="zh-TW" dirty="0" err="1"/>
              <a:t>Libretranslate</a:t>
            </a:r>
            <a:r>
              <a:rPr kumimoji="1" lang="en-US" altLang="zh-TW" dirty="0"/>
              <a:t> to translate into </a:t>
            </a:r>
            <a:r>
              <a:rPr kumimoji="1" lang="en-US" altLang="zh-TW" dirty="0" err="1"/>
              <a:t>german</a:t>
            </a:r>
            <a:endParaRPr kumimoji="1" lang="en-US" altLang="zh-TW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EAD42E2-CD32-3142-B477-4985AF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239"/>
            <a:ext cx="9144000" cy="553998"/>
          </a:xfrm>
        </p:spPr>
        <p:txBody>
          <a:bodyPr>
            <a:noAutofit/>
          </a:bodyPr>
          <a:lstStyle/>
          <a:p>
            <a:pPr marL="342900" lvl="1" algn="ctr"/>
            <a:r>
              <a:rPr kumimoji="1" lang="en-US" altLang="zh-TW" sz="36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Topics, Corpus and </a:t>
            </a:r>
            <a:r>
              <a:rPr kumimoji="1" lang="en-US" altLang="zh-TW" sz="3600" dirty="0"/>
              <a:t>Translation</a:t>
            </a:r>
            <a:br>
              <a:rPr kumimoji="1" lang="zh-TW" altLang="en-US" sz="3600" dirty="0"/>
            </a:br>
            <a:endParaRPr kumimoji="1" lang="en-US" altLang="zh-TW" sz="3600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0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CB584-1695-3547-A0D6-D0E6ABFD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8" y="1324307"/>
            <a:ext cx="8515350" cy="5708469"/>
          </a:xfrm>
        </p:spPr>
        <p:txBody>
          <a:bodyPr>
            <a:normAutofit/>
          </a:bodyPr>
          <a:lstStyle/>
          <a:p>
            <a:pPr marL="385763" indent="-385763" fontAlgn="ctr">
              <a:buFont typeface="+mj-lt"/>
              <a:buAutoNum type="arabicPeriod"/>
            </a:pPr>
            <a:r>
              <a:rPr lang="en-US" altLang="zh-TW" dirty="0"/>
              <a:t>Get sentences containing our concepts and patterns with help of regular expression</a:t>
            </a:r>
          </a:p>
          <a:p>
            <a:pPr marL="385763" indent="-385763" fontAlgn="ctr">
              <a:buFont typeface="+mj-lt"/>
              <a:buAutoNum type="arabicPeriod"/>
            </a:pPr>
            <a:endParaRPr kumimoji="1" lang="en-US" altLang="zh-TW" dirty="0"/>
          </a:p>
          <a:p>
            <a:pPr marL="385763" indent="-385763" fontAlgn="ctr">
              <a:buFont typeface="+mj-lt"/>
              <a:buAutoNum type="arabicPeriod" startAt="2"/>
            </a:pPr>
            <a:r>
              <a:rPr lang="en-US" altLang="zh-TW" dirty="0"/>
              <a:t>Use </a:t>
            </a:r>
            <a:r>
              <a:rPr lang="en-US" altLang="zh-TW" dirty="0" err="1"/>
              <a:t>StanzaClientAPI</a:t>
            </a:r>
            <a:r>
              <a:rPr lang="en-US" altLang="zh-TW" dirty="0"/>
              <a:t> (dependency parsing) to extract EC (detail next page)</a:t>
            </a:r>
          </a:p>
          <a:p>
            <a:pPr marL="385763" indent="-385763" fontAlgn="ctr">
              <a:buFont typeface="+mj-lt"/>
              <a:buAutoNum type="arabicPeriod" startAt="2"/>
            </a:pPr>
            <a:endParaRPr lang="en-US" altLang="zh-TW" dirty="0"/>
          </a:p>
          <a:p>
            <a:pPr marL="385763" indent="-385763" fontAlgn="ctr">
              <a:buFont typeface="+mj-lt"/>
              <a:buAutoNum type="arabicPeriod" startAt="2"/>
            </a:pPr>
            <a:r>
              <a:rPr lang="en-US" altLang="zh-TW" dirty="0"/>
              <a:t>Delete duplicates</a:t>
            </a:r>
          </a:p>
          <a:p>
            <a:pPr marL="385763" indent="-385763" fontAlgn="ctr">
              <a:buFont typeface="+mj-lt"/>
              <a:buAutoNum type="arabicPeriod" startAt="2"/>
            </a:pPr>
            <a:endParaRPr lang="en-US" altLang="zh-TW" dirty="0"/>
          </a:p>
          <a:p>
            <a:pPr marL="385763" indent="-385763" fontAlgn="ctr">
              <a:buFont typeface="+mj-lt"/>
              <a:buAutoNum type="arabicPeriod" startAt="2"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85763" indent="-385763" fontAlgn="ctr">
              <a:buFont typeface="+mj-lt"/>
              <a:buAutoNum type="arabicPeriod"/>
            </a:pPr>
            <a:endParaRPr kumimoji="1" lang="en-US" altLang="zh-TW" dirty="0"/>
          </a:p>
          <a:p>
            <a:pPr marL="342900" lvl="1" indent="0" fontAlgn="ctr">
              <a:buNone/>
            </a:pPr>
            <a:endParaRPr lang="en-US" altLang="zh-TW" sz="2100" dirty="0"/>
          </a:p>
          <a:p>
            <a:pPr lvl="1" fontAlgn="ctr"/>
            <a:endParaRPr lang="en-US" altLang="zh-TW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1A9A3F6-0D01-F248-A0AB-17776581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58"/>
            <a:ext cx="9144000" cy="553998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Pattern Extraction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652743B-8EC8-EF4C-8369-54992D2BD934}"/>
              </a:ext>
            </a:extLst>
          </p:cNvPr>
          <p:cNvSpPr txBox="1">
            <a:spLocks/>
          </p:cNvSpPr>
          <p:nvPr/>
        </p:nvSpPr>
        <p:spPr>
          <a:xfrm>
            <a:off x="496388" y="567247"/>
            <a:ext cx="8647611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Pattern</a:t>
            </a:r>
            <a:endParaRPr lang="de-D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9421E5-E930-2B41-9669-980A0BA9D5E5}"/>
              </a:ext>
            </a:extLst>
          </p:cNvPr>
          <p:cNvSpPr txBox="1"/>
          <p:nvPr/>
        </p:nvSpPr>
        <p:spPr>
          <a:xfrm>
            <a:off x="2935191" y="2967335"/>
            <a:ext cx="47388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 err="1"/>
              <a:t>ist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ein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Beispiel</a:t>
            </a:r>
            <a:r>
              <a:rPr lang="en-US" altLang="zh-TW" sz="2800" dirty="0"/>
              <a:t> </a:t>
            </a:r>
            <a:r>
              <a:rPr lang="en-US" altLang="zh-TW" sz="2800" dirty="0" err="1"/>
              <a:t>für</a:t>
            </a:r>
            <a:r>
              <a:rPr lang="en-US" altLang="zh-TW" sz="2800" dirty="0"/>
              <a:t> B</a:t>
            </a:r>
          </a:p>
          <a:p>
            <a:r>
              <a:rPr lang="en-US" altLang="zh-TW" sz="2800" dirty="0"/>
              <a:t>Covid-19 </a:t>
            </a:r>
            <a:r>
              <a:rPr lang="en-US" altLang="zh-TW" sz="2800" dirty="0" err="1"/>
              <a:t>ist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ein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Beispiel</a:t>
            </a:r>
            <a:r>
              <a:rPr lang="en-US" altLang="zh-TW" sz="2800" dirty="0"/>
              <a:t> </a:t>
            </a:r>
            <a:r>
              <a:rPr lang="en-US" altLang="zh-TW" sz="2800" dirty="0" err="1"/>
              <a:t>für</a:t>
            </a:r>
            <a:r>
              <a:rPr lang="en-US" altLang="zh-TW" sz="2800" dirty="0"/>
              <a:t> B</a:t>
            </a:r>
          </a:p>
          <a:p>
            <a:endParaRPr lang="en-US" altLang="zh-TW" sz="28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21092</TotalTime>
  <Words>845</Words>
  <Application>Microsoft Macintosh PowerPoint</Application>
  <PresentationFormat>如螢幕大小 (4:3)</PresentationFormat>
  <Paragraphs>245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Tahoma</vt:lpstr>
      <vt:lpstr>Office 佈景主題</vt:lpstr>
      <vt:lpstr>PowerPoint 簡報</vt:lpstr>
      <vt:lpstr>Content</vt:lpstr>
      <vt:lpstr>Content</vt:lpstr>
      <vt:lpstr>Introduction</vt:lpstr>
      <vt:lpstr>Introduction</vt:lpstr>
      <vt:lpstr>Content</vt:lpstr>
      <vt:lpstr>Overview</vt:lpstr>
      <vt:lpstr>Topics, Corpus and Translation </vt:lpstr>
      <vt:lpstr>Pattern Extraction</vt:lpstr>
      <vt:lpstr>Pattern Extraction</vt:lpstr>
      <vt:lpstr>Pattern Extraction</vt:lpstr>
      <vt:lpstr>Filter</vt:lpstr>
      <vt:lpstr>PowerPoint 簡報</vt:lpstr>
      <vt:lpstr>Training</vt:lpstr>
      <vt:lpstr>Content</vt:lpstr>
      <vt:lpstr>Statified contextualized vs Fasttext</vt:lpstr>
      <vt:lpstr>PowerPoint 簡報</vt:lpstr>
      <vt:lpstr>Statified contextualized vs Fasttext</vt:lpstr>
      <vt:lpstr>Translate or Extract first?</vt:lpstr>
      <vt:lpstr>PowerPoint 簡報</vt:lpstr>
      <vt:lpstr>Translate or Extract first?</vt:lpstr>
      <vt:lpstr>Logistic regression vs Decision trees</vt:lpstr>
      <vt:lpstr>PowerPoint 簡報</vt:lpstr>
      <vt:lpstr>Content</vt:lpstr>
      <vt:lpstr>PowerPoint 簡報</vt:lpstr>
      <vt:lpstr>PowerPoint 簡報</vt:lpstr>
      <vt:lpstr>Content</vt:lpstr>
      <vt:lpstr>Future works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Debate Topic Expansion</dc:title>
  <dc:creator>捷 康</dc:creator>
  <cp:lastModifiedBy>捷 康</cp:lastModifiedBy>
  <cp:revision>26</cp:revision>
  <dcterms:created xsi:type="dcterms:W3CDTF">2021-10-17T15:08:33Z</dcterms:created>
  <dcterms:modified xsi:type="dcterms:W3CDTF">2022-03-24T10:16:13Z</dcterms:modified>
</cp:coreProperties>
</file>