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6.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219925" y="1578400"/>
            <a:ext cx="5645100" cy="1578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Electric Caviar Racers</a:t>
            </a:r>
          </a:p>
          <a:p>
            <a:pPr indent="0" lvl="0" marL="0" algn="ctr">
              <a:spcBef>
                <a:spcPts val="0"/>
              </a:spcBef>
              <a:spcAft>
                <a:spcPts val="0"/>
              </a:spcAft>
              <a:buNone/>
            </a:pPr>
            <a:r>
              <a:rPr lang="en" sz="2400"/>
              <a:t>Kuhn Poker Agent</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indent="0" lvl="0" marL="0">
              <a:spcBef>
                <a:spcPts val="0"/>
              </a:spcBef>
              <a:buNone/>
            </a:pPr>
            <a:r>
              <a:rPr lang="en"/>
              <a:t>Eduardo Porto </a:t>
            </a:r>
          </a:p>
          <a:p>
            <a:pPr indent="0" lvl="0" marL="0">
              <a:spcBef>
                <a:spcPts val="0"/>
              </a:spcBef>
              <a:buNone/>
            </a:pPr>
            <a:r>
              <a:rPr lang="en"/>
              <a:t>Lester Hernandez Alfonso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1. Intro</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n"/>
              <a:t>The game:</a:t>
            </a:r>
          </a:p>
          <a:p>
            <a:pPr indent="457200" lvl="0" marL="0">
              <a:spcBef>
                <a:spcPts val="0"/>
              </a:spcBef>
              <a:buNone/>
            </a:pPr>
            <a:r>
              <a:rPr lang="en"/>
              <a:t>3 player Kuhn poker, a simplified 4 card (1 card per hand) version of poker</a:t>
            </a:r>
          </a:p>
          <a:p>
            <a:pPr indent="0" lvl="0" marL="0">
              <a:spcBef>
                <a:spcPts val="0"/>
              </a:spcBef>
              <a:buNone/>
            </a:pPr>
            <a:r>
              <a:rPr lang="en"/>
              <a:t>Our agent: </a:t>
            </a:r>
          </a:p>
          <a:p>
            <a:pPr indent="0" lvl="0" marL="457200" rtl="0">
              <a:spcBef>
                <a:spcPts val="0"/>
              </a:spcBef>
              <a:buNone/>
            </a:pPr>
            <a:r>
              <a:rPr lang="en"/>
              <a:t>Electric Caviar is actually a heavily modified version of the “example_player” agent from computer poker competition code download package.</a:t>
            </a:r>
          </a:p>
          <a:p>
            <a:pPr indent="0" lvl="0" marL="0" rtl="0">
              <a:spcBef>
                <a:spcPts val="0"/>
              </a:spcBef>
              <a:buNone/>
            </a:pPr>
            <a:r>
              <a:rPr lang="en"/>
              <a:t>Objective:</a:t>
            </a:r>
          </a:p>
          <a:p>
            <a:pPr indent="0" lvl="0" marL="457200" rtl="0">
              <a:spcBef>
                <a:spcPts val="0"/>
              </a:spcBef>
              <a:buNone/>
            </a:pPr>
            <a:r>
              <a:rPr lang="en"/>
              <a:t>Have our agent compete against other student's agents, who will probably implement similar approaches.</a:t>
            </a:r>
          </a:p>
          <a:p>
            <a:pPr indent="0" lvl="0" marL="457200" rtl="0">
              <a:spcBef>
                <a:spcPts val="0"/>
              </a:spcBef>
              <a:buNone/>
            </a:pPr>
            <a:r>
              <a:t/>
            </a:r>
            <a:endParaRPr/>
          </a:p>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2. Approach</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7500" lvl="0" marL="457200" rtl="0">
              <a:lnSpc>
                <a:spcPct val="100000"/>
              </a:lnSpc>
              <a:spcBef>
                <a:spcPts val="0"/>
              </a:spcBef>
              <a:buClr>
                <a:srgbClr val="FFFFFF"/>
              </a:buClr>
              <a:buSzPts val="1400"/>
              <a:buChar char="-"/>
            </a:pPr>
            <a:r>
              <a:rPr lang="en" sz="1400">
                <a:solidFill>
                  <a:srgbClr val="FFFFFF"/>
                </a:solidFill>
              </a:rPr>
              <a:t>Our agent always plays a Nash Equilibrium strategy as described by </a:t>
            </a:r>
            <a:r>
              <a:rPr lang="en" sz="1400">
                <a:solidFill>
                  <a:srgbClr val="FFFFFF"/>
                </a:solidFill>
              </a:rPr>
              <a:t>“A Parameterized Family of Equilibrium Profiles for Three-Player Kuhn Poker” (Szafron, Duane, et al.)</a:t>
            </a:r>
          </a:p>
          <a:p>
            <a:pPr indent="0" lvl="0" marL="0" rtl="0">
              <a:lnSpc>
                <a:spcPct val="100000"/>
              </a:lnSpc>
              <a:spcBef>
                <a:spcPts val="0"/>
              </a:spcBef>
              <a:buNone/>
            </a:pPr>
            <a:r>
              <a:t/>
            </a:r>
            <a:endParaRPr sz="1400">
              <a:solidFill>
                <a:srgbClr val="FFFFFF"/>
              </a:solidFill>
            </a:endParaRPr>
          </a:p>
          <a:p>
            <a:pPr indent="-317500" lvl="0" marL="457200" rtl="0">
              <a:lnSpc>
                <a:spcPct val="100000"/>
              </a:lnSpc>
              <a:spcBef>
                <a:spcPts val="0"/>
              </a:spcBef>
              <a:buClr>
                <a:srgbClr val="FFFFFF"/>
              </a:buClr>
              <a:buSzPts val="1400"/>
              <a:buChar char="-"/>
            </a:pPr>
            <a:r>
              <a:rPr lang="en" sz="1400">
                <a:solidFill>
                  <a:srgbClr val="FFFFFF"/>
                </a:solidFill>
              </a:rPr>
              <a:t>The Fictitious Play algorithm is used to learn about opponents strategies.</a:t>
            </a:r>
          </a:p>
          <a:p>
            <a:pPr indent="0" lvl="0" marL="0" rtl="0">
              <a:lnSpc>
                <a:spcPct val="100000"/>
              </a:lnSpc>
              <a:spcBef>
                <a:spcPts val="0"/>
              </a:spcBef>
              <a:buNone/>
            </a:pPr>
            <a:r>
              <a:t/>
            </a:r>
            <a:endParaRPr sz="1400">
              <a:solidFill>
                <a:srgbClr val="FFFFFF"/>
              </a:solidFill>
            </a:endParaRPr>
          </a:p>
          <a:p>
            <a:pPr indent="-317500" lvl="0" marL="457200">
              <a:lnSpc>
                <a:spcPct val="100000"/>
              </a:lnSpc>
              <a:spcBef>
                <a:spcPts val="0"/>
              </a:spcBef>
              <a:buClr>
                <a:srgbClr val="FFFFFF"/>
              </a:buClr>
              <a:buSzPts val="1400"/>
              <a:buChar char="-"/>
            </a:pPr>
            <a:r>
              <a:rPr lang="en" sz="1400">
                <a:solidFill>
                  <a:srgbClr val="FFFFFF"/>
                </a:solidFill>
              </a:rPr>
              <a:t>Our agents keeps a scoreboard so that it can choose to transfer utility from an opponent to another, if necessary.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3. Implementation</a:t>
            </a:r>
          </a:p>
        </p:txBody>
      </p:sp>
      <p:sp>
        <p:nvSpPr>
          <p:cNvPr id="153" name="Shape 153"/>
          <p:cNvSpPr txBox="1"/>
          <p:nvPr>
            <p:ph idx="1" type="body"/>
          </p:nvPr>
        </p:nvSpPr>
        <p:spPr>
          <a:xfrm>
            <a:off x="1038450" y="1129075"/>
            <a:ext cx="4871700" cy="3380400"/>
          </a:xfrm>
          <a:prstGeom prst="rect">
            <a:avLst/>
          </a:prstGeom>
        </p:spPr>
        <p:txBody>
          <a:bodyPr anchorCtr="0" anchor="t" bIns="91425" lIns="91425" rIns="91425" wrap="square" tIns="91425">
            <a:noAutofit/>
          </a:bodyPr>
          <a:lstStyle/>
          <a:p>
            <a:pPr indent="-311150" lvl="0" marL="457200" rtl="0">
              <a:lnSpc>
                <a:spcPct val="100000"/>
              </a:lnSpc>
              <a:spcBef>
                <a:spcPts val="0"/>
              </a:spcBef>
              <a:buSzPts val="1300"/>
              <a:buChar char="-"/>
            </a:pPr>
            <a:r>
              <a:rPr lang="en"/>
              <a:t>“example_player” agent  was modified to implement all equilibria from table 2 &amp; 3 from the article (</a:t>
            </a:r>
            <a:r>
              <a:rPr lang="en" sz="1400"/>
              <a:t>Szafron, Duane, et al.</a:t>
            </a:r>
            <a:r>
              <a:rPr lang="en"/>
              <a:t>)</a:t>
            </a:r>
          </a:p>
          <a:p>
            <a:pPr indent="0" lvl="0" marL="0" rtl="0">
              <a:lnSpc>
                <a:spcPct val="100000"/>
              </a:lnSpc>
              <a:spcBef>
                <a:spcPts val="0"/>
              </a:spcBef>
              <a:buNone/>
            </a:pPr>
            <a:r>
              <a:t/>
            </a:r>
            <a:endParaRPr/>
          </a:p>
          <a:p>
            <a:pPr indent="-311150" lvl="0" marL="457200" rtl="0">
              <a:lnSpc>
                <a:spcPct val="100000"/>
              </a:lnSpc>
              <a:spcBef>
                <a:spcPts val="0"/>
              </a:spcBef>
              <a:buSzPts val="1300"/>
              <a:buChar char="-"/>
            </a:pPr>
            <a:r>
              <a:rPr lang="en"/>
              <a:t>This was done by saving all values {ajk, bjk, cjk | j, k = 1..4} in variables and setting them before playing an action (every round). Note some values needed to be randomized.</a:t>
            </a:r>
          </a:p>
          <a:p>
            <a:pPr indent="0" lvl="0" marL="0" rtl="0">
              <a:lnSpc>
                <a:spcPct val="100000"/>
              </a:lnSpc>
              <a:spcBef>
                <a:spcPts val="0"/>
              </a:spcBef>
              <a:buNone/>
            </a:pPr>
            <a:r>
              <a:t/>
            </a:r>
            <a:endParaRPr/>
          </a:p>
          <a:p>
            <a:pPr indent="-311150" lvl="0" marL="457200" rtl="0">
              <a:lnSpc>
                <a:spcPct val="100000"/>
              </a:lnSpc>
              <a:spcBef>
                <a:spcPts val="0"/>
              </a:spcBef>
              <a:buSzPts val="1300"/>
              <a:buChar char="-"/>
            </a:pPr>
            <a:r>
              <a:rPr lang="en"/>
              <a:t>Learning was then implemented by by gathering data on how opponents conformed to our initially randomized variables and adjusting these probabilities to reflect their actual behaviour.</a:t>
            </a:r>
          </a:p>
        </p:txBody>
      </p:sp>
      <p:pic>
        <p:nvPicPr>
          <p:cNvPr id="154" name="Shape 154"/>
          <p:cNvPicPr preferRelativeResize="0"/>
          <p:nvPr/>
        </p:nvPicPr>
        <p:blipFill>
          <a:blip r:embed="rId3">
            <a:alphaModFix/>
          </a:blip>
          <a:stretch>
            <a:fillRect/>
          </a:stretch>
        </p:blipFill>
        <p:spPr>
          <a:xfrm>
            <a:off x="6114850" y="1610168"/>
            <a:ext cx="2125225" cy="2994032"/>
          </a:xfrm>
          <a:prstGeom prst="rect">
            <a:avLst/>
          </a:prstGeom>
          <a:noFill/>
          <a:ln>
            <a:noFill/>
          </a:ln>
        </p:spPr>
      </p:pic>
      <p:pic>
        <p:nvPicPr>
          <p:cNvPr id="155" name="Shape 155"/>
          <p:cNvPicPr preferRelativeResize="0"/>
          <p:nvPr/>
        </p:nvPicPr>
        <p:blipFill>
          <a:blip r:embed="rId4">
            <a:alphaModFix/>
          </a:blip>
          <a:stretch>
            <a:fillRect/>
          </a:stretch>
        </p:blipFill>
        <p:spPr>
          <a:xfrm>
            <a:off x="6114849" y="475963"/>
            <a:ext cx="2125225" cy="8318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4. Further Improvements</a:t>
            </a:r>
          </a:p>
        </p:txBody>
      </p:sp>
      <p:sp>
        <p:nvSpPr>
          <p:cNvPr id="161" name="Shape 16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lang="en"/>
              <a:t>-</a:t>
            </a:r>
            <a:r>
              <a:rPr lang="en"/>
              <a:t>Fictitious</a:t>
            </a:r>
            <a:r>
              <a:rPr lang="en"/>
              <a:t> play could be replaced by a more robust, and efficient algorithm to help predict a dynamic opponent’s move.</a:t>
            </a:r>
          </a:p>
          <a:p>
            <a:pPr indent="0" lvl="0" marL="0">
              <a:spcBef>
                <a:spcPts val="0"/>
              </a:spcBef>
              <a:buNone/>
            </a:pPr>
            <a:r>
              <a:t/>
            </a:r>
            <a:endParaRPr/>
          </a:p>
          <a:p>
            <a:pPr indent="0" lvl="0" marL="0">
              <a:spcBef>
                <a:spcPts val="0"/>
              </a:spcBef>
              <a:buNone/>
            </a:pPr>
            <a:r>
              <a:rPr lang="en"/>
              <a:t>-In addition to predicting its opponents’ moves our agent could also be modified to identify what its opponents believe its strategy is. Then deviate from its current strategy to make itself more </a:t>
            </a:r>
            <a:r>
              <a:rPr lang="en"/>
              <a:t>unpredictable</a:t>
            </a:r>
            <a:r>
              <a:rPr lang="en"/>
              <a:t>, while remaining within the families of equilibria.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Sources</a:t>
            </a:r>
          </a:p>
        </p:txBody>
      </p:sp>
      <p:sp>
        <p:nvSpPr>
          <p:cNvPr id="167" name="Shape 16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n"/>
              <a:t>1- Szafron, Duane, et al. “A Parameterized Family of Equilibrium Profiles for Three-Player Kuhn Poker.” poker.cs.ualberta.ca/publications/AAMAS13-3pkuhn.pdf.</a:t>
            </a:r>
          </a:p>
          <a:p>
            <a:pPr indent="0" lvl="0" marL="0">
              <a:spcBef>
                <a:spcPts val="0"/>
              </a:spcBef>
              <a:buNone/>
            </a:pPr>
            <a:r>
              <a:rPr lang="en"/>
              <a:t>2- Annual Computer Poker Competition Website. http://www.computerpokercompetition.org/. (Protocol, Rules, and sample code)</a:t>
            </a:r>
          </a:p>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