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58" r:id="rId6"/>
    <p:sldId id="263" r:id="rId7"/>
    <p:sldId id="262" r:id="rId8"/>
    <p:sldId id="264" r:id="rId9"/>
    <p:sldId id="265" r:id="rId10"/>
    <p:sldId id="26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5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5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7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5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35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Cloud-based</a:t>
            </a:r>
            <a:r>
              <a:rPr lang="en" sz="3200" dirty="0"/>
              <a:t> </a:t>
            </a:r>
            <a:r>
              <a:rPr lang="en" sz="4400" b="1" dirty="0"/>
              <a:t>IoT Server</a:t>
            </a:r>
            <a:r>
              <a:rPr lang="en" sz="3200" dirty="0"/>
              <a:t> </a:t>
            </a:r>
            <a:r>
              <a:rPr lang="en" sz="2800" dirty="0"/>
              <a:t>for energy savings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W205-3 | Matthew Burke, Jan Forslow, Vyas Swaminathan, Xiao Wu</a:t>
            </a:r>
          </a:p>
        </p:txBody>
      </p:sp>
      <p:sp>
        <p:nvSpPr>
          <p:cNvPr id="5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Future Extensions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Data Acquisition</a:t>
            </a:r>
            <a:r>
              <a:rPr lang="en" sz="1800" b="1" dirty="0"/>
              <a:t>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Finetuning the Simulator to have less Voltage swings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Add location information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Enable automatic control loop fr</a:t>
            </a:r>
            <a:r>
              <a:rPr lang="en-US" sz="1800" dirty="0"/>
              <a:t>om</a:t>
            </a:r>
            <a:r>
              <a:rPr lang="en" sz="1800" dirty="0"/>
              <a:t> IOT Server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Validate with real SmartMeters and Voltage Regulators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IOT Server: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Enable DR and Elastic Instance Scaling using AWS Autoscaling Groups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Run system with 100,000 of bellwether meters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More advanced control algorithms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Complete a web dashboard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b="1" u="sng" dirty="0"/>
          </a:p>
        </p:txBody>
      </p:sp>
      <p:sp>
        <p:nvSpPr>
          <p:cNvPr id="5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Matt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 Case/Scope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714" y="964542"/>
            <a:ext cx="4648387" cy="2039493"/>
          </a:xfrm>
          <a:prstGeom prst="rect">
            <a:avLst/>
          </a:prstGeom>
        </p:spPr>
      </p:pic>
      <p:sp>
        <p:nvSpPr>
          <p:cNvPr id="7" name="Shape 85"/>
          <p:cNvSpPr txBox="1">
            <a:spLocks/>
          </p:cNvSpPr>
          <p:nvPr/>
        </p:nvSpPr>
        <p:spPr>
          <a:xfrm>
            <a:off x="311700" y="964542"/>
            <a:ext cx="3579816" cy="2030819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r>
              <a:rPr lang="en" dirty="0"/>
              <a:t>CVR (Conservation Voltage Reduction) AWS IOT Server</a:t>
            </a:r>
          </a:p>
          <a:p>
            <a:pPr marL="228600"/>
            <a:r>
              <a:rPr lang="en" dirty="0"/>
              <a:t>Replace on-premise RDBMS systems that do not scale with frequent input data streams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311700" y="3088071"/>
            <a:ext cx="8374401" cy="2030819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300-600 households per feeder line of which ~ 40 </a:t>
            </a:r>
            <a:r>
              <a:rPr lang="en-US" dirty="0" err="1"/>
              <a:t>SmartMeters</a:t>
            </a:r>
            <a:r>
              <a:rPr lang="en-US" dirty="0"/>
              <a:t> are used as sensors (also called bellwether meters).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These bellwether meters will report back voltage levels every 5 minutes.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Voltage on the feeder should not exceed 3% of 120V (123 – 117V).</a:t>
            </a:r>
            <a:endParaRPr lang="en" dirty="0"/>
          </a:p>
        </p:txBody>
      </p:sp>
      <p:sp>
        <p:nvSpPr>
          <p:cNvPr id="10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AWS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033" y="1175754"/>
            <a:ext cx="5525574" cy="3465959"/>
          </a:xfrm>
          <a:prstGeom prst="rect">
            <a:avLst/>
          </a:prstGeom>
        </p:spPr>
      </p:pic>
      <p:sp>
        <p:nvSpPr>
          <p:cNvPr id="11" name="Shape 85"/>
          <p:cNvSpPr txBox="1">
            <a:spLocks/>
          </p:cNvSpPr>
          <p:nvPr/>
        </p:nvSpPr>
        <p:spPr>
          <a:xfrm>
            <a:off x="311700" y="1017725"/>
            <a:ext cx="3579816" cy="4039193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dirty="0"/>
              <a:t>Data Ingestion: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IOT Gateway</a:t>
            </a:r>
          </a:p>
          <a:p>
            <a:pPr lvl="0"/>
            <a:r>
              <a:rPr lang="en" dirty="0"/>
              <a:t>Data Storage: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DynamoDB</a:t>
            </a:r>
          </a:p>
          <a:p>
            <a:pPr lvl="0"/>
            <a:r>
              <a:rPr lang="en" dirty="0"/>
              <a:t>Stream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Kinesis/ElasticSearch</a:t>
            </a:r>
          </a:p>
          <a:p>
            <a:pPr lvl="0"/>
            <a:r>
              <a:rPr lang="en" dirty="0"/>
              <a:t>Data Exploration: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Kibana and AWS ML</a:t>
            </a:r>
          </a:p>
        </p:txBody>
      </p:sp>
      <p:sp>
        <p:nvSpPr>
          <p:cNvPr id="13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Xiao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Repeatable System Setup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284617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AWS CloudFormation</a:t>
            </a:r>
            <a:r>
              <a:rPr lang="en" sz="1800" b="1" dirty="0"/>
              <a:t>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1,000+ lines of JSON statements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Creates a new IOT Server instance in 15-20 minutes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80" y="1356402"/>
            <a:ext cx="5781920" cy="2800930"/>
          </a:xfrm>
          <a:prstGeom prst="rect">
            <a:avLst/>
          </a:prstGeom>
        </p:spPr>
      </p:pic>
      <p:sp>
        <p:nvSpPr>
          <p:cNvPr id="8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Vyas</a:t>
            </a:r>
          </a:p>
        </p:txBody>
      </p:sp>
    </p:spTree>
    <p:extLst>
      <p:ext uri="{BB962C8B-B14F-4D97-AF65-F5344CB8AC3E}">
        <p14:creationId xmlns:p14="http://schemas.microsoft.com/office/powerpoint/2010/main" val="42414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Sources/Data Generation</a:t>
            </a:r>
          </a:p>
        </p:txBody>
      </p:sp>
      <p:sp>
        <p:nvSpPr>
          <p:cNvPr id="9" name="Shape 85"/>
          <p:cNvSpPr txBox="1">
            <a:spLocks/>
          </p:cNvSpPr>
          <p:nvPr/>
        </p:nvSpPr>
        <p:spPr>
          <a:xfrm>
            <a:off x="311701" y="1152475"/>
            <a:ext cx="8520600" cy="3706604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</a:t>
            </a:r>
            <a:r>
              <a:rPr lang="en-US" dirty="0" err="1"/>
              <a:t>SmartMeter</a:t>
            </a:r>
            <a:r>
              <a:rPr lang="en-US" dirty="0"/>
              <a:t> data was not available with necessary Voltage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Simulator in Python using MQTT for message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config had 20 Feeder Lines with 40 Bellwether meters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sent every 500 </a:t>
            </a:r>
            <a:r>
              <a:rPr lang="en-US" dirty="0" err="1"/>
              <a:t>msec</a:t>
            </a:r>
            <a:r>
              <a:rPr lang="en-US" dirty="0"/>
              <a:t> ( i.e. 6.67 minutes for a single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Stepdown of Voltage data per hop on Feeder Line with some randomization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Inserting anomaly Voltage value with a possibility of 0.1%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runs were done for approx. 25 minutes each</a:t>
            </a:r>
          </a:p>
          <a:p>
            <a:endParaRPr lang="en" dirty="0"/>
          </a:p>
        </p:txBody>
      </p:sp>
      <p:sp>
        <p:nvSpPr>
          <p:cNvPr id="11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Matt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Streaming Analytics with ElasticSearch &amp; Kibana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4877" cy="3674706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Anomalies Dashboard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Anomalies Count per Feeder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DrillDown by Timestamp</a:t>
            </a:r>
          </a:p>
          <a:p>
            <a:pPr lvl="0"/>
            <a:r>
              <a:rPr lang="en" sz="1800" b="1" u="sng" dirty="0"/>
              <a:t>PowerGrid Dashboard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Voltage per Line over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Voltage Measurement Count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Voltage Statistics Table</a:t>
            </a:r>
          </a:p>
          <a:p>
            <a:pPr lvl="0"/>
            <a:endParaRPr lang="e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03" y="1543889"/>
            <a:ext cx="5464497" cy="2677237"/>
          </a:xfrm>
          <a:prstGeom prst="rect">
            <a:avLst/>
          </a:prstGeom>
        </p:spPr>
      </p:pic>
      <p:sp>
        <p:nvSpPr>
          <p:cNvPr id="9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403416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Storing Data and Making it Available through API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284617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DynamoDB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TimeSeriesTable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DeviceStatusTable</a:t>
            </a:r>
          </a:p>
          <a:p>
            <a:pPr lvl="0"/>
            <a:r>
              <a:rPr lang="en" sz="1800" b="1" u="sng" dirty="0"/>
              <a:t>API Gateway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Device data in JSON format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Future Web Dashboard</a:t>
            </a:r>
          </a:p>
          <a:p>
            <a:pPr lvl="0"/>
            <a:endParaRPr lang="en" sz="1800" dirty="0"/>
          </a:p>
        </p:txBody>
      </p:sp>
      <p:pic>
        <p:nvPicPr>
          <p:cNvPr id="1028" name="Picture 4" descr="https://lh4.googleusercontent.com/DIiBOVfDM4jHJhaw10EZ3_Z5rDBJ2ZQQC7GwE52WpX9WYWWZIQNZRJ3kdvF985sQoTk-HsR9cjD1FjSOobI4YTStzJwS5EnwtNO_9eiOw4YPYZ3Zgm7RxTzTuC1MU0qzyAuFGiT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00" y="1731962"/>
            <a:ext cx="59436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Xiao</a:t>
            </a:r>
          </a:p>
        </p:txBody>
      </p:sp>
    </p:spTree>
    <p:extLst>
      <p:ext uri="{BB962C8B-B14F-4D97-AF65-F5344CB8AC3E}">
        <p14:creationId xmlns:p14="http://schemas.microsoft.com/office/powerpoint/2010/main" val="258408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Anomaly Detection using Machine Learning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4877" cy="3674706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AWS ML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25 min and 2,500 training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Numerical Regression</a:t>
            </a:r>
          </a:p>
          <a:p>
            <a:pPr lvl="0"/>
            <a:r>
              <a:rPr lang="en" sz="1800" b="1" u="sng" dirty="0"/>
              <a:t>SNS Notification Service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Email alert based on deviation to deviation to prediction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3074" name="Picture 2" descr="https://lh4.googleusercontent.com/7JN1ZXE2LLwWEN6fZz038JuBQIQhOKQpXAD6j519Tw74fQqgRdPW6i1KVPwUn2MsCj6f5NaGrjjjcP5TRQR6KFdYAYPEK2DNzIpGEWFEAnaONwPEytMvgojyH2Wc6zsD9u7PGR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64" y="1317415"/>
            <a:ext cx="4588036" cy="33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Vyas</a:t>
            </a:r>
          </a:p>
        </p:txBody>
      </p:sp>
    </p:spTree>
    <p:extLst>
      <p:ext uri="{BB962C8B-B14F-4D97-AF65-F5344CB8AC3E}">
        <p14:creationId xmlns:p14="http://schemas.microsoft.com/office/powerpoint/2010/main" val="42252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Processing and Cost Assessment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3664877" cy="3834195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EC2 t2 Medium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Only DynamoDB, S3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Less than 0.2% CPU utilization</a:t>
            </a:r>
          </a:p>
          <a:p>
            <a:pPr lvl="0"/>
            <a:r>
              <a:rPr lang="en" sz="1800" b="1" u="sng" dirty="0"/>
              <a:t>AWS IOT Gateway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$300/year (6 million messages)</a:t>
            </a:r>
          </a:p>
          <a:p>
            <a:pPr lvl="0"/>
            <a:r>
              <a:rPr lang="en" sz="1800" b="1" u="sng" dirty="0"/>
              <a:t>Lambda functions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Server-less; on any AWS resource when executed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63" y="1017724"/>
            <a:ext cx="3292737" cy="3251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52" y="2679406"/>
            <a:ext cx="3730895" cy="2307264"/>
          </a:xfrm>
          <a:prstGeom prst="rect">
            <a:avLst/>
          </a:prstGeom>
        </p:spPr>
      </p:pic>
      <p:sp>
        <p:nvSpPr>
          <p:cNvPr id="10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38103499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415</Words>
  <Application>Microsoft Office PowerPoint</Application>
  <PresentationFormat>On-screen Show 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simple-dark-2</vt:lpstr>
      <vt:lpstr>Cloud-based IoT Server for energy savings</vt:lpstr>
      <vt:lpstr>Use Case/Scope</vt:lpstr>
      <vt:lpstr>AWS Architecture</vt:lpstr>
      <vt:lpstr>Repeatable System Setup</vt:lpstr>
      <vt:lpstr>Data Sources/Data Generation</vt:lpstr>
      <vt:lpstr>Streaming Analytics with ElasticSearch &amp; Kibana</vt:lpstr>
      <vt:lpstr>Storing Data and Making it Available through API</vt:lpstr>
      <vt:lpstr>Anomaly Detection using Machine Learning</vt:lpstr>
      <vt:lpstr>Data Processing and Cost Assessment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IoT Server for energy saving</dc:title>
  <cp:lastModifiedBy>Jan Forslow</cp:lastModifiedBy>
  <cp:revision>25</cp:revision>
  <dcterms:modified xsi:type="dcterms:W3CDTF">2016-12-13T02:03:37Z</dcterms:modified>
</cp:coreProperties>
</file>