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58" r:id="rId6"/>
    <p:sldId id="263" r:id="rId7"/>
    <p:sldId id="262" r:id="rId8"/>
    <p:sldId id="264" r:id="rId9"/>
    <p:sldId id="265" r:id="rId10"/>
    <p:sldId id="260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241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15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158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7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65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35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va.com/Environment/Environmental-Stewardship/EPA-Mitigation-Projects/Voltage-Optimiza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iot-pilot-light.s3-website-us-east-1.amazonaw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va.com/Environment/Environmental-Stewardship/EPA-Mitigation-Projects/Voltage-Optimiz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ot-pilot-light.s3-website-us-east-1.amazonaw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Cloud-based</a:t>
            </a:r>
            <a:r>
              <a:rPr lang="en" sz="3200" dirty="0"/>
              <a:t> </a:t>
            </a:r>
            <a:r>
              <a:rPr lang="en" sz="4400" b="1" dirty="0"/>
              <a:t>IoT Server</a:t>
            </a:r>
            <a:r>
              <a:rPr lang="en" sz="3200" dirty="0"/>
              <a:t> </a:t>
            </a:r>
            <a:r>
              <a:rPr lang="en" sz="2800" dirty="0"/>
              <a:t>for energy savings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W205-3 | Matthew Burke, Jan Forslow, Vyas Swaminathan, Xiao Wu</a:t>
            </a:r>
          </a:p>
        </p:txBody>
      </p:sp>
      <p:sp>
        <p:nvSpPr>
          <p:cNvPr id="5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Jan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Future Extensions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u="sng" dirty="0"/>
              <a:t>Data Acquisition</a:t>
            </a:r>
            <a:r>
              <a:rPr lang="en" sz="1800" b="1" dirty="0"/>
              <a:t>: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Finetuning the Simulator to have less Voltage swings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Add location information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Enable automatic control loop fr</a:t>
            </a:r>
            <a:r>
              <a:rPr lang="en-US" sz="1800" dirty="0"/>
              <a:t>om</a:t>
            </a:r>
            <a:r>
              <a:rPr lang="en" sz="1800" dirty="0"/>
              <a:t> IOT Server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Validate with real SmartMeters and Voltage Regulators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u="sng" dirty="0"/>
              <a:t>IOT Server: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Enable DR and Elastic Instance Scaling using AWS Autoscaling Groups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Run system with 100,000 of bellwether meters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More advanced control algorithms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Complete a web dashboard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b="1" u="sng" dirty="0"/>
          </a:p>
        </p:txBody>
      </p:sp>
      <p:sp>
        <p:nvSpPr>
          <p:cNvPr id="5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Matt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References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26244" cy="1580091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>
                <a:hlinkClick r:id="rId3"/>
              </a:rPr>
              <a:t>Tennessee Valley Authority Voltage Optimization Program</a:t>
            </a:r>
            <a:endParaRPr lang="en" sz="1800" dirty="0"/>
          </a:p>
          <a:p>
            <a:pPr marL="342900" lvl="0" indent="-342900">
              <a:spcBef>
                <a:spcPts val="0"/>
              </a:spcBef>
              <a:buFont typeface="+mj-lt"/>
              <a:buAutoNum type="arabicPeriod"/>
            </a:pPr>
            <a:r>
              <a:rPr lang="en" sz="1800" dirty="0">
                <a:hlinkClick r:id="rId4"/>
              </a:rPr>
              <a:t>AWS IoT Pilot Light Hack Day </a:t>
            </a:r>
            <a:endParaRPr lang="en" sz="1800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800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800" dirty="0"/>
          </a:p>
        </p:txBody>
      </p:sp>
      <p:sp>
        <p:nvSpPr>
          <p:cNvPr id="5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Jan</a:t>
            </a:r>
          </a:p>
        </p:txBody>
      </p:sp>
    </p:spTree>
    <p:extLst>
      <p:ext uri="{BB962C8B-B14F-4D97-AF65-F5344CB8AC3E}">
        <p14:creationId xmlns:p14="http://schemas.microsoft.com/office/powerpoint/2010/main" val="58605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 Case/Scope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84" y="901047"/>
            <a:ext cx="4628617" cy="2030819"/>
          </a:xfrm>
          <a:prstGeom prst="rect">
            <a:avLst/>
          </a:prstGeom>
        </p:spPr>
      </p:pic>
      <p:sp>
        <p:nvSpPr>
          <p:cNvPr id="7" name="Shape 85"/>
          <p:cNvSpPr txBox="1">
            <a:spLocks/>
          </p:cNvSpPr>
          <p:nvPr/>
        </p:nvSpPr>
        <p:spPr>
          <a:xfrm>
            <a:off x="311700" y="964543"/>
            <a:ext cx="3579816" cy="1967324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/>
            <a:r>
              <a:rPr lang="en" dirty="0"/>
              <a:t>CVR (Conservation Voltage Reduction) AWS IOT Server</a:t>
            </a:r>
          </a:p>
          <a:p>
            <a:pPr marL="228600"/>
            <a:r>
              <a:rPr lang="en" dirty="0"/>
              <a:t>Replace on-premise RDBMS systems that do not scale with frequent input data streams</a:t>
            </a:r>
          </a:p>
        </p:txBody>
      </p:sp>
      <p:sp>
        <p:nvSpPr>
          <p:cNvPr id="8" name="Shape 85"/>
          <p:cNvSpPr txBox="1">
            <a:spLocks/>
          </p:cNvSpPr>
          <p:nvPr/>
        </p:nvSpPr>
        <p:spPr>
          <a:xfrm>
            <a:off x="311700" y="2981743"/>
            <a:ext cx="8374401" cy="1824173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300-600 households per feeder line of which ~ 40 </a:t>
            </a:r>
            <a:r>
              <a:rPr lang="en-US" dirty="0" err="1"/>
              <a:t>SmartMeters</a:t>
            </a:r>
            <a:r>
              <a:rPr lang="en-US" dirty="0"/>
              <a:t> are used as sensors (also called bellwether meters).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These bellwether meters will report back voltage levels every 5 minutes.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Voltage on the feeder should not exceed 3% of 120V (123 – 117V).</a:t>
            </a:r>
            <a:endParaRPr lang="en" dirty="0"/>
          </a:p>
        </p:txBody>
      </p:sp>
      <p:sp>
        <p:nvSpPr>
          <p:cNvPr id="10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Jan</a:t>
            </a:r>
          </a:p>
        </p:txBody>
      </p:sp>
      <p:sp>
        <p:nvSpPr>
          <p:cNvPr id="9" name="Shape 68"/>
          <p:cNvSpPr txBox="1">
            <a:spLocks/>
          </p:cNvSpPr>
          <p:nvPr/>
        </p:nvSpPr>
        <p:spPr>
          <a:xfrm>
            <a:off x="4511930" y="4799742"/>
            <a:ext cx="4632069" cy="3437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200" dirty="0"/>
              <a:t>Ref. 1: </a:t>
            </a:r>
            <a:r>
              <a:rPr lang="en" sz="1200" dirty="0">
                <a:hlinkClick r:id="rId4"/>
              </a:rPr>
              <a:t>Tennessee Valley Authority Voltage Optimization Program</a:t>
            </a:r>
            <a:endParaRPr lang="en" sz="1200" dirty="0"/>
          </a:p>
          <a:p>
            <a:endParaRPr lang="en" sz="1200" dirty="0"/>
          </a:p>
          <a:p>
            <a:r>
              <a:rPr lang="en" sz="1200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Leverage AWS IoT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033" y="1175754"/>
            <a:ext cx="5525574" cy="3465959"/>
          </a:xfrm>
          <a:prstGeom prst="rect">
            <a:avLst/>
          </a:prstGeom>
        </p:spPr>
      </p:pic>
      <p:sp>
        <p:nvSpPr>
          <p:cNvPr id="11" name="Shape 85"/>
          <p:cNvSpPr txBox="1">
            <a:spLocks/>
          </p:cNvSpPr>
          <p:nvPr/>
        </p:nvSpPr>
        <p:spPr>
          <a:xfrm>
            <a:off x="311700" y="1017725"/>
            <a:ext cx="3579816" cy="4039193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dirty="0"/>
              <a:t>Data Ingestion: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/>
              <a:t>IOT Gateway</a:t>
            </a:r>
          </a:p>
          <a:p>
            <a:pPr lvl="0"/>
            <a:r>
              <a:rPr lang="en" dirty="0"/>
              <a:t>Data Storage: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/>
              <a:t>DynamoDB</a:t>
            </a:r>
          </a:p>
          <a:p>
            <a:pPr lvl="0"/>
            <a:r>
              <a:rPr lang="en" dirty="0"/>
              <a:t>Stream Processing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/>
              <a:t>Kinesis/ElasticSearch</a:t>
            </a:r>
          </a:p>
          <a:p>
            <a:pPr lvl="0"/>
            <a:r>
              <a:rPr lang="en" dirty="0"/>
              <a:t>Data Exploration: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/>
              <a:t>Kibana and AWS ML</a:t>
            </a:r>
          </a:p>
        </p:txBody>
      </p:sp>
      <p:sp>
        <p:nvSpPr>
          <p:cNvPr id="13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Xiao</a:t>
            </a:r>
          </a:p>
        </p:txBody>
      </p:sp>
      <p:sp>
        <p:nvSpPr>
          <p:cNvPr id="9" name="Shape 68"/>
          <p:cNvSpPr txBox="1">
            <a:spLocks/>
          </p:cNvSpPr>
          <p:nvPr/>
        </p:nvSpPr>
        <p:spPr>
          <a:xfrm>
            <a:off x="6347636" y="4799742"/>
            <a:ext cx="2796363" cy="3437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200" dirty="0"/>
              <a:t>Ref. 2: </a:t>
            </a:r>
            <a:r>
              <a:rPr lang="en" sz="1200" dirty="0">
                <a:hlinkClick r:id="rId4"/>
              </a:rPr>
              <a:t>AWS IoT Pilot Light Hack Day </a:t>
            </a:r>
            <a:endParaRPr lang="en" sz="1200" dirty="0"/>
          </a:p>
          <a:p>
            <a:r>
              <a:rPr lang="en" sz="120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Repeatable System Setup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2846170" cy="34164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u="sng" dirty="0"/>
              <a:t>AWS CloudFormation</a:t>
            </a:r>
            <a:r>
              <a:rPr lang="en" sz="1800" b="1" dirty="0"/>
              <a:t>: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1,000+ lines of JSON statements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Creates a new IOT Server instance in 15-20 minutes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380" y="1356402"/>
            <a:ext cx="5781920" cy="2800930"/>
          </a:xfrm>
          <a:prstGeom prst="rect">
            <a:avLst/>
          </a:prstGeom>
        </p:spPr>
      </p:pic>
      <p:sp>
        <p:nvSpPr>
          <p:cNvPr id="8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Vyas</a:t>
            </a:r>
          </a:p>
        </p:txBody>
      </p:sp>
    </p:spTree>
    <p:extLst>
      <p:ext uri="{BB962C8B-B14F-4D97-AF65-F5344CB8AC3E}">
        <p14:creationId xmlns:p14="http://schemas.microsoft.com/office/powerpoint/2010/main" val="424144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 Sources/Data Generation</a:t>
            </a:r>
          </a:p>
        </p:txBody>
      </p:sp>
      <p:sp>
        <p:nvSpPr>
          <p:cNvPr id="9" name="Shape 85"/>
          <p:cNvSpPr txBox="1">
            <a:spLocks/>
          </p:cNvSpPr>
          <p:nvPr/>
        </p:nvSpPr>
        <p:spPr>
          <a:xfrm>
            <a:off x="311701" y="1152475"/>
            <a:ext cx="8520600" cy="3706604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</a:t>
            </a:r>
            <a:r>
              <a:rPr lang="en-US" dirty="0" err="1"/>
              <a:t>SmartMeter</a:t>
            </a:r>
            <a:r>
              <a:rPr lang="en-US" dirty="0"/>
              <a:t> data was not available with necessary Voltage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Simulator in Python using MQTT for message 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config had 20 Feeder Lines with 40 Bellwether meters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Messages sent every 500 </a:t>
            </a:r>
            <a:r>
              <a:rPr lang="en-US" dirty="0" err="1"/>
              <a:t>msec</a:t>
            </a:r>
            <a:r>
              <a:rPr lang="en-US" dirty="0"/>
              <a:t> ( i.e. 6.67 minutes for a single 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Stepdown of Voltage data per hop on Feeder Line with some randomization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Inserting anomaly Voltage value with a possibility of 0.1%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runs were done for approx. 25 minutes each</a:t>
            </a:r>
          </a:p>
          <a:p>
            <a:endParaRPr lang="en" dirty="0"/>
          </a:p>
        </p:txBody>
      </p:sp>
      <p:sp>
        <p:nvSpPr>
          <p:cNvPr id="11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Matt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Streaming Analytics with ElasticSearch &amp; Kibana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64877" cy="3674706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b="1" u="sng" dirty="0"/>
              <a:t>Anomalies Dashboard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Anomalies Count per Feeder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DrillDown by Timestamp</a:t>
            </a:r>
          </a:p>
          <a:p>
            <a:pPr lvl="0"/>
            <a:r>
              <a:rPr lang="en" sz="1800" b="1" u="sng" dirty="0"/>
              <a:t>PowerGrid Dashboard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Voltage per Line over Time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Voltage Measurement Count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Voltage Statistics Table</a:t>
            </a:r>
          </a:p>
          <a:p>
            <a:pPr lvl="0"/>
            <a:endParaRPr lang="e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503" y="1543889"/>
            <a:ext cx="5464497" cy="2677237"/>
          </a:xfrm>
          <a:prstGeom prst="rect">
            <a:avLst/>
          </a:prstGeom>
        </p:spPr>
      </p:pic>
      <p:sp>
        <p:nvSpPr>
          <p:cNvPr id="9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Jan</a:t>
            </a:r>
          </a:p>
        </p:txBody>
      </p:sp>
    </p:spTree>
    <p:extLst>
      <p:ext uri="{BB962C8B-B14F-4D97-AF65-F5344CB8AC3E}">
        <p14:creationId xmlns:p14="http://schemas.microsoft.com/office/powerpoint/2010/main" val="403416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Storing Data and Making it Available through API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2846170" cy="34164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b="1" u="sng" dirty="0"/>
              <a:t>DynamoDB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TimeSeriesTable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DeviceStatusTable</a:t>
            </a:r>
          </a:p>
          <a:p>
            <a:pPr lvl="0"/>
            <a:r>
              <a:rPr lang="en" sz="1800" b="1" u="sng" dirty="0"/>
              <a:t>API Gateway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Device data in JSON format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Future Web Dashboard</a:t>
            </a:r>
          </a:p>
          <a:p>
            <a:pPr lvl="0"/>
            <a:endParaRPr lang="en" sz="1800" dirty="0"/>
          </a:p>
        </p:txBody>
      </p:sp>
      <p:pic>
        <p:nvPicPr>
          <p:cNvPr id="1028" name="Picture 4" descr="https://lh4.googleusercontent.com/DIiBOVfDM4jHJhaw10EZ3_Z5rDBJ2ZQQC7GwE52WpX9WYWWZIQNZRJ3kdvF985sQoTk-HsR9cjD1FjSOobI4YTStzJwS5EnwtNO_9eiOw4YPYZ3Zgm7RxTzTuC1MU0qzyAuFGiT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00" y="1731962"/>
            <a:ext cx="59436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Xiao</a:t>
            </a:r>
          </a:p>
        </p:txBody>
      </p:sp>
    </p:spTree>
    <p:extLst>
      <p:ext uri="{BB962C8B-B14F-4D97-AF65-F5344CB8AC3E}">
        <p14:creationId xmlns:p14="http://schemas.microsoft.com/office/powerpoint/2010/main" val="258408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Anomaly Detection using Machine Learning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64877" cy="3674706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b="1" u="sng" dirty="0"/>
              <a:t>AWS ML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25 min and 2,500 training 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Numerical Regression</a:t>
            </a:r>
          </a:p>
          <a:p>
            <a:pPr lvl="0"/>
            <a:r>
              <a:rPr lang="en" sz="1800" b="1" u="sng" dirty="0"/>
              <a:t>SNS Notification Service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Email alert based on deviation from prediction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" sz="1800" dirty="0"/>
          </a:p>
        </p:txBody>
      </p:sp>
      <p:pic>
        <p:nvPicPr>
          <p:cNvPr id="3074" name="Picture 2" descr="https://lh4.googleusercontent.com/7JN1ZXE2LLwWEN6fZz038JuBQIQhOKQpXAD6j519Tw74fQqgRdPW6i1KVPwUn2MsCj6f5NaGrjjjcP5TRQR6KFdYAYPEK2DNzIpGEWFEAnaONwPEytMvgojyH2Wc6zsD9u7PGR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264" y="1317415"/>
            <a:ext cx="4588036" cy="334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Vyas</a:t>
            </a:r>
          </a:p>
        </p:txBody>
      </p:sp>
    </p:spTree>
    <p:extLst>
      <p:ext uri="{BB962C8B-B14F-4D97-AF65-F5344CB8AC3E}">
        <p14:creationId xmlns:p14="http://schemas.microsoft.com/office/powerpoint/2010/main" val="422523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 Processing and Cost Assessment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3664877" cy="3834195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b="1" u="sng" dirty="0"/>
              <a:t>EC2 t2 Medium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Only DynamoDB, S3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Less than 0.2% CPU utilization</a:t>
            </a:r>
          </a:p>
          <a:p>
            <a:pPr lvl="0"/>
            <a:r>
              <a:rPr lang="en" sz="1800" b="1" u="sng" dirty="0"/>
              <a:t>AWS IOT Gateway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$300/year (6 million messages)</a:t>
            </a:r>
          </a:p>
          <a:p>
            <a:pPr lvl="0"/>
            <a:r>
              <a:rPr lang="en" sz="1800" b="1" u="sng" dirty="0"/>
              <a:t>Lambda functions</a:t>
            </a:r>
            <a:r>
              <a:rPr lang="en" sz="1800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Server-less; on any AWS resource when executed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563" y="1017724"/>
            <a:ext cx="3292737" cy="3251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752" y="2679406"/>
            <a:ext cx="3730895" cy="2307264"/>
          </a:xfrm>
          <a:prstGeom prst="rect">
            <a:avLst/>
          </a:prstGeom>
        </p:spPr>
      </p:pic>
      <p:sp>
        <p:nvSpPr>
          <p:cNvPr id="10" name="Shape 68"/>
          <p:cNvSpPr txBox="1">
            <a:spLocks/>
          </p:cNvSpPr>
          <p:nvPr/>
        </p:nvSpPr>
        <p:spPr>
          <a:xfrm>
            <a:off x="8198924" y="11165"/>
            <a:ext cx="953087" cy="456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dirty="0"/>
              <a:t>Jan</a:t>
            </a:r>
          </a:p>
        </p:txBody>
      </p:sp>
    </p:spTree>
    <p:extLst>
      <p:ext uri="{BB962C8B-B14F-4D97-AF65-F5344CB8AC3E}">
        <p14:creationId xmlns:p14="http://schemas.microsoft.com/office/powerpoint/2010/main" val="38103499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451</Words>
  <Application>Microsoft Office PowerPoint</Application>
  <PresentationFormat>On-screen Show (16:9)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simple-dark-2</vt:lpstr>
      <vt:lpstr>Cloud-based IoT Server for energy savings</vt:lpstr>
      <vt:lpstr>Use Case/Scope</vt:lpstr>
      <vt:lpstr>Leverage AWS IoT Architecture</vt:lpstr>
      <vt:lpstr>Repeatable System Setup</vt:lpstr>
      <vt:lpstr>Data Sources/Data Generation</vt:lpstr>
      <vt:lpstr>Streaming Analytics with ElasticSearch &amp; Kibana</vt:lpstr>
      <vt:lpstr>Storing Data and Making it Available through API</vt:lpstr>
      <vt:lpstr>Anomaly Detection using Machine Learning</vt:lpstr>
      <vt:lpstr>Data Processing and Cost Assessment</vt:lpstr>
      <vt:lpstr>Future Extensions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Cloud-based IoT Server for energy saving</dc:title>
  <cp:lastModifiedBy>Jan Forslow</cp:lastModifiedBy>
  <cp:revision>30</cp:revision>
  <dcterms:modified xsi:type="dcterms:W3CDTF">2016-12-14T02:18:43Z</dcterms:modified>
</cp:coreProperties>
</file>