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997700" cy="92837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C09AB4B-37A4-4EB7-9EE0-32FD5B0B12C4}">
  <a:tblStyle styleId="{EC09AB4B-37A4-4EB7-9EE0-32FD5B0B12C4}"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2125" cy="46355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963988" y="0"/>
            <a:ext cx="3032125" cy="463550"/>
          </a:xfrm>
          <a:prstGeom prst="rect">
            <a:avLst/>
          </a:prstGeom>
          <a:noFill/>
          <a:ln>
            <a:noFill/>
          </a:ln>
        </p:spPr>
        <p:txBody>
          <a:bodyPr anchorCtr="0" anchor="t" bIns="91425" lIns="91425"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77925" y="696913"/>
            <a:ext cx="4641850" cy="348138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700088" y="4410075"/>
            <a:ext cx="5597525" cy="4176713"/>
          </a:xfrm>
          <a:prstGeom prst="rect">
            <a:avLst/>
          </a:prstGeom>
          <a:noFill/>
          <a:ln>
            <a:noFill/>
          </a:ln>
        </p:spPr>
        <p:txBody>
          <a:bodyPr anchorCtr="0" anchor="t" bIns="91425" lIns="91425" rIns="91425" wrap="square" tIns="91425"/>
          <a:lstStyle>
            <a:lvl1pPr indent="0" lvl="0" marL="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0" lvl="2"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0" lvl="3"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0" lvl="4"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18563"/>
            <a:ext cx="3032125" cy="46355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963988" y="8818563"/>
            <a:ext cx="3032125" cy="463550"/>
          </a:xfrm>
          <a:prstGeom prst="rect">
            <a:avLst/>
          </a:prstGeom>
          <a:noFill/>
          <a:ln>
            <a:noFill/>
          </a:ln>
        </p:spPr>
        <p:txBody>
          <a:bodyPr anchorCtr="0" anchor="b" bIns="46500" lIns="93025" rIns="93025" wrap="square" tIns="465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2" type="sldNum"/>
          </p:nvPr>
        </p:nvSpPr>
        <p:spPr>
          <a:xfrm>
            <a:off x="3963988" y="8818563"/>
            <a:ext cx="3032100" cy="463500"/>
          </a:xfrm>
          <a:prstGeom prst="rect">
            <a:avLst/>
          </a:prstGeom>
          <a:noFill/>
          <a:ln>
            <a:noFill/>
          </a:ln>
        </p:spPr>
        <p:txBody>
          <a:bodyPr anchorCtr="0" anchor="b" bIns="46500" lIns="93025" rIns="93025" wrap="square" tIns="465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p>
        </p:txBody>
      </p:sp>
      <p:sp>
        <p:nvSpPr>
          <p:cNvPr id="101" name="Shape 101"/>
          <p:cNvSpPr/>
          <p:nvPr>
            <p:ph idx="2" type="sldImg"/>
          </p:nvPr>
        </p:nvSpPr>
        <p:spPr>
          <a:xfrm>
            <a:off x="1177925" y="696913"/>
            <a:ext cx="4641900" cy="3481500"/>
          </a:xfrm>
          <a:custGeom>
            <a:pathLst>
              <a:path extrusionOk="0" h="120000" w="120000">
                <a:moveTo>
                  <a:pt x="0" y="0"/>
                </a:moveTo>
                <a:lnTo>
                  <a:pt x="120000" y="0"/>
                </a:lnTo>
                <a:lnTo>
                  <a:pt x="120000" y="120000"/>
                </a:lnTo>
                <a:lnTo>
                  <a:pt x="0" y="120000"/>
                </a:lnTo>
                <a:close/>
              </a:path>
            </a:pathLst>
          </a:custGeom>
          <a:noFill/>
          <a:ln>
            <a:noFill/>
          </a:ln>
        </p:spPr>
      </p:sp>
      <p:sp>
        <p:nvSpPr>
          <p:cNvPr id="102" name="Shape 102"/>
          <p:cNvSpPr txBox="1"/>
          <p:nvPr>
            <p:ph idx="1" type="body"/>
          </p:nvPr>
        </p:nvSpPr>
        <p:spPr>
          <a:xfrm>
            <a:off x="700088" y="4410075"/>
            <a:ext cx="5597400" cy="4176600"/>
          </a:xfrm>
          <a:prstGeom prst="rect">
            <a:avLst/>
          </a:prstGeom>
          <a:noFill/>
          <a:ln>
            <a:noFill/>
          </a:ln>
        </p:spPr>
        <p:txBody>
          <a:bodyPr anchorCtr="0" anchor="t" bIns="46500" lIns="93025" rIns="93025" wrap="square" tIns="465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Click to add notes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700088" y="4410075"/>
            <a:ext cx="5597400" cy="4176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67" name="Shape 167"/>
          <p:cNvSpPr/>
          <p:nvPr>
            <p:ph idx="2" type="sldImg"/>
          </p:nvPr>
        </p:nvSpPr>
        <p:spPr>
          <a:xfrm>
            <a:off x="1177925" y="696913"/>
            <a:ext cx="4641900" cy="3481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700088" y="4410075"/>
            <a:ext cx="5597525" cy="4176713"/>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6" name="Shape 176"/>
          <p:cNvSpPr/>
          <p:nvPr>
            <p:ph idx="2" type="sldImg"/>
          </p:nvPr>
        </p:nvSpPr>
        <p:spPr>
          <a:xfrm>
            <a:off x="1177925" y="696913"/>
            <a:ext cx="4641850" cy="34813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700088" y="4410075"/>
            <a:ext cx="5597400" cy="4176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83" name="Shape 183"/>
          <p:cNvSpPr/>
          <p:nvPr>
            <p:ph idx="2" type="sldImg"/>
          </p:nvPr>
        </p:nvSpPr>
        <p:spPr>
          <a:xfrm>
            <a:off x="1177925" y="696913"/>
            <a:ext cx="4641900" cy="3481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00088" y="4410075"/>
            <a:ext cx="5597525" cy="4176713"/>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0" name="Shape 190"/>
          <p:cNvSpPr/>
          <p:nvPr>
            <p:ph idx="2" type="sldImg"/>
          </p:nvPr>
        </p:nvSpPr>
        <p:spPr>
          <a:xfrm>
            <a:off x="1177925" y="696913"/>
            <a:ext cx="4641850" cy="34813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700088" y="4410075"/>
            <a:ext cx="5597400" cy="4176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96" name="Shape 196"/>
          <p:cNvSpPr/>
          <p:nvPr>
            <p:ph idx="2" type="sldImg"/>
          </p:nvPr>
        </p:nvSpPr>
        <p:spPr>
          <a:xfrm>
            <a:off x="1177925" y="696913"/>
            <a:ext cx="4641900" cy="3481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2" type="sldNum"/>
          </p:nvPr>
        </p:nvSpPr>
        <p:spPr>
          <a:xfrm>
            <a:off x="3963988" y="8818563"/>
            <a:ext cx="3032125" cy="463550"/>
          </a:xfrm>
          <a:prstGeom prst="rect">
            <a:avLst/>
          </a:prstGeom>
          <a:noFill/>
          <a:ln>
            <a:noFill/>
          </a:ln>
        </p:spPr>
        <p:txBody>
          <a:bodyPr anchorCtr="0" anchor="b" bIns="46500" lIns="93025" rIns="93025" wrap="square" tIns="465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p>
        </p:txBody>
      </p:sp>
      <p:sp>
        <p:nvSpPr>
          <p:cNvPr id="108" name="Shape 108"/>
          <p:cNvSpPr/>
          <p:nvPr>
            <p:ph idx="2" type="sldImg"/>
          </p:nvPr>
        </p:nvSpPr>
        <p:spPr>
          <a:xfrm>
            <a:off x="1177925" y="696913"/>
            <a:ext cx="4641850" cy="3481387"/>
          </a:xfrm>
          <a:custGeom>
            <a:pathLst>
              <a:path extrusionOk="0" h="120000" w="120000">
                <a:moveTo>
                  <a:pt x="0" y="0"/>
                </a:moveTo>
                <a:lnTo>
                  <a:pt x="120000" y="0"/>
                </a:lnTo>
                <a:lnTo>
                  <a:pt x="120000" y="120000"/>
                </a:lnTo>
                <a:lnTo>
                  <a:pt x="0" y="120000"/>
                </a:lnTo>
                <a:close/>
              </a:path>
            </a:pathLst>
          </a:custGeom>
          <a:noFill/>
          <a:ln>
            <a:noFill/>
          </a:ln>
        </p:spPr>
      </p:sp>
      <p:sp>
        <p:nvSpPr>
          <p:cNvPr id="109" name="Shape 109"/>
          <p:cNvSpPr txBox="1"/>
          <p:nvPr>
            <p:ph idx="1" type="body"/>
          </p:nvPr>
        </p:nvSpPr>
        <p:spPr>
          <a:xfrm>
            <a:off x="700088" y="4410075"/>
            <a:ext cx="5597525" cy="4176713"/>
          </a:xfrm>
          <a:prstGeom prst="rect">
            <a:avLst/>
          </a:prstGeom>
          <a:noFill/>
          <a:ln>
            <a:noFill/>
          </a:ln>
        </p:spPr>
        <p:txBody>
          <a:bodyPr anchorCtr="0" anchor="t" bIns="46500" lIns="93025" rIns="93025" wrap="square" tIns="46500">
            <a:noAutofit/>
          </a:bodyPr>
          <a:lstStyle/>
          <a:p>
            <a:pPr indent="0" lvl="1" marL="45720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How presentation will benefit audience: Adult learners are more interested in a subject if they know how or why it is important to them.</a:t>
            </a:r>
          </a:p>
          <a:p>
            <a:pPr indent="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Presenter’s level of expertise in the subject: Briefly state your credentials in this area, or explain why participants should listen to you.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2" type="sldNum"/>
          </p:nvPr>
        </p:nvSpPr>
        <p:spPr>
          <a:xfrm>
            <a:off x="3963988" y="8818563"/>
            <a:ext cx="3032125" cy="463550"/>
          </a:xfrm>
          <a:prstGeom prst="rect">
            <a:avLst/>
          </a:prstGeom>
          <a:noFill/>
          <a:ln>
            <a:noFill/>
          </a:ln>
        </p:spPr>
        <p:txBody>
          <a:bodyPr anchorCtr="0" anchor="b" bIns="46500" lIns="93025" rIns="93025" wrap="square" tIns="465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p>
        </p:txBody>
      </p:sp>
      <p:sp>
        <p:nvSpPr>
          <p:cNvPr id="115" name="Shape 115"/>
          <p:cNvSpPr/>
          <p:nvPr>
            <p:ph idx="2" type="sldImg"/>
          </p:nvPr>
        </p:nvSpPr>
        <p:spPr>
          <a:xfrm>
            <a:off x="1177925" y="696913"/>
            <a:ext cx="4641850" cy="3481387"/>
          </a:xfrm>
          <a:custGeom>
            <a:pathLst>
              <a:path extrusionOk="0" h="120000" w="120000">
                <a:moveTo>
                  <a:pt x="0" y="0"/>
                </a:moveTo>
                <a:lnTo>
                  <a:pt x="120000" y="0"/>
                </a:lnTo>
                <a:lnTo>
                  <a:pt x="120000" y="120000"/>
                </a:lnTo>
                <a:lnTo>
                  <a:pt x="0" y="120000"/>
                </a:lnTo>
                <a:close/>
              </a:path>
            </a:pathLst>
          </a:custGeom>
          <a:noFill/>
          <a:ln>
            <a:noFill/>
          </a:ln>
        </p:spPr>
      </p:sp>
      <p:sp>
        <p:nvSpPr>
          <p:cNvPr id="116" name="Shape 116"/>
          <p:cNvSpPr txBox="1"/>
          <p:nvPr>
            <p:ph idx="1" type="body"/>
          </p:nvPr>
        </p:nvSpPr>
        <p:spPr>
          <a:xfrm>
            <a:off x="700088" y="4410075"/>
            <a:ext cx="5597525" cy="4176713"/>
          </a:xfrm>
          <a:prstGeom prst="rect">
            <a:avLst/>
          </a:prstGeom>
          <a:noFill/>
          <a:ln>
            <a:noFill/>
          </a:ln>
        </p:spPr>
        <p:txBody>
          <a:bodyPr anchorCtr="0" anchor="t" bIns="46500" lIns="93025" rIns="93025" wrap="square" tIns="465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Lesson descriptions should be brief.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2" type="sldNum"/>
          </p:nvPr>
        </p:nvSpPr>
        <p:spPr>
          <a:xfrm>
            <a:off x="3963988" y="8818563"/>
            <a:ext cx="3032100" cy="463500"/>
          </a:xfrm>
          <a:prstGeom prst="rect">
            <a:avLst/>
          </a:prstGeom>
          <a:noFill/>
          <a:ln>
            <a:noFill/>
          </a:ln>
        </p:spPr>
        <p:txBody>
          <a:bodyPr anchorCtr="0" anchor="b" bIns="46500" lIns="93025" rIns="93025" wrap="square" tIns="465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p>
        </p:txBody>
      </p:sp>
      <p:sp>
        <p:nvSpPr>
          <p:cNvPr id="122" name="Shape 122"/>
          <p:cNvSpPr/>
          <p:nvPr>
            <p:ph idx="2" type="sldImg"/>
          </p:nvPr>
        </p:nvSpPr>
        <p:spPr>
          <a:xfrm>
            <a:off x="1177925" y="696913"/>
            <a:ext cx="4641900" cy="3481500"/>
          </a:xfrm>
          <a:custGeom>
            <a:pathLst>
              <a:path extrusionOk="0" h="120000" w="120000">
                <a:moveTo>
                  <a:pt x="0" y="0"/>
                </a:moveTo>
                <a:lnTo>
                  <a:pt x="120000" y="0"/>
                </a:lnTo>
                <a:lnTo>
                  <a:pt x="120000" y="120000"/>
                </a:lnTo>
                <a:lnTo>
                  <a:pt x="0" y="120000"/>
                </a:lnTo>
                <a:close/>
              </a:path>
            </a:pathLst>
          </a:custGeom>
          <a:noFill/>
          <a:ln>
            <a:noFill/>
          </a:ln>
        </p:spPr>
      </p:sp>
      <p:sp>
        <p:nvSpPr>
          <p:cNvPr id="123" name="Shape 123"/>
          <p:cNvSpPr txBox="1"/>
          <p:nvPr>
            <p:ph idx="1" type="body"/>
          </p:nvPr>
        </p:nvSpPr>
        <p:spPr>
          <a:xfrm>
            <a:off x="700088" y="4410075"/>
            <a:ext cx="5597400" cy="4176600"/>
          </a:xfrm>
          <a:prstGeom prst="rect">
            <a:avLst/>
          </a:prstGeom>
          <a:noFill/>
          <a:ln>
            <a:noFill/>
          </a:ln>
        </p:spPr>
        <p:txBody>
          <a:bodyPr anchorCtr="0" anchor="t" bIns="46500" lIns="93025" rIns="93025" wrap="square" tIns="465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Example objectives</a:t>
            </a: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At the end of this lesson, you will be able to:</a:t>
            </a:r>
          </a:p>
          <a:p>
            <a:pPr indent="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Save files to the team Web server.</a:t>
            </a:r>
          </a:p>
          <a:p>
            <a:pPr indent="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Move files to different locations on the team Web server.</a:t>
            </a:r>
          </a:p>
          <a:p>
            <a:pPr indent="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Share files on the team Web server.</a:t>
            </a:r>
          </a:p>
          <a:p>
            <a:pPr indent="0" lvl="0" marL="0" marR="0" rtl="0" algn="l">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2" type="sldNum"/>
          </p:nvPr>
        </p:nvSpPr>
        <p:spPr>
          <a:xfrm>
            <a:off x="3963988" y="8818563"/>
            <a:ext cx="3032100" cy="463500"/>
          </a:xfrm>
          <a:prstGeom prst="rect">
            <a:avLst/>
          </a:prstGeom>
          <a:noFill/>
          <a:ln>
            <a:noFill/>
          </a:ln>
        </p:spPr>
        <p:txBody>
          <a:bodyPr anchorCtr="0" anchor="b" bIns="46500" lIns="93025" rIns="93025" wrap="square" tIns="465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p>
        </p:txBody>
      </p:sp>
      <p:sp>
        <p:nvSpPr>
          <p:cNvPr id="129" name="Shape 129"/>
          <p:cNvSpPr/>
          <p:nvPr>
            <p:ph idx="2" type="sldImg"/>
          </p:nvPr>
        </p:nvSpPr>
        <p:spPr>
          <a:xfrm>
            <a:off x="1177925" y="696913"/>
            <a:ext cx="4641900" cy="3481500"/>
          </a:xfrm>
          <a:custGeom>
            <a:pathLst>
              <a:path extrusionOk="0" h="120000" w="120000">
                <a:moveTo>
                  <a:pt x="0" y="0"/>
                </a:moveTo>
                <a:lnTo>
                  <a:pt x="120000" y="0"/>
                </a:lnTo>
                <a:lnTo>
                  <a:pt x="120000" y="120000"/>
                </a:lnTo>
                <a:lnTo>
                  <a:pt x="0" y="120000"/>
                </a:lnTo>
                <a:close/>
              </a:path>
            </a:pathLst>
          </a:custGeom>
          <a:noFill/>
          <a:ln>
            <a:noFill/>
          </a:ln>
        </p:spPr>
      </p:sp>
      <p:sp>
        <p:nvSpPr>
          <p:cNvPr id="130" name="Shape 130"/>
          <p:cNvSpPr txBox="1"/>
          <p:nvPr>
            <p:ph idx="1" type="body"/>
          </p:nvPr>
        </p:nvSpPr>
        <p:spPr>
          <a:xfrm>
            <a:off x="700088" y="4410075"/>
            <a:ext cx="5597400" cy="4176600"/>
          </a:xfrm>
          <a:prstGeom prst="rect">
            <a:avLst/>
          </a:prstGeom>
          <a:noFill/>
          <a:ln>
            <a:noFill/>
          </a:ln>
        </p:spPr>
        <p:txBody>
          <a:bodyPr anchorCtr="0" anchor="t" bIns="46500" lIns="93025" rIns="93025" wrap="square" tIns="465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Example objectives</a:t>
            </a: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At the end of this lesson, you will be able to:</a:t>
            </a:r>
          </a:p>
          <a:p>
            <a:pPr indent="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Save files to the team Web server.</a:t>
            </a:r>
          </a:p>
          <a:p>
            <a:pPr indent="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Move files to different locations on the team Web server.</a:t>
            </a:r>
          </a:p>
          <a:p>
            <a:pPr indent="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Share files on the team Web server.</a:t>
            </a:r>
          </a:p>
          <a:p>
            <a:pPr indent="0" lvl="0" marL="0" marR="0" rtl="0" algn="l">
              <a:spcBef>
                <a:spcPts val="36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00088" y="4410075"/>
            <a:ext cx="5597525" cy="4176713"/>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6" name="Shape 136"/>
          <p:cNvSpPr/>
          <p:nvPr>
            <p:ph idx="2" type="sldImg"/>
          </p:nvPr>
        </p:nvSpPr>
        <p:spPr>
          <a:xfrm>
            <a:off x="1177925" y="696913"/>
            <a:ext cx="4641850" cy="34813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700088" y="4410075"/>
            <a:ext cx="5597525" cy="4176713"/>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2" name="Shape 142"/>
          <p:cNvSpPr/>
          <p:nvPr>
            <p:ph idx="2" type="sldImg"/>
          </p:nvPr>
        </p:nvSpPr>
        <p:spPr>
          <a:xfrm>
            <a:off x="1177925" y="696913"/>
            <a:ext cx="4641850" cy="34813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700088" y="4410075"/>
            <a:ext cx="5597400" cy="4176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48" name="Shape 148"/>
          <p:cNvSpPr/>
          <p:nvPr>
            <p:ph idx="2" type="sldImg"/>
          </p:nvPr>
        </p:nvSpPr>
        <p:spPr>
          <a:xfrm>
            <a:off x="1177925" y="696913"/>
            <a:ext cx="4641900" cy="3481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700088" y="4410075"/>
            <a:ext cx="5597400" cy="4176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58" name="Shape 158"/>
          <p:cNvSpPr/>
          <p:nvPr>
            <p:ph idx="2" type="sldImg"/>
          </p:nvPr>
        </p:nvSpPr>
        <p:spPr>
          <a:xfrm>
            <a:off x="1177925" y="696913"/>
            <a:ext cx="4641900" cy="3481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标题幻灯片">
    <p:spTree>
      <p:nvGrpSpPr>
        <p:cNvPr id="23" name="Shape 23"/>
        <p:cNvGrpSpPr/>
        <p:nvPr/>
      </p:nvGrpSpPr>
      <p:grpSpPr>
        <a:xfrm>
          <a:off x="0" y="0"/>
          <a:ext cx="0" cy="0"/>
          <a:chOff x="0" y="0"/>
          <a:chExt cx="0" cy="0"/>
        </a:xfrm>
      </p:grpSpPr>
      <p:sp>
        <p:nvSpPr>
          <p:cNvPr id="24" name="Shape 24"/>
          <p:cNvSpPr txBox="1"/>
          <p:nvPr>
            <p:ph type="ctrTitle"/>
          </p:nvPr>
        </p:nvSpPr>
        <p:spPr>
          <a:xfrm>
            <a:off x="685800" y="2130425"/>
            <a:ext cx="7772400" cy="1470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两栏内容">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1" name="Shape 81"/>
          <p:cNvSpPr txBox="1"/>
          <p:nvPr>
            <p:ph idx="1" type="body"/>
          </p:nvPr>
        </p:nvSpPr>
        <p:spPr>
          <a:xfrm>
            <a:off x="457200" y="1600200"/>
            <a:ext cx="4038600" cy="45261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2" type="body"/>
          </p:nvPr>
        </p:nvSpPr>
        <p:spPr>
          <a:xfrm>
            <a:off x="4648200" y="1600200"/>
            <a:ext cx="4038600" cy="45261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节标题">
    <p:spTree>
      <p:nvGrpSpPr>
        <p:cNvPr id="86" name="Shape 86"/>
        <p:cNvGrpSpPr/>
        <p:nvPr/>
      </p:nvGrpSpPr>
      <p:grpSpPr>
        <a:xfrm>
          <a:off x="0" y="0"/>
          <a:ext cx="0" cy="0"/>
          <a:chOff x="0" y="0"/>
          <a:chExt cx="0" cy="0"/>
        </a:xfrm>
      </p:grpSpPr>
      <p:sp>
        <p:nvSpPr>
          <p:cNvPr id="87" name="Shape 87"/>
          <p:cNvSpPr txBox="1"/>
          <p:nvPr>
            <p:ph type="title"/>
          </p:nvPr>
        </p:nvSpPr>
        <p:spPr>
          <a:xfrm>
            <a:off x="722313" y="4406900"/>
            <a:ext cx="7772400" cy="13620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8" name="Shape 88"/>
          <p:cNvSpPr txBox="1"/>
          <p:nvPr>
            <p:ph idx="1" type="body"/>
          </p:nvPr>
        </p:nvSpPr>
        <p:spPr>
          <a:xfrm>
            <a:off x="722313" y="2906713"/>
            <a:ext cx="7772400" cy="1500300"/>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89" name="Shape 89"/>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92" name="Shape 92"/>
        <p:cNvGrpSpPr/>
        <p:nvPr/>
      </p:nvGrpSpPr>
      <p:grpSpPr>
        <a:xfrm>
          <a:off x="0" y="0"/>
          <a:ext cx="0" cy="0"/>
          <a:chOff x="0" y="0"/>
          <a:chExt cx="0" cy="0"/>
        </a:xfrm>
      </p:grpSpPr>
      <p:sp>
        <p:nvSpPr>
          <p:cNvPr id="93" name="Shape 93"/>
          <p:cNvSpPr txBox="1"/>
          <p:nvPr>
            <p:ph type="title"/>
          </p:nvPr>
        </p:nvSpPr>
        <p:spPr>
          <a:xfrm>
            <a:off x="457200" y="122238"/>
            <a:ext cx="7543800" cy="12954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94" name="Shape 94"/>
          <p:cNvSpPr txBox="1"/>
          <p:nvPr>
            <p:ph idx="1" type="body"/>
          </p:nvPr>
        </p:nvSpPr>
        <p:spPr>
          <a:xfrm>
            <a:off x="457200" y="1719263"/>
            <a:ext cx="4038600" cy="4411800"/>
          </a:xfrm>
          <a:prstGeom prst="rect">
            <a:avLst/>
          </a:prstGeom>
          <a:noFill/>
          <a:ln>
            <a:noFill/>
          </a:ln>
        </p:spPr>
        <p:txBody>
          <a:bodyPr anchorCtr="0" anchor="t" bIns="91425" lIns="91425" rIns="91425" wrap="square" tIns="91425"/>
          <a:lstStyle>
            <a:lvl1pPr indent="-209550" lvl="0" marL="3429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232092" lvl="1" marL="69215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191452" lvl="2" marL="987425"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196850" lvl="3" marL="1281112"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214312" lvl="4" marL="15986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214312" lvl="5" marL="20558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214312" lvl="6" marL="25130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214312" lvl="7" marL="29702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214312" lvl="8" marL="34274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5" name="Shape 95"/>
          <p:cNvSpPr txBox="1"/>
          <p:nvPr>
            <p:ph idx="2" type="body"/>
          </p:nvPr>
        </p:nvSpPr>
        <p:spPr>
          <a:xfrm>
            <a:off x="4648200" y="1719263"/>
            <a:ext cx="4038600" cy="4411800"/>
          </a:xfrm>
          <a:prstGeom prst="rect">
            <a:avLst/>
          </a:prstGeom>
          <a:noFill/>
          <a:ln>
            <a:noFill/>
          </a:ln>
        </p:spPr>
        <p:txBody>
          <a:bodyPr anchorCtr="0" anchor="t" bIns="91425" lIns="91425" rIns="91425" wrap="square" tIns="91425"/>
          <a:lstStyle>
            <a:lvl1pPr indent="-209550" lvl="0" marL="3429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232092" lvl="1" marL="69215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191452" lvl="2" marL="987425"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196850" lvl="3" marL="1281112"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214312" lvl="4" marL="15986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214312" lvl="5" marL="20558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214312" lvl="6" marL="25130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214312" lvl="7" marL="29702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214312" lvl="8" marL="3427412"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6" name="Shape 96"/>
          <p:cNvSpPr txBox="1"/>
          <p:nvPr>
            <p:ph idx="10" type="dt"/>
          </p:nvPr>
        </p:nvSpPr>
        <p:spPr>
          <a:xfrm>
            <a:off x="457200" y="6248400"/>
            <a:ext cx="2133600" cy="457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sz="10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1" type="ftr"/>
          </p:nvPr>
        </p:nvSpPr>
        <p:spPr>
          <a:xfrm>
            <a:off x="3124200" y="6248400"/>
            <a:ext cx="2895600" cy="457200"/>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sz="10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8" name="Shape 98"/>
          <p:cNvSpPr txBox="1"/>
          <p:nvPr>
            <p:ph idx="12" type="sldNum"/>
          </p:nvPr>
        </p:nvSpPr>
        <p:spPr>
          <a:xfrm>
            <a:off x="6553200" y="6248400"/>
            <a:ext cx="2133600" cy="457200"/>
          </a:xfrm>
          <a:prstGeom prst="rect">
            <a:avLst/>
          </a:prstGeom>
          <a:noFill/>
          <a:ln>
            <a:noFill/>
          </a:ln>
        </p:spPr>
        <p:txBody>
          <a:bodyPr anchorCtr="0" anchor="t" bIns="45700" lIns="91425" rIns="91425" wrap="square" tIns="45700">
            <a:noAutofit/>
          </a:bodyPr>
          <a:lstStyle/>
          <a:p>
            <a:pPr indent="0" lvl="0" marL="0" marR="0" rtl="0" algn="r">
              <a:spcBef>
                <a:spcPts val="0"/>
              </a:spcBef>
              <a:spcAft>
                <a:spcPts val="0"/>
              </a:spcAft>
              <a:buNone/>
            </a:pPr>
            <a:fld id="{00000000-1234-1234-1234-123412341234}" type="slidenum">
              <a:rPr lang="en-US" sz="1000">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标题和内容">
    <p:spTree>
      <p:nvGrpSpPr>
        <p:cNvPr id="29" name="Shape 29"/>
        <p:cNvGrpSpPr/>
        <p:nvPr/>
      </p:nvGrpSpPr>
      <p:grpSpPr>
        <a:xfrm>
          <a:off x="0" y="0"/>
          <a:ext cx="0" cy="0"/>
          <a:chOff x="0" y="0"/>
          <a:chExt cx="0" cy="0"/>
        </a:xfrm>
      </p:grpSpPr>
      <p:sp>
        <p:nvSpPr>
          <p:cNvPr id="30" name="Shape 30"/>
          <p:cNvSpPr txBox="1"/>
          <p:nvPr>
            <p:ph type="title"/>
          </p:nvPr>
        </p:nvSpPr>
        <p:spPr>
          <a:xfrm>
            <a:off x="879309" y="3221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1" i="0" sz="3200" u="none" cap="none" strike="noStrike">
                <a:solidFill>
                  <a:srgbClr val="A5A5A5"/>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Shape 31"/>
          <p:cNvSpPr txBox="1"/>
          <p:nvPr>
            <p:ph idx="1" type="body"/>
          </p:nvPr>
        </p:nvSpPr>
        <p:spPr>
          <a:xfrm>
            <a:off x="457200" y="1600200"/>
            <a:ext cx="8229600" cy="45261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Shape 33"/>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垂直排列标题与文本">
    <p:spTree>
      <p:nvGrpSpPr>
        <p:cNvPr id="35" name="Shape 35"/>
        <p:cNvGrpSpPr/>
        <p:nvPr/>
      </p:nvGrpSpPr>
      <p:grpSpPr>
        <a:xfrm>
          <a:off x="0" y="0"/>
          <a:ext cx="0" cy="0"/>
          <a:chOff x="0" y="0"/>
          <a:chExt cx="0" cy="0"/>
        </a:xfrm>
      </p:grpSpPr>
      <p:sp>
        <p:nvSpPr>
          <p:cNvPr id="36" name="Shape 36"/>
          <p:cNvSpPr txBox="1"/>
          <p:nvPr>
            <p:ph type="title"/>
          </p:nvPr>
        </p:nvSpPr>
        <p:spPr>
          <a:xfrm rot="5400000">
            <a:off x="4732350" y="2171688"/>
            <a:ext cx="5851500" cy="20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 name="Shape 37"/>
          <p:cNvSpPr txBox="1"/>
          <p:nvPr>
            <p:ph idx="1" type="body"/>
          </p:nvPr>
        </p:nvSpPr>
        <p:spPr>
          <a:xfrm rot="5400000">
            <a:off x="541350" y="190488"/>
            <a:ext cx="5851500" cy="60198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Shape 38"/>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标题和竖排文字">
    <p:spTree>
      <p:nvGrpSpPr>
        <p:cNvPr id="41" name="Shape 41"/>
        <p:cNvGrpSpPr/>
        <p:nvPr/>
      </p:nvGrpSpPr>
      <p:grpSpPr>
        <a:xfrm>
          <a:off x="0" y="0"/>
          <a:ext cx="0" cy="0"/>
          <a:chOff x="0" y="0"/>
          <a:chExt cx="0" cy="0"/>
        </a:xfrm>
      </p:grpSpPr>
      <p:sp>
        <p:nvSpPr>
          <p:cNvPr id="42" name="Shape 42"/>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3" name="Shape 43"/>
          <p:cNvSpPr txBox="1"/>
          <p:nvPr>
            <p:ph idx="1" type="body"/>
          </p:nvPr>
        </p:nvSpPr>
        <p:spPr>
          <a:xfrm rot="5400000">
            <a:off x="2308950" y="-251550"/>
            <a:ext cx="4526100" cy="822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Shape 44"/>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图片与标题">
    <p:spTree>
      <p:nvGrpSpPr>
        <p:cNvPr id="47" name="Shape 47"/>
        <p:cNvGrpSpPr/>
        <p:nvPr/>
      </p:nvGrpSpPr>
      <p:grpSpPr>
        <a:xfrm>
          <a:off x="0" y="0"/>
          <a:ext cx="0" cy="0"/>
          <a:chOff x="0" y="0"/>
          <a:chExt cx="0" cy="0"/>
        </a:xfrm>
      </p:grpSpPr>
      <p:sp>
        <p:nvSpPr>
          <p:cNvPr id="48" name="Shape 48"/>
          <p:cNvSpPr txBox="1"/>
          <p:nvPr>
            <p:ph type="title"/>
          </p:nvPr>
        </p:nvSpPr>
        <p:spPr>
          <a:xfrm>
            <a:off x="1792288" y="4800600"/>
            <a:ext cx="5486400" cy="5667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9" name="Shape 49"/>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0" name="Shape 50"/>
          <p:cNvSpPr txBox="1"/>
          <p:nvPr>
            <p:ph idx="1" type="body"/>
          </p:nvPr>
        </p:nvSpPr>
        <p:spPr>
          <a:xfrm>
            <a:off x="1792288" y="5367338"/>
            <a:ext cx="5486400" cy="8049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1" name="Shape 51"/>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内容与标题">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400" cy="11619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6" name="Shape 56"/>
          <p:cNvSpPr txBox="1"/>
          <p:nvPr>
            <p:ph idx="1" type="body"/>
          </p:nvPr>
        </p:nvSpPr>
        <p:spPr>
          <a:xfrm>
            <a:off x="3575050" y="273050"/>
            <a:ext cx="5111700" cy="58530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400" cy="46911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空白">
    <p:spTree>
      <p:nvGrpSpPr>
        <p:cNvPr id="61" name="Shape 61"/>
        <p:cNvGrpSpPr/>
        <p:nvPr/>
      </p:nvGrpSpPr>
      <p:grpSpPr>
        <a:xfrm>
          <a:off x="0" y="0"/>
          <a:ext cx="0" cy="0"/>
          <a:chOff x="0" y="0"/>
          <a:chExt cx="0" cy="0"/>
        </a:xfrm>
      </p:grpSpPr>
      <p:sp>
        <p:nvSpPr>
          <p:cNvPr id="62" name="Shape 62"/>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仅标题">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较">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2" name="Shape 72"/>
          <p:cNvSpPr txBox="1"/>
          <p:nvPr>
            <p:ph idx="1" type="body"/>
          </p:nvPr>
        </p:nvSpPr>
        <p:spPr>
          <a:xfrm>
            <a:off x="457200" y="1535113"/>
            <a:ext cx="4040100" cy="6399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3" name="Shape 73"/>
          <p:cNvSpPr txBox="1"/>
          <p:nvPr>
            <p:ph idx="2" type="body"/>
          </p:nvPr>
        </p:nvSpPr>
        <p:spPr>
          <a:xfrm>
            <a:off x="457200" y="2174875"/>
            <a:ext cx="4040100" cy="39513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Shape 74"/>
          <p:cNvSpPr txBox="1"/>
          <p:nvPr>
            <p:ph idx="3" type="body"/>
          </p:nvPr>
        </p:nvSpPr>
        <p:spPr>
          <a:xfrm>
            <a:off x="4645025" y="1535113"/>
            <a:ext cx="4041900" cy="6399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5" name="Shape 75"/>
          <p:cNvSpPr txBox="1"/>
          <p:nvPr>
            <p:ph idx="4" type="body"/>
          </p:nvPr>
        </p:nvSpPr>
        <p:spPr>
          <a:xfrm>
            <a:off x="4645025" y="2174875"/>
            <a:ext cx="4041900" cy="39513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6" name="Shape 76"/>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Shape 10"/>
          <p:cNvCxnSpPr/>
          <p:nvPr/>
        </p:nvCxnSpPr>
        <p:spPr>
          <a:xfrm>
            <a:off x="-36512" y="6599237"/>
            <a:ext cx="7307400" cy="0"/>
          </a:xfrm>
          <a:prstGeom prst="straightConnector1">
            <a:avLst/>
          </a:prstGeom>
          <a:noFill/>
          <a:ln cap="flat" cmpd="sng" w="9525">
            <a:solidFill>
              <a:srgbClr val="A6A6A6"/>
            </a:solidFill>
            <a:prstDash val="solid"/>
            <a:miter lim="800000"/>
            <a:headEnd len="med" w="med" type="none"/>
            <a:tailEnd len="med" w="med" type="none"/>
          </a:ln>
        </p:spPr>
      </p:cxnSp>
      <p:cxnSp>
        <p:nvCxnSpPr>
          <p:cNvPr id="11" name="Shape 11"/>
          <p:cNvCxnSpPr/>
          <p:nvPr/>
        </p:nvCxnSpPr>
        <p:spPr>
          <a:xfrm rot="10800000">
            <a:off x="7367587" y="6165950"/>
            <a:ext cx="0" cy="431700"/>
          </a:xfrm>
          <a:prstGeom prst="straightConnector1">
            <a:avLst/>
          </a:prstGeom>
          <a:noFill/>
          <a:ln cap="flat" cmpd="sng" w="38100">
            <a:solidFill>
              <a:srgbClr val="A6A6A6"/>
            </a:solidFill>
            <a:prstDash val="solid"/>
            <a:miter lim="800000"/>
            <a:headEnd len="med" w="med" type="none"/>
            <a:tailEnd len="med" w="med" type="none"/>
          </a:ln>
        </p:spPr>
      </p:cxnSp>
      <p:sp>
        <p:nvSpPr>
          <p:cNvPr id="12" name="Shape 12"/>
          <p:cNvSpPr txBox="1"/>
          <p:nvPr/>
        </p:nvSpPr>
        <p:spPr>
          <a:xfrm>
            <a:off x="7499350" y="6308725"/>
            <a:ext cx="1536600" cy="254100"/>
          </a:xfrm>
          <a:prstGeom prst="rect">
            <a:avLst/>
          </a:prstGeom>
          <a:noFill/>
          <a:ln>
            <a:noFill/>
          </a:ln>
        </p:spPr>
        <p:txBody>
          <a:bodyPr anchorCtr="0" anchor="t" bIns="45700" lIns="91425" rIns="91425" wrap="square" tIns="45700">
            <a:noAutofit/>
          </a:bodyPr>
          <a:lstStyle/>
          <a:p>
            <a:pPr indent="-63500" lvl="0" marL="0" marR="0" rtl="0" algn="l">
              <a:lnSpc>
                <a:spcPct val="100000"/>
              </a:lnSpc>
              <a:spcBef>
                <a:spcPts val="0"/>
              </a:spcBef>
              <a:spcAft>
                <a:spcPts val="0"/>
              </a:spcAft>
              <a:buClr>
                <a:schemeClr val="dk1"/>
              </a:buClr>
              <a:buSzPts val="1000"/>
              <a:buFont typeface="Verdana"/>
              <a:buNone/>
            </a:pPr>
            <a:r>
              <a:rPr b="0" i="0" lang="en-US" sz="1000" u="none" cap="none" strike="noStrike">
                <a:solidFill>
                  <a:schemeClr val="dk1"/>
                </a:solidFill>
                <a:latin typeface="Verdana"/>
                <a:ea typeface="Verdana"/>
                <a:cs typeface="Verdana"/>
                <a:sym typeface="Verdana"/>
              </a:rPr>
              <a:t>BREAD PPT DESIGN</a:t>
            </a:r>
          </a:p>
        </p:txBody>
      </p:sp>
      <p:cxnSp>
        <p:nvCxnSpPr>
          <p:cNvPr id="13" name="Shape 13"/>
          <p:cNvCxnSpPr/>
          <p:nvPr/>
        </p:nvCxnSpPr>
        <p:spPr>
          <a:xfrm rot="10800000">
            <a:off x="7451725" y="6308750"/>
            <a:ext cx="0" cy="288900"/>
          </a:xfrm>
          <a:prstGeom prst="straightConnector1">
            <a:avLst/>
          </a:prstGeom>
          <a:noFill/>
          <a:ln cap="flat" cmpd="sng" w="38100">
            <a:solidFill>
              <a:srgbClr val="FFC000"/>
            </a:solidFill>
            <a:prstDash val="solid"/>
            <a:miter lim="800000"/>
            <a:headEnd len="med" w="med" type="none"/>
            <a:tailEnd len="med" w="med" type="none"/>
          </a:ln>
        </p:spPr>
      </p:cxnSp>
      <p:cxnSp>
        <p:nvCxnSpPr>
          <p:cNvPr id="14" name="Shape 14"/>
          <p:cNvCxnSpPr/>
          <p:nvPr/>
        </p:nvCxnSpPr>
        <p:spPr>
          <a:xfrm rot="10800000">
            <a:off x="611187" y="-26887"/>
            <a:ext cx="0" cy="431700"/>
          </a:xfrm>
          <a:prstGeom prst="straightConnector1">
            <a:avLst/>
          </a:prstGeom>
          <a:noFill/>
          <a:ln cap="flat" cmpd="sng" w="76200">
            <a:solidFill>
              <a:srgbClr val="A6A6A6"/>
            </a:solidFill>
            <a:prstDash val="solid"/>
            <a:miter lim="800000"/>
            <a:headEnd len="med" w="med" type="none"/>
            <a:tailEnd len="med" w="med" type="none"/>
          </a:ln>
        </p:spPr>
      </p:cxnSp>
      <p:cxnSp>
        <p:nvCxnSpPr>
          <p:cNvPr id="15" name="Shape 15"/>
          <p:cNvCxnSpPr/>
          <p:nvPr/>
        </p:nvCxnSpPr>
        <p:spPr>
          <a:xfrm>
            <a:off x="768350" y="0"/>
            <a:ext cx="0" cy="287400"/>
          </a:xfrm>
          <a:prstGeom prst="straightConnector1">
            <a:avLst/>
          </a:prstGeom>
          <a:noFill/>
          <a:ln cap="flat" cmpd="sng" w="76200">
            <a:solidFill>
              <a:srgbClr val="FFC000"/>
            </a:solidFill>
            <a:prstDash val="solid"/>
            <a:miter lim="800000"/>
            <a:headEnd len="med" w="med" type="none"/>
            <a:tailEnd len="med" w="med" type="none"/>
          </a:ln>
        </p:spPr>
      </p:cxnSp>
      <p:sp>
        <p:nvSpPr>
          <p:cNvPr id="16" name="Shape 16"/>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Shape 17"/>
          <p:cNvSpPr txBox="1"/>
          <p:nvPr>
            <p:ph idx="1" type="body"/>
          </p:nvPr>
        </p:nvSpPr>
        <p:spPr>
          <a:xfrm>
            <a:off x="457200" y="1600200"/>
            <a:ext cx="8229600" cy="45261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6356350"/>
            <a:ext cx="2895600" cy="36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6356350"/>
            <a:ext cx="2133600" cy="365100"/>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pic>
        <p:nvPicPr>
          <p:cNvPr id="21" name="Shape 21"/>
          <p:cNvPicPr preferRelativeResize="0"/>
          <p:nvPr/>
        </p:nvPicPr>
        <p:blipFill>
          <a:blip r:embed="rId1">
            <a:alphaModFix/>
          </a:blip>
          <a:stretch>
            <a:fillRect/>
          </a:stretch>
        </p:blipFill>
        <p:spPr>
          <a:xfrm>
            <a:off x="7583175" y="5858350"/>
            <a:ext cx="1560825" cy="999650"/>
          </a:xfrm>
          <a:prstGeom prst="rect">
            <a:avLst/>
          </a:prstGeom>
          <a:noFill/>
          <a:ln>
            <a:noFill/>
          </a:ln>
        </p:spPr>
      </p:pic>
      <p:pic>
        <p:nvPicPr>
          <p:cNvPr id="22" name="Shape 22"/>
          <p:cNvPicPr preferRelativeResize="0"/>
          <p:nvPr/>
        </p:nvPicPr>
        <p:blipFill rotWithShape="1">
          <a:blip r:embed="rId2">
            <a:alphaModFix/>
          </a:blip>
          <a:srcRect b="34989" l="14057" r="52771" t="47366"/>
          <a:stretch/>
        </p:blipFill>
        <p:spPr>
          <a:xfrm>
            <a:off x="7654250" y="6296750"/>
            <a:ext cx="960774" cy="285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762000" y="457200"/>
            <a:ext cx="5703900" cy="2133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Restaurant Attribute Extraction</a:t>
            </a:r>
          </a:p>
        </p:txBody>
      </p:sp>
      <p:sp>
        <p:nvSpPr>
          <p:cNvPr id="105" name="Shape 105"/>
          <p:cNvSpPr txBox="1"/>
          <p:nvPr>
            <p:ph idx="1" type="subTitle"/>
          </p:nvPr>
        </p:nvSpPr>
        <p:spPr>
          <a:xfrm>
            <a:off x="914400" y="3048000"/>
            <a:ext cx="6248400" cy="2362200"/>
          </a:xfrm>
          <a:prstGeom prst="rect">
            <a:avLst/>
          </a:prstGeom>
          <a:noFill/>
          <a:ln>
            <a:noFill/>
          </a:ln>
        </p:spPr>
        <p:txBody>
          <a:bodyPr anchorCtr="0" anchor="t" bIns="45700" lIns="91425" rIns="91425" wrap="square" tIns="45700">
            <a:noAutofit/>
          </a:bodyPr>
          <a:lstStyle/>
          <a:p>
            <a:pPr indent="-88900" lvl="0" marL="0" marR="0" rtl="0" algn="r">
              <a:spcBef>
                <a:spcPts val="0"/>
              </a:spcBef>
              <a:spcAft>
                <a:spcPts val="0"/>
              </a:spcAft>
              <a:buClr>
                <a:schemeClr val="dk2"/>
              </a:buClr>
              <a:buSzPts val="1400"/>
              <a:buFont typeface="Noto Sans Symbols"/>
              <a:buNone/>
            </a:pPr>
            <a:r>
              <a:rPr b="0" i="0" lang="en-US" sz="2000" u="none" cap="none" strike="noStrike">
                <a:solidFill>
                  <a:schemeClr val="dk1"/>
                </a:solidFill>
                <a:latin typeface="Arial"/>
                <a:ea typeface="Arial"/>
                <a:cs typeface="Arial"/>
                <a:sym typeface="Arial"/>
              </a:rPr>
              <a:t>Team 8</a:t>
            </a:r>
          </a:p>
          <a:p>
            <a:pPr indent="-88900" lvl="0" marL="0" marR="0" rtl="0" algn="r">
              <a:spcBef>
                <a:spcPts val="400"/>
              </a:spcBef>
              <a:spcAft>
                <a:spcPts val="0"/>
              </a:spcAft>
              <a:buClr>
                <a:schemeClr val="dk2"/>
              </a:buClr>
              <a:buSzPts val="1400"/>
              <a:buFont typeface="Noto Sans Symbols"/>
              <a:buNone/>
            </a:pPr>
            <a:r>
              <a:rPr b="0" i="0" lang="en-US" sz="2000" u="none" cap="none" strike="noStrike">
                <a:solidFill>
                  <a:schemeClr val="dk1"/>
                </a:solidFill>
                <a:latin typeface="Arial"/>
                <a:ea typeface="Arial"/>
                <a:cs typeface="Arial"/>
                <a:sym typeface="Arial"/>
              </a:rPr>
              <a:t>Amparo Canaveras</a:t>
            </a:r>
          </a:p>
          <a:p>
            <a:pPr indent="-88900" lvl="0" marL="0" marR="0" rtl="0" algn="r">
              <a:spcBef>
                <a:spcPts val="400"/>
              </a:spcBef>
              <a:spcAft>
                <a:spcPts val="0"/>
              </a:spcAft>
              <a:buClr>
                <a:schemeClr val="dk2"/>
              </a:buClr>
              <a:buSzPts val="1400"/>
              <a:buFont typeface="Noto Sans Symbols"/>
              <a:buNone/>
            </a:pPr>
            <a:r>
              <a:rPr b="0" i="0" lang="en-US" sz="2000" u="none" cap="none" strike="noStrike">
                <a:solidFill>
                  <a:schemeClr val="dk1"/>
                </a:solidFill>
                <a:latin typeface="Arial"/>
                <a:ea typeface="Arial"/>
                <a:cs typeface="Arial"/>
                <a:sym typeface="Arial"/>
              </a:rPr>
              <a:t>Zhi Li</a:t>
            </a:r>
          </a:p>
          <a:p>
            <a:pPr indent="-88900" lvl="0" marL="0" marR="0" rtl="0" algn="r">
              <a:spcBef>
                <a:spcPts val="400"/>
              </a:spcBef>
              <a:spcAft>
                <a:spcPts val="0"/>
              </a:spcAft>
              <a:buClr>
                <a:schemeClr val="dk2"/>
              </a:buClr>
              <a:buSzPts val="1400"/>
              <a:buFont typeface="Noto Sans Symbols"/>
              <a:buNone/>
            </a:pPr>
            <a:r>
              <a:rPr b="0" i="0" lang="en-US" sz="2000" u="none" cap="none" strike="noStrike">
                <a:solidFill>
                  <a:schemeClr val="dk1"/>
                </a:solidFill>
                <a:latin typeface="Arial"/>
                <a:ea typeface="Arial"/>
                <a:cs typeface="Arial"/>
                <a:sym typeface="Arial"/>
              </a:rPr>
              <a:t>Cheng Qi</a:t>
            </a:r>
          </a:p>
          <a:p>
            <a:pPr indent="-88900" lvl="0" marL="0" marR="0" rtl="0" algn="r">
              <a:spcBef>
                <a:spcPts val="400"/>
              </a:spcBef>
              <a:spcAft>
                <a:spcPts val="0"/>
              </a:spcAft>
              <a:buClr>
                <a:schemeClr val="dk2"/>
              </a:buClr>
              <a:buSzPts val="1400"/>
              <a:buFont typeface="Noto Sans Symbols"/>
              <a:buNone/>
            </a:pPr>
            <a:r>
              <a:rPr b="0" i="0" lang="en-US" sz="2000" u="none" cap="none" strike="noStrike">
                <a:solidFill>
                  <a:schemeClr val="dk1"/>
                </a:solidFill>
                <a:latin typeface="Arial"/>
                <a:ea typeface="Arial"/>
                <a:cs typeface="Arial"/>
                <a:sym typeface="Arial"/>
              </a:rPr>
              <a:t>Ana Pena</a:t>
            </a:r>
          </a:p>
          <a:p>
            <a:pPr indent="-88900" lvl="0" marL="0" marR="0" rtl="0" algn="r">
              <a:spcBef>
                <a:spcPts val="400"/>
              </a:spcBef>
              <a:spcAft>
                <a:spcPts val="0"/>
              </a:spcAft>
              <a:buClr>
                <a:schemeClr val="dk2"/>
              </a:buClr>
              <a:buSzPts val="1400"/>
              <a:buFont typeface="Noto Sans Symbols"/>
              <a:buNone/>
            </a:pPr>
            <a:r>
              <a:rPr b="0" i="0" lang="en-US" sz="2000" u="none" cap="none" strike="noStrike">
                <a:solidFill>
                  <a:schemeClr val="dk1"/>
                </a:solidFill>
                <a:latin typeface="Arial"/>
                <a:ea typeface="Arial"/>
                <a:cs typeface="Arial"/>
                <a:sym typeface="Arial"/>
              </a:rPr>
              <a:t>Yujie Zhong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Analysis and Conclusions</a:t>
            </a:r>
          </a:p>
        </p:txBody>
      </p:sp>
      <p:sp>
        <p:nvSpPr>
          <p:cNvPr id="170" name="Shape 170"/>
          <p:cNvSpPr txBox="1"/>
          <p:nvPr/>
        </p:nvSpPr>
        <p:spPr>
          <a:xfrm>
            <a:off x="307000" y="2239175"/>
            <a:ext cx="3070200" cy="1104000"/>
          </a:xfrm>
          <a:prstGeom prst="rect">
            <a:avLst/>
          </a:prstGeom>
          <a:noFill/>
          <a:ln>
            <a:noFill/>
          </a:ln>
        </p:spPr>
        <p:txBody>
          <a:bodyPr anchorCtr="0" anchor="t" bIns="91425" lIns="91425" rIns="91425" wrap="square" tIns="91425">
            <a:noAutofit/>
          </a:bodyPr>
          <a:lstStyle/>
          <a:p>
            <a:pPr indent="-342900" lvl="0" marL="457200" rtl="0">
              <a:spcBef>
                <a:spcPts val="0"/>
              </a:spcBef>
              <a:buSzPts val="1800"/>
              <a:buChar char="●"/>
            </a:pPr>
            <a:r>
              <a:rPr b="1" lang="en-US" sz="1800"/>
              <a:t>Pie Chart Analysis</a:t>
            </a:r>
          </a:p>
          <a:p>
            <a:pPr indent="0" lvl="0" marL="0">
              <a:spcBef>
                <a:spcPts val="0"/>
              </a:spcBef>
              <a:buNone/>
            </a:pPr>
            <a:r>
              <a:t/>
            </a:r>
            <a:endParaRPr b="1" sz="1800"/>
          </a:p>
          <a:p>
            <a:pPr indent="0" lvl="0" marL="0">
              <a:spcBef>
                <a:spcPts val="0"/>
              </a:spcBef>
              <a:buNone/>
            </a:pPr>
            <a:r>
              <a:rPr lang="en-US" sz="1600"/>
              <a:t>(Top 9 attributes of three types of restaurants)</a:t>
            </a:r>
          </a:p>
        </p:txBody>
      </p:sp>
      <p:pic>
        <p:nvPicPr>
          <p:cNvPr id="171" name="Shape 171" title="图表"/>
          <p:cNvPicPr preferRelativeResize="0"/>
          <p:nvPr/>
        </p:nvPicPr>
        <p:blipFill>
          <a:blip r:embed="rId3">
            <a:alphaModFix/>
          </a:blip>
          <a:stretch>
            <a:fillRect/>
          </a:stretch>
        </p:blipFill>
        <p:spPr>
          <a:xfrm>
            <a:off x="4317025" y="1549875"/>
            <a:ext cx="4019047" cy="2482599"/>
          </a:xfrm>
          <a:prstGeom prst="rect">
            <a:avLst/>
          </a:prstGeom>
          <a:noFill/>
          <a:ln>
            <a:noFill/>
          </a:ln>
        </p:spPr>
      </p:pic>
      <p:pic>
        <p:nvPicPr>
          <p:cNvPr id="172" name="Shape 172" title="图表"/>
          <p:cNvPicPr preferRelativeResize="0"/>
          <p:nvPr/>
        </p:nvPicPr>
        <p:blipFill>
          <a:blip r:embed="rId4">
            <a:alphaModFix/>
          </a:blip>
          <a:stretch>
            <a:fillRect/>
          </a:stretch>
        </p:blipFill>
        <p:spPr>
          <a:xfrm>
            <a:off x="230525" y="4052650"/>
            <a:ext cx="3924900" cy="2500551"/>
          </a:xfrm>
          <a:prstGeom prst="rect">
            <a:avLst/>
          </a:prstGeom>
          <a:noFill/>
          <a:ln>
            <a:noFill/>
          </a:ln>
        </p:spPr>
      </p:pic>
      <p:pic>
        <p:nvPicPr>
          <p:cNvPr id="173" name="Shape 173" title="图表"/>
          <p:cNvPicPr preferRelativeResize="0"/>
          <p:nvPr/>
        </p:nvPicPr>
        <p:blipFill>
          <a:blip r:embed="rId5">
            <a:alphaModFix/>
          </a:blip>
          <a:stretch>
            <a:fillRect/>
          </a:stretch>
        </p:blipFill>
        <p:spPr>
          <a:xfrm>
            <a:off x="4364100" y="4052650"/>
            <a:ext cx="3924900" cy="2500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Analysis and Conclusions</a:t>
            </a:r>
          </a:p>
        </p:txBody>
      </p:sp>
      <p:sp>
        <p:nvSpPr>
          <p:cNvPr id="179" name="Shape 179"/>
          <p:cNvSpPr txBox="1"/>
          <p:nvPr>
            <p:ph idx="1" type="body"/>
          </p:nvPr>
        </p:nvSpPr>
        <p:spPr>
          <a:xfrm>
            <a:off x="457200" y="2140075"/>
            <a:ext cx="7543800" cy="4254600"/>
          </a:xfrm>
          <a:prstGeom prst="rect">
            <a:avLst/>
          </a:prstGeom>
          <a:noFill/>
          <a:ln>
            <a:noFill/>
          </a:ln>
        </p:spPr>
        <p:txBody>
          <a:bodyPr anchorCtr="0" anchor="t" bIns="45700" lIns="91425" rIns="91425" wrap="square" tIns="45700">
            <a:noAutofit/>
          </a:bodyPr>
          <a:lstStyle/>
          <a:p>
            <a:pPr indent="-254000" lvl="0" marL="34290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The similarity</a:t>
            </a:r>
          </a:p>
          <a:p>
            <a:pPr indent="-330200" lvl="0" marL="914400" marR="0" rtl="0" algn="l">
              <a:spcBef>
                <a:spcPts val="0"/>
              </a:spcBef>
              <a:spcAft>
                <a:spcPts val="0"/>
              </a:spcAft>
              <a:buClr>
                <a:srgbClr val="000000"/>
              </a:buClr>
              <a:buSzPts val="1600"/>
              <a:buChar char="•"/>
            </a:pPr>
            <a:r>
              <a:rPr lang="en-US" sz="1600">
                <a:solidFill>
                  <a:srgbClr val="000000"/>
                </a:solidFill>
                <a:latin typeface="Arial"/>
                <a:ea typeface="Arial"/>
                <a:cs typeface="Arial"/>
                <a:sym typeface="Arial"/>
              </a:rPr>
              <a:t>The customers of these three kinds of restaurants are concerned about the “food” at most. </a:t>
            </a:r>
          </a:p>
          <a:p>
            <a:pPr indent="-330200" lvl="0" marL="914400" rtl="0">
              <a:spcBef>
                <a:spcPts val="0"/>
              </a:spcBef>
              <a:spcAft>
                <a:spcPts val="0"/>
              </a:spcAft>
              <a:buSzPts val="1600"/>
              <a:buChar char="•"/>
            </a:pPr>
            <a:r>
              <a:rPr lang="en-US" sz="1600">
                <a:latin typeface="Arial"/>
                <a:ea typeface="Arial"/>
                <a:cs typeface="Arial"/>
                <a:sym typeface="Arial"/>
              </a:rPr>
              <a:t>The “service” is the second attributes that the customers consider about. </a:t>
            </a:r>
          </a:p>
          <a:p>
            <a:pPr indent="-330200" lvl="0" marL="914400" rtl="0">
              <a:spcBef>
                <a:spcPts val="0"/>
              </a:spcBef>
              <a:buSzPts val="1600"/>
              <a:buChar char="•"/>
            </a:pPr>
            <a:r>
              <a:rPr lang="en-US" sz="1600">
                <a:latin typeface="Arial"/>
                <a:ea typeface="Arial"/>
                <a:cs typeface="Arial"/>
                <a:sym typeface="Arial"/>
              </a:rPr>
              <a:t>The third attribute that customers think is important is “place”. </a:t>
            </a:r>
          </a:p>
          <a:p>
            <a:pPr indent="0" lvl="0" marL="0" rtl="0">
              <a:spcBef>
                <a:spcPts val="0"/>
              </a:spcBef>
              <a:buNone/>
            </a:pPr>
            <a:r>
              <a:t/>
            </a:r>
            <a:endParaRPr sz="1600">
              <a:latin typeface="Arial"/>
              <a:ea typeface="Arial"/>
              <a:cs typeface="Arial"/>
              <a:sym typeface="Arial"/>
            </a:endParaRPr>
          </a:p>
          <a:p>
            <a:pPr indent="0" lvl="0" marL="0" rtl="0">
              <a:spcBef>
                <a:spcPts val="0"/>
              </a:spcBef>
              <a:buNone/>
            </a:pPr>
            <a:r>
              <a:t/>
            </a:r>
            <a:endParaRPr sz="1600">
              <a:latin typeface="Arial"/>
              <a:ea typeface="Arial"/>
              <a:cs typeface="Arial"/>
              <a:sym typeface="Arial"/>
            </a:endParaRPr>
          </a:p>
          <a:p>
            <a:pPr indent="-330200" lvl="0" marL="457200" rtl="0">
              <a:spcBef>
                <a:spcPts val="0"/>
              </a:spcBef>
              <a:spcAft>
                <a:spcPts val="0"/>
              </a:spcAft>
              <a:buSzPts val="1600"/>
              <a:buChar char="•"/>
            </a:pPr>
            <a:r>
              <a:rPr lang="en-US" sz="1800">
                <a:latin typeface="Arial"/>
                <a:ea typeface="Arial"/>
                <a:cs typeface="Arial"/>
                <a:sym typeface="Arial"/>
              </a:rPr>
              <a:t>Analysis</a:t>
            </a:r>
          </a:p>
          <a:p>
            <a:pPr indent="-330200" lvl="0" marL="914400" rtl="0">
              <a:spcBef>
                <a:spcPts val="0"/>
              </a:spcBef>
              <a:spcAft>
                <a:spcPts val="0"/>
              </a:spcAft>
              <a:buSzPts val="1600"/>
              <a:buChar char="•"/>
            </a:pPr>
            <a:r>
              <a:rPr lang="en-US" sz="1600">
                <a:latin typeface="Arial"/>
                <a:ea typeface="Arial"/>
                <a:cs typeface="Arial"/>
                <a:sym typeface="Arial"/>
              </a:rPr>
              <a:t>Most customers will consider about the food and the service of the restaurant, they would like to use these two standard to evaluate whether a restaurant is good or not. </a:t>
            </a:r>
          </a:p>
          <a:p>
            <a:pPr indent="-330200" lvl="0" marL="914400" rtl="0">
              <a:spcBef>
                <a:spcPts val="0"/>
              </a:spcBef>
              <a:buSzPts val="1600"/>
              <a:buChar char="•"/>
            </a:pPr>
            <a:r>
              <a:rPr lang="en-US" sz="1600">
                <a:latin typeface="Arial"/>
                <a:ea typeface="Arial"/>
                <a:cs typeface="Arial"/>
                <a:sym typeface="Arial"/>
              </a:rPr>
              <a:t>The location or the environment which are related to “place” should also be a important factor of how customer evaluate a restaurant.</a:t>
            </a:r>
          </a:p>
          <a:p>
            <a:pPr indent="0" lvl="0" marL="0" rtl="0">
              <a:spcBef>
                <a:spcPts val="0"/>
              </a:spcBef>
              <a:buNone/>
            </a:pPr>
            <a:r>
              <a:t/>
            </a:r>
            <a:endParaRPr sz="1600">
              <a:latin typeface="Arial"/>
              <a:ea typeface="Arial"/>
              <a:cs typeface="Arial"/>
              <a:sym typeface="Arial"/>
            </a:endParaRPr>
          </a:p>
        </p:txBody>
      </p:sp>
      <p:sp>
        <p:nvSpPr>
          <p:cNvPr id="180" name="Shape 180"/>
          <p:cNvSpPr txBox="1"/>
          <p:nvPr/>
        </p:nvSpPr>
        <p:spPr>
          <a:xfrm>
            <a:off x="457200" y="1609063"/>
            <a:ext cx="2276700" cy="5310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US" sz="2000"/>
              <a:t>Conclusions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Analysis and Conclusions</a:t>
            </a:r>
          </a:p>
        </p:txBody>
      </p:sp>
      <p:sp>
        <p:nvSpPr>
          <p:cNvPr id="186" name="Shape 186"/>
          <p:cNvSpPr txBox="1"/>
          <p:nvPr>
            <p:ph idx="1" type="body"/>
          </p:nvPr>
        </p:nvSpPr>
        <p:spPr>
          <a:xfrm>
            <a:off x="413025" y="1880700"/>
            <a:ext cx="7543800" cy="4618800"/>
          </a:xfrm>
          <a:prstGeom prst="rect">
            <a:avLst/>
          </a:prstGeom>
          <a:noFill/>
          <a:ln>
            <a:noFill/>
          </a:ln>
        </p:spPr>
        <p:txBody>
          <a:bodyPr anchorCtr="0" anchor="t" bIns="45700" lIns="91425" rIns="91425" wrap="square" tIns="45700">
            <a:noAutofit/>
          </a:bodyPr>
          <a:lstStyle/>
          <a:p>
            <a:pPr indent="-323850" lvl="0" marL="34290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The Difference</a:t>
            </a:r>
          </a:p>
          <a:p>
            <a:pPr indent="-209550" lvl="1" marL="742950" marR="0" rtl="0" algn="l">
              <a:spcBef>
                <a:spcPts val="0"/>
              </a:spcBef>
              <a:spcAft>
                <a:spcPts val="0"/>
              </a:spcAft>
              <a:buClr>
                <a:srgbClr val="000000"/>
              </a:buClr>
              <a:buSzPts val="1600"/>
              <a:buChar char="–"/>
            </a:pPr>
            <a:r>
              <a:rPr lang="en-US" sz="1600">
                <a:solidFill>
                  <a:srgbClr val="000000"/>
                </a:solidFill>
                <a:latin typeface="Arial"/>
                <a:ea typeface="Arial"/>
                <a:cs typeface="Arial"/>
                <a:sym typeface="Arial"/>
              </a:rPr>
              <a:t>For Indian restaurant, the keyword of food are </a:t>
            </a:r>
            <a:r>
              <a:rPr lang="en-US" sz="1600">
                <a:latin typeface="Arial"/>
                <a:ea typeface="Arial"/>
                <a:cs typeface="Arial"/>
                <a:sym typeface="Arial"/>
              </a:rPr>
              <a:t>chicken, naan, masala, tikka and rice</a:t>
            </a:r>
            <a:r>
              <a:rPr lang="en-US" sz="1600">
                <a:solidFill>
                  <a:srgbClr val="000000"/>
                </a:solidFill>
                <a:latin typeface="Arial"/>
                <a:ea typeface="Arial"/>
                <a:cs typeface="Arial"/>
                <a:sym typeface="Arial"/>
              </a:rPr>
              <a:t>. It means that the mostly customers’ taste and their order are chicken, naan, masala, tikka and rice. </a:t>
            </a:r>
          </a:p>
          <a:p>
            <a:pPr indent="-209550" lvl="1" marL="742950" marR="0" rtl="0" algn="l">
              <a:spcBef>
                <a:spcPts val="0"/>
              </a:spcBef>
              <a:spcAft>
                <a:spcPts val="0"/>
              </a:spcAft>
              <a:buClr>
                <a:srgbClr val="000000"/>
              </a:buClr>
              <a:buSzPts val="1600"/>
              <a:buChar char="–"/>
            </a:pPr>
            <a:r>
              <a:rPr lang="en-US" sz="1600">
                <a:solidFill>
                  <a:srgbClr val="000000"/>
                </a:solidFill>
                <a:latin typeface="Arial"/>
                <a:ea typeface="Arial"/>
                <a:cs typeface="Arial"/>
                <a:sym typeface="Arial"/>
              </a:rPr>
              <a:t>For Japanese restaurant,</a:t>
            </a:r>
            <a:r>
              <a:rPr lang="en-US" sz="1600">
                <a:latin typeface="Arial"/>
                <a:ea typeface="Arial"/>
                <a:cs typeface="Arial"/>
                <a:sym typeface="Arial"/>
              </a:rPr>
              <a:t> the keyword of food are Sushi, roll, tuna, ramen and spicy. It indicates that</a:t>
            </a:r>
            <a:r>
              <a:rPr lang="en-US" sz="1600">
                <a:solidFill>
                  <a:srgbClr val="000000"/>
                </a:solidFill>
                <a:latin typeface="Arial"/>
                <a:ea typeface="Arial"/>
                <a:cs typeface="Arial"/>
                <a:sym typeface="Arial"/>
              </a:rPr>
              <a:t> mostly </a:t>
            </a:r>
            <a:r>
              <a:rPr lang="en-US" sz="1600">
                <a:latin typeface="Arial"/>
                <a:ea typeface="Arial"/>
                <a:cs typeface="Arial"/>
                <a:sym typeface="Arial"/>
              </a:rPr>
              <a:t>customers</a:t>
            </a:r>
            <a:r>
              <a:rPr lang="en-US" sz="1600">
                <a:solidFill>
                  <a:srgbClr val="000000"/>
                </a:solidFill>
                <a:latin typeface="Arial"/>
                <a:ea typeface="Arial"/>
                <a:cs typeface="Arial"/>
                <a:sym typeface="Arial"/>
              </a:rPr>
              <a:t> order Sushi, roll, tuna, ramen and some spicy food.</a:t>
            </a:r>
          </a:p>
          <a:p>
            <a:pPr indent="-209550" lvl="1" marL="742950" marR="0" rtl="0" algn="l">
              <a:spcBef>
                <a:spcPts val="0"/>
              </a:spcBef>
              <a:spcAft>
                <a:spcPts val="0"/>
              </a:spcAft>
              <a:buClr>
                <a:srgbClr val="000000"/>
              </a:buClr>
              <a:buSzPts val="1600"/>
              <a:buChar char="–"/>
            </a:pPr>
            <a:r>
              <a:rPr lang="en-US" sz="1600">
                <a:solidFill>
                  <a:srgbClr val="000000"/>
                </a:solidFill>
                <a:latin typeface="Arial"/>
                <a:ea typeface="Arial"/>
                <a:cs typeface="Arial"/>
                <a:sym typeface="Arial"/>
              </a:rPr>
              <a:t>For American restaurant, </a:t>
            </a:r>
            <a:r>
              <a:rPr lang="en-US" sz="1600">
                <a:latin typeface="Arial"/>
                <a:ea typeface="Arial"/>
                <a:cs typeface="Arial"/>
                <a:sym typeface="Arial"/>
              </a:rPr>
              <a:t>the keyword of food are burger, chicken and salad</a:t>
            </a:r>
            <a:r>
              <a:rPr lang="en-US" sz="1600">
                <a:solidFill>
                  <a:srgbClr val="000000"/>
                </a:solidFill>
                <a:latin typeface="Arial"/>
                <a:ea typeface="Arial"/>
                <a:cs typeface="Arial"/>
                <a:sym typeface="Arial"/>
              </a:rPr>
              <a:t>. It shows that customers like burgers, chicken and salad mostly.  </a:t>
            </a:r>
          </a:p>
          <a:p>
            <a:pPr indent="0" lvl="0" marL="0" marR="0" rtl="0" algn="l">
              <a:spcBef>
                <a:spcPts val="0"/>
              </a:spcBef>
              <a:spcAft>
                <a:spcPts val="0"/>
              </a:spcAft>
              <a:buNone/>
            </a:pPr>
            <a:r>
              <a:t/>
            </a:r>
            <a:endParaRPr sz="1600">
              <a:solidFill>
                <a:srgbClr val="000000"/>
              </a:solidFill>
              <a:latin typeface="Arial"/>
              <a:ea typeface="Arial"/>
              <a:cs typeface="Arial"/>
              <a:sym typeface="Arial"/>
            </a:endParaRPr>
          </a:p>
          <a:p>
            <a:pPr indent="-254000" lvl="0" marL="34290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Analysis</a:t>
            </a:r>
          </a:p>
          <a:p>
            <a:pPr indent="-209550" lvl="1" marL="742950" marR="0" rtl="0" algn="l">
              <a:spcBef>
                <a:spcPts val="0"/>
              </a:spcBef>
              <a:spcAft>
                <a:spcPts val="0"/>
              </a:spcAft>
              <a:buClr>
                <a:srgbClr val="000000"/>
              </a:buClr>
              <a:buSzPts val="1600"/>
              <a:buChar char="–"/>
            </a:pPr>
            <a:r>
              <a:rPr lang="en-US" sz="1600">
                <a:solidFill>
                  <a:srgbClr val="000000"/>
                </a:solidFill>
                <a:latin typeface="Arial"/>
                <a:ea typeface="Arial"/>
                <a:cs typeface="Arial"/>
                <a:sym typeface="Arial"/>
              </a:rPr>
              <a:t>When evaluating a restaurant, customer will choose the taste of typical dishes as an attribution of it. The traditional taste should be an important factor for customers to decide whether a restaurant provide good products or not.</a:t>
            </a:r>
          </a:p>
          <a:p>
            <a:pPr indent="-209550" lvl="1" marL="742950" marR="0" rtl="0" algn="l">
              <a:spcBef>
                <a:spcPts val="0"/>
              </a:spcBef>
              <a:spcAft>
                <a:spcPts val="0"/>
              </a:spcAft>
              <a:buClr>
                <a:srgbClr val="000000"/>
              </a:buClr>
              <a:buSzPts val="1600"/>
              <a:buChar char="–"/>
            </a:pPr>
            <a:r>
              <a:rPr lang="en-US" sz="1600">
                <a:solidFill>
                  <a:srgbClr val="000000"/>
                </a:solidFill>
                <a:latin typeface="Arial"/>
                <a:ea typeface="Arial"/>
                <a:cs typeface="Arial"/>
                <a:sym typeface="Arial"/>
              </a:rPr>
              <a:t>For example, if Japanese restaurant is able to provides tasty sushi, Indian one provides nice naan or American one has burger, these restaurant will be more attractive than others that could not provide.</a:t>
            </a:r>
          </a:p>
          <a:p>
            <a:pPr indent="0" lvl="0" marL="0" marR="0" rtl="0" algn="l">
              <a:spcBef>
                <a:spcPts val="0"/>
              </a:spcBef>
              <a:spcAft>
                <a:spcPts val="0"/>
              </a:spcAft>
              <a:buNone/>
            </a:pPr>
            <a:r>
              <a:t/>
            </a:r>
            <a:endParaRPr sz="1600"/>
          </a:p>
        </p:txBody>
      </p:sp>
      <p:sp>
        <p:nvSpPr>
          <p:cNvPr id="187" name="Shape 187"/>
          <p:cNvSpPr txBox="1"/>
          <p:nvPr/>
        </p:nvSpPr>
        <p:spPr>
          <a:xfrm>
            <a:off x="413025" y="1421338"/>
            <a:ext cx="2276700" cy="5310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US" sz="2000"/>
              <a:t>Conclusions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914409" y="34466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Future development/improvements</a:t>
            </a:r>
          </a:p>
        </p:txBody>
      </p:sp>
      <p:sp>
        <p:nvSpPr>
          <p:cNvPr id="193" name="Shape 193"/>
          <p:cNvSpPr txBox="1"/>
          <p:nvPr>
            <p:ph idx="1" type="body"/>
          </p:nvPr>
        </p:nvSpPr>
        <p:spPr>
          <a:xfrm>
            <a:off x="457200" y="1600200"/>
            <a:ext cx="8229600" cy="45261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sz="2000"/>
          </a:p>
          <a:p>
            <a:pPr indent="-368300" lvl="0" marL="342900" marR="0" rtl="0" algn="l">
              <a:spcBef>
                <a:spcPts val="400"/>
              </a:spcBef>
              <a:spcAft>
                <a:spcPts val="0"/>
              </a:spcAft>
              <a:buClr>
                <a:schemeClr val="dk2"/>
              </a:buClr>
              <a:buSzPts val="1800"/>
              <a:buFont typeface="Noto Sans Symbols"/>
              <a:buChar char="●"/>
            </a:pPr>
            <a:r>
              <a:rPr b="0" i="0" lang="en-US" sz="1800" u="none" cap="none" strike="noStrike">
                <a:solidFill>
                  <a:schemeClr val="dk1"/>
                </a:solidFill>
                <a:latin typeface="Arial"/>
                <a:ea typeface="Arial"/>
                <a:cs typeface="Arial"/>
                <a:sym typeface="Arial"/>
              </a:rPr>
              <a:t>Using the POS tagger from nltk, we realized that there are many words that might have different roles in the sentence and in most of the cases were tagged as nouns, e.g. awesome, cozy, amazing.etc. Had we have more time we would have investigated ways to customize the ntlk POS tagging to match better our needs.</a:t>
            </a:r>
          </a:p>
          <a:p>
            <a:pPr indent="0" lvl="0" marL="0" marR="0" rtl="0" algn="l">
              <a:spcBef>
                <a:spcPts val="400"/>
              </a:spcBef>
              <a:spcAft>
                <a:spcPts val="0"/>
              </a:spcAft>
              <a:buNone/>
            </a:pPr>
            <a:r>
              <a:t/>
            </a:r>
            <a:endParaRPr sz="1800">
              <a:latin typeface="Arial"/>
              <a:ea typeface="Arial"/>
              <a:cs typeface="Arial"/>
              <a:sym typeface="Arial"/>
            </a:endParaRPr>
          </a:p>
          <a:p>
            <a:pPr indent="-368300" lvl="0" marL="342900" marR="0" rtl="0" algn="l">
              <a:spcBef>
                <a:spcPts val="400"/>
              </a:spcBef>
              <a:spcAft>
                <a:spcPts val="0"/>
              </a:spcAft>
              <a:buClr>
                <a:schemeClr val="dk2"/>
              </a:buClr>
              <a:buSzPts val="1800"/>
              <a:buFont typeface="Noto Sans Symbols"/>
              <a:buChar char="●"/>
            </a:pPr>
            <a:r>
              <a:rPr b="0" i="0" lang="en-US" sz="1800" u="none" cap="none" strike="noStrike">
                <a:solidFill>
                  <a:schemeClr val="dk1"/>
                </a:solidFill>
                <a:latin typeface="Arial"/>
                <a:ea typeface="Arial"/>
                <a:cs typeface="Arial"/>
                <a:sym typeface="Arial"/>
              </a:rPr>
              <a:t>There were many “</a:t>
            </a:r>
            <a:r>
              <a:rPr lang="en-US" sz="1800"/>
              <a:t>compound</a:t>
            </a:r>
            <a:r>
              <a:rPr b="0" i="0" lang="en-US" sz="1800" u="none" cap="none" strike="noStrike">
                <a:solidFill>
                  <a:schemeClr val="dk1"/>
                </a:solidFill>
                <a:latin typeface="Arial"/>
                <a:ea typeface="Arial"/>
                <a:cs typeface="Arial"/>
                <a:sym typeface="Arial"/>
              </a:rPr>
              <a:t> words”, such as “rice bowl” or “chicken dish” that we captured as two separate attributes. In the future further investigation would be needed as how to capture these as a whole combo.</a:t>
            </a:r>
          </a:p>
          <a:p>
            <a:pPr indent="0" lvl="0" marL="0" marR="0" rtl="0" algn="l">
              <a:spcBef>
                <a:spcPts val="400"/>
              </a:spcBef>
              <a:spcAft>
                <a:spcPts val="0"/>
              </a:spcAft>
              <a:buNone/>
            </a:pPr>
            <a:r>
              <a:t/>
            </a:r>
            <a:endParaRPr sz="1800">
              <a:latin typeface="Arial"/>
              <a:ea typeface="Arial"/>
              <a:cs typeface="Arial"/>
              <a:sym typeface="Arial"/>
            </a:endParaRPr>
          </a:p>
          <a:p>
            <a:pPr indent="-368300" lvl="0" marL="342900" marR="0" rtl="0" algn="l">
              <a:spcBef>
                <a:spcPts val="400"/>
              </a:spcBef>
              <a:spcAft>
                <a:spcPts val="0"/>
              </a:spcAft>
              <a:buClr>
                <a:schemeClr val="dk2"/>
              </a:buClr>
              <a:buSzPts val="1800"/>
              <a:buFont typeface="Noto Sans Symbols"/>
              <a:buChar char="●"/>
            </a:pPr>
            <a:r>
              <a:rPr b="0" i="0" lang="en-US" sz="1800" u="none" cap="none" strike="noStrike">
                <a:solidFill>
                  <a:schemeClr val="dk1"/>
                </a:solidFill>
                <a:latin typeface="Arial"/>
                <a:ea typeface="Arial"/>
                <a:cs typeface="Arial"/>
                <a:sym typeface="Arial"/>
              </a:rPr>
              <a:t>Finally, the analysis of attributes could be improved over the time by creating a Lexicon of established common words for each restaurant type.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lang="en-US">
                <a:solidFill>
                  <a:schemeClr val="dk2"/>
                </a:solidFill>
              </a:rPr>
              <a:t>Project Repository</a:t>
            </a:r>
          </a:p>
        </p:txBody>
      </p:sp>
      <p:sp>
        <p:nvSpPr>
          <p:cNvPr id="199" name="Shape 199"/>
          <p:cNvSpPr txBox="1"/>
          <p:nvPr>
            <p:ph idx="1" type="body"/>
          </p:nvPr>
        </p:nvSpPr>
        <p:spPr>
          <a:xfrm>
            <a:off x="457200" y="2562844"/>
            <a:ext cx="8229600" cy="2154900"/>
          </a:xfrm>
          <a:prstGeom prst="rect">
            <a:avLst/>
          </a:prstGeom>
          <a:noFill/>
          <a:ln>
            <a:noFill/>
          </a:ln>
        </p:spPr>
        <p:txBody>
          <a:bodyPr anchorCtr="0" anchor="t" bIns="45700" lIns="91425" rIns="91425" wrap="square" tIns="45700">
            <a:noAutofit/>
          </a:bodyPr>
          <a:lstStyle/>
          <a:p>
            <a:pPr indent="-361950" lvl="0" marL="342900" marR="0" rtl="0" algn="l">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Github:https://github.com/jackyli0318/yelp_scraper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Introduction</a:t>
            </a:r>
          </a:p>
        </p:txBody>
      </p:sp>
      <p:sp>
        <p:nvSpPr>
          <p:cNvPr id="112" name="Shape 112"/>
          <p:cNvSpPr txBox="1"/>
          <p:nvPr>
            <p:ph idx="1" type="body"/>
          </p:nvPr>
        </p:nvSpPr>
        <p:spPr>
          <a:xfrm>
            <a:off x="457200" y="1891088"/>
            <a:ext cx="8229600" cy="4411800"/>
          </a:xfrm>
          <a:prstGeom prst="rect">
            <a:avLst/>
          </a:prstGeom>
          <a:noFill/>
          <a:ln>
            <a:noFill/>
          </a:ln>
        </p:spPr>
        <p:txBody>
          <a:bodyPr anchorCtr="0" anchor="t" bIns="45700" lIns="91425" rIns="91425" wrap="square" tIns="45700">
            <a:noAutofit/>
          </a:bodyPr>
          <a:lstStyle/>
          <a:p>
            <a:pPr indent="-323850" lvl="0" marL="342900" marR="0" rtl="0" algn="l">
              <a:spcBef>
                <a:spcPts val="0"/>
              </a:spcBef>
              <a:spcAft>
                <a:spcPts val="0"/>
              </a:spcAft>
              <a:buClr>
                <a:schemeClr val="dk2"/>
              </a:buClr>
              <a:buSzPts val="1800"/>
              <a:buFont typeface="Noto Sans Symbols"/>
              <a:buChar char="●"/>
            </a:pPr>
            <a:r>
              <a:rPr b="1" lang="en-US" sz="1800">
                <a:latin typeface="Arial"/>
                <a:ea typeface="Arial"/>
                <a:cs typeface="Arial"/>
                <a:sym typeface="Arial"/>
              </a:rPr>
              <a:t>P</a:t>
            </a:r>
            <a:r>
              <a:rPr b="1" i="0" lang="en-US" sz="1800" u="none" cap="none" strike="noStrike">
                <a:solidFill>
                  <a:schemeClr val="dk1"/>
                </a:solidFill>
                <a:latin typeface="Arial"/>
                <a:ea typeface="Arial"/>
                <a:cs typeface="Arial"/>
                <a:sym typeface="Arial"/>
              </a:rPr>
              <a:t>roject Description</a:t>
            </a:r>
          </a:p>
          <a:p>
            <a:pPr indent="0" lvl="0" marL="0" marR="0" rtl="0" algn="l">
              <a:spcBef>
                <a:spcPts val="0"/>
              </a:spcBef>
              <a:spcAft>
                <a:spcPts val="0"/>
              </a:spcAft>
              <a:buNone/>
            </a:pPr>
            <a:r>
              <a:t/>
            </a:r>
            <a:endParaRPr b="1" sz="1800">
              <a:latin typeface="Arial"/>
              <a:ea typeface="Arial"/>
              <a:cs typeface="Arial"/>
              <a:sym typeface="Arial"/>
            </a:endParaRPr>
          </a:p>
          <a:p>
            <a:pPr indent="-222250" lvl="1" marL="742950" marR="0" rtl="0" algn="l">
              <a:spcBef>
                <a:spcPts val="0"/>
              </a:spcBef>
              <a:spcAft>
                <a:spcPts val="0"/>
              </a:spcAft>
              <a:buClr>
                <a:srgbClr val="000000"/>
              </a:buClr>
              <a:buSzPts val="1800"/>
              <a:buChar char="–"/>
            </a:pPr>
            <a:r>
              <a:rPr lang="en-US" sz="1800">
                <a:solidFill>
                  <a:srgbClr val="000000"/>
                </a:solidFill>
                <a:latin typeface="Arial"/>
                <a:ea typeface="Arial"/>
                <a:cs typeface="Arial"/>
                <a:sym typeface="Arial"/>
              </a:rPr>
              <a:t>A</a:t>
            </a:r>
            <a:r>
              <a:rPr i="0" lang="en-US" sz="1800" u="none" cap="none" strike="noStrike">
                <a:solidFill>
                  <a:srgbClr val="000000"/>
                </a:solidFill>
                <a:latin typeface="Arial"/>
                <a:ea typeface="Arial"/>
                <a:cs typeface="Arial"/>
                <a:sym typeface="Arial"/>
              </a:rPr>
              <a:t> python implementation that can extract all the attributes discussed in a given customer review. </a:t>
            </a:r>
          </a:p>
          <a:p>
            <a:pPr indent="-222250" lvl="1" marL="742950" rtl="0">
              <a:spcBef>
                <a:spcPts val="480"/>
              </a:spcBef>
              <a:buClr>
                <a:srgbClr val="000000"/>
              </a:buClr>
              <a:buSzPts val="1800"/>
              <a:buChar char="–"/>
            </a:pPr>
            <a:r>
              <a:rPr lang="en-US" sz="1800">
                <a:solidFill>
                  <a:srgbClr val="000000"/>
                </a:solidFill>
                <a:latin typeface="Arial"/>
                <a:ea typeface="Arial"/>
                <a:cs typeface="Arial"/>
                <a:sym typeface="Arial"/>
              </a:rPr>
              <a:t>Scraping  30000+ reviews from Japanese, Indian and American restaurant in Chicago from the yelp</a:t>
            </a:r>
          </a:p>
          <a:p>
            <a:pPr indent="-222250" lvl="1" marL="742950" rtl="0">
              <a:spcBef>
                <a:spcPts val="480"/>
              </a:spcBef>
              <a:buClr>
                <a:srgbClr val="000000"/>
              </a:buClr>
              <a:buSzPts val="1800"/>
              <a:buChar char="–"/>
            </a:pPr>
            <a:r>
              <a:rPr lang="en-US" sz="1800">
                <a:latin typeface="Arial"/>
                <a:ea typeface="Arial"/>
                <a:cs typeface="Arial"/>
                <a:sym typeface="Arial"/>
              </a:rPr>
              <a:t>Extracting attributes and analyzing for each review</a:t>
            </a:r>
          </a:p>
          <a:p>
            <a:pPr indent="0" lvl="0" marL="457200" rtl="0">
              <a:spcBef>
                <a:spcPts val="480"/>
              </a:spcBef>
              <a:buNone/>
            </a:pPr>
            <a:r>
              <a:t/>
            </a:r>
            <a:endParaRPr sz="1800">
              <a:latin typeface="Arial"/>
              <a:ea typeface="Arial"/>
              <a:cs typeface="Arial"/>
              <a:sym typeface="Arial"/>
            </a:endParaRPr>
          </a:p>
          <a:p>
            <a:pPr indent="-254000" lvl="0" marL="342900" marR="0" rtl="0" algn="l">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Outputs / Results</a:t>
            </a:r>
          </a:p>
          <a:p>
            <a:pPr indent="0" lvl="0" marL="0" marR="0" rtl="0" algn="l">
              <a:spcBef>
                <a:spcPts val="0"/>
              </a:spcBef>
              <a:spcAft>
                <a:spcPts val="0"/>
              </a:spcAft>
              <a:buNone/>
            </a:pPr>
            <a:r>
              <a:t/>
            </a:r>
            <a:endParaRPr b="1" sz="1800">
              <a:solidFill>
                <a:srgbClr val="000000"/>
              </a:solidFill>
              <a:latin typeface="Arial"/>
              <a:ea typeface="Arial"/>
              <a:cs typeface="Arial"/>
              <a:sym typeface="Arial"/>
            </a:endParaRPr>
          </a:p>
          <a:p>
            <a:pPr indent="-222250" lvl="1" marL="742950" marR="0" rtl="0" algn="l">
              <a:spcBef>
                <a:spcPts val="0"/>
              </a:spcBef>
              <a:spcAft>
                <a:spcPts val="0"/>
              </a:spcAft>
              <a:buClr>
                <a:srgbClr val="000000"/>
              </a:buClr>
              <a:buSzPts val="1800"/>
              <a:buChar char="–"/>
            </a:pPr>
            <a:r>
              <a:rPr lang="en-US" sz="1800">
                <a:solidFill>
                  <a:srgbClr val="000000"/>
                </a:solidFill>
                <a:latin typeface="Arial"/>
                <a:ea typeface="Arial"/>
                <a:cs typeface="Arial"/>
                <a:sym typeface="Arial"/>
              </a:rPr>
              <a:t>I</a:t>
            </a:r>
            <a:r>
              <a:rPr i="0" lang="en-US" sz="1800" u="none" cap="none" strike="noStrike">
                <a:solidFill>
                  <a:srgbClr val="000000"/>
                </a:solidFill>
                <a:latin typeface="Arial"/>
                <a:ea typeface="Arial"/>
                <a:cs typeface="Arial"/>
                <a:sym typeface="Arial"/>
              </a:rPr>
              <a:t>f the review is "I went there last night. Great service and good food. However, the location is bad", the output </a:t>
            </a:r>
            <a:r>
              <a:rPr lang="en-US" sz="1800">
                <a:solidFill>
                  <a:srgbClr val="000000"/>
                </a:solidFill>
                <a:latin typeface="Arial"/>
                <a:ea typeface="Arial"/>
                <a:cs typeface="Arial"/>
                <a:sym typeface="Arial"/>
              </a:rPr>
              <a:t>will</a:t>
            </a:r>
            <a:r>
              <a:rPr i="0" lang="en-US" sz="1800" u="none" cap="none" strike="noStrike">
                <a:solidFill>
                  <a:srgbClr val="000000"/>
                </a:solidFill>
                <a:latin typeface="Arial"/>
                <a:ea typeface="Arial"/>
                <a:cs typeface="Arial"/>
                <a:sym typeface="Arial"/>
              </a:rPr>
              <a:t> be (service, food, location)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Implementation </a:t>
            </a:r>
          </a:p>
        </p:txBody>
      </p:sp>
      <p:sp>
        <p:nvSpPr>
          <p:cNvPr id="119" name="Shape 119"/>
          <p:cNvSpPr txBox="1"/>
          <p:nvPr>
            <p:ph idx="1" type="body"/>
          </p:nvPr>
        </p:nvSpPr>
        <p:spPr>
          <a:xfrm>
            <a:off x="457200" y="1719263"/>
            <a:ext cx="8229600" cy="4302000"/>
          </a:xfrm>
          <a:prstGeom prst="rect">
            <a:avLst/>
          </a:prstGeom>
          <a:noFill/>
          <a:ln>
            <a:noFill/>
          </a:ln>
        </p:spPr>
        <p:txBody>
          <a:bodyPr anchorCtr="0" anchor="t" bIns="45700" lIns="91425" rIns="91425" wrap="square" tIns="45700">
            <a:noAutofit/>
          </a:bodyPr>
          <a:lstStyle/>
          <a:p>
            <a:pPr indent="-124460" lvl="0" marL="0" marR="0" rtl="0" algn="l">
              <a:spcBef>
                <a:spcPts val="0"/>
              </a:spcBef>
              <a:spcAft>
                <a:spcPts val="0"/>
              </a:spcAft>
              <a:buClr>
                <a:schemeClr val="dk2"/>
              </a:buClr>
              <a:buSzPts val="1960"/>
              <a:buFont typeface="Noto Sans Symbols"/>
              <a:buNone/>
            </a:pPr>
            <a:r>
              <a:rPr i="0" lang="en-US" sz="1800" u="none" cap="none" strike="noStrike">
                <a:solidFill>
                  <a:schemeClr val="dk1"/>
                </a:solidFill>
                <a:latin typeface="Arial"/>
                <a:ea typeface="Arial"/>
                <a:cs typeface="Arial"/>
                <a:sym typeface="Arial"/>
              </a:rPr>
              <a:t>Python Code was deployed to perform the following actions:</a:t>
            </a:r>
          </a:p>
          <a:p>
            <a:pPr indent="-124460" lvl="0" marL="0" marR="0" rtl="0" algn="l">
              <a:spcBef>
                <a:spcPts val="0"/>
              </a:spcBef>
              <a:spcAft>
                <a:spcPts val="0"/>
              </a:spcAft>
              <a:buClr>
                <a:schemeClr val="dk2"/>
              </a:buClr>
              <a:buSzPts val="1960"/>
              <a:buFont typeface="Noto Sans Symbols"/>
              <a:buNone/>
            </a:pPr>
            <a:r>
              <a:t/>
            </a:r>
            <a:endParaRPr sz="1800">
              <a:latin typeface="Arial"/>
              <a:ea typeface="Arial"/>
              <a:cs typeface="Arial"/>
              <a:sym typeface="Arial"/>
            </a:endParaRPr>
          </a:p>
          <a:p>
            <a:pPr indent="-332740" lvl="0" marL="342900" marR="0" rtl="0" algn="l">
              <a:spcBef>
                <a:spcPts val="560"/>
              </a:spcBef>
              <a:spcAft>
                <a:spcPts val="0"/>
              </a:spcAft>
              <a:buClr>
                <a:schemeClr val="dk2"/>
              </a:buClr>
              <a:buSzPts val="1800"/>
              <a:buFont typeface="Arial"/>
              <a:buChar char="●"/>
            </a:pPr>
            <a:r>
              <a:rPr b="1" i="0" lang="en-US" sz="1800" u="none" cap="none" strike="noStrike">
                <a:solidFill>
                  <a:schemeClr val="dk1"/>
                </a:solidFill>
                <a:latin typeface="Arial"/>
                <a:ea typeface="Arial"/>
                <a:cs typeface="Arial"/>
                <a:sym typeface="Arial"/>
              </a:rPr>
              <a:t>Web Scraping </a:t>
            </a:r>
          </a:p>
          <a:p>
            <a:pPr indent="-355282" lvl="1" marL="692150" marR="0" rtl="0" algn="l">
              <a:spcBef>
                <a:spcPts val="480"/>
              </a:spcBef>
              <a:spcAft>
                <a:spcPts val="0"/>
              </a:spcAft>
              <a:buClr>
                <a:schemeClr val="accent2"/>
              </a:buClr>
              <a:buSzPts val="1800"/>
              <a:buFont typeface="Arial"/>
              <a:buChar char="●"/>
            </a:pPr>
            <a:r>
              <a:rPr i="0" lang="en-US" sz="1800" u="none" cap="none" strike="noStrike">
                <a:solidFill>
                  <a:schemeClr val="dk1"/>
                </a:solidFill>
                <a:latin typeface="Arial"/>
                <a:ea typeface="Arial"/>
                <a:cs typeface="Arial"/>
                <a:sym typeface="Arial"/>
              </a:rPr>
              <a:t>Collected 30000+ reviews from Japanese, Indian and American restaurant in Yelp.</a:t>
            </a:r>
          </a:p>
          <a:p>
            <a:pPr indent="0" lvl="0" marL="0" marR="0" rtl="0" algn="l">
              <a:spcBef>
                <a:spcPts val="480"/>
              </a:spcBef>
              <a:spcAft>
                <a:spcPts val="0"/>
              </a:spcAft>
              <a:buNone/>
            </a:pPr>
            <a:r>
              <a:t/>
            </a:r>
            <a:endParaRPr sz="1800">
              <a:latin typeface="Arial"/>
              <a:ea typeface="Arial"/>
              <a:cs typeface="Arial"/>
              <a:sym typeface="Arial"/>
            </a:endParaRPr>
          </a:p>
          <a:p>
            <a:pPr indent="-332740" lvl="0" marL="342900" marR="0" rtl="0" algn="l">
              <a:spcBef>
                <a:spcPts val="560"/>
              </a:spcBef>
              <a:spcAft>
                <a:spcPts val="0"/>
              </a:spcAft>
              <a:buClr>
                <a:schemeClr val="dk2"/>
              </a:buClr>
              <a:buSzPts val="1800"/>
              <a:buFont typeface="Arial"/>
              <a:buChar char="●"/>
            </a:pPr>
            <a:r>
              <a:rPr b="1" i="0" lang="en-US" sz="1800" u="none" cap="none" strike="noStrike">
                <a:solidFill>
                  <a:schemeClr val="dk1"/>
                </a:solidFill>
                <a:latin typeface="Arial"/>
                <a:ea typeface="Arial"/>
                <a:cs typeface="Arial"/>
                <a:sym typeface="Arial"/>
              </a:rPr>
              <a:t> Attribute Extraction</a:t>
            </a:r>
          </a:p>
          <a:p>
            <a:pPr indent="-355282" lvl="1" marL="692150" marR="0" rtl="0" algn="l">
              <a:spcBef>
                <a:spcPts val="480"/>
              </a:spcBef>
              <a:spcAft>
                <a:spcPts val="0"/>
              </a:spcAft>
              <a:buClr>
                <a:schemeClr val="accent2"/>
              </a:buClr>
              <a:buSzPts val="1800"/>
              <a:buFont typeface="Arial"/>
              <a:buChar char="●"/>
            </a:pPr>
            <a:r>
              <a:rPr i="0" lang="en-US" sz="1800" u="none" cap="none" strike="noStrike">
                <a:solidFill>
                  <a:schemeClr val="dk1"/>
                </a:solidFill>
                <a:latin typeface="Arial"/>
                <a:ea typeface="Arial"/>
                <a:cs typeface="Arial"/>
                <a:sym typeface="Arial"/>
              </a:rPr>
              <a:t>Extracted attributes for each review generated </a:t>
            </a:r>
          </a:p>
          <a:p>
            <a:pPr indent="0" lvl="0" marL="457200" marR="0" rtl="0" algn="l">
              <a:spcBef>
                <a:spcPts val="480"/>
              </a:spcBef>
              <a:spcAft>
                <a:spcPts val="0"/>
              </a:spcAft>
              <a:buNone/>
            </a:pPr>
            <a:r>
              <a:t/>
            </a:r>
            <a:endParaRPr sz="1800">
              <a:latin typeface="Arial"/>
              <a:ea typeface="Arial"/>
              <a:cs typeface="Arial"/>
              <a:sym typeface="Arial"/>
            </a:endParaRPr>
          </a:p>
          <a:p>
            <a:pPr indent="-332740" lvl="0" marL="342900" marR="0" rtl="0" algn="l">
              <a:spcBef>
                <a:spcPts val="560"/>
              </a:spcBef>
              <a:spcAft>
                <a:spcPts val="0"/>
              </a:spcAft>
              <a:buClr>
                <a:schemeClr val="dk2"/>
              </a:buClr>
              <a:buSzPts val="1800"/>
              <a:buFont typeface="Arial"/>
              <a:buChar char="●"/>
            </a:pPr>
            <a:r>
              <a:rPr b="1" i="0" lang="en-US" sz="1800" u="none" cap="none" strike="noStrike">
                <a:solidFill>
                  <a:schemeClr val="dk1"/>
                </a:solidFill>
                <a:latin typeface="Arial"/>
                <a:ea typeface="Arial"/>
                <a:cs typeface="Arial"/>
                <a:sym typeface="Arial"/>
              </a:rPr>
              <a:t>Attribute Analysis</a:t>
            </a:r>
          </a:p>
          <a:p>
            <a:pPr indent="-355283" lvl="1" marL="692150" marR="0" rtl="0" algn="l">
              <a:spcBef>
                <a:spcPts val="480"/>
              </a:spcBef>
              <a:spcAft>
                <a:spcPts val="0"/>
              </a:spcAft>
              <a:buClr>
                <a:schemeClr val="accent2"/>
              </a:buClr>
              <a:buSzPts val="1800"/>
              <a:buFont typeface="Arial"/>
              <a:buChar char="●"/>
            </a:pPr>
            <a:r>
              <a:rPr i="0" lang="en-US" sz="1800" u="none" cap="none" strike="noStrike">
                <a:solidFill>
                  <a:schemeClr val="dk1"/>
                </a:solidFill>
                <a:latin typeface="Arial"/>
                <a:ea typeface="Arial"/>
                <a:cs typeface="Arial"/>
                <a:sym typeface="Arial"/>
              </a:rPr>
              <a:t>Grouped attributes analyzed different attribute/frequency in the three types of restaurants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Web scraping - Code </a:t>
            </a:r>
          </a:p>
        </p:txBody>
      </p:sp>
      <p:sp>
        <p:nvSpPr>
          <p:cNvPr id="126" name="Shape 126"/>
          <p:cNvSpPr txBox="1"/>
          <p:nvPr>
            <p:ph idx="1" type="body"/>
          </p:nvPr>
        </p:nvSpPr>
        <p:spPr>
          <a:xfrm>
            <a:off x="457200" y="1600200"/>
            <a:ext cx="8229600" cy="4526100"/>
          </a:xfrm>
          <a:prstGeom prst="rect">
            <a:avLst/>
          </a:prstGeom>
          <a:noFill/>
          <a:ln>
            <a:noFill/>
          </a:ln>
        </p:spPr>
        <p:txBody>
          <a:bodyPr anchorCtr="0" anchor="t" bIns="45700" lIns="91425" rIns="91425" wrap="square" tIns="45700">
            <a:noAutofit/>
          </a:bodyPr>
          <a:lstStyle/>
          <a:p>
            <a:pPr indent="0" lvl="0" marL="0" rtl="0">
              <a:spcBef>
                <a:spcPts val="0"/>
              </a:spcBef>
              <a:buNone/>
            </a:pPr>
            <a:r>
              <a:rPr lang="en-US" sz="1800">
                <a:latin typeface="Arial"/>
                <a:ea typeface="Arial"/>
                <a:cs typeface="Arial"/>
                <a:sym typeface="Arial"/>
              </a:rPr>
              <a:t>These were the functions implemented in python in order to collect the reviews from Yelp:</a:t>
            </a:r>
          </a:p>
          <a:p>
            <a:pPr indent="0" lvl="0" marL="0" rtl="0">
              <a:spcBef>
                <a:spcPts val="0"/>
              </a:spcBef>
              <a:buNone/>
            </a:pPr>
            <a:r>
              <a:rPr b="1" lang="en-US" sz="1800">
                <a:latin typeface="Arial"/>
                <a:ea typeface="Arial"/>
                <a:cs typeface="Arial"/>
                <a:sym typeface="Arial"/>
              </a:rPr>
              <a:t>Part1:</a:t>
            </a:r>
            <a:r>
              <a:rPr lang="en-US" sz="1800">
                <a:latin typeface="Arial"/>
                <a:ea typeface="Arial"/>
                <a:cs typeface="Arial"/>
                <a:sym typeface="Arial"/>
              </a:rPr>
              <a:t> </a:t>
            </a:r>
            <a:r>
              <a:rPr b="1" lang="en-US" sz="1800">
                <a:latin typeface="Arial"/>
                <a:ea typeface="Arial"/>
                <a:cs typeface="Arial"/>
                <a:sym typeface="Arial"/>
              </a:rPr>
              <a:t>Getting links:</a:t>
            </a:r>
          </a:p>
          <a:p>
            <a:pPr indent="-377190" lvl="0" marL="342900" rtl="0">
              <a:spcBef>
                <a:spcPts val="360"/>
              </a:spcBef>
              <a:buSzPts val="1800"/>
              <a:buChar char="•"/>
            </a:pPr>
            <a:r>
              <a:rPr b="1" lang="en-US" sz="1800">
                <a:latin typeface="Arial"/>
                <a:ea typeface="Arial"/>
                <a:cs typeface="Arial"/>
                <a:sym typeface="Arial"/>
              </a:rPr>
              <a:t>run_japan()</a:t>
            </a:r>
            <a:r>
              <a:rPr lang="en-US" sz="1800">
                <a:latin typeface="Arial"/>
                <a:ea typeface="Arial"/>
                <a:cs typeface="Arial"/>
                <a:sym typeface="Arial"/>
              </a:rPr>
              <a:t> – Collect the link of each Japanese restaurant in Chicago from Yelp website result and finally output the result into the txt files.</a:t>
            </a:r>
          </a:p>
          <a:p>
            <a:pPr indent="0" lvl="0" marL="0" rtl="0">
              <a:spcBef>
                <a:spcPts val="360"/>
              </a:spcBef>
              <a:buNone/>
            </a:pPr>
            <a:r>
              <a:t/>
            </a:r>
            <a:endParaRPr b="1" sz="1800">
              <a:latin typeface="Arial"/>
              <a:ea typeface="Arial"/>
              <a:cs typeface="Arial"/>
              <a:sym typeface="Arial"/>
            </a:endParaRPr>
          </a:p>
          <a:p>
            <a:pPr indent="-377190" lvl="0" marL="342900" rtl="0">
              <a:spcBef>
                <a:spcPts val="360"/>
              </a:spcBef>
              <a:buSzPts val="1800"/>
              <a:buChar char="•"/>
            </a:pPr>
            <a:r>
              <a:rPr b="1" lang="en-US" sz="1800">
                <a:latin typeface="Arial"/>
                <a:ea typeface="Arial"/>
                <a:cs typeface="Arial"/>
                <a:sym typeface="Arial"/>
              </a:rPr>
              <a:t>run_indian()</a:t>
            </a:r>
            <a:r>
              <a:rPr lang="en-US" sz="1800">
                <a:latin typeface="Arial"/>
                <a:ea typeface="Arial"/>
                <a:cs typeface="Arial"/>
                <a:sym typeface="Arial"/>
              </a:rPr>
              <a:t> – Collect the link of each Indian restaurant in Chicago from </a:t>
            </a:r>
            <a:r>
              <a:rPr lang="en-US" sz="1800">
                <a:latin typeface="Arial"/>
                <a:ea typeface="Arial"/>
                <a:cs typeface="Arial"/>
                <a:sym typeface="Arial"/>
              </a:rPr>
              <a:t>Yelp</a:t>
            </a:r>
            <a:r>
              <a:rPr lang="en-US" sz="1800">
                <a:latin typeface="Arial"/>
                <a:ea typeface="Arial"/>
                <a:cs typeface="Arial"/>
                <a:sym typeface="Arial"/>
              </a:rPr>
              <a:t> website result and finally output the result into the txt files.</a:t>
            </a:r>
          </a:p>
          <a:p>
            <a:pPr indent="0" lvl="0" marL="0" rtl="0">
              <a:spcBef>
                <a:spcPts val="360"/>
              </a:spcBef>
              <a:buNone/>
            </a:pPr>
            <a:r>
              <a:t/>
            </a:r>
            <a:endParaRPr b="1" sz="1800">
              <a:latin typeface="Arial"/>
              <a:ea typeface="Arial"/>
              <a:cs typeface="Arial"/>
              <a:sym typeface="Arial"/>
            </a:endParaRPr>
          </a:p>
          <a:p>
            <a:pPr indent="-377190" lvl="0" marL="342900" rtl="0">
              <a:spcBef>
                <a:spcPts val="360"/>
              </a:spcBef>
              <a:buSzPts val="1800"/>
              <a:buChar char="•"/>
            </a:pPr>
            <a:r>
              <a:rPr b="1" lang="en-US" sz="1800">
                <a:latin typeface="Arial"/>
                <a:ea typeface="Arial"/>
                <a:cs typeface="Arial"/>
                <a:sym typeface="Arial"/>
              </a:rPr>
              <a:t>run_usa()</a:t>
            </a:r>
            <a:r>
              <a:rPr lang="en-US" sz="1800">
                <a:latin typeface="Arial"/>
                <a:ea typeface="Arial"/>
                <a:cs typeface="Arial"/>
                <a:sym typeface="Arial"/>
              </a:rPr>
              <a:t> – Collect the link of each American restaurant in Chicago from Yelp website result and finally output the result into the txt files.</a:t>
            </a:r>
          </a:p>
          <a:p>
            <a:pPr indent="0" lvl="0" marL="0" rtl="0">
              <a:spcBef>
                <a:spcPts val="360"/>
              </a:spcBef>
              <a:buNone/>
            </a:pPr>
            <a:r>
              <a:t/>
            </a:r>
            <a:endParaRPr b="1" sz="1800">
              <a:latin typeface="Arial"/>
              <a:ea typeface="Arial"/>
              <a:cs typeface="Arial"/>
              <a:sym typeface="Arial"/>
            </a:endParaRPr>
          </a:p>
          <a:p>
            <a:pPr indent="-377190" lvl="0" marL="342900" rtl="0">
              <a:spcBef>
                <a:spcPts val="360"/>
              </a:spcBef>
              <a:buSzPts val="1800"/>
              <a:buChar char="•"/>
            </a:pPr>
            <a:r>
              <a:rPr b="1" lang="en-US" sz="1800">
                <a:latin typeface="Arial"/>
                <a:ea typeface="Arial"/>
                <a:cs typeface="Arial"/>
                <a:sym typeface="Arial"/>
              </a:rPr>
              <a:t>getLink() - </a:t>
            </a:r>
            <a:r>
              <a:rPr lang="en-US" sz="1800">
                <a:latin typeface="Arial"/>
                <a:ea typeface="Arial"/>
                <a:cs typeface="Arial"/>
                <a:sym typeface="Arial"/>
              </a:rPr>
              <a:t>Retrieves and Adjective followed by a Noun. E.g good food</a:t>
            </a:r>
          </a:p>
          <a:p>
            <a:pPr indent="0" lvl="0" marL="0" marR="0" rtl="0" algn="l">
              <a:spcBef>
                <a:spcPts val="0"/>
              </a:spcBef>
              <a:spcAft>
                <a:spcPts val="0"/>
              </a:spcAft>
              <a:buNone/>
            </a:pPr>
            <a:r>
              <a:t/>
            </a:r>
            <a:endParaRPr>
              <a:solidFill>
                <a:srgbClr val="FF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Web scraping - Code </a:t>
            </a:r>
          </a:p>
        </p:txBody>
      </p:sp>
      <p:sp>
        <p:nvSpPr>
          <p:cNvPr id="133" name="Shape 133"/>
          <p:cNvSpPr txBox="1"/>
          <p:nvPr>
            <p:ph idx="1" type="body"/>
          </p:nvPr>
        </p:nvSpPr>
        <p:spPr>
          <a:xfrm>
            <a:off x="457200" y="1719276"/>
            <a:ext cx="8229600" cy="4885200"/>
          </a:xfrm>
          <a:prstGeom prst="rect">
            <a:avLst/>
          </a:prstGeom>
          <a:noFill/>
          <a:ln>
            <a:noFill/>
          </a:ln>
        </p:spPr>
        <p:txBody>
          <a:bodyPr anchorCtr="0" anchor="t" bIns="45700" lIns="91425" rIns="91425" wrap="square" tIns="45700">
            <a:noAutofit/>
          </a:bodyPr>
          <a:lstStyle/>
          <a:p>
            <a:pPr indent="0" lvl="0" marL="0" rtl="0">
              <a:spcBef>
                <a:spcPts val="0"/>
              </a:spcBef>
              <a:buNone/>
            </a:pPr>
            <a:r>
              <a:rPr lang="en-US" sz="1800">
                <a:latin typeface="Arial"/>
                <a:ea typeface="Arial"/>
                <a:cs typeface="Arial"/>
                <a:sym typeface="Arial"/>
              </a:rPr>
              <a:t>These were the functions implemented in python in order to collect the reviews from Yelp:</a:t>
            </a:r>
          </a:p>
          <a:p>
            <a:pPr indent="0" lvl="0" marL="0" rtl="0">
              <a:spcBef>
                <a:spcPts val="0"/>
              </a:spcBef>
              <a:buNone/>
            </a:pPr>
            <a:r>
              <a:rPr b="1" lang="en-US" sz="1800">
                <a:latin typeface="Arial"/>
                <a:ea typeface="Arial"/>
                <a:cs typeface="Arial"/>
                <a:sym typeface="Arial"/>
              </a:rPr>
              <a:t>Part2:</a:t>
            </a:r>
            <a:r>
              <a:rPr lang="en-US" sz="1800">
                <a:latin typeface="Arial"/>
                <a:ea typeface="Arial"/>
                <a:cs typeface="Arial"/>
                <a:sym typeface="Arial"/>
              </a:rPr>
              <a:t> </a:t>
            </a:r>
            <a:r>
              <a:rPr b="1" lang="en-US" sz="1800">
                <a:latin typeface="Arial"/>
                <a:ea typeface="Arial"/>
                <a:cs typeface="Arial"/>
                <a:sym typeface="Arial"/>
              </a:rPr>
              <a:t>Getting </a:t>
            </a:r>
            <a:r>
              <a:rPr b="1" lang="en-US" sz="1800">
                <a:latin typeface="Arial"/>
                <a:ea typeface="Arial"/>
                <a:cs typeface="Arial"/>
                <a:sym typeface="Arial"/>
              </a:rPr>
              <a:t>reviews</a:t>
            </a:r>
            <a:r>
              <a:rPr b="1" lang="en-US" sz="1800">
                <a:latin typeface="Arial"/>
                <a:ea typeface="Arial"/>
                <a:cs typeface="Arial"/>
                <a:sym typeface="Arial"/>
              </a:rPr>
              <a:t>:</a:t>
            </a:r>
          </a:p>
          <a:p>
            <a:pPr indent="-377190" lvl="0" marL="342900" rtl="0">
              <a:spcBef>
                <a:spcPts val="360"/>
              </a:spcBef>
              <a:spcAft>
                <a:spcPts val="0"/>
              </a:spcAft>
              <a:buSzPts val="1800"/>
              <a:buChar char="•"/>
            </a:pPr>
            <a:r>
              <a:rPr b="1" lang="en-US" sz="1800">
                <a:latin typeface="Arial"/>
                <a:ea typeface="Arial"/>
                <a:cs typeface="Arial"/>
                <a:sym typeface="Arial"/>
              </a:rPr>
              <a:t>get_link_list() </a:t>
            </a:r>
            <a:r>
              <a:rPr lang="en-US" sz="1800">
                <a:latin typeface="Arial"/>
                <a:ea typeface="Arial"/>
                <a:cs typeface="Arial"/>
                <a:sym typeface="Arial"/>
              </a:rPr>
              <a:t>– Read the file to get and return the links of each restaurant.</a:t>
            </a:r>
          </a:p>
          <a:p>
            <a:pPr indent="-377190" lvl="0" marL="342900" rtl="0">
              <a:spcBef>
                <a:spcPts val="0"/>
              </a:spcBef>
              <a:buSzPts val="1800"/>
              <a:buChar char="•"/>
            </a:pPr>
            <a:r>
              <a:rPr b="1" lang="en-US" sz="1800">
                <a:latin typeface="Arial"/>
                <a:ea typeface="Arial"/>
                <a:cs typeface="Arial"/>
                <a:sym typeface="Arial"/>
              </a:rPr>
              <a:t>get_review_rating() </a:t>
            </a:r>
            <a:r>
              <a:rPr lang="en-US" sz="1800">
                <a:latin typeface="Arial"/>
                <a:ea typeface="Arial"/>
                <a:cs typeface="Arial"/>
                <a:sym typeface="Arial"/>
              </a:rPr>
              <a:t>– Get the content of review and rating from the given tag and return them.</a:t>
            </a:r>
          </a:p>
          <a:p>
            <a:pPr indent="0" lvl="0" marL="0" rtl="0">
              <a:spcBef>
                <a:spcPts val="360"/>
              </a:spcBef>
              <a:buNone/>
            </a:pPr>
            <a:r>
              <a:t/>
            </a:r>
            <a:endParaRPr sz="1800">
              <a:latin typeface="Arial"/>
              <a:ea typeface="Arial"/>
              <a:cs typeface="Arial"/>
              <a:sym typeface="Arial"/>
            </a:endParaRPr>
          </a:p>
          <a:p>
            <a:pPr indent="-377190" lvl="0" marL="342900" rtl="0">
              <a:spcBef>
                <a:spcPts val="360"/>
              </a:spcBef>
              <a:spcAft>
                <a:spcPts val="0"/>
              </a:spcAft>
              <a:buSzPts val="1800"/>
              <a:buChar char="•"/>
            </a:pPr>
            <a:r>
              <a:rPr b="1" lang="en-US" sz="1800">
                <a:latin typeface="Arial"/>
                <a:ea typeface="Arial"/>
                <a:cs typeface="Arial"/>
                <a:sym typeface="Arial"/>
              </a:rPr>
              <a:t>jp_get_tags</a:t>
            </a:r>
            <a:r>
              <a:rPr b="1" lang="en-US" sz="1800">
                <a:latin typeface="Arial"/>
                <a:ea typeface="Arial"/>
                <a:cs typeface="Arial"/>
                <a:sym typeface="Arial"/>
              </a:rPr>
              <a:t>()</a:t>
            </a:r>
            <a:r>
              <a:rPr lang="en-US" sz="1800">
                <a:latin typeface="Arial"/>
                <a:ea typeface="Arial"/>
                <a:cs typeface="Arial"/>
                <a:sym typeface="Arial"/>
              </a:rPr>
              <a:t> – Collect the </a:t>
            </a:r>
            <a:r>
              <a:rPr lang="en-US" sz="1800">
                <a:latin typeface="Arial"/>
                <a:ea typeface="Arial"/>
                <a:cs typeface="Arial"/>
                <a:sym typeface="Arial"/>
              </a:rPr>
              <a:t>reviews</a:t>
            </a:r>
            <a:r>
              <a:rPr lang="en-US" sz="1800">
                <a:latin typeface="Arial"/>
                <a:ea typeface="Arial"/>
                <a:cs typeface="Arial"/>
                <a:sym typeface="Arial"/>
              </a:rPr>
              <a:t> of 11 pages of each Japanese restaurant in Chicago on Yelp website result and finally output the result into the txt files.</a:t>
            </a:r>
          </a:p>
          <a:p>
            <a:pPr indent="-377190" lvl="0" marL="342900" rtl="0">
              <a:spcBef>
                <a:spcPts val="0"/>
              </a:spcBef>
              <a:spcAft>
                <a:spcPts val="0"/>
              </a:spcAft>
              <a:buSzPts val="1800"/>
              <a:buChar char="•"/>
            </a:pPr>
            <a:r>
              <a:rPr b="1" lang="en-US" sz="1800">
                <a:latin typeface="Arial"/>
                <a:ea typeface="Arial"/>
                <a:cs typeface="Arial"/>
                <a:sym typeface="Arial"/>
              </a:rPr>
              <a:t>in_get_tags()</a:t>
            </a:r>
            <a:r>
              <a:rPr lang="en-US" sz="1800">
                <a:latin typeface="Arial"/>
                <a:ea typeface="Arial"/>
                <a:cs typeface="Arial"/>
                <a:sym typeface="Arial"/>
              </a:rPr>
              <a:t> – Collect the reviews of 11 pages of each Indian restaurant in Chicago on Yelp website result and finally output the result into the txt files.</a:t>
            </a:r>
          </a:p>
          <a:p>
            <a:pPr indent="-377190" lvl="0" marL="342900" rtl="0">
              <a:spcBef>
                <a:spcPts val="0"/>
              </a:spcBef>
              <a:buSzPts val="1800"/>
              <a:buChar char="•"/>
            </a:pPr>
            <a:r>
              <a:rPr b="1" lang="en-US" sz="1800">
                <a:latin typeface="Arial"/>
                <a:ea typeface="Arial"/>
                <a:cs typeface="Arial"/>
                <a:sym typeface="Arial"/>
              </a:rPr>
              <a:t>usa_get_tags()</a:t>
            </a:r>
            <a:r>
              <a:rPr lang="en-US" sz="1800">
                <a:latin typeface="Arial"/>
                <a:ea typeface="Arial"/>
                <a:cs typeface="Arial"/>
                <a:sym typeface="Arial"/>
              </a:rPr>
              <a:t> – Collect the reviews of 11 pages of each American restaurant in Chicago on Yelp website result and finally output the result into the txt files.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122238"/>
            <a:ext cx="7543800" cy="12954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Attribute Extraction - Code</a:t>
            </a:r>
          </a:p>
        </p:txBody>
      </p:sp>
      <p:sp>
        <p:nvSpPr>
          <p:cNvPr id="139" name="Shape 139"/>
          <p:cNvSpPr txBox="1"/>
          <p:nvPr>
            <p:ph idx="1" type="body"/>
          </p:nvPr>
        </p:nvSpPr>
        <p:spPr>
          <a:xfrm>
            <a:off x="457200" y="1719263"/>
            <a:ext cx="8229600" cy="4411662"/>
          </a:xfrm>
          <a:prstGeom prst="rect">
            <a:avLst/>
          </a:prstGeom>
          <a:noFill/>
          <a:ln>
            <a:noFill/>
          </a:ln>
        </p:spPr>
        <p:txBody>
          <a:bodyPr anchorCtr="0" anchor="t" bIns="45700" lIns="91425" rIns="91425" wrap="square" tIns="45700">
            <a:noAutofit/>
          </a:bodyPr>
          <a:lstStyle/>
          <a:p>
            <a:pPr indent="-80010" lvl="0" marL="0" marR="0" rtl="0" algn="l">
              <a:spcBef>
                <a:spcPts val="0"/>
              </a:spcBef>
              <a:spcAft>
                <a:spcPts val="0"/>
              </a:spcAft>
              <a:buClr>
                <a:schemeClr val="dk2"/>
              </a:buClr>
              <a:buSzPts val="1260"/>
              <a:buFont typeface="Noto Sans Symbols"/>
              <a:buNone/>
            </a:pPr>
            <a:r>
              <a:rPr b="0" i="0" lang="en-US" sz="1800" u="none" cap="none" strike="noStrike">
                <a:solidFill>
                  <a:schemeClr val="dk1"/>
                </a:solidFill>
                <a:latin typeface="Arial"/>
                <a:ea typeface="Arial"/>
                <a:cs typeface="Arial"/>
                <a:sym typeface="Arial"/>
              </a:rPr>
              <a:t>These were the functions implemented in python in order to retrieve the Attributes from the reviews obtained in the Scraping phase:</a:t>
            </a:r>
          </a:p>
          <a:p>
            <a:pPr indent="-80010" lvl="0" marL="0" marR="0" rtl="0" algn="l">
              <a:spcBef>
                <a:spcPts val="0"/>
              </a:spcBef>
              <a:spcAft>
                <a:spcPts val="0"/>
              </a:spcAft>
              <a:buClr>
                <a:schemeClr val="dk2"/>
              </a:buClr>
              <a:buSzPts val="1260"/>
              <a:buFont typeface="Noto Sans Symbols"/>
              <a:buNone/>
            </a:pPr>
            <a:r>
              <a:t/>
            </a:r>
            <a:endParaRPr sz="1800"/>
          </a:p>
          <a:p>
            <a:pPr indent="-342900" lvl="0" marL="342900" marR="0" rtl="0" algn="l">
              <a:spcBef>
                <a:spcPts val="36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get_reviews</a:t>
            </a:r>
            <a:r>
              <a:rPr b="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a:t>
            </a:r>
            <a:r>
              <a:rPr b="0" i="0" lang="en-US" sz="1700" u="none" cap="none" strike="noStrike">
                <a:solidFill>
                  <a:schemeClr val="dk1"/>
                </a:solidFill>
                <a:latin typeface="Arial"/>
                <a:ea typeface="Arial"/>
                <a:cs typeface="Arial"/>
                <a:sym typeface="Arial"/>
              </a:rPr>
              <a:t>Retrieves reviews from the web scraping generated files</a:t>
            </a:r>
          </a:p>
          <a:p>
            <a:pPr indent="-342900" lvl="0" marL="342900" marR="0" rtl="0" algn="l">
              <a:spcBef>
                <a:spcPts val="36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get_attributes</a:t>
            </a:r>
            <a:r>
              <a:rPr b="0" i="0" lang="en-US" sz="1800" u="none" cap="none" strike="noStrike">
                <a:solidFill>
                  <a:schemeClr val="dk1"/>
                </a:solidFill>
                <a:latin typeface="Arial"/>
                <a:ea typeface="Arial"/>
                <a:cs typeface="Arial"/>
                <a:sym typeface="Arial"/>
              </a:rPr>
              <a:t> - </a:t>
            </a:r>
            <a:r>
              <a:rPr b="0" i="0" lang="en-US" sz="1700" u="none" cap="none" strike="noStrike">
                <a:solidFill>
                  <a:schemeClr val="dk1"/>
                </a:solidFill>
                <a:latin typeface="Arial"/>
                <a:ea typeface="Arial"/>
                <a:cs typeface="Arial"/>
                <a:sym typeface="Arial"/>
              </a:rPr>
              <a:t>Retrieves the POS tags for all the words in any given review</a:t>
            </a:r>
          </a:p>
          <a:p>
            <a:pPr indent="-342900" lvl="0" marL="342900" marR="0" rtl="0" algn="l">
              <a:spcBef>
                <a:spcPts val="36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getAdjNoun() - </a:t>
            </a:r>
            <a:r>
              <a:rPr b="0" i="0" lang="en-US" sz="1700" u="none" cap="none" strike="noStrike">
                <a:solidFill>
                  <a:schemeClr val="dk1"/>
                </a:solidFill>
                <a:latin typeface="Arial"/>
                <a:ea typeface="Arial"/>
                <a:cs typeface="Arial"/>
                <a:sym typeface="Arial"/>
              </a:rPr>
              <a:t>Retrieves and Adjective followed by a Noun. E.g good food</a:t>
            </a:r>
          </a:p>
          <a:p>
            <a:pPr indent="-342900" lvl="0" marL="342900" marR="0" rtl="0" algn="l">
              <a:spcBef>
                <a:spcPts val="36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getAdjNounAnyNoun - </a:t>
            </a:r>
            <a:r>
              <a:rPr b="0" i="0" lang="en-US" sz="1700" u="none" cap="none" strike="noStrike">
                <a:solidFill>
                  <a:schemeClr val="dk1"/>
                </a:solidFill>
                <a:latin typeface="Arial"/>
                <a:ea typeface="Arial"/>
                <a:cs typeface="Arial"/>
                <a:sym typeface="Arial"/>
              </a:rPr>
              <a:t>Retrieves and Adjective followed by two Nouns. Eg. Good food and Wine</a:t>
            </a:r>
          </a:p>
          <a:p>
            <a:pPr indent="-342900" lvl="0" marL="342900" marR="0" rtl="0" algn="l">
              <a:spcBef>
                <a:spcPts val="36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getNounVerbAdj – </a:t>
            </a:r>
            <a:r>
              <a:rPr b="0" i="0" lang="en-US" sz="1700" u="none" cap="none" strike="noStrike">
                <a:solidFill>
                  <a:schemeClr val="dk1"/>
                </a:solidFill>
                <a:latin typeface="Arial"/>
                <a:ea typeface="Arial"/>
                <a:cs typeface="Arial"/>
                <a:sym typeface="Arial"/>
              </a:rPr>
              <a:t>Retrieves a noun followed by a Verb and an Adjective. E.g. food was good</a:t>
            </a:r>
          </a:p>
          <a:p>
            <a:pPr indent="-342900" lvl="0" marL="342900" marR="0" rtl="0" algn="l">
              <a:spcBef>
                <a:spcPts val="36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getNounVerbAdvAdj - </a:t>
            </a:r>
            <a:r>
              <a:rPr b="0" i="0" lang="en-US" sz="1700" u="none" cap="none" strike="noStrike">
                <a:solidFill>
                  <a:schemeClr val="dk1"/>
                </a:solidFill>
                <a:latin typeface="Arial"/>
                <a:ea typeface="Arial"/>
                <a:cs typeface="Arial"/>
                <a:sym typeface="Arial"/>
              </a:rPr>
              <a:t>Retrieves a noun followed by a Verb an Adverb and Adje</a:t>
            </a:r>
            <a:r>
              <a:rPr lang="en-US" sz="1700"/>
              <a:t>c</a:t>
            </a:r>
            <a:r>
              <a:rPr b="0" i="0" lang="en-US" sz="1700" u="none" cap="none" strike="noStrike">
                <a:solidFill>
                  <a:schemeClr val="dk1"/>
                </a:solidFill>
                <a:latin typeface="Arial"/>
                <a:ea typeface="Arial"/>
                <a:cs typeface="Arial"/>
                <a:sym typeface="Arial"/>
              </a:rPr>
              <a:t>tive. E.g. food was really bad</a:t>
            </a:r>
          </a:p>
          <a:p>
            <a:pPr indent="-342900" lvl="0" marL="342900" marR="0" rtl="0" algn="l">
              <a:spcBef>
                <a:spcPts val="360"/>
              </a:spcBef>
              <a:spcAft>
                <a:spcPts val="0"/>
              </a:spcAft>
              <a:buClr>
                <a:schemeClr val="dk2"/>
              </a:buClr>
              <a:buSzPts val="126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2"/>
              </a:buClr>
              <a:buSzPts val="126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122238"/>
            <a:ext cx="7543800" cy="12954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Attribute Extraction - Code</a:t>
            </a:r>
          </a:p>
        </p:txBody>
      </p:sp>
      <p:sp>
        <p:nvSpPr>
          <p:cNvPr id="145" name="Shape 145"/>
          <p:cNvSpPr txBox="1"/>
          <p:nvPr>
            <p:ph idx="1" type="body"/>
          </p:nvPr>
        </p:nvSpPr>
        <p:spPr>
          <a:xfrm>
            <a:off x="457200" y="1719275"/>
            <a:ext cx="8229600" cy="23580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b="1" sz="1800"/>
          </a:p>
          <a:p>
            <a:pPr indent="-342900" lvl="0" marL="342900" marR="0" rtl="0" algn="l">
              <a:spcBef>
                <a:spcPts val="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clean, clean_uselesswords() </a:t>
            </a:r>
            <a:r>
              <a:rPr b="0" i="0" lang="en-US" sz="1800" u="none" cap="none" strike="noStrike">
                <a:solidFill>
                  <a:schemeClr val="dk1"/>
                </a:solidFill>
                <a:latin typeface="Arial"/>
                <a:ea typeface="Arial"/>
                <a:cs typeface="Arial"/>
                <a:sym typeface="Arial"/>
              </a:rPr>
              <a:t>- </a:t>
            </a:r>
            <a:r>
              <a:rPr b="0" i="0" lang="en-US" sz="1700" u="none" cap="none" strike="noStrike">
                <a:solidFill>
                  <a:schemeClr val="dk1"/>
                </a:solidFill>
                <a:latin typeface="Arial"/>
                <a:ea typeface="Arial"/>
                <a:cs typeface="Arial"/>
                <a:sym typeface="Arial"/>
              </a:rPr>
              <a:t>These two functions clean the reviews from words that are irrelevant such as Determinant, Conju</a:t>
            </a:r>
            <a:r>
              <a:rPr lang="en-US" sz="1700"/>
              <a:t>n</a:t>
            </a:r>
            <a:r>
              <a:rPr b="0" i="0" lang="en-US" sz="1700" u="none" cap="none" strike="noStrike">
                <a:solidFill>
                  <a:schemeClr val="dk1"/>
                </a:solidFill>
                <a:latin typeface="Arial"/>
                <a:ea typeface="Arial"/>
                <a:cs typeface="Arial"/>
                <a:sym typeface="Arial"/>
              </a:rPr>
              <a:t>ctions, Particles, Pronouns and other non specific words.</a:t>
            </a:r>
          </a:p>
          <a:p>
            <a:pPr indent="-342900" lvl="0" marL="342900" marR="0" rtl="0" algn="l">
              <a:spcBef>
                <a:spcPts val="36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process_sentence</a:t>
            </a:r>
            <a:r>
              <a:rPr b="0" i="0" lang="en-US" sz="1800" u="none" cap="none" strike="noStrike">
                <a:solidFill>
                  <a:schemeClr val="dk1"/>
                </a:solidFill>
                <a:latin typeface="Arial"/>
                <a:ea typeface="Arial"/>
                <a:cs typeface="Arial"/>
                <a:sym typeface="Arial"/>
              </a:rPr>
              <a:t> </a:t>
            </a:r>
            <a:r>
              <a:rPr b="0" i="0" lang="en-US" sz="1700" u="none" cap="none" strike="noStrike">
                <a:solidFill>
                  <a:schemeClr val="dk1"/>
                </a:solidFill>
                <a:latin typeface="Arial"/>
                <a:ea typeface="Arial"/>
                <a:cs typeface="Arial"/>
                <a:sym typeface="Arial"/>
              </a:rPr>
              <a:t>- Retrieves attributes for one review</a:t>
            </a:r>
          </a:p>
          <a:p>
            <a:pPr indent="-342900" lvl="0" marL="342900" marR="0" rtl="0" algn="l">
              <a:spcBef>
                <a:spcPts val="360"/>
              </a:spcBef>
              <a:spcAft>
                <a:spcPts val="0"/>
              </a:spcAft>
              <a:buClr>
                <a:schemeClr val="dk2"/>
              </a:buClr>
              <a:buSzPts val="1260"/>
              <a:buFont typeface="Noto Sans Symbols"/>
              <a:buChar char="●"/>
            </a:pPr>
            <a:r>
              <a:rPr b="1" i="0" lang="en-US" sz="1800" u="none" cap="none" strike="noStrike">
                <a:solidFill>
                  <a:schemeClr val="dk1"/>
                </a:solidFill>
                <a:latin typeface="Arial"/>
                <a:ea typeface="Arial"/>
                <a:cs typeface="Arial"/>
                <a:sym typeface="Arial"/>
              </a:rPr>
              <a:t>process_file</a:t>
            </a:r>
            <a:r>
              <a:rPr b="0" i="0" lang="en-US" sz="1800" u="none" cap="none" strike="noStrike">
                <a:solidFill>
                  <a:schemeClr val="dk1"/>
                </a:solidFill>
                <a:latin typeface="Arial"/>
                <a:ea typeface="Arial"/>
                <a:cs typeface="Arial"/>
                <a:sym typeface="Arial"/>
              </a:rPr>
              <a:t> - </a:t>
            </a:r>
            <a:r>
              <a:rPr b="0" i="0" lang="en-US" sz="1700" u="none" cap="none" strike="noStrike">
                <a:solidFill>
                  <a:schemeClr val="dk1"/>
                </a:solidFill>
                <a:latin typeface="Arial"/>
                <a:ea typeface="Arial"/>
                <a:cs typeface="Arial"/>
                <a:sym typeface="Arial"/>
              </a:rPr>
              <a:t>Retrieves attributes for all the review in a file with the format as you left in the directory. It also creates a dictionary with every attribute an the number of times it appear for all the reviews in the file</a:t>
            </a:r>
          </a:p>
          <a:p>
            <a:pPr indent="-342900" lvl="0" marL="342900" marR="0" rtl="0" algn="l">
              <a:spcBef>
                <a:spcPts val="360"/>
              </a:spcBef>
              <a:spcAft>
                <a:spcPts val="0"/>
              </a:spcAft>
              <a:buClr>
                <a:schemeClr val="dk2"/>
              </a:buClr>
              <a:buSzPts val="126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Analysis and Conclusions</a:t>
            </a:r>
          </a:p>
        </p:txBody>
      </p:sp>
      <p:sp>
        <p:nvSpPr>
          <p:cNvPr id="151" name="Shape 151"/>
          <p:cNvSpPr txBox="1"/>
          <p:nvPr/>
        </p:nvSpPr>
        <p:spPr>
          <a:xfrm>
            <a:off x="457200" y="1587350"/>
            <a:ext cx="7543800" cy="732900"/>
          </a:xfrm>
          <a:prstGeom prst="rect">
            <a:avLst/>
          </a:prstGeom>
          <a:noFill/>
          <a:ln>
            <a:noFill/>
          </a:ln>
        </p:spPr>
        <p:txBody>
          <a:bodyPr anchorCtr="0" anchor="t" bIns="91425" lIns="91425" rIns="91425" wrap="square" tIns="91425">
            <a:noAutofit/>
          </a:bodyPr>
          <a:lstStyle/>
          <a:p>
            <a:pPr indent="-323850" lvl="0" marL="342900" rtl="0">
              <a:spcBef>
                <a:spcPts val="0"/>
              </a:spcBef>
              <a:buClr>
                <a:schemeClr val="dk1"/>
              </a:buClr>
              <a:buSzPts val="1800"/>
              <a:buFont typeface="Noto Sans Symbols"/>
              <a:buChar char="●"/>
            </a:pPr>
            <a:r>
              <a:rPr b="1" lang="en-US" sz="1800">
                <a:solidFill>
                  <a:schemeClr val="dk1"/>
                </a:solidFill>
              </a:rPr>
              <a:t>Top 9 attributes in three types of restaurants are selected for comparison and analysis</a:t>
            </a:r>
          </a:p>
        </p:txBody>
      </p:sp>
      <p:graphicFrame>
        <p:nvGraphicFramePr>
          <p:cNvPr id="152" name="Shape 152"/>
          <p:cNvGraphicFramePr/>
          <p:nvPr/>
        </p:nvGraphicFramePr>
        <p:xfrm>
          <a:off x="503000" y="2545138"/>
          <a:ext cx="3000000" cy="3000000"/>
        </p:xfrm>
        <a:graphic>
          <a:graphicData uri="http://schemas.openxmlformats.org/drawingml/2006/table">
            <a:tbl>
              <a:tblPr>
                <a:noFill/>
                <a:tableStyleId>{EC09AB4B-37A4-4EB7-9EE0-32FD5B0B12C4}</a:tableStyleId>
              </a:tblPr>
              <a:tblGrid>
                <a:gridCol w="904475"/>
                <a:gridCol w="727525"/>
                <a:gridCol w="727525"/>
                <a:gridCol w="727525"/>
                <a:gridCol w="727525"/>
                <a:gridCol w="633800"/>
                <a:gridCol w="649400"/>
                <a:gridCol w="899375"/>
                <a:gridCol w="727525"/>
                <a:gridCol w="727525"/>
              </a:tblGrid>
              <a:tr h="280950">
                <a:tc>
                  <a:txBody>
                    <a:bodyPr>
                      <a:noAutofit/>
                    </a:bodyPr>
                    <a:lstStyle/>
                    <a:p>
                      <a:pPr indent="0" lvl="0" marL="0" rtl="0" algn="ctr">
                        <a:spcBef>
                          <a:spcPts val="0"/>
                        </a:spcBef>
                        <a:buNone/>
                      </a:pPr>
                      <a:r>
                        <a:rPr lang="en-US" sz="1100"/>
                        <a:t>Restaurant </a:t>
                      </a:r>
                    </a:p>
                  </a:txBody>
                  <a:tcPr marT="63500" marB="63500" marR="63500" marL="63500"/>
                </a:tc>
                <a:tc gridSpan="9">
                  <a:txBody>
                    <a:bodyPr>
                      <a:noAutofit/>
                    </a:bodyPr>
                    <a:lstStyle/>
                    <a:p>
                      <a:pPr indent="0" lvl="0" marL="0" rtl="0" algn="ctr">
                        <a:spcBef>
                          <a:spcPts val="0"/>
                        </a:spcBef>
                        <a:buNone/>
                      </a:pPr>
                      <a:r>
                        <a:rPr lang="en-US" sz="1100"/>
                        <a:t> The 9  most frequent attributes in reviews from Yelp</a:t>
                      </a:r>
                    </a:p>
                  </a:txBody>
                  <a:tcPr marT="63500" marB="63500" marR="63500" marL="63500"/>
                </a:tc>
                <a:tc hMerge="1"/>
                <a:tc hMerge="1"/>
                <a:tc hMerge="1"/>
                <a:tc hMerge="1"/>
                <a:tc hMerge="1"/>
                <a:tc hMerge="1"/>
                <a:tc hMerge="1"/>
                <a:tc hMerge="1"/>
              </a:tr>
              <a:tr h="280950">
                <a:tc>
                  <a:txBody>
                    <a:bodyPr>
                      <a:noAutofit/>
                    </a:bodyPr>
                    <a:lstStyle/>
                    <a:p>
                      <a:pPr indent="0" lvl="0" marL="0" rtl="0" algn="ctr">
                        <a:spcBef>
                          <a:spcPts val="0"/>
                        </a:spcBef>
                        <a:buNone/>
                      </a:pPr>
                      <a:r>
                        <a:rPr lang="en-US" sz="1100"/>
                        <a:t>Indian </a:t>
                      </a:r>
                    </a:p>
                  </a:txBody>
                  <a:tcPr marT="63500" marB="63500" marR="63500" marL="63500"/>
                </a:tc>
                <a:tc>
                  <a:txBody>
                    <a:bodyPr>
                      <a:noAutofit/>
                    </a:bodyPr>
                    <a:lstStyle/>
                    <a:p>
                      <a:pPr indent="0" lvl="0" marL="0" rtl="0" algn="ctr">
                        <a:spcBef>
                          <a:spcPts val="0"/>
                        </a:spcBef>
                        <a:buNone/>
                      </a:pPr>
                      <a:r>
                        <a:rPr lang="en-US" sz="1100"/>
                        <a:t>Food</a:t>
                      </a:r>
                    </a:p>
                  </a:txBody>
                  <a:tcPr marT="63500" marB="63500" marR="63500" marL="63500"/>
                </a:tc>
                <a:tc>
                  <a:txBody>
                    <a:bodyPr>
                      <a:noAutofit/>
                    </a:bodyPr>
                    <a:lstStyle/>
                    <a:p>
                      <a:pPr indent="0" lvl="0" marL="0" rtl="0" algn="ctr">
                        <a:spcBef>
                          <a:spcPts val="0"/>
                        </a:spcBef>
                        <a:buNone/>
                      </a:pPr>
                      <a:r>
                        <a:rPr lang="en-US" sz="1100"/>
                        <a:t>Chicken</a:t>
                      </a:r>
                    </a:p>
                  </a:txBody>
                  <a:tcPr marT="63500" marB="63500" marR="63500" marL="63500"/>
                </a:tc>
                <a:tc>
                  <a:txBody>
                    <a:bodyPr>
                      <a:noAutofit/>
                    </a:bodyPr>
                    <a:lstStyle/>
                    <a:p>
                      <a:pPr indent="0" lvl="0" marL="0" rtl="0" algn="ctr">
                        <a:spcBef>
                          <a:spcPts val="0"/>
                        </a:spcBef>
                        <a:buNone/>
                      </a:pPr>
                      <a:r>
                        <a:rPr lang="en-US" sz="1100"/>
                        <a:t>Service</a:t>
                      </a:r>
                    </a:p>
                  </a:txBody>
                  <a:tcPr marT="63500" marB="63500" marR="63500" marL="63500"/>
                </a:tc>
                <a:tc>
                  <a:txBody>
                    <a:bodyPr>
                      <a:noAutofit/>
                    </a:bodyPr>
                    <a:lstStyle/>
                    <a:p>
                      <a:pPr indent="0" lvl="0" marL="0" rtl="0" algn="ctr">
                        <a:spcBef>
                          <a:spcPts val="0"/>
                        </a:spcBef>
                        <a:buNone/>
                      </a:pPr>
                      <a:r>
                        <a:rPr lang="en-US" sz="1100"/>
                        <a:t>Naan</a:t>
                      </a:r>
                    </a:p>
                  </a:txBody>
                  <a:tcPr marT="63500" marB="63500" marR="63500" marL="63500"/>
                </a:tc>
                <a:tc>
                  <a:txBody>
                    <a:bodyPr>
                      <a:noAutofit/>
                    </a:bodyPr>
                    <a:lstStyle/>
                    <a:p>
                      <a:pPr indent="0" lvl="0" marL="0" rtl="0" algn="ctr">
                        <a:spcBef>
                          <a:spcPts val="0"/>
                        </a:spcBef>
                        <a:buNone/>
                      </a:pPr>
                      <a:r>
                        <a:rPr lang="en-US" sz="1100"/>
                        <a:t>Indian</a:t>
                      </a:r>
                    </a:p>
                  </a:txBody>
                  <a:tcPr marT="63500" marB="63500" marR="63500" marL="63500"/>
                </a:tc>
                <a:tc>
                  <a:txBody>
                    <a:bodyPr>
                      <a:noAutofit/>
                    </a:bodyPr>
                    <a:lstStyle/>
                    <a:p>
                      <a:pPr indent="0" lvl="0" marL="0" rtl="0" algn="ctr">
                        <a:spcBef>
                          <a:spcPts val="0"/>
                        </a:spcBef>
                        <a:buNone/>
                      </a:pPr>
                      <a:r>
                        <a:rPr lang="en-US" sz="1100"/>
                        <a:t>Place</a:t>
                      </a:r>
                    </a:p>
                  </a:txBody>
                  <a:tcPr marT="63500" marB="63500" marR="63500" marL="63500"/>
                </a:tc>
                <a:tc>
                  <a:txBody>
                    <a:bodyPr>
                      <a:noAutofit/>
                    </a:bodyPr>
                    <a:lstStyle/>
                    <a:p>
                      <a:pPr indent="0" lvl="0" marL="0" rtl="0" algn="ctr">
                        <a:spcBef>
                          <a:spcPts val="0"/>
                        </a:spcBef>
                        <a:buNone/>
                      </a:pPr>
                      <a:r>
                        <a:rPr lang="en-US" sz="1100"/>
                        <a:t>Masala</a:t>
                      </a:r>
                    </a:p>
                  </a:txBody>
                  <a:tcPr marT="63500" marB="63500" marR="63500" marL="63500"/>
                </a:tc>
                <a:tc>
                  <a:txBody>
                    <a:bodyPr>
                      <a:noAutofit/>
                    </a:bodyPr>
                    <a:lstStyle/>
                    <a:p>
                      <a:pPr indent="0" lvl="0" marL="0" rtl="0" algn="ctr">
                        <a:spcBef>
                          <a:spcPts val="0"/>
                        </a:spcBef>
                        <a:buNone/>
                      </a:pPr>
                      <a:r>
                        <a:rPr lang="en-US" sz="1100"/>
                        <a:t>Tikka</a:t>
                      </a:r>
                    </a:p>
                  </a:txBody>
                  <a:tcPr marT="63500" marB="63500" marR="63500" marL="63500"/>
                </a:tc>
                <a:tc>
                  <a:txBody>
                    <a:bodyPr>
                      <a:noAutofit/>
                    </a:bodyPr>
                    <a:lstStyle/>
                    <a:p>
                      <a:pPr indent="0" lvl="0" marL="0" rtl="0" algn="ctr">
                        <a:spcBef>
                          <a:spcPts val="0"/>
                        </a:spcBef>
                        <a:buNone/>
                      </a:pPr>
                      <a:r>
                        <a:rPr lang="en-US" sz="1100"/>
                        <a:t>Rice</a:t>
                      </a:r>
                    </a:p>
                  </a:txBody>
                  <a:tcPr marT="63500" marB="63500" marR="63500" marL="63500"/>
                </a:tc>
              </a:tr>
              <a:tr h="280950">
                <a:tc>
                  <a:txBody>
                    <a:bodyPr>
                      <a:noAutofit/>
                    </a:bodyPr>
                    <a:lstStyle/>
                    <a:p>
                      <a:pPr indent="0" lvl="0" marL="0" rtl="0" algn="ctr">
                        <a:spcBef>
                          <a:spcPts val="0"/>
                        </a:spcBef>
                        <a:buNone/>
                      </a:pPr>
                      <a:r>
                        <a:rPr lang="en-US" sz="1100"/>
                        <a:t>Japanese </a:t>
                      </a:r>
                    </a:p>
                  </a:txBody>
                  <a:tcPr marT="63500" marB="63500" marR="63500" marL="63500"/>
                </a:tc>
                <a:tc>
                  <a:txBody>
                    <a:bodyPr>
                      <a:noAutofit/>
                    </a:bodyPr>
                    <a:lstStyle/>
                    <a:p>
                      <a:pPr indent="0" lvl="0" marL="0" rtl="0" algn="ctr">
                        <a:spcBef>
                          <a:spcPts val="0"/>
                        </a:spcBef>
                        <a:buNone/>
                      </a:pPr>
                      <a:r>
                        <a:rPr lang="en-US" sz="1100"/>
                        <a:t>Sushi</a:t>
                      </a:r>
                    </a:p>
                  </a:txBody>
                  <a:tcPr marT="63500" marB="63500" marR="63500" marL="63500"/>
                </a:tc>
                <a:tc>
                  <a:txBody>
                    <a:bodyPr>
                      <a:noAutofit/>
                    </a:bodyPr>
                    <a:lstStyle/>
                    <a:p>
                      <a:pPr indent="0" lvl="0" marL="0" rtl="0" algn="ctr">
                        <a:spcBef>
                          <a:spcPts val="0"/>
                        </a:spcBef>
                        <a:buNone/>
                      </a:pPr>
                      <a:r>
                        <a:rPr lang="en-US" sz="1100"/>
                        <a:t>Roll</a:t>
                      </a:r>
                    </a:p>
                  </a:txBody>
                  <a:tcPr marT="63500" marB="63500" marR="63500" marL="63500"/>
                </a:tc>
                <a:tc>
                  <a:txBody>
                    <a:bodyPr>
                      <a:noAutofit/>
                    </a:bodyPr>
                    <a:lstStyle/>
                    <a:p>
                      <a:pPr indent="0" lvl="0" marL="0" rtl="0" algn="ctr">
                        <a:spcBef>
                          <a:spcPts val="0"/>
                        </a:spcBef>
                        <a:buNone/>
                      </a:pPr>
                      <a:r>
                        <a:rPr lang="en-US" sz="1100"/>
                        <a:t>Food</a:t>
                      </a:r>
                    </a:p>
                  </a:txBody>
                  <a:tcPr marT="63500" marB="63500" marR="63500" marL="63500"/>
                </a:tc>
                <a:tc>
                  <a:txBody>
                    <a:bodyPr>
                      <a:noAutofit/>
                    </a:bodyPr>
                    <a:lstStyle/>
                    <a:p>
                      <a:pPr indent="0" lvl="0" marL="0" rtl="0" algn="ctr">
                        <a:spcBef>
                          <a:spcPts val="0"/>
                        </a:spcBef>
                        <a:buNone/>
                      </a:pPr>
                      <a:r>
                        <a:rPr lang="en-US" sz="1100"/>
                        <a:t>Service</a:t>
                      </a:r>
                    </a:p>
                  </a:txBody>
                  <a:tcPr marT="63500" marB="63500" marR="63500" marL="63500"/>
                </a:tc>
                <a:tc>
                  <a:txBody>
                    <a:bodyPr>
                      <a:noAutofit/>
                    </a:bodyPr>
                    <a:lstStyle/>
                    <a:p>
                      <a:pPr indent="0" lvl="0" marL="0" rtl="0" algn="ctr">
                        <a:spcBef>
                          <a:spcPts val="0"/>
                        </a:spcBef>
                        <a:buNone/>
                      </a:pPr>
                      <a:r>
                        <a:rPr lang="en-US" sz="1100"/>
                        <a:t>Place</a:t>
                      </a:r>
                    </a:p>
                  </a:txBody>
                  <a:tcPr marT="63500" marB="63500" marR="63500" marL="63500"/>
                </a:tc>
                <a:tc>
                  <a:txBody>
                    <a:bodyPr>
                      <a:noAutofit/>
                    </a:bodyPr>
                    <a:lstStyle/>
                    <a:p>
                      <a:pPr indent="0" lvl="0" marL="0" rtl="0" algn="ctr">
                        <a:spcBef>
                          <a:spcPts val="0"/>
                        </a:spcBef>
                        <a:buNone/>
                      </a:pPr>
                      <a:r>
                        <a:rPr lang="en-US" sz="1100"/>
                        <a:t>Tuna</a:t>
                      </a:r>
                    </a:p>
                  </a:txBody>
                  <a:tcPr marT="63500" marB="63500" marR="63500" marL="63500"/>
                </a:tc>
                <a:tc>
                  <a:txBody>
                    <a:bodyPr>
                      <a:noAutofit/>
                    </a:bodyPr>
                    <a:lstStyle/>
                    <a:p>
                      <a:pPr indent="0" lvl="0" marL="0" rtl="0" algn="ctr">
                        <a:spcBef>
                          <a:spcPts val="0"/>
                        </a:spcBef>
                        <a:buNone/>
                      </a:pPr>
                      <a:r>
                        <a:rPr lang="en-US" sz="1100"/>
                        <a:t>Rolls</a:t>
                      </a:r>
                    </a:p>
                  </a:txBody>
                  <a:tcPr marT="63500" marB="63500" marR="63500" marL="63500"/>
                </a:tc>
                <a:tc>
                  <a:txBody>
                    <a:bodyPr>
                      <a:noAutofit/>
                    </a:bodyPr>
                    <a:lstStyle/>
                    <a:p>
                      <a:pPr indent="0" lvl="0" marL="0" rtl="0" algn="ctr">
                        <a:spcBef>
                          <a:spcPts val="0"/>
                        </a:spcBef>
                        <a:buNone/>
                      </a:pPr>
                      <a:r>
                        <a:rPr lang="en-US" sz="1100"/>
                        <a:t>Ramen</a:t>
                      </a:r>
                    </a:p>
                  </a:txBody>
                  <a:tcPr marT="63500" marB="63500" marR="63500" marL="63500"/>
                </a:tc>
                <a:tc>
                  <a:txBody>
                    <a:bodyPr>
                      <a:noAutofit/>
                    </a:bodyPr>
                    <a:lstStyle/>
                    <a:p>
                      <a:pPr indent="0" lvl="0" marL="0" rtl="0" algn="ctr">
                        <a:spcBef>
                          <a:spcPts val="0"/>
                        </a:spcBef>
                        <a:buNone/>
                      </a:pPr>
                      <a:r>
                        <a:rPr lang="en-US" sz="1100"/>
                        <a:t>Spicy</a:t>
                      </a:r>
                    </a:p>
                  </a:txBody>
                  <a:tcPr marT="63500" marB="63500" marR="63500" marL="63500"/>
                </a:tc>
              </a:tr>
              <a:tr h="280950">
                <a:tc>
                  <a:txBody>
                    <a:bodyPr>
                      <a:noAutofit/>
                    </a:bodyPr>
                    <a:lstStyle/>
                    <a:p>
                      <a:pPr indent="0" lvl="0" marL="0" rtl="0" algn="ctr">
                        <a:spcBef>
                          <a:spcPts val="0"/>
                        </a:spcBef>
                        <a:buNone/>
                      </a:pPr>
                      <a:r>
                        <a:rPr lang="en-US" sz="1100"/>
                        <a:t>American </a:t>
                      </a:r>
                    </a:p>
                  </a:txBody>
                  <a:tcPr marT="63500" marB="63500" marR="63500" marL="63500"/>
                </a:tc>
                <a:tc>
                  <a:txBody>
                    <a:bodyPr>
                      <a:noAutofit/>
                    </a:bodyPr>
                    <a:lstStyle/>
                    <a:p>
                      <a:pPr indent="0" lvl="0" marL="0" rtl="0" algn="ctr">
                        <a:spcBef>
                          <a:spcPts val="0"/>
                        </a:spcBef>
                        <a:buNone/>
                      </a:pPr>
                      <a:r>
                        <a:rPr lang="en-US" sz="1100"/>
                        <a:t>Food</a:t>
                      </a:r>
                    </a:p>
                  </a:txBody>
                  <a:tcPr marT="63500" marB="63500" marR="63500" marL="63500"/>
                </a:tc>
                <a:tc>
                  <a:txBody>
                    <a:bodyPr>
                      <a:noAutofit/>
                    </a:bodyPr>
                    <a:lstStyle/>
                    <a:p>
                      <a:pPr indent="0" lvl="0" marL="0" rtl="0" algn="ctr">
                        <a:spcBef>
                          <a:spcPts val="0"/>
                        </a:spcBef>
                        <a:buNone/>
                      </a:pPr>
                      <a:r>
                        <a:rPr lang="en-US" sz="1100"/>
                        <a:t>Service</a:t>
                      </a:r>
                    </a:p>
                  </a:txBody>
                  <a:tcPr marT="63500" marB="63500" marR="63500" marL="63500"/>
                </a:tc>
                <a:tc>
                  <a:txBody>
                    <a:bodyPr>
                      <a:noAutofit/>
                    </a:bodyPr>
                    <a:lstStyle/>
                    <a:p>
                      <a:pPr indent="0" lvl="0" marL="0" rtl="0" algn="ctr">
                        <a:spcBef>
                          <a:spcPts val="0"/>
                        </a:spcBef>
                        <a:buNone/>
                      </a:pPr>
                      <a:r>
                        <a:rPr lang="en-US" sz="1100"/>
                        <a:t>Place</a:t>
                      </a:r>
                    </a:p>
                  </a:txBody>
                  <a:tcPr marT="63500" marB="63500" marR="63500" marL="63500"/>
                </a:tc>
                <a:tc>
                  <a:txBody>
                    <a:bodyPr>
                      <a:noAutofit/>
                    </a:bodyPr>
                    <a:lstStyle/>
                    <a:p>
                      <a:pPr indent="0" lvl="0" marL="0" rtl="0" algn="ctr">
                        <a:spcBef>
                          <a:spcPts val="0"/>
                        </a:spcBef>
                        <a:buNone/>
                      </a:pPr>
                      <a:r>
                        <a:rPr lang="en-US" sz="1100"/>
                        <a:t>Menu</a:t>
                      </a:r>
                    </a:p>
                  </a:txBody>
                  <a:tcPr marT="63500" marB="63500" marR="63500" marL="63500"/>
                </a:tc>
                <a:tc>
                  <a:txBody>
                    <a:bodyPr>
                      <a:noAutofit/>
                    </a:bodyPr>
                    <a:lstStyle/>
                    <a:p>
                      <a:pPr indent="0" lvl="0" marL="0" rtl="0" algn="ctr">
                        <a:spcBef>
                          <a:spcPts val="0"/>
                        </a:spcBef>
                        <a:buNone/>
                      </a:pPr>
                      <a:r>
                        <a:rPr lang="en-US" sz="1100"/>
                        <a:t>Time</a:t>
                      </a:r>
                    </a:p>
                  </a:txBody>
                  <a:tcPr marT="63500" marB="63500" marR="63500" marL="63500"/>
                </a:tc>
                <a:tc>
                  <a:txBody>
                    <a:bodyPr>
                      <a:noAutofit/>
                    </a:bodyPr>
                    <a:lstStyle/>
                    <a:p>
                      <a:pPr indent="0" lvl="0" marL="0" rtl="0" algn="ctr">
                        <a:spcBef>
                          <a:spcPts val="0"/>
                        </a:spcBef>
                        <a:buNone/>
                      </a:pPr>
                      <a:r>
                        <a:rPr lang="en-US" sz="1100"/>
                        <a:t>Burger</a:t>
                      </a:r>
                    </a:p>
                  </a:txBody>
                  <a:tcPr marT="63500" marB="63500" marR="63500" marL="63500"/>
                </a:tc>
                <a:tc>
                  <a:txBody>
                    <a:bodyPr>
                      <a:noAutofit/>
                    </a:bodyPr>
                    <a:lstStyle/>
                    <a:p>
                      <a:pPr indent="0" lvl="0" marL="0" rtl="0" algn="ctr">
                        <a:spcBef>
                          <a:spcPts val="0"/>
                        </a:spcBef>
                        <a:buNone/>
                      </a:pPr>
                      <a:r>
                        <a:rPr lang="en-US" sz="1100"/>
                        <a:t>Restaurant</a:t>
                      </a:r>
                    </a:p>
                  </a:txBody>
                  <a:tcPr marT="63500" marB="63500" marR="63500" marL="63500"/>
                </a:tc>
                <a:tc>
                  <a:txBody>
                    <a:bodyPr>
                      <a:noAutofit/>
                    </a:bodyPr>
                    <a:lstStyle/>
                    <a:p>
                      <a:pPr indent="0" lvl="0" marL="0" rtl="0" algn="ctr">
                        <a:spcBef>
                          <a:spcPts val="0"/>
                        </a:spcBef>
                        <a:buNone/>
                      </a:pPr>
                      <a:r>
                        <a:rPr lang="en-US" sz="1100"/>
                        <a:t>Chicken</a:t>
                      </a:r>
                    </a:p>
                  </a:txBody>
                  <a:tcPr marT="63500" marB="63500" marR="63500" marL="63500"/>
                </a:tc>
                <a:tc>
                  <a:txBody>
                    <a:bodyPr>
                      <a:noAutofit/>
                    </a:bodyPr>
                    <a:lstStyle/>
                    <a:p>
                      <a:pPr indent="0" lvl="0" marL="0" rtl="0" algn="ctr">
                        <a:spcBef>
                          <a:spcPts val="0"/>
                        </a:spcBef>
                        <a:buNone/>
                      </a:pPr>
                      <a:r>
                        <a:rPr lang="en-US" sz="1100"/>
                        <a:t>Salad</a:t>
                      </a:r>
                    </a:p>
                  </a:txBody>
                  <a:tcPr marT="63500" marB="63500" marR="63500" marL="63500"/>
                </a:tc>
              </a:tr>
            </a:tbl>
          </a:graphicData>
        </a:graphic>
      </p:graphicFrame>
      <p:pic>
        <p:nvPicPr>
          <p:cNvPr id="153" name="Shape 153" title="图表"/>
          <p:cNvPicPr preferRelativeResize="0"/>
          <p:nvPr/>
        </p:nvPicPr>
        <p:blipFill>
          <a:blip r:embed="rId3">
            <a:alphaModFix/>
          </a:blip>
          <a:stretch>
            <a:fillRect/>
          </a:stretch>
        </p:blipFill>
        <p:spPr>
          <a:xfrm>
            <a:off x="457200" y="4124175"/>
            <a:ext cx="4323101" cy="2394200"/>
          </a:xfrm>
          <a:prstGeom prst="rect">
            <a:avLst/>
          </a:prstGeom>
          <a:noFill/>
          <a:ln>
            <a:noFill/>
          </a:ln>
        </p:spPr>
      </p:pic>
      <p:sp>
        <p:nvSpPr>
          <p:cNvPr id="154" name="Shape 154"/>
          <p:cNvSpPr txBox="1"/>
          <p:nvPr/>
        </p:nvSpPr>
        <p:spPr>
          <a:xfrm>
            <a:off x="335363" y="3738950"/>
            <a:ext cx="3982200" cy="437400"/>
          </a:xfrm>
          <a:prstGeom prst="rect">
            <a:avLst/>
          </a:prstGeom>
          <a:noFill/>
          <a:ln>
            <a:noFill/>
          </a:ln>
        </p:spPr>
        <p:txBody>
          <a:bodyPr anchorCtr="0" anchor="t" bIns="91425" lIns="91425" rIns="91425" wrap="square" tIns="91425">
            <a:noAutofit/>
          </a:bodyPr>
          <a:lstStyle/>
          <a:p>
            <a:pPr indent="-342900" lvl="0" marL="457200">
              <a:spcBef>
                <a:spcPts val="0"/>
              </a:spcBef>
              <a:buClr>
                <a:srgbClr val="2E2E2E"/>
              </a:buClr>
              <a:buSzPts val="1800"/>
              <a:buChar char="●"/>
            </a:pPr>
            <a:r>
              <a:rPr b="1" lang="en-US" sz="1800">
                <a:solidFill>
                  <a:srgbClr val="2E2E2E"/>
                </a:solidFill>
              </a:rPr>
              <a:t>Three Histogram Analysis</a:t>
            </a:r>
          </a:p>
        </p:txBody>
      </p:sp>
      <p:sp>
        <p:nvSpPr>
          <p:cNvPr id="155" name="Shape 155"/>
          <p:cNvSpPr txBox="1"/>
          <p:nvPr/>
        </p:nvSpPr>
        <p:spPr>
          <a:xfrm>
            <a:off x="4905575" y="4124175"/>
            <a:ext cx="3095400" cy="22182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600"/>
              <a:t>Top three attributes: (Japanese)</a:t>
            </a:r>
          </a:p>
          <a:p>
            <a:pPr indent="-317500" lvl="0" marL="457200" rtl="0">
              <a:spcBef>
                <a:spcPts val="0"/>
              </a:spcBef>
              <a:spcAft>
                <a:spcPts val="0"/>
              </a:spcAft>
              <a:buSzPts val="1400"/>
              <a:buChar char="●"/>
            </a:pPr>
            <a:r>
              <a:rPr lang="en-US"/>
              <a:t>Sushi</a:t>
            </a:r>
          </a:p>
          <a:p>
            <a:pPr indent="-317500" lvl="0" marL="457200" rtl="0">
              <a:spcBef>
                <a:spcPts val="0"/>
              </a:spcBef>
              <a:spcAft>
                <a:spcPts val="0"/>
              </a:spcAft>
              <a:buSzPts val="1400"/>
              <a:buChar char="●"/>
            </a:pPr>
            <a:r>
              <a:rPr lang="en-US"/>
              <a:t>Roll</a:t>
            </a:r>
          </a:p>
          <a:p>
            <a:pPr indent="-317500" lvl="0" marL="457200" rtl="0">
              <a:spcBef>
                <a:spcPts val="0"/>
              </a:spcBef>
              <a:buSzPts val="1400"/>
              <a:buChar char="●"/>
            </a:pPr>
            <a:r>
              <a:rPr lang="en-US"/>
              <a:t>Food</a:t>
            </a:r>
          </a:p>
          <a:p>
            <a:pPr indent="0" lvl="0" marL="0" rtl="0">
              <a:spcBef>
                <a:spcPts val="0"/>
              </a:spcBef>
              <a:buNone/>
            </a:pPr>
            <a:r>
              <a:rPr lang="en-US" sz="1600">
                <a:solidFill>
                  <a:srgbClr val="2E2E2E"/>
                </a:solidFill>
              </a:rPr>
              <a:t>Top specific concern:</a:t>
            </a:r>
          </a:p>
          <a:p>
            <a:pPr indent="-317500" lvl="0" marL="457200" rtl="0">
              <a:spcBef>
                <a:spcPts val="0"/>
              </a:spcBef>
              <a:buClr>
                <a:srgbClr val="2E2E2E"/>
              </a:buClr>
              <a:buSzPts val="1400"/>
              <a:buChar char="●"/>
            </a:pPr>
            <a:r>
              <a:rPr lang="en-US">
                <a:solidFill>
                  <a:srgbClr val="2E2E2E"/>
                </a:solidFill>
              </a:rPr>
              <a:t>Roll</a:t>
            </a:r>
          </a:p>
          <a:p>
            <a:pPr indent="-317500" lvl="0" marL="457200" rtl="0">
              <a:spcBef>
                <a:spcPts val="0"/>
              </a:spcBef>
              <a:buClr>
                <a:srgbClr val="2E2E2E"/>
              </a:buClr>
              <a:buSzPts val="1400"/>
              <a:buChar char="●"/>
            </a:pPr>
            <a:r>
              <a:rPr lang="en-US">
                <a:solidFill>
                  <a:srgbClr val="2E2E2E"/>
                </a:solidFill>
              </a:rPr>
              <a:t>Tuna</a:t>
            </a:r>
          </a:p>
          <a:p>
            <a:pPr indent="-317500" lvl="0" marL="457200" rtl="0">
              <a:spcBef>
                <a:spcPts val="0"/>
              </a:spcBef>
              <a:buClr>
                <a:srgbClr val="2E2E2E"/>
              </a:buClr>
              <a:buSzPts val="1400"/>
              <a:buChar char="●"/>
            </a:pPr>
            <a:r>
              <a:rPr lang="en-US">
                <a:solidFill>
                  <a:srgbClr val="2E2E2E"/>
                </a:solidFill>
              </a:rPr>
              <a:t>Ramen</a:t>
            </a:r>
          </a:p>
          <a:p>
            <a:pPr indent="-317500" lvl="0" marL="457200" rtl="0">
              <a:spcBef>
                <a:spcPts val="0"/>
              </a:spcBef>
              <a:buClr>
                <a:srgbClr val="2E2E2E"/>
              </a:buClr>
              <a:buSzPts val="1400"/>
              <a:buChar char="●"/>
            </a:pPr>
            <a:r>
              <a:rPr lang="en-US">
                <a:solidFill>
                  <a:srgbClr val="2E2E2E"/>
                </a:solidFill>
              </a:rPr>
              <a:t>Spicy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879309" y="32210"/>
            <a:ext cx="8229600" cy="11430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1" i="0" lang="en-US" sz="3900" u="none" cap="none" strike="noStrike">
                <a:solidFill>
                  <a:schemeClr val="dk2"/>
                </a:solidFill>
                <a:latin typeface="Arial"/>
                <a:ea typeface="Arial"/>
                <a:cs typeface="Arial"/>
                <a:sym typeface="Arial"/>
              </a:rPr>
              <a:t>Analysis and Conclusions</a:t>
            </a:r>
          </a:p>
        </p:txBody>
      </p:sp>
      <p:pic>
        <p:nvPicPr>
          <p:cNvPr id="161" name="Shape 161" title="图表"/>
          <p:cNvPicPr preferRelativeResize="0"/>
          <p:nvPr/>
        </p:nvPicPr>
        <p:blipFill>
          <a:blip r:embed="rId3">
            <a:alphaModFix/>
          </a:blip>
          <a:stretch>
            <a:fillRect/>
          </a:stretch>
        </p:blipFill>
        <p:spPr>
          <a:xfrm>
            <a:off x="457225" y="1505300"/>
            <a:ext cx="4582426" cy="2522100"/>
          </a:xfrm>
          <a:prstGeom prst="rect">
            <a:avLst/>
          </a:prstGeom>
          <a:noFill/>
          <a:ln>
            <a:noFill/>
          </a:ln>
        </p:spPr>
      </p:pic>
      <p:pic>
        <p:nvPicPr>
          <p:cNvPr id="162" name="Shape 162" title="图表"/>
          <p:cNvPicPr preferRelativeResize="0"/>
          <p:nvPr/>
        </p:nvPicPr>
        <p:blipFill>
          <a:blip r:embed="rId4">
            <a:alphaModFix/>
          </a:blip>
          <a:stretch>
            <a:fillRect/>
          </a:stretch>
        </p:blipFill>
        <p:spPr>
          <a:xfrm>
            <a:off x="457213" y="3952350"/>
            <a:ext cx="4582426" cy="2718199"/>
          </a:xfrm>
          <a:prstGeom prst="rect">
            <a:avLst/>
          </a:prstGeom>
          <a:noFill/>
          <a:ln>
            <a:noFill/>
          </a:ln>
        </p:spPr>
      </p:pic>
      <p:sp>
        <p:nvSpPr>
          <p:cNvPr id="163" name="Shape 163"/>
          <p:cNvSpPr txBox="1"/>
          <p:nvPr/>
        </p:nvSpPr>
        <p:spPr>
          <a:xfrm>
            <a:off x="5170850" y="1655925"/>
            <a:ext cx="3140100" cy="2218200"/>
          </a:xfrm>
          <a:prstGeom prst="rect">
            <a:avLst/>
          </a:prstGeom>
          <a:noFill/>
          <a:ln>
            <a:noFill/>
          </a:ln>
        </p:spPr>
        <p:txBody>
          <a:bodyPr anchorCtr="0" anchor="t" bIns="91425" lIns="91425" rIns="91425" wrap="square" tIns="91425">
            <a:noAutofit/>
          </a:bodyPr>
          <a:lstStyle/>
          <a:p>
            <a:pPr indent="0" lvl="0" marL="0">
              <a:spcBef>
                <a:spcPts val="0"/>
              </a:spcBef>
              <a:buNone/>
            </a:pPr>
            <a:r>
              <a:rPr lang="en-US" sz="1600"/>
              <a:t>Top three attributes: (Indian)</a:t>
            </a:r>
          </a:p>
          <a:p>
            <a:pPr indent="-317500" lvl="0" marL="457200" rtl="0">
              <a:spcBef>
                <a:spcPts val="0"/>
              </a:spcBef>
              <a:spcAft>
                <a:spcPts val="0"/>
              </a:spcAft>
              <a:buSzPts val="1400"/>
              <a:buChar char="●"/>
            </a:pPr>
            <a:r>
              <a:rPr lang="en-US"/>
              <a:t>Food</a:t>
            </a:r>
          </a:p>
          <a:p>
            <a:pPr indent="-317500" lvl="0" marL="457200" rtl="0">
              <a:spcBef>
                <a:spcPts val="0"/>
              </a:spcBef>
              <a:spcAft>
                <a:spcPts val="0"/>
              </a:spcAft>
              <a:buSzPts val="1400"/>
              <a:buChar char="●"/>
            </a:pPr>
            <a:r>
              <a:rPr lang="en-US"/>
              <a:t>Chicken</a:t>
            </a:r>
          </a:p>
          <a:p>
            <a:pPr indent="-317500" lvl="0" marL="457200" rtl="0">
              <a:spcBef>
                <a:spcPts val="0"/>
              </a:spcBef>
              <a:buSzPts val="1400"/>
              <a:buChar char="●"/>
            </a:pPr>
            <a:r>
              <a:rPr lang="en-US"/>
              <a:t>Service</a:t>
            </a:r>
          </a:p>
          <a:p>
            <a:pPr indent="0" lvl="0" marL="0" rtl="0">
              <a:spcBef>
                <a:spcPts val="0"/>
              </a:spcBef>
              <a:buNone/>
            </a:pPr>
            <a:r>
              <a:rPr lang="en-US" sz="1600">
                <a:solidFill>
                  <a:srgbClr val="2E2E2E"/>
                </a:solidFill>
              </a:rPr>
              <a:t>Top specific concern:</a:t>
            </a:r>
          </a:p>
          <a:p>
            <a:pPr indent="-330200" lvl="0" marL="457200" rtl="0">
              <a:spcBef>
                <a:spcPts val="0"/>
              </a:spcBef>
              <a:spcAft>
                <a:spcPts val="0"/>
              </a:spcAft>
              <a:buClr>
                <a:srgbClr val="2E2E2E"/>
              </a:buClr>
              <a:buSzPts val="1600"/>
              <a:buChar char="●"/>
            </a:pPr>
            <a:r>
              <a:rPr lang="en-US" sz="1600">
                <a:solidFill>
                  <a:srgbClr val="2E2E2E"/>
                </a:solidFill>
              </a:rPr>
              <a:t>Naan</a:t>
            </a:r>
          </a:p>
          <a:p>
            <a:pPr indent="-330200" lvl="0" marL="457200" rtl="0">
              <a:spcBef>
                <a:spcPts val="0"/>
              </a:spcBef>
              <a:spcAft>
                <a:spcPts val="0"/>
              </a:spcAft>
              <a:buClr>
                <a:srgbClr val="2E2E2E"/>
              </a:buClr>
              <a:buSzPts val="1600"/>
              <a:buChar char="●"/>
            </a:pPr>
            <a:r>
              <a:rPr lang="en-US" sz="1600">
                <a:solidFill>
                  <a:srgbClr val="2E2E2E"/>
                </a:solidFill>
              </a:rPr>
              <a:t>Masala</a:t>
            </a:r>
          </a:p>
          <a:p>
            <a:pPr indent="-330200" lvl="0" marL="457200" rtl="0">
              <a:spcBef>
                <a:spcPts val="0"/>
              </a:spcBef>
              <a:spcAft>
                <a:spcPts val="0"/>
              </a:spcAft>
              <a:buClr>
                <a:srgbClr val="2E2E2E"/>
              </a:buClr>
              <a:buSzPts val="1600"/>
              <a:buChar char="●"/>
            </a:pPr>
            <a:r>
              <a:rPr lang="en-US" sz="1600">
                <a:solidFill>
                  <a:srgbClr val="2E2E2E"/>
                </a:solidFill>
              </a:rPr>
              <a:t>Tikka</a:t>
            </a:r>
          </a:p>
          <a:p>
            <a:pPr indent="-330200" lvl="0" marL="457200">
              <a:spcBef>
                <a:spcPts val="0"/>
              </a:spcBef>
              <a:buClr>
                <a:srgbClr val="2E2E2E"/>
              </a:buClr>
              <a:buSzPts val="1600"/>
              <a:buChar char="●"/>
            </a:pPr>
            <a:r>
              <a:rPr lang="en-US" sz="1600">
                <a:solidFill>
                  <a:srgbClr val="2E2E2E"/>
                </a:solidFill>
              </a:rPr>
              <a:t>Rice</a:t>
            </a:r>
          </a:p>
        </p:txBody>
      </p:sp>
      <p:sp>
        <p:nvSpPr>
          <p:cNvPr id="164" name="Shape 164"/>
          <p:cNvSpPr txBox="1"/>
          <p:nvPr/>
        </p:nvSpPr>
        <p:spPr>
          <a:xfrm>
            <a:off x="5170850" y="4112400"/>
            <a:ext cx="3140100" cy="209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600"/>
              <a:t>Top three attributes: (American)</a:t>
            </a:r>
          </a:p>
          <a:p>
            <a:pPr indent="-317500" lvl="0" marL="457200" rtl="0">
              <a:spcBef>
                <a:spcPts val="0"/>
              </a:spcBef>
              <a:spcAft>
                <a:spcPts val="0"/>
              </a:spcAft>
              <a:buSzPts val="1400"/>
              <a:buChar char="●"/>
            </a:pPr>
            <a:r>
              <a:rPr lang="en-US"/>
              <a:t>Food</a:t>
            </a:r>
          </a:p>
          <a:p>
            <a:pPr indent="-317500" lvl="0" marL="457200" rtl="0">
              <a:spcBef>
                <a:spcPts val="0"/>
              </a:spcBef>
              <a:spcAft>
                <a:spcPts val="0"/>
              </a:spcAft>
              <a:buSzPts val="1400"/>
              <a:buChar char="●"/>
            </a:pPr>
            <a:r>
              <a:rPr lang="en-US"/>
              <a:t>Service</a:t>
            </a:r>
          </a:p>
          <a:p>
            <a:pPr indent="-317500" lvl="0" marL="457200" rtl="0">
              <a:spcBef>
                <a:spcPts val="0"/>
              </a:spcBef>
              <a:buSzPts val="1400"/>
              <a:buChar char="●"/>
            </a:pPr>
            <a:r>
              <a:rPr lang="en-US"/>
              <a:t>Place</a:t>
            </a:r>
          </a:p>
          <a:p>
            <a:pPr indent="0" lvl="0" marL="0" rtl="0">
              <a:spcBef>
                <a:spcPts val="0"/>
              </a:spcBef>
              <a:buNone/>
            </a:pPr>
            <a:r>
              <a:rPr lang="en-US" sz="1600">
                <a:solidFill>
                  <a:srgbClr val="2E2E2E"/>
                </a:solidFill>
              </a:rPr>
              <a:t>Top specific concern:</a:t>
            </a:r>
          </a:p>
          <a:p>
            <a:pPr indent="-330200" lvl="0" marL="457200" rtl="0">
              <a:spcBef>
                <a:spcPts val="0"/>
              </a:spcBef>
              <a:buClr>
                <a:srgbClr val="2E2E2E"/>
              </a:buClr>
              <a:buSzPts val="1600"/>
              <a:buChar char="●"/>
            </a:pPr>
            <a:r>
              <a:rPr lang="en-US" sz="1600">
                <a:solidFill>
                  <a:srgbClr val="2E2E2E"/>
                </a:solidFill>
              </a:rPr>
              <a:t>Burger</a:t>
            </a:r>
          </a:p>
          <a:p>
            <a:pPr indent="-330200" lvl="0" marL="457200" rtl="0">
              <a:spcBef>
                <a:spcPts val="0"/>
              </a:spcBef>
              <a:buClr>
                <a:srgbClr val="2E2E2E"/>
              </a:buClr>
              <a:buSzPts val="1600"/>
              <a:buChar char="●"/>
            </a:pPr>
            <a:r>
              <a:rPr lang="en-US" sz="1600">
                <a:solidFill>
                  <a:srgbClr val="2E2E2E"/>
                </a:solidFill>
              </a:rPr>
              <a:t>Chicken</a:t>
            </a:r>
          </a:p>
          <a:p>
            <a:pPr indent="-330200" lvl="0" marL="457200" rtl="0">
              <a:spcBef>
                <a:spcPts val="0"/>
              </a:spcBef>
              <a:buClr>
                <a:srgbClr val="2E2E2E"/>
              </a:buClr>
              <a:buSzPts val="1600"/>
              <a:buChar char="●"/>
            </a:pPr>
            <a:r>
              <a:rPr lang="en-US" sz="1600">
                <a:solidFill>
                  <a:srgbClr val="2E2E2E"/>
                </a:solidFill>
              </a:rPr>
              <a:t>Salad</a:t>
            </a: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