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2"/>
  </p:sldMasterIdLst>
  <p:notesMasterIdLst>
    <p:notesMasterId r:id="rId11"/>
  </p:notesMasterIdLst>
  <p:sldIdLst>
    <p:sldId id="256" r:id="rId3"/>
    <p:sldId id="257" r:id="rId4"/>
    <p:sldId id="259" r:id="rId5"/>
    <p:sldId id="258" r:id="rId6"/>
    <p:sldId id="260" r:id="rId7"/>
    <p:sldId id="271" r:id="rId8"/>
    <p:sldId id="264" r:id="rId9"/>
    <p:sldId id="270" r:id="rId10"/>
  </p:sldIdLst>
  <p:sldSz cx="9144000" cy="6858000" type="screen4x3"/>
  <p:notesSz cx="6997700" cy="92837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Corp."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90364" autoAdjust="0"/>
  </p:normalViewPr>
  <p:slideViewPr>
    <p:cSldViewPr>
      <p:cViewPr>
        <p:scale>
          <a:sx n="74" d="100"/>
          <a:sy n="74" d="100"/>
        </p:scale>
        <p:origin x="-2694" y="-77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defTabSz="930275" eaLnBrk="1" hangingPunct="1">
              <a:defRPr sz="1200"/>
            </a:lvl1pPr>
          </a:lstStyle>
          <a:p>
            <a:endParaRPr lang="en-US"/>
          </a:p>
        </p:txBody>
      </p:sp>
      <p:sp>
        <p:nvSpPr>
          <p:cNvPr id="45059"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lvl1pPr algn="r" defTabSz="930275" eaLnBrk="1" hangingPunct="1">
              <a:defRPr sz="1200"/>
            </a:lvl1pPr>
          </a:lstStyle>
          <a:p>
            <a:endParaRPr lang="en-US"/>
          </a:p>
        </p:txBody>
      </p:sp>
      <p:sp>
        <p:nvSpPr>
          <p:cNvPr id="4506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6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5062" name="Rectangle 6"/>
          <p:cNvSpPr>
            <a:spLocks noGrp="1" noChangeArrowheads="1"/>
          </p:cNvSpPr>
          <p:nvPr>
            <p:ph type="ftr" sz="quarter" idx="4"/>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defTabSz="930275" eaLnBrk="1" hangingPunct="1">
              <a:defRPr sz="1200"/>
            </a:lvl1pPr>
          </a:lstStyle>
          <a:p>
            <a:endParaRPr lang="en-US"/>
          </a:p>
        </p:txBody>
      </p:sp>
      <p:sp>
        <p:nvSpPr>
          <p:cNvPr id="4506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29" tIns="46514" rIns="93029" bIns="46514" numCol="1" anchor="b" anchorCtr="0" compatLnSpc="1">
            <a:prstTxWarp prst="textNoShape">
              <a:avLst/>
            </a:prstTxWarp>
          </a:bodyPr>
          <a:lstStyle>
            <a:lvl1pPr algn="r" defTabSz="930275" eaLnBrk="1" hangingPunct="1">
              <a:defRPr sz="1200"/>
            </a:lvl1pPr>
          </a:lstStyle>
          <a:p>
            <a:fld id="{C6D3DD33-1C77-4963-91F2-833B8478F489}" type="slidenum">
              <a:rPr lang="en-US"/>
              <a:pPr/>
              <a:t>‹#›</a:t>
            </a:fld>
            <a:endParaRPr lang="en-US"/>
          </a:p>
        </p:txBody>
      </p:sp>
    </p:spTree>
    <p:extLst>
      <p:ext uri="{BB962C8B-B14F-4D97-AF65-F5344CB8AC3E}">
        <p14:creationId xmlns:p14="http://schemas.microsoft.com/office/powerpoint/2010/main" val="125225410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6861D7-B888-4E58-9449-0462FF56318C}" type="slidenum">
              <a:rPr lang="en-US"/>
              <a:pPr/>
              <a:t>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Click to add notes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E0AEB6-1D15-4738-BF8C-1B9116A29AE2}" type="slidenum">
              <a:rPr lang="en-US"/>
              <a:pPr/>
              <a:t>2</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pPr lvl="1">
              <a:buFontTx/>
              <a:buChar char="•"/>
            </a:pPr>
            <a:r>
              <a:rPr lang="en-US"/>
              <a:t>How presentation will benefit audience: Adult learners are more interested in a subject if they know how or why it is important to them.</a:t>
            </a:r>
          </a:p>
          <a:p>
            <a:pPr lvl="1">
              <a:buFontTx/>
              <a:buChar char="•"/>
            </a:pPr>
            <a:r>
              <a:rPr lang="en-US"/>
              <a:t>Presenter’s level of expertise in the subject: Briefly state your credentials in this area, or explain why participants should listen to you.</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9FB774-2CBA-450F-BEA3-AD79892CB499}" type="slidenum">
              <a:rPr lang="en-US"/>
              <a:pPr/>
              <a:t>3</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a:t>Lesson descriptions should be brief.</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056264-4FF8-45A2-950B-7B2FA43AB387}" type="slidenum">
              <a:rPr lang="en-US"/>
              <a:pPr/>
              <a:t>4</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b="1"/>
              <a:t>Example objectives</a:t>
            </a:r>
          </a:p>
          <a:p>
            <a:r>
              <a:rPr lang="en-US"/>
              <a:t>At the end of this lesson, you will be able to:</a:t>
            </a:r>
          </a:p>
          <a:p>
            <a:pPr lvl="1">
              <a:buFontTx/>
              <a:buChar char="•"/>
            </a:pPr>
            <a:r>
              <a:rPr lang="en-US"/>
              <a:t>Save files to the team Web server.</a:t>
            </a:r>
          </a:p>
          <a:p>
            <a:pPr lvl="1">
              <a:buFontTx/>
              <a:buChar char="•"/>
            </a:pPr>
            <a:r>
              <a:rPr lang="en-US"/>
              <a:t>Move files to different locations on the team Web server.</a:t>
            </a:r>
          </a:p>
          <a:p>
            <a:pPr lvl="1">
              <a:buFontTx/>
              <a:buChar char="•"/>
            </a:pPr>
            <a:r>
              <a:rPr lang="en-US"/>
              <a:t>Share files on the team Web server.</a:t>
            </a:r>
          </a:p>
          <a:p>
            <a:pPr>
              <a:buFontTx/>
              <a:buChar cha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endParaRPr lang="en-US" altLang="en-US" noProof="0" smtClean="0"/>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a:lvl1pPr>
          </a:lstStyle>
          <a:p>
            <a:pPr lvl="0"/>
            <a:r>
              <a:rPr lang="en-US" altLang="en-US" noProof="0" smtClean="0"/>
              <a:t>Click to edit Master subtitle style</a:t>
            </a:r>
            <a:endParaRPr lang="en-US" altLang="en-US" noProof="0" smtClean="0"/>
          </a:p>
        </p:txBody>
      </p:sp>
      <p:sp>
        <p:nvSpPr>
          <p:cNvPr id="66565" name="Rectangle 5"/>
          <p:cNvSpPr>
            <a:spLocks noGrp="1" noChangeArrowheads="1"/>
          </p:cNvSpPr>
          <p:nvPr>
            <p:ph type="dt" sz="half" idx="2"/>
          </p:nvPr>
        </p:nvSpPr>
        <p:spPr/>
        <p:txBody>
          <a:bodyPr/>
          <a:lstStyle>
            <a:lvl1pPr>
              <a:defRPr/>
            </a:lvl1pPr>
          </a:lstStyle>
          <a:p>
            <a:endParaRPr lang="en-US" altLang="en-US"/>
          </a:p>
        </p:txBody>
      </p:sp>
      <p:sp>
        <p:nvSpPr>
          <p:cNvPr id="66566" name="Rectangle 6"/>
          <p:cNvSpPr>
            <a:spLocks noGrp="1" noChangeArrowheads="1"/>
          </p:cNvSpPr>
          <p:nvPr>
            <p:ph type="ftr" sz="quarter" idx="3"/>
          </p:nvPr>
        </p:nvSpPr>
        <p:spPr/>
        <p:txBody>
          <a:bodyPr/>
          <a:lstStyle>
            <a:lvl1pPr>
              <a:defRPr/>
            </a:lvl1pPr>
          </a:lstStyle>
          <a:p>
            <a:endParaRPr lang="en-US" altLang="en-US"/>
          </a:p>
        </p:txBody>
      </p:sp>
      <p:sp>
        <p:nvSpPr>
          <p:cNvPr id="66567" name="Rectangle 7"/>
          <p:cNvSpPr>
            <a:spLocks noGrp="1" noChangeArrowheads="1"/>
          </p:cNvSpPr>
          <p:nvPr>
            <p:ph type="sldNum" sz="quarter" idx="4"/>
          </p:nvPr>
        </p:nvSpPr>
        <p:spPr/>
        <p:txBody>
          <a:bodyPr/>
          <a:lstStyle>
            <a:lvl1pPr>
              <a:defRPr/>
            </a:lvl1pPr>
          </a:lstStyle>
          <a:p>
            <a:fld id="{F364148E-0E63-42EB-BE18-2F6E6BBA5E1C}" type="slidenum">
              <a:rPr lang="en-US" altLang="en-US"/>
              <a:pPr/>
              <a:t>‹#›</a:t>
            </a:fld>
            <a:endParaRPr lang="en-US" alt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6601" name="Group 41" descr="decorative graphic made up of dots"/>
          <p:cNvGrpSpPr>
            <a:grpSpLocks/>
          </p:cNvGrpSpPr>
          <p:nvPr userDrawn="1"/>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06D3BF0-99ED-4177-9A49-E99EA1D2CD1C}" type="slidenum">
              <a:rPr lang="en-US" altLang="en-US"/>
              <a:pPr/>
              <a:t>‹#›</a:t>
            </a:fld>
            <a:endParaRPr lang="en-US" altLang="en-US"/>
          </a:p>
        </p:txBody>
      </p:sp>
    </p:spTree>
    <p:extLst>
      <p:ext uri="{BB962C8B-B14F-4D97-AF65-F5344CB8AC3E}">
        <p14:creationId xmlns:p14="http://schemas.microsoft.com/office/powerpoint/2010/main" val="115135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C82F9A9-E0F8-4D1E-B6DF-36DE2EFF44B1}" type="slidenum">
              <a:rPr lang="en-US" altLang="en-US"/>
              <a:pPr/>
              <a:t>‹#›</a:t>
            </a:fld>
            <a:endParaRPr lang="en-US" altLang="en-US"/>
          </a:p>
        </p:txBody>
      </p:sp>
    </p:spTree>
    <p:extLst>
      <p:ext uri="{BB962C8B-B14F-4D97-AF65-F5344CB8AC3E}">
        <p14:creationId xmlns:p14="http://schemas.microsoft.com/office/powerpoint/2010/main" val="1147154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9410D7FE-15A0-490D-957C-537ED04DBBD3}" type="slidenum">
              <a:rPr lang="en-US" altLang="en-US"/>
              <a:pPr/>
              <a:t>‹#›</a:t>
            </a:fld>
            <a:endParaRPr lang="en-US" altLang="en-US"/>
          </a:p>
        </p:txBody>
      </p:sp>
    </p:spTree>
    <p:extLst>
      <p:ext uri="{BB962C8B-B14F-4D97-AF65-F5344CB8AC3E}">
        <p14:creationId xmlns:p14="http://schemas.microsoft.com/office/powerpoint/2010/main" val="85875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F15AE15-FA3C-4B48-B58A-B66292DF158E}" type="slidenum">
              <a:rPr lang="en-US" altLang="en-US"/>
              <a:pPr/>
              <a:t>‹#›</a:t>
            </a:fld>
            <a:endParaRPr lang="en-US" altLang="en-US"/>
          </a:p>
        </p:txBody>
      </p:sp>
    </p:spTree>
    <p:extLst>
      <p:ext uri="{BB962C8B-B14F-4D97-AF65-F5344CB8AC3E}">
        <p14:creationId xmlns:p14="http://schemas.microsoft.com/office/powerpoint/2010/main" val="2385282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8E090CA-D5D8-4D58-A3CB-7C2599422589}" type="slidenum">
              <a:rPr lang="en-US" altLang="en-US"/>
              <a:pPr/>
              <a:t>‹#›</a:t>
            </a:fld>
            <a:endParaRPr lang="en-US" altLang="en-US"/>
          </a:p>
        </p:txBody>
      </p:sp>
    </p:spTree>
    <p:extLst>
      <p:ext uri="{BB962C8B-B14F-4D97-AF65-F5344CB8AC3E}">
        <p14:creationId xmlns:p14="http://schemas.microsoft.com/office/powerpoint/2010/main" val="210600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26FCD455-FD93-4C4D-BE1C-F541C8EAE3B2}" type="slidenum">
              <a:rPr lang="en-US" altLang="en-US"/>
              <a:pPr/>
              <a:t>‹#›</a:t>
            </a:fld>
            <a:endParaRPr lang="en-US" altLang="en-US"/>
          </a:p>
        </p:txBody>
      </p:sp>
    </p:spTree>
    <p:extLst>
      <p:ext uri="{BB962C8B-B14F-4D97-AF65-F5344CB8AC3E}">
        <p14:creationId xmlns:p14="http://schemas.microsoft.com/office/powerpoint/2010/main" val="282728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B0E2DDAB-2A89-4C10-890B-91AE9F344F95}" type="slidenum">
              <a:rPr lang="en-US" altLang="en-US"/>
              <a:pPr/>
              <a:t>‹#›</a:t>
            </a:fld>
            <a:endParaRPr lang="en-US" altLang="en-US"/>
          </a:p>
        </p:txBody>
      </p:sp>
    </p:spTree>
    <p:extLst>
      <p:ext uri="{BB962C8B-B14F-4D97-AF65-F5344CB8AC3E}">
        <p14:creationId xmlns:p14="http://schemas.microsoft.com/office/powerpoint/2010/main" val="365920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9C475DFD-1CEE-466C-8186-A858E7059066}" type="slidenum">
              <a:rPr lang="en-US" altLang="en-US"/>
              <a:pPr/>
              <a:t>‹#›</a:t>
            </a:fld>
            <a:endParaRPr lang="en-US" altLang="en-US"/>
          </a:p>
        </p:txBody>
      </p:sp>
    </p:spTree>
    <p:extLst>
      <p:ext uri="{BB962C8B-B14F-4D97-AF65-F5344CB8AC3E}">
        <p14:creationId xmlns:p14="http://schemas.microsoft.com/office/powerpoint/2010/main" val="152729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21108515-2FBF-4029-9F32-55248CCAD54A}" type="slidenum">
              <a:rPr lang="en-US" altLang="en-US"/>
              <a:pPr/>
              <a:t>‹#›</a:t>
            </a:fld>
            <a:endParaRPr lang="en-US" altLang="en-US"/>
          </a:p>
        </p:txBody>
      </p:sp>
    </p:spTree>
    <p:extLst>
      <p:ext uri="{BB962C8B-B14F-4D97-AF65-F5344CB8AC3E}">
        <p14:creationId xmlns:p14="http://schemas.microsoft.com/office/powerpoint/2010/main" val="403762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9D9BB04-D831-494D-9EC6-12182BA79212}" type="slidenum">
              <a:rPr lang="en-US" altLang="en-US"/>
              <a:pPr/>
              <a:t>‹#›</a:t>
            </a:fld>
            <a:endParaRPr lang="en-US" altLang="en-US"/>
          </a:p>
        </p:txBody>
      </p:sp>
    </p:spTree>
    <p:extLst>
      <p:ext uri="{BB962C8B-B14F-4D97-AF65-F5344CB8AC3E}">
        <p14:creationId xmlns:p14="http://schemas.microsoft.com/office/powerpoint/2010/main" val="1735007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92703B1F-D7BD-4F3F-86C6-061E6B7D078C}" type="slidenum">
              <a:rPr lang="en-US" altLang="en-US"/>
              <a:pPr/>
              <a:t>‹#›</a:t>
            </a:fld>
            <a:endParaRPr lang="en-US" altLang="en-US"/>
          </a:p>
        </p:txBody>
      </p:sp>
    </p:spTree>
    <p:extLst>
      <p:ext uri="{BB962C8B-B14F-4D97-AF65-F5344CB8AC3E}">
        <p14:creationId xmlns:p14="http://schemas.microsoft.com/office/powerpoint/2010/main" val="318513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endParaRPr lang="en-US" altLang="en-US" smtClean="0"/>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endParaRPr lang="en-US" alt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lt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1AA4FAC1-E5EA-4F37-AC9C-EC20A35775CF}" type="slidenum">
              <a:rPr lang="en-US" altLang="en-US"/>
              <a:pPr/>
              <a:t>‹#›</a:t>
            </a:fld>
            <a:endParaRPr lang="en-US" alt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457200"/>
            <a:ext cx="5703888" cy="2133600"/>
          </a:xfrm>
        </p:spPr>
        <p:txBody>
          <a:bodyPr/>
          <a:lstStyle/>
          <a:p>
            <a:r>
              <a:rPr lang="en-US" dirty="0" smtClean="0"/>
              <a:t>Restaurant </a:t>
            </a:r>
            <a:r>
              <a:rPr lang="en-US" dirty="0" smtClean="0"/>
              <a:t>Attribute Extraction</a:t>
            </a:r>
            <a:endParaRPr lang="en-US" dirty="0"/>
          </a:p>
        </p:txBody>
      </p:sp>
      <p:sp>
        <p:nvSpPr>
          <p:cNvPr id="2051" name="Rectangle 3"/>
          <p:cNvSpPr>
            <a:spLocks noGrp="1" noChangeArrowheads="1"/>
          </p:cNvSpPr>
          <p:nvPr>
            <p:ph type="subTitle" idx="1"/>
          </p:nvPr>
        </p:nvSpPr>
        <p:spPr>
          <a:xfrm>
            <a:off x="914400" y="3048000"/>
            <a:ext cx="6248400" cy="2362200"/>
          </a:xfrm>
        </p:spPr>
        <p:txBody>
          <a:bodyPr/>
          <a:lstStyle/>
          <a:p>
            <a:r>
              <a:rPr lang="en-US" sz="2000" dirty="0" smtClean="0"/>
              <a:t>Team 8</a:t>
            </a:r>
          </a:p>
          <a:p>
            <a:r>
              <a:rPr lang="en-US" sz="2000" dirty="0" smtClean="0"/>
              <a:t>Amparo Canaveras</a:t>
            </a:r>
          </a:p>
          <a:p>
            <a:r>
              <a:rPr lang="en-US" sz="2000" dirty="0" err="1" smtClean="0"/>
              <a:t>Zhi</a:t>
            </a:r>
            <a:r>
              <a:rPr lang="en-US" sz="2000" dirty="0" smtClean="0"/>
              <a:t> Li</a:t>
            </a:r>
          </a:p>
          <a:p>
            <a:r>
              <a:rPr lang="en-US" sz="2000" dirty="0"/>
              <a:t>Cheng </a:t>
            </a:r>
            <a:r>
              <a:rPr lang="en-US" sz="2000" dirty="0" smtClean="0"/>
              <a:t>Qi</a:t>
            </a:r>
          </a:p>
          <a:p>
            <a:r>
              <a:rPr lang="en-US" sz="2000" dirty="0"/>
              <a:t>Ana </a:t>
            </a:r>
            <a:r>
              <a:rPr lang="en-US" sz="2000" dirty="0" smtClean="0"/>
              <a:t>Pena</a:t>
            </a:r>
          </a:p>
          <a:p>
            <a:r>
              <a:rPr lang="en-US" sz="2000" dirty="0" err="1" smtClean="0"/>
              <a:t>Yujie</a:t>
            </a:r>
            <a:r>
              <a:rPr lang="en-US" sz="2000" dirty="0" smtClean="0"/>
              <a:t> </a:t>
            </a:r>
            <a:r>
              <a:rPr lang="en-US" sz="2000" dirty="0" err="1" smtClean="0"/>
              <a:t>Zhong</a:t>
            </a:r>
            <a:endParaRPr lang="en-US" sz="20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Introduction</a:t>
            </a:r>
          </a:p>
        </p:txBody>
      </p:sp>
      <p:sp>
        <p:nvSpPr>
          <p:cNvPr id="6147" name="Rectangle 3"/>
          <p:cNvSpPr>
            <a:spLocks noGrp="1" noChangeArrowheads="1"/>
          </p:cNvSpPr>
          <p:nvPr>
            <p:ph type="body" idx="1"/>
          </p:nvPr>
        </p:nvSpPr>
        <p:spPr/>
        <p:txBody>
          <a:bodyPr/>
          <a:lstStyle/>
          <a:p>
            <a:r>
              <a:rPr lang="en-US" b="1" dirty="0"/>
              <a:t>The deliverable of this project is a python implementation that can extract all the attributes discussed in a given customer review. For example, if the review is "I went there last night. Great service and good food. However, the location is bad", the output should be (service, food, location)..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Implementation </a:t>
            </a:r>
            <a:endParaRPr lang="en-US" dirty="0"/>
          </a:p>
        </p:txBody>
      </p:sp>
      <p:sp>
        <p:nvSpPr>
          <p:cNvPr id="30723" name="Rectangle 3"/>
          <p:cNvSpPr>
            <a:spLocks noGrp="1" noChangeArrowheads="1"/>
          </p:cNvSpPr>
          <p:nvPr>
            <p:ph type="body" idx="1"/>
          </p:nvPr>
        </p:nvSpPr>
        <p:spPr>
          <a:xfrm>
            <a:off x="457200" y="1719263"/>
            <a:ext cx="8229600" cy="4302125"/>
          </a:xfrm>
        </p:spPr>
        <p:txBody>
          <a:bodyPr/>
          <a:lstStyle/>
          <a:p>
            <a:pPr marL="0" indent="0">
              <a:buNone/>
            </a:pPr>
            <a:r>
              <a:rPr lang="en-US" sz="2800" dirty="0" smtClean="0"/>
              <a:t>Python Code was deployed to perform the following actions:</a:t>
            </a:r>
            <a:endParaRPr lang="en-US" sz="2800" dirty="0" smtClean="0"/>
          </a:p>
          <a:p>
            <a:r>
              <a:rPr lang="en-US" sz="2800" dirty="0" smtClean="0"/>
              <a:t>Web Scraping </a:t>
            </a:r>
            <a:endParaRPr lang="en-US" sz="2800" dirty="0"/>
          </a:p>
          <a:p>
            <a:pPr lvl="1"/>
            <a:r>
              <a:rPr lang="en-US" sz="2400" dirty="0" smtClean="0"/>
              <a:t>Collected </a:t>
            </a:r>
            <a:r>
              <a:rPr lang="en-US" sz="2400" dirty="0"/>
              <a:t>30000+ reviews from Japanese, Indian and American restaurant in Yelp</a:t>
            </a:r>
            <a:r>
              <a:rPr lang="en-US" sz="2400" dirty="0" smtClean="0"/>
              <a:t>.</a:t>
            </a:r>
          </a:p>
          <a:p>
            <a:r>
              <a:rPr lang="en-US" sz="2800" dirty="0" smtClean="0"/>
              <a:t> </a:t>
            </a:r>
            <a:r>
              <a:rPr lang="en-US" sz="2800" dirty="0"/>
              <a:t>Attribute Extraction</a:t>
            </a:r>
            <a:endParaRPr lang="en-US" sz="2800" dirty="0"/>
          </a:p>
          <a:p>
            <a:pPr lvl="1"/>
            <a:r>
              <a:rPr lang="en-US" sz="2400" dirty="0" smtClean="0"/>
              <a:t>Extracted attributes for each review generated </a:t>
            </a:r>
            <a:endParaRPr lang="en-US" sz="2400" dirty="0"/>
          </a:p>
          <a:p>
            <a:r>
              <a:rPr lang="en-US" sz="2800" dirty="0" smtClean="0"/>
              <a:t>Attribute Analysis</a:t>
            </a:r>
          </a:p>
          <a:p>
            <a:pPr lvl="1"/>
            <a:r>
              <a:rPr lang="en-US" sz="2400" dirty="0" smtClean="0"/>
              <a:t>Grouped attributes analyzed different attribute/frequency in the three types of restaurants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Web scraping - Code </a:t>
            </a:r>
            <a:endParaRPr lang="en-US" dirty="0"/>
          </a:p>
        </p:txBody>
      </p:sp>
      <p:sp>
        <p:nvSpPr>
          <p:cNvPr id="20483" name="Rectangle 3"/>
          <p:cNvSpPr>
            <a:spLocks noGrp="1" noChangeArrowheads="1"/>
          </p:cNvSpPr>
          <p:nvPr>
            <p:ph type="body" idx="1"/>
          </p:nvPr>
        </p:nvSpPr>
        <p:spPr/>
        <p:txBody>
          <a:bodyPr/>
          <a:lstStyle/>
          <a:p>
            <a:r>
              <a:rPr lang="en-US" dirty="0" smtClean="0">
                <a:solidFill>
                  <a:srgbClr val="FF0000"/>
                </a:solidFill>
              </a:rPr>
              <a:t>TBD Explain each function implemented in the </a:t>
            </a:r>
            <a:r>
              <a:rPr lang="en-US" dirty="0" err="1" smtClean="0">
                <a:solidFill>
                  <a:srgbClr val="FF0000"/>
                </a:solidFill>
              </a:rPr>
              <a:t>PythonCode</a:t>
            </a:r>
            <a:r>
              <a:rPr lang="en-US" dirty="0" smtClean="0">
                <a:solidFill>
                  <a:srgbClr val="FF0000"/>
                </a:solidFill>
              </a:rPr>
              <a:t> from Web Scraping</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t>Attribute Extraction - Code</a:t>
            </a:r>
            <a:endParaRPr lang="en-US" dirty="0"/>
          </a:p>
        </p:txBody>
      </p:sp>
      <p:sp>
        <p:nvSpPr>
          <p:cNvPr id="31750" name="Rectangle 6"/>
          <p:cNvSpPr>
            <a:spLocks noGrp="1" noChangeArrowheads="1"/>
          </p:cNvSpPr>
          <p:nvPr>
            <p:ph type="body" sz="half" idx="1"/>
          </p:nvPr>
        </p:nvSpPr>
        <p:spPr>
          <a:xfrm>
            <a:off x="457200" y="1719263"/>
            <a:ext cx="8229600" cy="4411662"/>
          </a:xfrm>
        </p:spPr>
        <p:txBody>
          <a:bodyPr/>
          <a:lstStyle/>
          <a:p>
            <a:pPr marL="0" indent="0">
              <a:buNone/>
            </a:pPr>
            <a:r>
              <a:rPr lang="en-US" sz="1800" dirty="0" smtClean="0"/>
              <a:t>These were the functions implemented in python in order to retrieve the Attributes from the reviews obtained in the Scraping phase:</a:t>
            </a:r>
          </a:p>
          <a:p>
            <a:r>
              <a:rPr lang="en-US" sz="1800" b="1" dirty="0" err="1" smtClean="0"/>
              <a:t>get_reviews</a:t>
            </a:r>
            <a:r>
              <a:rPr lang="en-US" sz="1800" dirty="0" smtClean="0"/>
              <a:t> – Retrieves reviews from </a:t>
            </a:r>
            <a:r>
              <a:rPr lang="en-US" sz="1800" dirty="0"/>
              <a:t>the </a:t>
            </a:r>
            <a:r>
              <a:rPr lang="en-US" sz="1800" dirty="0" smtClean="0"/>
              <a:t>web scrapping generated files</a:t>
            </a:r>
            <a:endParaRPr lang="en-US" sz="1800" dirty="0"/>
          </a:p>
          <a:p>
            <a:r>
              <a:rPr lang="en-US" sz="1800" b="1" dirty="0" err="1" smtClean="0"/>
              <a:t>get_attributes</a:t>
            </a:r>
            <a:r>
              <a:rPr lang="en-US" sz="1800" dirty="0" smtClean="0"/>
              <a:t> </a:t>
            </a:r>
            <a:r>
              <a:rPr lang="en-US" sz="1800" dirty="0"/>
              <a:t>- Retrieves the POS tags for all the words in any given review</a:t>
            </a:r>
          </a:p>
          <a:p>
            <a:r>
              <a:rPr lang="en-US" sz="1800" b="1" dirty="0" err="1" smtClean="0"/>
              <a:t>getAdjNoun</a:t>
            </a:r>
            <a:r>
              <a:rPr lang="en-US" sz="1800" b="1" dirty="0" smtClean="0"/>
              <a:t>() - </a:t>
            </a:r>
            <a:r>
              <a:rPr lang="en-US" sz="1800" dirty="0"/>
              <a:t>Retrieves </a:t>
            </a:r>
            <a:r>
              <a:rPr lang="en-US" sz="1800" dirty="0" smtClean="0"/>
              <a:t>and Adjective followed by a Noun. </a:t>
            </a:r>
            <a:r>
              <a:rPr lang="en-US" sz="1800" dirty="0" err="1" smtClean="0"/>
              <a:t>E.g</a:t>
            </a:r>
            <a:r>
              <a:rPr lang="en-US" sz="1800" dirty="0" smtClean="0"/>
              <a:t> good food</a:t>
            </a:r>
            <a:endParaRPr lang="en-US" sz="1800" b="1" dirty="0" smtClean="0"/>
          </a:p>
          <a:p>
            <a:r>
              <a:rPr lang="en-US" sz="1800" b="1" dirty="0" err="1" smtClean="0"/>
              <a:t>getAdjNounAnyNoun</a:t>
            </a:r>
            <a:r>
              <a:rPr lang="en-US" sz="1800" b="1" dirty="0" smtClean="0"/>
              <a:t> - </a:t>
            </a:r>
            <a:r>
              <a:rPr lang="en-US" sz="1800" dirty="0"/>
              <a:t>Retrieves and Adjective followed </a:t>
            </a:r>
            <a:r>
              <a:rPr lang="en-US" sz="1800" dirty="0" smtClean="0"/>
              <a:t>by two Nouns. </a:t>
            </a:r>
            <a:r>
              <a:rPr lang="en-US" sz="1800" dirty="0" err="1" smtClean="0"/>
              <a:t>Eg</a:t>
            </a:r>
            <a:r>
              <a:rPr lang="en-US" sz="1800" dirty="0" smtClean="0"/>
              <a:t>. Good food and Wine</a:t>
            </a:r>
            <a:endParaRPr lang="en-US" sz="1800" b="1" dirty="0" smtClean="0"/>
          </a:p>
          <a:p>
            <a:r>
              <a:rPr lang="en-US" sz="1800" b="1" dirty="0" err="1" smtClean="0"/>
              <a:t>getNounVerbAdj</a:t>
            </a:r>
            <a:r>
              <a:rPr lang="en-US" sz="1800" b="1" dirty="0" smtClean="0"/>
              <a:t> – </a:t>
            </a:r>
            <a:r>
              <a:rPr lang="en-US" sz="1800" dirty="0" smtClean="0"/>
              <a:t>Retrieves a </a:t>
            </a:r>
            <a:r>
              <a:rPr lang="en-US" sz="1800" dirty="0"/>
              <a:t>n</a:t>
            </a:r>
            <a:r>
              <a:rPr lang="en-US" sz="1800" dirty="0" smtClean="0"/>
              <a:t>oun followed by a Verb and an Adjective. E.g. food was good</a:t>
            </a:r>
            <a:endParaRPr lang="en-US" sz="1800" dirty="0"/>
          </a:p>
          <a:p>
            <a:r>
              <a:rPr lang="en-US" sz="1800" b="1" dirty="0" err="1" smtClean="0"/>
              <a:t>getNounVerbAdvAdj</a:t>
            </a:r>
            <a:r>
              <a:rPr lang="en-US" sz="1800" b="1" dirty="0" smtClean="0"/>
              <a:t> - </a:t>
            </a:r>
            <a:r>
              <a:rPr lang="en-US" sz="1800" dirty="0"/>
              <a:t>Retrieves a </a:t>
            </a:r>
            <a:r>
              <a:rPr lang="en-US" sz="1800" dirty="0" smtClean="0"/>
              <a:t>noun </a:t>
            </a:r>
            <a:r>
              <a:rPr lang="en-US" sz="1800" dirty="0"/>
              <a:t>followed </a:t>
            </a:r>
            <a:r>
              <a:rPr lang="en-US" sz="1800" dirty="0" smtClean="0"/>
              <a:t>by a Verb an Adverb and </a:t>
            </a:r>
            <a:r>
              <a:rPr lang="en-US" sz="1800" dirty="0" err="1" smtClean="0"/>
              <a:t>Adjetive</a:t>
            </a:r>
            <a:r>
              <a:rPr lang="en-US" sz="1800" dirty="0" smtClean="0"/>
              <a:t>. E.g. food was really bad</a:t>
            </a:r>
          </a:p>
          <a:p>
            <a:endParaRPr lang="en-US" sz="1800" dirty="0"/>
          </a:p>
          <a:p>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 Extraction - Code</a:t>
            </a:r>
          </a:p>
        </p:txBody>
      </p:sp>
      <p:sp>
        <p:nvSpPr>
          <p:cNvPr id="5" name="Rectangle 6"/>
          <p:cNvSpPr>
            <a:spLocks noGrp="1" noChangeArrowheads="1"/>
          </p:cNvSpPr>
          <p:nvPr>
            <p:ph type="body" sz="half" idx="1"/>
          </p:nvPr>
        </p:nvSpPr>
        <p:spPr>
          <a:xfrm>
            <a:off x="457200" y="1719263"/>
            <a:ext cx="8229600" cy="4411662"/>
          </a:xfrm>
        </p:spPr>
        <p:txBody>
          <a:bodyPr/>
          <a:lstStyle/>
          <a:p>
            <a:r>
              <a:rPr lang="en-US" sz="1800" b="1" dirty="0"/>
              <a:t>clean, </a:t>
            </a:r>
            <a:r>
              <a:rPr lang="en-US" sz="1800" b="1" dirty="0" err="1"/>
              <a:t>clean_uselesswords</a:t>
            </a:r>
            <a:r>
              <a:rPr lang="en-US" sz="1800" b="1" dirty="0"/>
              <a:t>() </a:t>
            </a:r>
            <a:r>
              <a:rPr lang="en-US" sz="1800" dirty="0"/>
              <a:t>- These two functions clean the reviews from words that are irrelevant such as Determinant, </a:t>
            </a:r>
            <a:r>
              <a:rPr lang="en-US" sz="1800" dirty="0" err="1" smtClean="0"/>
              <a:t>Conjuctions</a:t>
            </a:r>
            <a:r>
              <a:rPr lang="en-US" sz="1800" dirty="0" smtClean="0"/>
              <a:t>, Particles, Pronouns and other non specific words.</a:t>
            </a:r>
            <a:endParaRPr lang="en-US" sz="1800" dirty="0"/>
          </a:p>
          <a:p>
            <a:r>
              <a:rPr lang="en-US" sz="1800" b="1" dirty="0" err="1"/>
              <a:t>process_sentence</a:t>
            </a:r>
            <a:r>
              <a:rPr lang="en-US" sz="1800" dirty="0"/>
              <a:t> - Retrieves attributes for one review</a:t>
            </a:r>
          </a:p>
          <a:p>
            <a:r>
              <a:rPr lang="en-US" sz="1800" b="1" dirty="0" err="1"/>
              <a:t>process_file</a:t>
            </a:r>
            <a:r>
              <a:rPr lang="en-US" sz="1800" dirty="0"/>
              <a:t> - Retrieves attributes for all the review in a file with the format as you left in the directory. It also creates a dictionary with every attribute an the number of times it appear for all the reviews in the file</a:t>
            </a:r>
          </a:p>
          <a:p>
            <a:endParaRPr lang="en-US" sz="1800" dirty="0"/>
          </a:p>
        </p:txBody>
      </p:sp>
    </p:spTree>
    <p:extLst>
      <p:ext uri="{BB962C8B-B14F-4D97-AF65-F5344CB8AC3E}">
        <p14:creationId xmlns:p14="http://schemas.microsoft.com/office/powerpoint/2010/main" val="3669675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t>Analysis and Conclusions</a:t>
            </a:r>
            <a:endParaRPr lang="en-US" dirty="0"/>
          </a:p>
        </p:txBody>
      </p:sp>
      <p:sp>
        <p:nvSpPr>
          <p:cNvPr id="38915" name="Rectangle 3"/>
          <p:cNvSpPr>
            <a:spLocks noGrp="1" noChangeArrowheads="1"/>
          </p:cNvSpPr>
          <p:nvPr>
            <p:ph type="body" idx="1"/>
          </p:nvPr>
        </p:nvSpPr>
        <p:spPr/>
        <p:txBody>
          <a:bodyPr/>
          <a:lstStyle/>
          <a:p>
            <a:r>
              <a:rPr lang="en-US" dirty="0" smtClean="0">
                <a:solidFill>
                  <a:srgbClr val="FF0000"/>
                </a:solidFill>
              </a:rPr>
              <a:t>TBD Add some charts from the </a:t>
            </a:r>
            <a:r>
              <a:rPr lang="en-US" dirty="0" smtClean="0">
                <a:solidFill>
                  <a:srgbClr val="FF0000"/>
                </a:solidFill>
              </a:rPr>
              <a:t>10 most frequent attributes and comment on the differences between different types of restaurant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development/improvements</a:t>
            </a:r>
            <a:endParaRPr lang="en-US" dirty="0"/>
          </a:p>
        </p:txBody>
      </p:sp>
      <p:sp>
        <p:nvSpPr>
          <p:cNvPr id="3" name="Content Placeholder 2"/>
          <p:cNvSpPr>
            <a:spLocks noGrp="1"/>
          </p:cNvSpPr>
          <p:nvPr>
            <p:ph idx="1"/>
          </p:nvPr>
        </p:nvSpPr>
        <p:spPr/>
        <p:txBody>
          <a:bodyPr/>
          <a:lstStyle/>
          <a:p>
            <a:r>
              <a:rPr lang="en-US" sz="2000" dirty="0" smtClean="0">
                <a:solidFill>
                  <a:srgbClr val="FF0000"/>
                </a:solidFill>
              </a:rPr>
              <a:t>TBD – Describe how would you improve your scraping in order to be more efficient/accurate</a:t>
            </a:r>
          </a:p>
          <a:p>
            <a:r>
              <a:rPr lang="en-US" sz="2000" dirty="0" smtClean="0"/>
              <a:t>Using the POS tagger from </a:t>
            </a:r>
            <a:r>
              <a:rPr lang="en-US" sz="2000" dirty="0" err="1" smtClean="0"/>
              <a:t>nltk</a:t>
            </a:r>
            <a:r>
              <a:rPr lang="en-US" sz="2000" dirty="0" smtClean="0"/>
              <a:t>, we realized that there are many words that might have different roles in the sentence and in most of the cases were tagged as nouns, e.g. awesome, cozy, </a:t>
            </a:r>
            <a:r>
              <a:rPr lang="en-US" sz="2000" dirty="0" err="1" smtClean="0"/>
              <a:t>amazing.etc</a:t>
            </a:r>
            <a:r>
              <a:rPr lang="en-US" sz="2000" dirty="0" smtClean="0"/>
              <a:t>. Had we have more time we would have investigated ways to customize the </a:t>
            </a:r>
            <a:r>
              <a:rPr lang="en-US" sz="2000" dirty="0" err="1" smtClean="0"/>
              <a:t>ntlk</a:t>
            </a:r>
            <a:r>
              <a:rPr lang="en-US" sz="2000" dirty="0" smtClean="0"/>
              <a:t> POS tagging to match better our needs.</a:t>
            </a:r>
          </a:p>
          <a:p>
            <a:r>
              <a:rPr lang="en-US" sz="2000" dirty="0" smtClean="0"/>
              <a:t>There were  many “composed words”, such as “rice bowl” or “chicken dish” that we captured as two separate attributes. In the future further investigation would be needed as how to capture these as a whole combo.</a:t>
            </a:r>
          </a:p>
          <a:p>
            <a:r>
              <a:rPr lang="en-US" sz="2000" dirty="0" smtClean="0"/>
              <a:t>Finally, the analysis of attributes could be improved over the time by creating a Lexicon of established common words for each restaurant type.</a:t>
            </a:r>
            <a:endParaRPr lang="en-US" sz="2000" dirty="0"/>
          </a:p>
        </p:txBody>
      </p:sp>
    </p:spTree>
    <p:extLst>
      <p:ext uri="{BB962C8B-B14F-4D97-AF65-F5344CB8AC3E}">
        <p14:creationId xmlns:p14="http://schemas.microsoft.com/office/powerpoint/2010/main" val="2894842079"/>
      </p:ext>
    </p:extLst>
  </p:cSld>
  <p:clrMapOvr>
    <a:masterClrMapping/>
  </p:clrMapOvr>
</p:sld>
</file>

<file path=ppt/theme/theme1.xml><?xml version="1.0" encoding="utf-8"?>
<a:theme xmlns:a="http://schemas.openxmlformats.org/drawingml/2006/main" name="TrainingPres1">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76291BE7-26FF-4D3F-8918-EB7A161581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TrainingPres1</Template>
  <TotalTime>67</TotalTime>
  <Words>622</Words>
  <Application>Microsoft Office PowerPoint</Application>
  <PresentationFormat>On-screen Show (4:3)</PresentationFormat>
  <Paragraphs>51</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TrainingPres1</vt:lpstr>
      <vt:lpstr>Restaurant Attribute Extraction</vt:lpstr>
      <vt:lpstr>Introduction</vt:lpstr>
      <vt:lpstr>Implementation </vt:lpstr>
      <vt:lpstr>Web scraping - Code </vt:lpstr>
      <vt:lpstr>Attribute Extraction - Code</vt:lpstr>
      <vt:lpstr>Attribute Extraction - Code</vt:lpstr>
      <vt:lpstr>Analysis and Conclusions</vt:lpstr>
      <vt:lpstr>Future development/improvements</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Attribute Extraction</dc:title>
  <dc:creator>Canaveras Galdon, Maria Amparo</dc:creator>
  <cp:lastModifiedBy>Canaveras Galdon, Maria Amparo</cp:lastModifiedBy>
  <cp:revision>6</cp:revision>
  <dcterms:created xsi:type="dcterms:W3CDTF">2017-12-09T10:44:58Z</dcterms:created>
  <dcterms:modified xsi:type="dcterms:W3CDTF">2017-12-09T11:52:06Z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TC060888081033</vt:lpwstr>
  </property>
</Properties>
</file>