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2" r:id="rId4"/>
    <p:sldId id="260" r:id="rId5"/>
    <p:sldId id="274" r:id="rId6"/>
    <p:sldId id="261" r:id="rId7"/>
    <p:sldId id="273" r:id="rId8"/>
    <p:sldId id="281" r:id="rId9"/>
    <p:sldId id="279" r:id="rId10"/>
    <p:sldId id="28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78" r:id="rId19"/>
    <p:sldId id="276" r:id="rId20"/>
    <p:sldId id="277" r:id="rId21"/>
    <p:sldId id="291" r:id="rId22"/>
    <p:sldId id="289" r:id="rId23"/>
    <p:sldId id="290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7418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8694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300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7823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5556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04110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5943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7588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6501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5814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2121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6917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011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1621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1757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9483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8302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kemonshowdown.com/" TargetMode="External"/><Relationship Id="rId2" Type="http://schemas.openxmlformats.org/officeDocument/2006/relationships/hyperlink" Target="https://pokemondb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pokemondb.ne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846DC-1331-4F8B-A966-14FD76E1B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542455" cy="1646302"/>
          </a:xfrm>
        </p:spPr>
        <p:txBody>
          <a:bodyPr/>
          <a:lstStyle/>
          <a:p>
            <a:pPr algn="ctr"/>
            <a:r>
              <a:rPr lang="en-US" altLang="zh-HK" i="0" dirty="0">
                <a:effectLst/>
                <a:latin typeface="-apple-system"/>
              </a:rPr>
              <a:t>Linear Regression </a:t>
            </a:r>
            <a:r>
              <a:rPr lang="en-US" altLang="zh-HK" dirty="0">
                <a:latin typeface="-apple-system"/>
              </a:rPr>
              <a:t>on </a:t>
            </a:r>
            <a:r>
              <a:rPr lang="en-US" altLang="zh-HK" i="0" dirty="0">
                <a:effectLst/>
                <a:latin typeface="-apple-system"/>
              </a:rPr>
              <a:t>Pokémon Battle Performance </a:t>
            </a:r>
            <a:r>
              <a:rPr lang="en-US" altLang="zh-HK" dirty="0"/>
              <a:t> 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CA3E76-CC2A-4C82-ABC6-990D059C9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K" dirty="0"/>
              <a:t>Jacky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455627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5BA16C-88B7-4348-9238-B0B85E49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E0917F5-B681-482A-B3E6-3AC8ED5FBA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9" y="609600"/>
            <a:ext cx="9393994" cy="539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57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8EA7C5-CCF3-4F8D-BEDD-76F68A00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7" name="內容版面配置區 6" descr="一張含有 桌 的圖片&#10;&#10;自動產生的描述">
            <a:extLst>
              <a:ext uri="{FF2B5EF4-FFF2-40B4-BE49-F238E27FC236}">
                <a16:creationId xmlns:a16="http://schemas.microsoft.com/office/drawing/2014/main" id="{0366392C-833F-48A7-864E-DD4CFCC1E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37" y="230819"/>
            <a:ext cx="8274247" cy="6248400"/>
          </a:xfrm>
        </p:spPr>
      </p:pic>
    </p:spTree>
    <p:extLst>
      <p:ext uri="{BB962C8B-B14F-4D97-AF65-F5344CB8AC3E}">
        <p14:creationId xmlns:p14="http://schemas.microsoft.com/office/powerpoint/2010/main" val="2932907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55183C-8BF2-4EBB-B0CA-295F427D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Model</a:t>
            </a:r>
            <a:endParaRPr lang="zh-HK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E953104-918A-48BC-9438-DB01EA091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HK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train_test_split is 8:2 </a:t>
                </a:r>
              </a:p>
              <a:p>
                <a:r>
                  <a:rPr lang="en-US" altLang="zh-HK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K-fold train with 5-split, no random </a:t>
                </a:r>
              </a:p>
              <a:p>
                <a:r>
                  <a:rPr lang="en-US" altLang="zh-HK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No </a:t>
                </a:r>
                <a:r>
                  <a:rPr lang="en-US" altLang="zh-HK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standardising</a:t>
                </a:r>
                <a:r>
                  <a:rPr lang="en-US" altLang="zh-HK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, but </a:t>
                </a:r>
                <a:r>
                  <a:rPr lang="en-US" altLang="zh-HK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normalising</a:t>
                </a:r>
                <a:r>
                  <a:rPr lang="en-US" altLang="zh-HK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altLang="zh-HK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LinearRegression</a:t>
                </a:r>
                <a:r>
                  <a:rPr lang="en-US" altLang="zh-HK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from </a:t>
                </a:r>
                <a:r>
                  <a:rPr lang="en-US" altLang="zh-HK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sklearn</a:t>
                </a:r>
                <a:r>
                  <a:rPr lang="en-US" altLang="zh-HK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altLang="zh-HK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Loss function/criterion is </a:t>
                </a:r>
                <a:r>
                  <a:rPr lang="en-US" altLang="zh-HK" b="0" i="0" dirty="0">
                    <a:solidFill>
                      <a:srgbClr val="212529"/>
                    </a:solidFill>
                    <a:effectLst/>
                    <a:latin typeface="Consolas" panose="020B0609020204030204" pitchFamily="49" charset="0"/>
                  </a:rPr>
                  <a:t>coefficient of determination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HK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HK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altLang="zh-HK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Extra test cases </a:t>
                </a:r>
                <a:endParaRPr lang="en-US" altLang="zh-HK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altLang="zh-HK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endParaRPr lang="en-US" altLang="zh-HK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endParaRPr lang="zh-HK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E953104-918A-48BC-9438-DB01EA091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29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B31FC-2A5C-41DF-92DD-E11D61A8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latin typeface="Consolas" panose="020B0609020204030204" pitchFamily="49" charset="0"/>
              </a:rPr>
              <a:t>Extra test cases</a:t>
            </a:r>
            <a:endParaRPr lang="zh-HK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5A8A902D-3571-4F9F-A550-FFECA84BE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66" y="2282548"/>
            <a:ext cx="9286590" cy="3497309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35F4D7B-18C1-4931-980E-81D2A05DFB7C}"/>
              </a:ext>
            </a:extLst>
          </p:cNvPr>
          <p:cNvSpPr txBox="1"/>
          <p:nvPr/>
        </p:nvSpPr>
        <p:spPr>
          <a:xfrm>
            <a:off x="807867" y="1737142"/>
            <a:ext cx="716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[HP, Attack, Defense, Special Attack, Special Defense, Speed]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765883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454F2E-0C90-4111-850D-A4C1D5757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73" y="962104"/>
            <a:ext cx="8596668" cy="3880773"/>
          </a:xfrm>
        </p:spPr>
        <p:txBody>
          <a:bodyPr/>
          <a:lstStyle/>
          <a:p>
            <a:r>
              <a:rPr lang="en-US" altLang="zh-HK" dirty="0"/>
              <a:t>All stats = 255</a:t>
            </a:r>
          </a:p>
          <a:p>
            <a:r>
              <a:rPr lang="en-US" altLang="zh-HK" dirty="0" err="1">
                <a:solidFill>
                  <a:srgbClr val="7030A0"/>
                </a:solidFill>
              </a:rPr>
              <a:t>Eternamax</a:t>
            </a:r>
            <a:r>
              <a:rPr lang="en-US" altLang="zh-HK" dirty="0">
                <a:solidFill>
                  <a:srgbClr val="7030A0"/>
                </a:solidFill>
              </a:rPr>
              <a:t> </a:t>
            </a:r>
            <a:r>
              <a:rPr lang="en-US" altLang="zh-HK" dirty="0" err="1">
                <a:solidFill>
                  <a:srgbClr val="7030A0"/>
                </a:solidFill>
              </a:rPr>
              <a:t>Eternatus</a:t>
            </a:r>
            <a:r>
              <a:rPr lang="en-US" altLang="zh-HK" dirty="0">
                <a:solidFill>
                  <a:srgbClr val="7030A0"/>
                </a:solidFill>
              </a:rPr>
              <a:t> </a:t>
            </a:r>
            <a:r>
              <a:rPr lang="en-US" altLang="zh-HK" dirty="0"/>
              <a:t>is by far the closest Pokémon to Theoretical maximum</a:t>
            </a:r>
          </a:p>
          <a:p>
            <a:r>
              <a:rPr lang="en-US" altLang="zh-HK" dirty="0"/>
              <a:t>Which has 1125 total base stats </a:t>
            </a:r>
          </a:p>
          <a:p>
            <a:r>
              <a:rPr lang="en-US" altLang="zh-HK" dirty="0"/>
              <a:t>But there is no official way you can obtain this Pokémon </a:t>
            </a:r>
          </a:p>
          <a:p>
            <a:r>
              <a:rPr lang="en-US" altLang="zh-HK" dirty="0"/>
              <a:t>Even the ordinary form </a:t>
            </a:r>
            <a:r>
              <a:rPr lang="en-US" altLang="zh-HK" dirty="0" err="1">
                <a:solidFill>
                  <a:srgbClr val="7030A0"/>
                </a:solidFill>
              </a:rPr>
              <a:t>Eternatus</a:t>
            </a:r>
            <a:r>
              <a:rPr lang="en-US" altLang="zh-HK" dirty="0">
                <a:solidFill>
                  <a:srgbClr val="7030A0"/>
                </a:solidFill>
              </a:rPr>
              <a:t> </a:t>
            </a:r>
            <a:r>
              <a:rPr lang="en-US" altLang="zh-HK" dirty="0">
                <a:solidFill>
                  <a:schemeClr val="tx1"/>
                </a:solidFill>
              </a:rPr>
              <a:t>is banned </a:t>
            </a:r>
            <a:endParaRPr lang="zh-HK" alt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CD9F500-F367-4A47-9D69-6E23BF976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172" y="4712946"/>
            <a:ext cx="2365899" cy="236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524A86D-0BBA-4B2D-BAB6-643C7C99F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093" y="2902490"/>
            <a:ext cx="2051978" cy="205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792FC4D-8913-4203-AC5C-8D1A6850D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129" y="2738567"/>
            <a:ext cx="3226889" cy="4119433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05FE4763-4C0D-4F6A-A812-D866F2E3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88" y="211613"/>
            <a:ext cx="8596668" cy="1320800"/>
          </a:xfrm>
        </p:spPr>
        <p:txBody>
          <a:bodyPr/>
          <a:lstStyle/>
          <a:p>
            <a:r>
              <a:rPr lang="en-US" altLang="zh-HK" dirty="0"/>
              <a:t>Theoretical maximum</a:t>
            </a:r>
          </a:p>
        </p:txBody>
      </p:sp>
    </p:spTree>
    <p:extLst>
      <p:ext uri="{BB962C8B-B14F-4D97-AF65-F5344CB8AC3E}">
        <p14:creationId xmlns:p14="http://schemas.microsoft.com/office/powerpoint/2010/main" val="2130491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3E1D0A-69ED-4297-BFAF-0B749EC7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Legendary and Mythical Average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CB8A6F-FC8F-4939-9E56-DB85F1905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5718"/>
            <a:ext cx="8596668" cy="3880773"/>
          </a:xfrm>
        </p:spPr>
        <p:txBody>
          <a:bodyPr/>
          <a:lstStyle/>
          <a:p>
            <a:r>
              <a:rPr lang="en-US" altLang="zh-HK" dirty="0"/>
              <a:t>They are powerful and popular </a:t>
            </a:r>
            <a:r>
              <a:rPr lang="en-US" altLang="zh-HK" dirty="0" err="1"/>
              <a:t>Pokémons</a:t>
            </a:r>
            <a:endParaRPr lang="en-US" altLang="zh-HK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EC30B21-D71C-4961-BBE6-CD4167AE1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215519"/>
            <a:ext cx="3543300" cy="20097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660BF4D-2089-4BB6-863D-1B21BCE5B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773" y="3215519"/>
            <a:ext cx="3533775" cy="197167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8272FBA-BF3C-43CB-A850-400182B7994E}"/>
              </a:ext>
            </a:extLst>
          </p:cNvPr>
          <p:cNvSpPr txBox="1"/>
          <p:nvPr/>
        </p:nvSpPr>
        <p:spPr>
          <a:xfrm>
            <a:off x="0" y="6248400"/>
            <a:ext cx="8042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0" dirty="0">
                <a:effectLst/>
                <a:latin typeface="Consolas" panose="020B0609020204030204" pitchFamily="49" charset="0"/>
              </a:rPr>
              <a:t>https://bulbapedia.bulbagarden.net/wiki/Legendary_Pok%C3%A9mon</a:t>
            </a:r>
          </a:p>
          <a:p>
            <a:r>
              <a:rPr lang="en-US" altLang="zh-HK" b="0" dirty="0">
                <a:effectLst/>
                <a:latin typeface="Consolas" panose="020B0609020204030204" pitchFamily="49" charset="0"/>
              </a:rPr>
              <a:t>https://bulbapedia.bulbagarden.net/wiki/Mythical_Pok%C3%A9mon</a:t>
            </a:r>
          </a:p>
          <a:p>
            <a:endParaRPr lang="zh-HK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DFA7FDC-96AC-4BEC-9E2E-0AB29C23655C}"/>
              </a:ext>
            </a:extLst>
          </p:cNvPr>
          <p:cNvSpPr txBox="1"/>
          <p:nvPr/>
        </p:nvSpPr>
        <p:spPr>
          <a:xfrm>
            <a:off x="1597981" y="2834322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Legendary</a:t>
            </a:r>
            <a:endParaRPr lang="zh-HK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4840CFD-77AF-4232-B5DC-FB68494CABEA}"/>
              </a:ext>
            </a:extLst>
          </p:cNvPr>
          <p:cNvSpPr txBox="1"/>
          <p:nvPr/>
        </p:nvSpPr>
        <p:spPr>
          <a:xfrm>
            <a:off x="5968651" y="2846187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Mythical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952369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CC83B-E8A7-4C9A-AF2C-37CA147C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Pokémon battling Style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045982-A62F-438A-9581-960903778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06" y="1180335"/>
            <a:ext cx="10437214" cy="928840"/>
          </a:xfrm>
        </p:spPr>
        <p:txBody>
          <a:bodyPr/>
          <a:lstStyle/>
          <a:p>
            <a:r>
              <a:rPr lang="en-US" altLang="zh-HK" dirty="0"/>
              <a:t>Players develop playing styles base on </a:t>
            </a:r>
            <a:r>
              <a:rPr lang="en-US" altLang="zh-HK" dirty="0" err="1"/>
              <a:t>Pokémons</a:t>
            </a:r>
            <a:r>
              <a:rPr lang="en-US" altLang="zh-HK" dirty="0"/>
              <a:t>’ stats distribution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0BAA82-3A8B-4E23-8624-064088095DEF}"/>
              </a:ext>
            </a:extLst>
          </p:cNvPr>
          <p:cNvSpPr txBox="1"/>
          <p:nvPr/>
        </p:nvSpPr>
        <p:spPr>
          <a:xfrm>
            <a:off x="669964" y="1796609"/>
            <a:ext cx="56284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If a Pokémon has a high speed and attack or special attack, it could be trained as a “speed attacker”</a:t>
            </a:r>
          </a:p>
          <a:p>
            <a:endParaRPr lang="en-US" altLang="zh-HK" dirty="0"/>
          </a:p>
          <a:p>
            <a:r>
              <a:rPr lang="en-US" altLang="zh-HK" dirty="0"/>
              <a:t>Aiming for taking advantage of playing first and hoping to 1-turn-kill the opponent </a:t>
            </a:r>
          </a:p>
          <a:p>
            <a:endParaRPr lang="en-US" altLang="zh-HK" dirty="0"/>
          </a:p>
          <a:p>
            <a:r>
              <a:rPr lang="en-US" altLang="zh-HK" dirty="0"/>
              <a:t>But usually they are low on HP and defense</a:t>
            </a:r>
            <a:endParaRPr lang="zh-HK" altLang="en-US" dirty="0"/>
          </a:p>
          <a:p>
            <a:endParaRPr lang="zh-HK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3FCEB4A-CC09-4E96-9B29-243299939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561" y="1753734"/>
            <a:ext cx="1523137" cy="152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karmory">
            <a:extLst>
              <a:ext uri="{FF2B5EF4-FFF2-40B4-BE49-F238E27FC236}">
                <a16:creationId xmlns:a16="http://schemas.microsoft.com/office/drawing/2014/main" id="{FAF8E117-823E-453C-8943-3A9A5080E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684" y="4348932"/>
            <a:ext cx="1626345" cy="162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CB69201-E393-450B-98B5-F4B5302841BF}"/>
              </a:ext>
            </a:extLst>
          </p:cNvPr>
          <p:cNvSpPr txBox="1"/>
          <p:nvPr/>
        </p:nvSpPr>
        <p:spPr>
          <a:xfrm>
            <a:off x="4459330" y="4237920"/>
            <a:ext cx="4937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Alternatively, a Pokémon with high defense could be trained as a “tanker”</a:t>
            </a:r>
          </a:p>
          <a:p>
            <a:endParaRPr lang="en-US" altLang="zh-HK" dirty="0"/>
          </a:p>
          <a:p>
            <a:r>
              <a:rPr lang="en-US" altLang="zh-HK" dirty="0"/>
              <a:t>Aiming for not getting 1-turn-kill, surviving as long as they can and using nasty moves </a:t>
            </a:r>
          </a:p>
          <a:p>
            <a:endParaRPr lang="en-US" altLang="zh-HK" dirty="0"/>
          </a:p>
          <a:p>
            <a:r>
              <a:rPr lang="en-US" altLang="zh-HK" dirty="0"/>
              <a:t>But usually they are low on attack and speed</a:t>
            </a:r>
            <a:endParaRPr lang="zh-HK" altLang="en-US" dirty="0"/>
          </a:p>
          <a:p>
            <a:endParaRPr lang="zh-HK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1005B13-4DEA-49E1-8A98-ACBD54F7AE9D}"/>
              </a:ext>
            </a:extLst>
          </p:cNvPr>
          <p:cNvSpPr txBox="1"/>
          <p:nvPr/>
        </p:nvSpPr>
        <p:spPr>
          <a:xfrm>
            <a:off x="1716173" y="6001159"/>
            <a:ext cx="176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227. </a:t>
            </a:r>
            <a:r>
              <a:rPr lang="en-US" altLang="zh-HK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Skarmory</a:t>
            </a:r>
            <a:endParaRPr lang="zh-HK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376A6BB-D587-44CB-8B78-BE873056818B}"/>
              </a:ext>
            </a:extLst>
          </p:cNvPr>
          <p:cNvSpPr txBox="1"/>
          <p:nvPr/>
        </p:nvSpPr>
        <p:spPr>
          <a:xfrm>
            <a:off x="6413996" y="3290707"/>
            <a:ext cx="2497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135. </a:t>
            </a:r>
            <a:r>
              <a:rPr lang="en-US" altLang="zh-HK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Jolteon</a:t>
            </a:r>
            <a:r>
              <a:rPr lang="en-US" altLang="zh-HK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ctr"/>
            <a:r>
              <a:rPr lang="en-US" altLang="zh-HK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(AKA thunder </a:t>
            </a:r>
            <a:r>
              <a:rPr lang="en-US" altLang="zh-HK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eevee</a:t>
            </a:r>
            <a:r>
              <a:rPr lang="en-US" altLang="zh-HK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zh-HK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AB5F11B-09AF-4145-BC62-AB54E81841D3}"/>
              </a:ext>
            </a:extLst>
          </p:cNvPr>
          <p:cNvSpPr/>
          <p:nvPr/>
        </p:nvSpPr>
        <p:spPr>
          <a:xfrm>
            <a:off x="406758" y="1684752"/>
            <a:ext cx="8504808" cy="2298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82747F-D34A-47DE-88FD-03DAC99A255F}"/>
              </a:ext>
            </a:extLst>
          </p:cNvPr>
          <p:cNvSpPr/>
          <p:nvPr/>
        </p:nvSpPr>
        <p:spPr>
          <a:xfrm>
            <a:off x="941033" y="4104933"/>
            <a:ext cx="9028590" cy="24413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14" name="圖片 13" descr="一張含有 文字, 時鐘, 裝置 的圖片&#10;&#10;自動產生的描述">
            <a:extLst>
              <a:ext uri="{FF2B5EF4-FFF2-40B4-BE49-F238E27FC236}">
                <a16:creationId xmlns:a16="http://schemas.microsoft.com/office/drawing/2014/main" id="{B965A835-21B4-4BA5-A09D-A3D4CDCEC1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"/>
          <a:stretch/>
        </p:blipFill>
        <p:spPr>
          <a:xfrm>
            <a:off x="3009628" y="4290866"/>
            <a:ext cx="831545" cy="1626345"/>
          </a:xfrm>
          <a:prstGeom prst="rect">
            <a:avLst/>
          </a:prstGeom>
        </p:spPr>
      </p:pic>
      <p:pic>
        <p:nvPicPr>
          <p:cNvPr id="16" name="圖片 15" descr="一張含有 桌 的圖片&#10;&#10;自動產生的描述">
            <a:extLst>
              <a:ext uri="{FF2B5EF4-FFF2-40B4-BE49-F238E27FC236}">
                <a16:creationId xmlns:a16="http://schemas.microsoft.com/office/drawing/2014/main" id="{B3379D87-4DD7-4DB1-B45F-B569400A74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661" y="1752680"/>
            <a:ext cx="826846" cy="152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91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F3C0C-6509-4E06-B503-07F3AABE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Results</a:t>
            </a:r>
            <a:endParaRPr lang="zh-HK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78A31C9-4D9C-4F0D-BB1C-67ABF3BDF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4" y="1408291"/>
            <a:ext cx="9806755" cy="695717"/>
          </a:xfrm>
        </p:spPr>
      </p:pic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ECDC1ECD-7529-44CF-AEC4-D6B6939B7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4" y="2497260"/>
            <a:ext cx="97345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18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B2780B-6205-4723-9465-2CAA98A0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Conclusions </a:t>
            </a:r>
            <a:endParaRPr lang="zh-HK" altLang="en-US" dirty="0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FDACBFE9-9298-4757-B2EE-5575A0A59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776"/>
            <a:ext cx="8596668" cy="3880773"/>
          </a:xfrm>
        </p:spPr>
        <p:txBody>
          <a:bodyPr/>
          <a:lstStyle/>
          <a:p>
            <a:r>
              <a:rPr lang="en-US" altLang="zh-HK" dirty="0"/>
              <a:t>Not enough data points (~ 270, should aim for &gt; 400)</a:t>
            </a:r>
          </a:p>
          <a:p>
            <a:r>
              <a:rPr lang="en-US" altLang="zh-HK" dirty="0"/>
              <a:t>Model does explain the trend between 6 base stats and win rates, but </a:t>
            </a:r>
            <a:r>
              <a:rPr lang="en-US" altLang="zh-HK" dirty="0" err="1"/>
              <a:t>generalising</a:t>
            </a:r>
            <a:r>
              <a:rPr lang="en-US" altLang="zh-HK" dirty="0"/>
              <a:t> power is believed to be limited  </a:t>
            </a:r>
          </a:p>
          <a:p>
            <a:r>
              <a:rPr lang="en-US" altLang="zh-HK" dirty="0"/>
              <a:t>Noticeably, </a:t>
            </a:r>
            <a:r>
              <a:rPr lang="en-US" altLang="zh-HK" dirty="0" err="1"/>
              <a:t>Pokémons</a:t>
            </a:r>
            <a:r>
              <a:rPr lang="en-US" altLang="zh-HK" dirty="0"/>
              <a:t> with max special defense, speed attack and tank attack have an over 60% win rate, predicted by the model </a:t>
            </a:r>
          </a:p>
          <a:p>
            <a:r>
              <a:rPr lang="en-US" altLang="zh-HK" dirty="0"/>
              <a:t>Relatively low r-coefficient suggests win rates depend not only the base state but some other factors</a:t>
            </a:r>
          </a:p>
          <a:p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939626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840F5-AD89-483D-85DB-F76F8B74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Suggested explanations 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B95D94-FB43-4EA1-BDBF-C4B046A47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2419"/>
            <a:ext cx="8596668" cy="3880773"/>
          </a:xfrm>
        </p:spPr>
        <p:txBody>
          <a:bodyPr/>
          <a:lstStyle/>
          <a:p>
            <a:r>
              <a:rPr lang="en-US" altLang="zh-HK" dirty="0"/>
              <a:t>Low </a:t>
            </a:r>
            <a:r>
              <a:rPr lang="en-US" altLang="zh-HK" dirty="0" err="1"/>
              <a:t>generalising</a:t>
            </a:r>
            <a:r>
              <a:rPr lang="en-US" altLang="zh-HK" dirty="0"/>
              <a:t> power and </a:t>
            </a:r>
            <a:r>
              <a:rPr lang="en-US" altLang="zh-HK" dirty="0" err="1"/>
              <a:t>r-value</a:t>
            </a:r>
            <a:r>
              <a:rPr lang="en-US" altLang="zh-HK" dirty="0"/>
              <a:t> suggest </a:t>
            </a:r>
            <a:r>
              <a:rPr lang="en-US" altLang="zh-HK" sz="1800" dirty="0"/>
              <a:t>Pokémon game is not solely depend on </a:t>
            </a:r>
            <a:r>
              <a:rPr lang="en-US" altLang="zh-HK" dirty="0"/>
              <a:t>base stats but also other factors, maybe from the assumption part</a:t>
            </a:r>
          </a:p>
          <a:p>
            <a:r>
              <a:rPr lang="en-US" altLang="zh-HK" dirty="0"/>
              <a:t>Making </a:t>
            </a:r>
            <a:r>
              <a:rPr lang="en-US" altLang="zh-HK" sz="1800" dirty="0"/>
              <a:t>Pokémon battle a “balanced” game</a:t>
            </a:r>
          </a:p>
          <a:p>
            <a:r>
              <a:rPr lang="en-US" altLang="zh-HK" dirty="0"/>
              <a:t>E</a:t>
            </a:r>
            <a:r>
              <a:rPr lang="en-US" altLang="zh-HK" sz="1800" dirty="0"/>
              <a:t>very Pokémon has a chance to win, even the weak ones</a:t>
            </a:r>
          </a:p>
          <a:p>
            <a:r>
              <a:rPr lang="en-US" altLang="zh-HK" dirty="0"/>
              <a:t>No “Too Over Power” </a:t>
            </a:r>
            <a:r>
              <a:rPr lang="en-US" altLang="zh-HK" sz="1800" dirty="0" err="1"/>
              <a:t>Pokémons</a:t>
            </a:r>
            <a:r>
              <a:rPr lang="en-US" altLang="zh-HK" sz="1800" dirty="0"/>
              <a:t>, or they got banned</a:t>
            </a:r>
          </a:p>
          <a:p>
            <a:r>
              <a:rPr lang="en-US" altLang="zh-HK" dirty="0"/>
              <a:t>T</a:t>
            </a:r>
            <a:r>
              <a:rPr lang="en-US" altLang="zh-HK" sz="1800" dirty="0"/>
              <a:t>rainers’ (players’) efforts on breeding and training matter, as well as their decisions and </a:t>
            </a:r>
            <a:r>
              <a:rPr lang="en-US" altLang="zh-HK" sz="1800" dirty="0" err="1"/>
              <a:t>Pokémons</a:t>
            </a:r>
            <a:r>
              <a:rPr lang="en-US" altLang="zh-HK" sz="1800" dirty="0"/>
              <a:t>’ interactions during battle</a:t>
            </a:r>
          </a:p>
          <a:p>
            <a:r>
              <a:rPr lang="en-US" altLang="zh-HK" dirty="0"/>
              <a:t>Players’ strategies evolve </a:t>
            </a:r>
          </a:p>
          <a:p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406737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1426B-11B6-46EC-989E-0A117D61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i="0" dirty="0">
                <a:effectLst/>
                <a:latin typeface="-apple-system"/>
              </a:rPr>
              <a:t>Pokémon</a:t>
            </a:r>
            <a:r>
              <a:rPr lang="en-US" altLang="zh-HK" b="1" dirty="0"/>
              <a:t> 101</a:t>
            </a:r>
            <a:endParaRPr lang="zh-HK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176CF5-8DC4-42F6-9BC5-3E17C8C46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787" y="1775125"/>
            <a:ext cx="8493300" cy="4044903"/>
          </a:xfrm>
        </p:spPr>
        <p:txBody>
          <a:bodyPr>
            <a:normAutofit/>
          </a:bodyPr>
          <a:lstStyle/>
          <a:p>
            <a:r>
              <a:rPr lang="en-US" altLang="zh-HK" dirty="0"/>
              <a:t>Turn-base game, may be suitable for reinforcement learning</a:t>
            </a:r>
          </a:p>
          <a:p>
            <a:r>
              <a:rPr lang="en-US" altLang="zh-HK" dirty="0"/>
              <a:t>Each Pokémon has 6 Stats, each range from 0 to 255</a:t>
            </a:r>
          </a:p>
          <a:p>
            <a:endParaRPr lang="en-US" altLang="zh-HK" dirty="0"/>
          </a:p>
          <a:p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Much more about Stats, some of them are even (pseudo) random</a:t>
            </a:r>
            <a:endParaRPr lang="zh-HK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D16BBB2-92A7-403C-B5C0-8EC713F11463}"/>
              </a:ext>
            </a:extLst>
          </p:cNvPr>
          <p:cNvSpPr txBox="1"/>
          <p:nvPr/>
        </p:nvSpPr>
        <p:spPr>
          <a:xfrm>
            <a:off x="0" y="6486773"/>
            <a:ext cx="1146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/>
              <a:t>https://www.pokemon.com/us/strategy/raising-battle-ready-pokemon/</a:t>
            </a:r>
            <a:endParaRPr lang="zh-HK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50CC962-EEA9-4BA6-8249-648037880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605" y="2597145"/>
            <a:ext cx="2714126" cy="23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98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0FB999-64B4-4251-BCAC-772D4586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Why Special Defense? 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CCFDE9-F8E7-4CC1-B5EE-CE1916C18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26" y="1488613"/>
            <a:ext cx="8795140" cy="5098618"/>
          </a:xfrm>
        </p:spPr>
        <p:txBody>
          <a:bodyPr/>
          <a:lstStyle/>
          <a:p>
            <a:r>
              <a:rPr lang="en-US" altLang="zh-HK" sz="2400" dirty="0"/>
              <a:t>Players’ strategies evolve </a:t>
            </a:r>
          </a:p>
          <a:p>
            <a:pPr lvl="1"/>
            <a:r>
              <a:rPr lang="en-US" altLang="zh-HK" sz="2000" dirty="0"/>
              <a:t>Initially, legendary and mythical </a:t>
            </a:r>
            <a:r>
              <a:rPr lang="en-US" altLang="zh-HK" sz="2000" dirty="0" err="1"/>
              <a:t>Pokémons</a:t>
            </a:r>
            <a:r>
              <a:rPr lang="en-US" altLang="zh-HK" sz="2000" dirty="0"/>
              <a:t> are known to be powerful </a:t>
            </a:r>
          </a:p>
          <a:p>
            <a:pPr lvl="1"/>
            <a:r>
              <a:rPr lang="en-US" altLang="zh-HK" sz="2000" dirty="0"/>
              <a:t>If they are not banned from battling, players tend to train and use them in battle</a:t>
            </a:r>
          </a:p>
          <a:p>
            <a:pPr lvl="1"/>
            <a:r>
              <a:rPr lang="en-US" altLang="zh-HK" sz="2000" dirty="0"/>
              <a:t>Since those </a:t>
            </a:r>
            <a:r>
              <a:rPr lang="en-US" altLang="zh-HK" sz="2000" dirty="0" err="1"/>
              <a:t>Pokémons</a:t>
            </a:r>
            <a:r>
              <a:rPr lang="en-US" altLang="zh-HK" sz="2000" dirty="0"/>
              <a:t> are legendary and mythical, they grant control of “super-power” more than ordinary </a:t>
            </a:r>
            <a:r>
              <a:rPr lang="en-US" altLang="zh-HK" sz="2000" dirty="0" err="1"/>
              <a:t>Pokémons</a:t>
            </a:r>
            <a:r>
              <a:rPr lang="en-US" altLang="zh-HK" sz="2000" dirty="0"/>
              <a:t>, hence tend to have a higher Special Attack power </a:t>
            </a:r>
          </a:p>
          <a:p>
            <a:pPr lvl="1"/>
            <a:r>
              <a:rPr lang="en-US" altLang="zh-HK" sz="2000" dirty="0"/>
              <a:t>Later a portion of players start thinking on </a:t>
            </a:r>
            <a:r>
              <a:rPr lang="en-US" altLang="zh-HK" sz="2000" dirty="0" err="1"/>
              <a:t>Pokémons</a:t>
            </a:r>
            <a:r>
              <a:rPr lang="en-US" altLang="zh-HK" sz="2000" dirty="0"/>
              <a:t> that can play against them</a:t>
            </a:r>
          </a:p>
          <a:p>
            <a:pPr lvl="1"/>
            <a:r>
              <a:rPr lang="en-US" altLang="zh-HK" sz="2000" dirty="0" err="1"/>
              <a:t>Pokémons</a:t>
            </a:r>
            <a:r>
              <a:rPr lang="en-US" altLang="zh-HK" sz="2000" dirty="0"/>
              <a:t> with higher Special Defense are favorable </a:t>
            </a:r>
          </a:p>
          <a:p>
            <a:pPr lvl="1"/>
            <a:r>
              <a:rPr lang="en-US" altLang="zh-HK" sz="2000" dirty="0"/>
              <a:t>This iteration can go over and over again, </a:t>
            </a:r>
            <a:r>
              <a:rPr lang="en-US" altLang="zh-HK" sz="2000" dirty="0" err="1"/>
              <a:t>Pokémons</a:t>
            </a:r>
            <a:r>
              <a:rPr lang="en-US" altLang="zh-HK" sz="2000" dirty="0"/>
              <a:t> with higher Attack could be an existing or future trend </a:t>
            </a:r>
          </a:p>
          <a:p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837291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7F9C21-71B6-497A-8997-F474EFD2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What about other stats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9EBBDE-269C-4A67-B242-DEDC1690E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48" y="1352721"/>
            <a:ext cx="9665151" cy="4895679"/>
          </a:xfrm>
        </p:spPr>
        <p:txBody>
          <a:bodyPr>
            <a:normAutofit/>
          </a:bodyPr>
          <a:lstStyle/>
          <a:p>
            <a:r>
              <a:rPr lang="en-US" altLang="zh-HK" dirty="0"/>
              <a:t>Speed: not so significant any more</a:t>
            </a:r>
          </a:p>
          <a:p>
            <a:pPr lvl="1"/>
            <a:r>
              <a:rPr lang="en-US" altLang="zh-HK" dirty="0"/>
              <a:t>Moves that can absolutely be played first</a:t>
            </a:r>
          </a:p>
          <a:p>
            <a:pPr lvl="1"/>
            <a:r>
              <a:rPr lang="en-US" altLang="zh-HK" dirty="0"/>
              <a:t>Moves that invert the effect of speed (lower speed </a:t>
            </a:r>
            <a:r>
              <a:rPr lang="en-US" altLang="zh-HK" sz="1600" dirty="0" err="1"/>
              <a:t>Pokémons</a:t>
            </a:r>
            <a:r>
              <a:rPr lang="en-US" altLang="zh-HK" sz="1600" dirty="0"/>
              <a:t> play first</a:t>
            </a:r>
            <a:r>
              <a:rPr lang="en-US" altLang="zh-HK" dirty="0"/>
              <a:t>)</a:t>
            </a:r>
          </a:p>
          <a:p>
            <a:pPr lvl="1"/>
            <a:r>
              <a:rPr lang="en-US" altLang="zh-HK" dirty="0"/>
              <a:t>Items that can increase the chance to play first regardless to speed </a:t>
            </a:r>
          </a:p>
          <a:p>
            <a:pPr lvl="1"/>
            <a:r>
              <a:rPr lang="en-US" altLang="zh-HK" dirty="0"/>
              <a:t>Many…</a:t>
            </a:r>
          </a:p>
          <a:p>
            <a:r>
              <a:rPr lang="en-US" altLang="zh-HK" dirty="0"/>
              <a:t>HP</a:t>
            </a:r>
          </a:p>
          <a:p>
            <a:pPr lvl="1"/>
            <a:r>
              <a:rPr lang="en-US" altLang="zh-HK" dirty="0"/>
              <a:t>Items and abilities that can keep you alive once after taking “1 hit KO” damage</a:t>
            </a:r>
          </a:p>
          <a:p>
            <a:pPr lvl="1"/>
            <a:r>
              <a:rPr lang="en-US" altLang="zh-HK" dirty="0"/>
              <a:t>Moves that can dodge opponents’ move or recover HP</a:t>
            </a:r>
          </a:p>
          <a:p>
            <a:pPr lvl="1"/>
            <a:r>
              <a:rPr lang="en-US" altLang="zh-HK" dirty="0"/>
              <a:t>Higher HP or Higher defense is a debate </a:t>
            </a:r>
          </a:p>
          <a:p>
            <a:r>
              <a:rPr lang="en-US" altLang="zh-HK" dirty="0"/>
              <a:t>Special Attack and Defense</a:t>
            </a:r>
          </a:p>
          <a:p>
            <a:pPr lvl="1"/>
            <a:r>
              <a:rPr lang="en-US" altLang="zh-HK" dirty="0"/>
              <a:t>Special Attack falls because of the rise of Special Defense</a:t>
            </a:r>
          </a:p>
          <a:p>
            <a:pPr lvl="1"/>
            <a:r>
              <a:rPr lang="en-US" altLang="zh-HK" dirty="0"/>
              <a:t>Attack rises after the rise of Special Defense</a:t>
            </a:r>
          </a:p>
          <a:p>
            <a:pPr lvl="1"/>
            <a:r>
              <a:rPr lang="en-US" altLang="zh-HK" dirty="0"/>
              <a:t>Defense should rise but could be lagged </a:t>
            </a:r>
          </a:p>
        </p:txBody>
      </p:sp>
    </p:spTree>
    <p:extLst>
      <p:ext uri="{BB962C8B-B14F-4D97-AF65-F5344CB8AC3E}">
        <p14:creationId xmlns:p14="http://schemas.microsoft.com/office/powerpoint/2010/main" val="2357211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DD7C0B-4B94-44C9-86D3-BDA0751F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Future Work 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C2C6D7-5C43-459C-887D-31D481C3B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 classifier rather than regressor, as more data available </a:t>
            </a:r>
          </a:p>
          <a:p>
            <a:r>
              <a:rPr lang="en-US" altLang="zh-HK" dirty="0"/>
              <a:t>Polynomial features</a:t>
            </a:r>
          </a:p>
          <a:p>
            <a:r>
              <a:rPr lang="en-US" altLang="zh-HK" dirty="0"/>
              <a:t>Use difference from the average win rates as label </a:t>
            </a:r>
          </a:p>
        </p:txBody>
      </p:sp>
    </p:spTree>
    <p:extLst>
      <p:ext uri="{BB962C8B-B14F-4D97-AF65-F5344CB8AC3E}">
        <p14:creationId xmlns:p14="http://schemas.microsoft.com/office/powerpoint/2010/main" val="649565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73AE4-911B-4FFA-9639-1FF50BCF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32" y="281126"/>
            <a:ext cx="8596668" cy="1320800"/>
          </a:xfrm>
        </p:spPr>
        <p:txBody>
          <a:bodyPr/>
          <a:lstStyle/>
          <a:p>
            <a:r>
              <a:rPr lang="en-US" altLang="zh-HK" dirty="0"/>
              <a:t>Current iteration </a:t>
            </a:r>
            <a:endParaRPr lang="zh-HK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B8E77943-AC91-4D49-BB3A-94C435816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09" y="1820416"/>
            <a:ext cx="4599684" cy="3881437"/>
          </a:xfr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C8A7D83C-49CF-4110-A7CC-8A22CD3B1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66" y="1404490"/>
            <a:ext cx="7031526" cy="471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52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2908DB-EC19-4B94-9AC5-B3675B7A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Last words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AE5F47-0D68-4783-B709-956C793FA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Pokémon</a:t>
            </a:r>
            <a:r>
              <a:rPr lang="zh-HK" altLang="en-US" dirty="0"/>
              <a:t> </a:t>
            </a:r>
            <a:r>
              <a:rPr lang="en-US" altLang="zh-HK" dirty="0"/>
              <a:t>is</a:t>
            </a:r>
            <a:r>
              <a:rPr lang="zh-HK" altLang="en-US" dirty="0"/>
              <a:t> </a:t>
            </a:r>
            <a:r>
              <a:rPr lang="en-US" altLang="zh-HK" dirty="0"/>
              <a:t>a</a:t>
            </a:r>
            <a:r>
              <a:rPr lang="zh-HK" altLang="en-US" dirty="0"/>
              <a:t> </a:t>
            </a:r>
            <a:r>
              <a:rPr lang="en-US" altLang="zh-HK" dirty="0"/>
              <a:t>complex</a:t>
            </a:r>
            <a:r>
              <a:rPr lang="zh-HK" altLang="en-US" dirty="0"/>
              <a:t> </a:t>
            </a:r>
            <a:r>
              <a:rPr lang="en-US" altLang="zh-HK" dirty="0"/>
              <a:t>game;</a:t>
            </a:r>
            <a:r>
              <a:rPr lang="zh-HK" altLang="en-US" dirty="0"/>
              <a:t> </a:t>
            </a:r>
            <a:r>
              <a:rPr lang="en-US" altLang="zh-HK" dirty="0"/>
              <a:t>battle</a:t>
            </a:r>
            <a:r>
              <a:rPr lang="zh-HK" altLang="en-US" dirty="0"/>
              <a:t> </a:t>
            </a:r>
            <a:r>
              <a:rPr lang="en-US" altLang="zh-HK" dirty="0"/>
              <a:t>is not the only thing interesting</a:t>
            </a:r>
          </a:p>
          <a:p>
            <a:r>
              <a:rPr lang="en-US" altLang="zh-HK" dirty="0"/>
              <a:t>This dataset and model might be imperfect, but the process may help game developers/designers design better play style and new </a:t>
            </a:r>
            <a:r>
              <a:rPr lang="en-US" altLang="zh-HK" dirty="0" err="1"/>
              <a:t>Pokémons</a:t>
            </a:r>
            <a:r>
              <a:rPr lang="en-US" altLang="zh-HK" dirty="0"/>
              <a:t>, as well as a “balanced” and “sustainable” game </a:t>
            </a:r>
          </a:p>
          <a:p>
            <a:r>
              <a:rPr lang="en-US" altLang="zh-HK" dirty="0"/>
              <a:t>Education use, kids would love this (I think)</a:t>
            </a:r>
          </a:p>
        </p:txBody>
      </p:sp>
    </p:spTree>
    <p:extLst>
      <p:ext uri="{BB962C8B-B14F-4D97-AF65-F5344CB8AC3E}">
        <p14:creationId xmlns:p14="http://schemas.microsoft.com/office/powerpoint/2010/main" val="354571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28DF70-DB89-49BB-BD96-F99F5C51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i="0" dirty="0">
                <a:effectLst/>
                <a:latin typeface="-apple-system"/>
              </a:rPr>
              <a:t>Pokémon</a:t>
            </a:r>
            <a:r>
              <a:rPr lang="en-US" altLang="zh-HK" b="1" dirty="0"/>
              <a:t> 102 – Stats explanations 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11E19A-2428-4225-B436-5944216F9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HP – </a:t>
            </a:r>
            <a:r>
              <a:rPr lang="en-US" altLang="zh-HK" dirty="0">
                <a:solidFill>
                  <a:schemeClr val="accent5"/>
                </a:solidFill>
              </a:rPr>
              <a:t>capacity of taking damage</a:t>
            </a:r>
          </a:p>
          <a:p>
            <a:r>
              <a:rPr lang="en-US" altLang="zh-HK" dirty="0"/>
              <a:t>Attack – </a:t>
            </a:r>
            <a:r>
              <a:rPr lang="en-US" altLang="zh-HK" dirty="0">
                <a:solidFill>
                  <a:schemeClr val="accent5"/>
                </a:solidFill>
              </a:rPr>
              <a:t>power of dealing physical damage</a:t>
            </a:r>
          </a:p>
          <a:p>
            <a:r>
              <a:rPr lang="en-US" altLang="zh-HK" dirty="0"/>
              <a:t>Defense – </a:t>
            </a:r>
            <a:r>
              <a:rPr lang="en-US" altLang="zh-HK" dirty="0">
                <a:solidFill>
                  <a:schemeClr val="accent5"/>
                </a:solidFill>
              </a:rPr>
              <a:t>damage reduction on taking physical damage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00B0F0"/>
                </a:solidFill>
              </a:rPr>
              <a:t>(Attack)</a:t>
            </a:r>
          </a:p>
          <a:p>
            <a:r>
              <a:rPr lang="en-US" altLang="zh-HK" dirty="0"/>
              <a:t>Special Attack - </a:t>
            </a:r>
            <a:r>
              <a:rPr lang="en-US" altLang="zh-HK" dirty="0">
                <a:solidFill>
                  <a:schemeClr val="accent5"/>
                </a:solidFill>
              </a:rPr>
              <a:t>power of dealing “super-power” like damage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00B0F0"/>
                </a:solidFill>
              </a:rPr>
              <a:t>(including breathing fire, creating thunders </a:t>
            </a:r>
            <a:r>
              <a:rPr lang="en-US" altLang="zh-HK" dirty="0" err="1">
                <a:solidFill>
                  <a:srgbClr val="00B0F0"/>
                </a:solidFill>
              </a:rPr>
              <a:t>etc</a:t>
            </a:r>
            <a:r>
              <a:rPr lang="en-US" altLang="zh-HK" dirty="0">
                <a:solidFill>
                  <a:srgbClr val="00B0F0"/>
                </a:solidFill>
              </a:rPr>
              <a:t>)</a:t>
            </a:r>
          </a:p>
          <a:p>
            <a:r>
              <a:rPr lang="en-US" altLang="zh-HK" dirty="0"/>
              <a:t>Special Defense - </a:t>
            </a:r>
            <a:r>
              <a:rPr lang="en-US" altLang="zh-HK" dirty="0">
                <a:solidFill>
                  <a:schemeClr val="accent5"/>
                </a:solidFill>
              </a:rPr>
              <a:t>damage reduction on taking “super-power” like damage </a:t>
            </a:r>
            <a:r>
              <a:rPr lang="en-US" altLang="zh-HK" dirty="0">
                <a:solidFill>
                  <a:srgbClr val="00B0F0"/>
                </a:solidFill>
              </a:rPr>
              <a:t>(Special Attack)</a:t>
            </a:r>
          </a:p>
          <a:p>
            <a:r>
              <a:rPr lang="en-US" altLang="zh-HK" dirty="0"/>
              <a:t>Speed – </a:t>
            </a:r>
            <a:r>
              <a:rPr lang="en-US" altLang="zh-HK" dirty="0">
                <a:solidFill>
                  <a:schemeClr val="accent5"/>
                </a:solidFill>
              </a:rPr>
              <a:t>related to which Pokémon plays first in each turn 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80841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一張含有 文字, 個人, 男人, 橙色 的圖片&#10;&#10;自動產生的描述">
            <a:extLst>
              <a:ext uri="{FF2B5EF4-FFF2-40B4-BE49-F238E27FC236}">
                <a16:creationId xmlns:a16="http://schemas.microsoft.com/office/drawing/2014/main" id="{24EB3FF3-2635-4650-A836-2941F4B36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825" y="2658053"/>
            <a:ext cx="5014288" cy="398261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EE8672F-70DA-4764-B7C3-890039B0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Hypothesis 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263FA6-1EB6-4E4E-B18A-7EB352999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418" y="1337253"/>
            <a:ext cx="8596668" cy="1186293"/>
          </a:xfrm>
        </p:spPr>
        <p:txBody>
          <a:bodyPr>
            <a:normAutofit/>
          </a:bodyPr>
          <a:lstStyle/>
          <a:p>
            <a:r>
              <a:rPr lang="en-US" altLang="zh-HK" dirty="0"/>
              <a:t>Higher the stats, better the Pokémon</a:t>
            </a:r>
          </a:p>
          <a:p>
            <a:r>
              <a:rPr lang="en-US" altLang="zh-HK" dirty="0"/>
              <a:t>Should perform better in battles </a:t>
            </a:r>
          </a:p>
          <a:p>
            <a:r>
              <a:rPr lang="en-US" altLang="zh-HK" dirty="0"/>
              <a:t>So, higher the stats, higher the winning rate</a:t>
            </a:r>
          </a:p>
        </p:txBody>
      </p:sp>
      <p:pic>
        <p:nvPicPr>
          <p:cNvPr id="7170" name="Picture 2" descr="Pikachu">
            <a:extLst>
              <a:ext uri="{FF2B5EF4-FFF2-40B4-BE49-F238E27FC236}">
                <a16:creationId xmlns:a16="http://schemas.microsoft.com/office/drawing/2014/main" id="{F22DA906-EA14-4283-A08D-A6DC11988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279" y="2974006"/>
            <a:ext cx="1005439" cy="100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aichu">
            <a:extLst>
              <a:ext uri="{FF2B5EF4-FFF2-40B4-BE49-F238E27FC236}">
                <a16:creationId xmlns:a16="http://schemas.microsoft.com/office/drawing/2014/main" id="{E0D0358C-8C87-4D10-808B-F5770E082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752" y="4948945"/>
            <a:ext cx="1388548" cy="138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022B385-43DF-4F5D-88C0-DE89A09016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5"/>
          <a:stretch/>
        </p:blipFill>
        <p:spPr>
          <a:xfrm>
            <a:off x="6387078" y="4871368"/>
            <a:ext cx="852256" cy="154370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9E5E800-F433-4A11-BA42-62CD6927C55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24"/>
          <a:stretch/>
        </p:blipFill>
        <p:spPr>
          <a:xfrm>
            <a:off x="6301300" y="2721206"/>
            <a:ext cx="852256" cy="154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1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68171CC-0156-4D71-A86E-D317D733C04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4197" y="431490"/>
            <a:ext cx="9683715" cy="269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2400" dirty="0"/>
              <a:t>Also, in </a:t>
            </a:r>
            <a:r>
              <a:rPr lang="en-US" altLang="zh-HK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Pokémon: Let's Go, Pikachu! and Let's Go, </a:t>
            </a:r>
            <a:r>
              <a:rPr lang="en-US" altLang="zh-HK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Eevee</a:t>
            </a:r>
            <a:r>
              <a:rPr lang="en-US" altLang="zh-HK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!</a:t>
            </a:r>
          </a:p>
          <a:p>
            <a:r>
              <a:rPr lang="en-US" altLang="zh-HK" sz="2400" dirty="0">
                <a:solidFill>
                  <a:srgbClr val="000000"/>
                </a:solidFill>
                <a:latin typeface="Arial" panose="020B0604020202020204" pitchFamily="34" charset="0"/>
              </a:rPr>
              <a:t>Player can choose </a:t>
            </a:r>
            <a:r>
              <a:rPr lang="en-US" altLang="zh-HK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Partner Pokémon (Partner Pikachu or Partner </a:t>
            </a:r>
            <a:r>
              <a:rPr lang="en-US" altLang="zh-HK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Eevee</a:t>
            </a:r>
            <a:r>
              <a:rPr lang="en-US" altLang="zh-HK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instead of ordinary Pikachu or </a:t>
            </a:r>
            <a:r>
              <a:rPr lang="en-US" altLang="zh-HK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Eevee</a:t>
            </a:r>
            <a:endParaRPr lang="en-US" altLang="zh-HK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HK" sz="2400" dirty="0">
                <a:solidFill>
                  <a:srgbClr val="000000"/>
                </a:solidFill>
                <a:latin typeface="Arial" panose="020B0604020202020204" pitchFamily="34" charset="0"/>
              </a:rPr>
              <a:t>They have higher base stats </a:t>
            </a:r>
          </a:p>
          <a:p>
            <a:r>
              <a:rPr lang="en-US" altLang="zh-HK" sz="2400" dirty="0">
                <a:solidFill>
                  <a:srgbClr val="000000"/>
                </a:solidFill>
                <a:latin typeface="Arial" panose="020B0604020202020204" pitchFamily="34" charset="0"/>
              </a:rPr>
              <a:t>But they can’t be used in battle</a:t>
            </a:r>
            <a:endParaRPr lang="en-US" altLang="zh-HK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HK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HK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HK" sz="2400" dirty="0"/>
          </a:p>
        </p:txBody>
      </p:sp>
      <p:pic>
        <p:nvPicPr>
          <p:cNvPr id="5" name="圖片 4" descr="一張含有 文字, 草 的圖片&#10;&#10;自動產生的描述">
            <a:extLst>
              <a:ext uri="{FF2B5EF4-FFF2-40B4-BE49-F238E27FC236}">
                <a16:creationId xmlns:a16="http://schemas.microsoft.com/office/drawing/2014/main" id="{66936C95-7996-41D9-944F-73E041A79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75" y="3393730"/>
            <a:ext cx="7515225" cy="29337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726FBDE-AF87-4C81-8D90-44B9A26C81C9}"/>
              </a:ext>
            </a:extLst>
          </p:cNvPr>
          <p:cNvSpPr txBox="1"/>
          <p:nvPr/>
        </p:nvSpPr>
        <p:spPr>
          <a:xfrm>
            <a:off x="163788" y="6488668"/>
            <a:ext cx="83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https://bulbapedia.bulbagarden.net/wiki/Partner_Pok%C3%A9mon_(game)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44362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A41CC4-2DAB-4B38-BF53-3B421862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Data collection </a:t>
            </a:r>
            <a:endParaRPr lang="zh-HK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A36D8B-21EA-4A30-B4A6-2759B8E5E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7774208" cy="1150782"/>
          </a:xfrm>
        </p:spPr>
        <p:txBody>
          <a:bodyPr/>
          <a:lstStyle/>
          <a:p>
            <a:r>
              <a:rPr lang="en-US" altLang="zh-HK" dirty="0"/>
              <a:t>Pokémon stats data, from </a:t>
            </a:r>
            <a:r>
              <a:rPr lang="en-US" altLang="zh-HK" dirty="0">
                <a:solidFill>
                  <a:srgbClr val="0070C0"/>
                </a:solidFill>
                <a:hlinkClick r:id="rId2"/>
              </a:rPr>
              <a:t>https://pokemondb.net/</a:t>
            </a:r>
            <a:endParaRPr lang="en-US" altLang="zh-HK" dirty="0">
              <a:solidFill>
                <a:srgbClr val="0070C0"/>
              </a:solidFill>
            </a:endParaRPr>
          </a:p>
          <a:p>
            <a:r>
              <a:rPr lang="en-US" altLang="zh-HK" dirty="0"/>
              <a:t>Pokémon 1v1 battle data, from </a:t>
            </a:r>
            <a:r>
              <a:rPr lang="en-US" altLang="zh-HK" dirty="0">
                <a:solidFill>
                  <a:srgbClr val="0070C0"/>
                </a:solidFill>
                <a:hlinkClick r:id="rId3"/>
              </a:rPr>
              <a:t>https://pokemonshowdown.com/</a:t>
            </a:r>
            <a:r>
              <a:rPr lang="en-US" altLang="zh-HK" dirty="0">
                <a:solidFill>
                  <a:srgbClr val="0070C0"/>
                </a:solidFill>
              </a:rPr>
              <a:t> </a:t>
            </a:r>
            <a:endParaRPr lang="zh-HK" altLang="en-US" dirty="0">
              <a:solidFill>
                <a:srgbClr val="0070C0"/>
              </a:solidFill>
            </a:endParaRPr>
          </a:p>
        </p:txBody>
      </p:sp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id="{A421069E-C39E-4D7A-9845-99760760E5E9}"/>
              </a:ext>
            </a:extLst>
          </p:cNvPr>
          <p:cNvSpPr txBox="1">
            <a:spLocks/>
          </p:cNvSpPr>
          <p:nvPr/>
        </p:nvSpPr>
        <p:spPr>
          <a:xfrm>
            <a:off x="677334" y="4061890"/>
            <a:ext cx="8937183" cy="209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dirty="0"/>
              <a:t>898 </a:t>
            </a:r>
            <a:r>
              <a:rPr lang="en-US" altLang="zh-HK" dirty="0" err="1"/>
              <a:t>Pokémons</a:t>
            </a:r>
            <a:r>
              <a:rPr lang="en-US" altLang="zh-HK" dirty="0"/>
              <a:t>, total 1045 if including form change</a:t>
            </a:r>
          </a:p>
          <a:p>
            <a:r>
              <a:rPr lang="en-US" altLang="zh-HK" dirty="0"/>
              <a:t>Each “species” of Pokémon has 6 base stats [HP, ATK, DEF, </a:t>
            </a:r>
            <a:r>
              <a:rPr lang="en-US" altLang="zh-HK" dirty="0" err="1"/>
              <a:t>Sp.ATK</a:t>
            </a:r>
            <a:r>
              <a:rPr lang="en-US" altLang="zh-HK" dirty="0"/>
              <a:t>, Sp.DEF, SPD]</a:t>
            </a:r>
          </a:p>
          <a:p>
            <a:r>
              <a:rPr lang="en-US" altLang="zh-HK" dirty="0"/>
              <a:t>Total of 8895 valid 1v1 battles</a:t>
            </a:r>
          </a:p>
          <a:p>
            <a:r>
              <a:rPr lang="en-US" altLang="zh-HK" dirty="0"/>
              <a:t>Win rates are calculated directly from here by counting number of wins and dividing by the number of battles the Pokémon taken</a:t>
            </a:r>
          </a:p>
        </p:txBody>
      </p:sp>
    </p:spTree>
    <p:extLst>
      <p:ext uri="{BB962C8B-B14F-4D97-AF65-F5344CB8AC3E}">
        <p14:creationId xmlns:p14="http://schemas.microsoft.com/office/powerpoint/2010/main" val="278166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9FB94A-705A-43AF-88CB-524FCC16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Assumptions 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17A4FC-6485-474C-83D7-B1A4F00CA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35" y="1488613"/>
            <a:ext cx="9425454" cy="3880773"/>
          </a:xfrm>
        </p:spPr>
        <p:txBody>
          <a:bodyPr>
            <a:normAutofit/>
          </a:bodyPr>
          <a:lstStyle/>
          <a:p>
            <a:r>
              <a:rPr lang="en-US" altLang="zh-HK" dirty="0"/>
              <a:t>Only Base stats are considered and applied into the model</a:t>
            </a:r>
          </a:p>
          <a:p>
            <a:r>
              <a:rPr lang="en-US" altLang="zh-HK" dirty="0"/>
              <a:t>Trainers’ (players’) skills, strategies, decisions, knowledge and experience are not taking into account</a:t>
            </a:r>
          </a:p>
          <a:p>
            <a:r>
              <a:rPr lang="en-US" altLang="zh-HK" dirty="0"/>
              <a:t>All effect on breeding (Individual values (IV)) and training (</a:t>
            </a:r>
            <a:r>
              <a:rPr lang="en-US" altLang="zh-HK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Effort Value (EV)</a:t>
            </a:r>
            <a:r>
              <a:rPr lang="en-US" altLang="zh-HK" dirty="0"/>
              <a:t>) are not considered </a:t>
            </a:r>
          </a:p>
          <a:p>
            <a:r>
              <a:rPr lang="en-US" altLang="zh-HK" dirty="0" err="1"/>
              <a:t>Pokémons</a:t>
            </a:r>
            <a:r>
              <a:rPr lang="en-US" altLang="zh-HK" dirty="0"/>
              <a:t>’ abilities, natures and weaknesses are not considered </a:t>
            </a:r>
          </a:p>
          <a:p>
            <a:r>
              <a:rPr lang="en-US" altLang="zh-HK" dirty="0"/>
              <a:t>Items and battle interactions (moves) are not considered </a:t>
            </a:r>
            <a:endParaRPr lang="en-US" altLang="zh-HK" i="1" dirty="0"/>
          </a:p>
          <a:p>
            <a:r>
              <a:rPr lang="en-US" altLang="zh-HK" dirty="0" err="1"/>
              <a:t>Pokémons</a:t>
            </a:r>
            <a:r>
              <a:rPr lang="en-US" altLang="zh-HK" dirty="0"/>
              <a:t> that can change their form during battle are kicked out</a:t>
            </a:r>
          </a:p>
          <a:p>
            <a:r>
              <a:rPr lang="en-US" altLang="zh-HK" dirty="0"/>
              <a:t>Fan-made </a:t>
            </a:r>
            <a:r>
              <a:rPr lang="en-US" altLang="zh-HK" dirty="0" err="1"/>
              <a:t>Pokémons</a:t>
            </a:r>
            <a:r>
              <a:rPr lang="en-US" altLang="zh-HK" dirty="0"/>
              <a:t> are kicked out too (due to lack of data)</a:t>
            </a:r>
          </a:p>
          <a:p>
            <a:r>
              <a:rPr lang="en-US" altLang="zh-HK" dirty="0"/>
              <a:t>Since only 1v1 battles are collected, team building and its effect are not considered 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33872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1C3367-C792-4560-A724-34583005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Data Cleaning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80A767-04E5-4A13-8BCE-F66C35138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57" y="1350732"/>
            <a:ext cx="8596668" cy="3880773"/>
          </a:xfrm>
        </p:spPr>
        <p:txBody>
          <a:bodyPr/>
          <a:lstStyle/>
          <a:p>
            <a:r>
              <a:rPr lang="en-US" altLang="zh-HK" dirty="0"/>
              <a:t>Only </a:t>
            </a:r>
            <a:r>
              <a:rPr lang="en-US" altLang="zh-HK" dirty="0" err="1"/>
              <a:t>Pokémons</a:t>
            </a:r>
            <a:r>
              <a:rPr lang="en-US" altLang="zh-HK" dirty="0"/>
              <a:t> </a:t>
            </a:r>
            <a:r>
              <a:rPr lang="en-US" altLang="zh-HK" dirty="0" err="1"/>
              <a:t>recognised</a:t>
            </a:r>
            <a:r>
              <a:rPr lang="en-US" altLang="zh-HK" dirty="0"/>
              <a:t> by </a:t>
            </a:r>
            <a:r>
              <a:rPr lang="en-US" altLang="zh-HK" dirty="0">
                <a:solidFill>
                  <a:srgbClr val="0070C0"/>
                </a:solidFill>
                <a:hlinkClick r:id="rId2"/>
              </a:rPr>
              <a:t>https://pokemondb.net/</a:t>
            </a:r>
            <a:endParaRPr lang="en-US" altLang="zh-HK" dirty="0">
              <a:solidFill>
                <a:srgbClr val="0070C0"/>
              </a:solidFill>
            </a:endParaRPr>
          </a:p>
          <a:p>
            <a:r>
              <a:rPr lang="en-US" altLang="zh-HK" dirty="0"/>
              <a:t>“Form change during battle” </a:t>
            </a:r>
            <a:r>
              <a:rPr lang="en-US" altLang="zh-HK" dirty="0" err="1"/>
              <a:t>Pokémons</a:t>
            </a:r>
            <a:r>
              <a:rPr lang="en-US" altLang="zh-HK" dirty="0"/>
              <a:t> are out</a:t>
            </a:r>
          </a:p>
          <a:p>
            <a:r>
              <a:rPr lang="en-US" altLang="zh-HK" dirty="0"/>
              <a:t>Number of battle &lt; 10 are kicked out</a:t>
            </a:r>
            <a:endParaRPr lang="zh-HK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191FCCCD-5F73-450B-8BAA-6057D64A0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71532"/>
            <a:ext cx="90201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2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01F7FD-3B58-4841-B1F4-0E342A86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" name="內容版面配置區 8" descr="一張含有 文字 的圖片&#10;&#10;自動產生的描述">
            <a:extLst>
              <a:ext uri="{FF2B5EF4-FFF2-40B4-BE49-F238E27FC236}">
                <a16:creationId xmlns:a16="http://schemas.microsoft.com/office/drawing/2014/main" id="{4C94B42F-ECDA-49E3-B305-033DE5C9D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86" y="176753"/>
            <a:ext cx="8130616" cy="6504493"/>
          </a:xfrm>
        </p:spPr>
      </p:pic>
    </p:spTree>
    <p:extLst>
      <p:ext uri="{BB962C8B-B14F-4D97-AF65-F5344CB8AC3E}">
        <p14:creationId xmlns:p14="http://schemas.microsoft.com/office/powerpoint/2010/main" val="382953112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467</TotalTime>
  <Words>1168</Words>
  <Application>Microsoft Office PowerPoint</Application>
  <PresentationFormat>寬螢幕</PresentationFormat>
  <Paragraphs>131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-apple-system</vt:lpstr>
      <vt:lpstr>Arial</vt:lpstr>
      <vt:lpstr>Arial</vt:lpstr>
      <vt:lpstr>Cambria Math</vt:lpstr>
      <vt:lpstr>Consolas</vt:lpstr>
      <vt:lpstr>Trebuchet MS</vt:lpstr>
      <vt:lpstr>Wingdings 3</vt:lpstr>
      <vt:lpstr>多面向</vt:lpstr>
      <vt:lpstr>Linear Regression on Pokémon Battle Performance  </vt:lpstr>
      <vt:lpstr>Pokémon 101</vt:lpstr>
      <vt:lpstr>Pokémon 102 – Stats explanations </vt:lpstr>
      <vt:lpstr>Hypothesis </vt:lpstr>
      <vt:lpstr>PowerPoint 簡報</vt:lpstr>
      <vt:lpstr>Data collection </vt:lpstr>
      <vt:lpstr>Assumptions </vt:lpstr>
      <vt:lpstr>Data Cleaning</vt:lpstr>
      <vt:lpstr>PowerPoint 簡報</vt:lpstr>
      <vt:lpstr>PowerPoint 簡報</vt:lpstr>
      <vt:lpstr>PowerPoint 簡報</vt:lpstr>
      <vt:lpstr>Model</vt:lpstr>
      <vt:lpstr>Extra test cases</vt:lpstr>
      <vt:lpstr>Theoretical maximum</vt:lpstr>
      <vt:lpstr>Legendary and Mythical Average</vt:lpstr>
      <vt:lpstr>Pokémon battling Style</vt:lpstr>
      <vt:lpstr>Results</vt:lpstr>
      <vt:lpstr>Conclusions </vt:lpstr>
      <vt:lpstr>Suggested explanations </vt:lpstr>
      <vt:lpstr>Why Special Defense? </vt:lpstr>
      <vt:lpstr>What about other stats</vt:lpstr>
      <vt:lpstr>Future Work </vt:lpstr>
      <vt:lpstr>Current iteration </vt:lpstr>
      <vt:lpstr>Last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Scraper</dc:title>
  <dc:creator>Jacky Man</dc:creator>
  <cp:lastModifiedBy>Jacky Man</cp:lastModifiedBy>
  <cp:revision>44</cp:revision>
  <dcterms:created xsi:type="dcterms:W3CDTF">2021-05-10T02:21:58Z</dcterms:created>
  <dcterms:modified xsi:type="dcterms:W3CDTF">2021-06-01T17:41:52Z</dcterms:modified>
</cp:coreProperties>
</file>