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2" r:id="rId3"/>
    <p:sldId id="293" r:id="rId4"/>
    <p:sldId id="294" r:id="rId5"/>
    <p:sldId id="295" r:id="rId6"/>
    <p:sldId id="29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741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8694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00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78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556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411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94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758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501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814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12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91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011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62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1757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9483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7AEE-B8A2-46B4-BA97-F8BBDBCA08C2}" type="datetimeFigureOut">
              <a:rPr lang="zh-HK" altLang="en-US" smtClean="0"/>
              <a:t>9/6/2021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A2F38-58D3-47BA-B878-C9931132D010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302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kemonshowdow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846DC-1331-4F8B-A966-14FD76E1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02" y="2404531"/>
            <a:ext cx="9652165" cy="1646302"/>
          </a:xfrm>
        </p:spPr>
        <p:txBody>
          <a:bodyPr/>
          <a:lstStyle/>
          <a:p>
            <a:pPr algn="ctr"/>
            <a:r>
              <a:rPr lang="en-US" altLang="zh-HK" i="0" dirty="0">
                <a:effectLst/>
                <a:latin typeface="-apple-system"/>
              </a:rPr>
              <a:t>Stakeholder analysis on Pokémon Battle Performance Model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CA3E76-CC2A-4C82-ABC6-990D059C9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Jacky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556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7879E-6F94-483E-B65F-6288E921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Problems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DF120-4495-495D-B3D4-650BCDEC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Can I guess/predict the outcome of a Pokémon battle? 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But rather than problems, there are more opportunities: </a:t>
            </a:r>
          </a:p>
          <a:p>
            <a:r>
              <a:rPr lang="en-US" altLang="zh-HK" dirty="0"/>
              <a:t>Looking for patterns in </a:t>
            </a:r>
            <a:r>
              <a:rPr lang="en-US" altLang="zh-HK" dirty="0" err="1"/>
              <a:t>Pokémons</a:t>
            </a:r>
            <a:r>
              <a:rPr lang="en-US" altLang="zh-HK" dirty="0"/>
              <a:t> (</a:t>
            </a:r>
            <a:r>
              <a:rPr lang="en-US" altLang="zh-HK" dirty="0" err="1"/>
              <a:t>eg</a:t>
            </a:r>
            <a:r>
              <a:rPr lang="en-US" altLang="zh-HK" dirty="0"/>
              <a:t> creating new </a:t>
            </a:r>
            <a:r>
              <a:rPr lang="en-US" altLang="zh-HK" dirty="0" err="1"/>
              <a:t>Pokémons</a:t>
            </a:r>
            <a:r>
              <a:rPr lang="en-US" altLang="zh-HK" dirty="0"/>
              <a:t>)</a:t>
            </a:r>
          </a:p>
          <a:p>
            <a:r>
              <a:rPr lang="en-US" altLang="zh-HK" dirty="0"/>
              <a:t>AI plays Pokémon battles</a:t>
            </a:r>
          </a:p>
          <a:p>
            <a:r>
              <a:rPr lang="en-US" altLang="zh-HK" dirty="0"/>
              <a:t>AI builds teams of Pokémon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898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4FF72-00F8-4E61-A07C-8CFB99A6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Stakeholders (real life)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38580-B01E-4C8A-8016-48A30918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57" y="1393794"/>
            <a:ext cx="9168002" cy="4789611"/>
          </a:xfrm>
        </p:spPr>
        <p:txBody>
          <a:bodyPr/>
          <a:lstStyle/>
          <a:p>
            <a:r>
              <a:rPr lang="en-US" altLang="zh-HK" dirty="0"/>
              <a:t>Pokémon streamers (e.g. The Official Pokémon YouTube channel)</a:t>
            </a:r>
          </a:p>
          <a:p>
            <a:pPr lvl="1"/>
            <a:r>
              <a:rPr lang="en-US" altLang="zh-HK" dirty="0"/>
              <a:t>May use the model as a tool, to create more content to talk about</a:t>
            </a:r>
          </a:p>
          <a:p>
            <a:r>
              <a:rPr lang="en-US" altLang="zh-HK" dirty="0"/>
              <a:t>Pokémon gamers/</a:t>
            </a:r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Pokémon Video Game Championships (VGC) participants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Focus on team building and strategy </a:t>
            </a:r>
          </a:p>
          <a:p>
            <a:pPr lvl="1"/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They create data</a:t>
            </a:r>
          </a:p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Website: </a:t>
            </a:r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  <a:hlinkClick r:id="rId2"/>
              </a:rPr>
              <a:t>https://pokemonshowdown.com/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HK" dirty="0" err="1">
                <a:solidFill>
                  <a:srgbClr val="0A0A0A"/>
                </a:solidFill>
                <a:latin typeface="Roboto" panose="02000000000000000000" pitchFamily="2" charset="0"/>
              </a:rPr>
              <a:t>Organiser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of a </a:t>
            </a:r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Pokémon battle platform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They are the rules 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Pokémon game developers </a:t>
            </a:r>
          </a:p>
          <a:p>
            <a:pPr lvl="1"/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create the game and </a:t>
            </a:r>
            <a:r>
              <a:rPr lang="en-US" altLang="zh-HK" b="0" i="0" dirty="0" err="1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Pokémons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They are the creators 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endParaRPr lang="zh-HK" altLang="en-US" dirty="0"/>
          </a:p>
        </p:txBody>
      </p:sp>
      <p:pic>
        <p:nvPicPr>
          <p:cNvPr id="4" name="Picture 2" descr="Stakeholder Mapping: Identify &amp;amp; Assess Project Stakeholders">
            <a:extLst>
              <a:ext uri="{FF2B5EF4-FFF2-40B4-BE49-F238E27FC236}">
                <a16:creationId xmlns:a16="http://schemas.microsoft.com/office/drawing/2014/main" id="{66FCB9BD-2003-4F2F-B1FB-82D18F32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42" y="2930571"/>
            <a:ext cx="5381612" cy="394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282ACA-B71C-443F-A44B-08D87856E832}"/>
              </a:ext>
            </a:extLst>
          </p:cNvPr>
          <p:cNvSpPr txBox="1"/>
          <p:nvPr/>
        </p:nvSpPr>
        <p:spPr>
          <a:xfrm>
            <a:off x="9160408" y="3244334"/>
            <a:ext cx="1492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b="0" i="0" dirty="0" err="1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organisers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4B7EF3-4767-4837-9B02-F2251A2A886F}"/>
              </a:ext>
            </a:extLst>
          </p:cNvPr>
          <p:cNvSpPr txBox="1"/>
          <p:nvPr/>
        </p:nvSpPr>
        <p:spPr>
          <a:xfrm>
            <a:off x="7054180" y="4244505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streamers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2A4A48-EA2B-4632-BDDB-75044D7CCAD8}"/>
              </a:ext>
            </a:extLst>
          </p:cNvPr>
          <p:cNvSpPr txBox="1"/>
          <p:nvPr/>
        </p:nvSpPr>
        <p:spPr>
          <a:xfrm>
            <a:off x="8780015" y="5860239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game developers </a:t>
            </a:r>
          </a:p>
          <a:p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492B5A-ED67-43C3-A719-0803F1F3D2F9}"/>
              </a:ext>
            </a:extLst>
          </p:cNvPr>
          <p:cNvSpPr txBox="1"/>
          <p:nvPr/>
        </p:nvSpPr>
        <p:spPr>
          <a:xfrm>
            <a:off x="8677923" y="4230734"/>
            <a:ext cx="121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dirty="0"/>
              <a:t>gamers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5654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4FF72-00F8-4E61-A07C-8CFB99A6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Stakeholders (world of Pokémon)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738580-B01E-4C8A-8016-48A30918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488613"/>
            <a:ext cx="8596668" cy="5063107"/>
          </a:xfrm>
        </p:spPr>
        <p:txBody>
          <a:bodyPr>
            <a:normAutofit/>
          </a:bodyPr>
          <a:lstStyle/>
          <a:p>
            <a:r>
              <a:rPr lang="en-US" altLang="zh-HK" dirty="0"/>
              <a:t>Ash </a:t>
            </a:r>
          </a:p>
          <a:p>
            <a:pPr lvl="1"/>
            <a:r>
              <a:rPr lang="en-US" altLang="zh-HK" dirty="0"/>
              <a:t>Main character</a:t>
            </a:r>
          </a:p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Basically all </a:t>
            </a:r>
            <a:r>
              <a:rPr lang="en-US" altLang="zh-HK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Pokémon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trainers 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just like </a:t>
            </a:r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VGC participants in real life</a:t>
            </a:r>
            <a:endParaRPr lang="en-US" altLang="zh-HK" dirty="0">
              <a:solidFill>
                <a:srgbClr val="0A0A0A"/>
              </a:solidFill>
              <a:latin typeface="Roboto" panose="02000000000000000000" pitchFamily="2" charset="0"/>
            </a:endParaRPr>
          </a:p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Gyms, Pokémon League, Elite Four, Champion</a:t>
            </a:r>
          </a:p>
          <a:p>
            <a:pPr lvl="1"/>
            <a:r>
              <a:rPr lang="en-US" altLang="zh-HK" dirty="0" err="1">
                <a:solidFill>
                  <a:srgbClr val="0A0A0A"/>
                </a:solidFill>
                <a:latin typeface="Roboto" panose="02000000000000000000" pitchFamily="2" charset="0"/>
              </a:rPr>
              <a:t>Organiser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of </a:t>
            </a:r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Pokémon battles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With the characteristics of </a:t>
            </a:r>
            <a:r>
              <a:rPr lang="en-US" altLang="zh-HK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Pokémon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trainers 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HK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Pokémon </a:t>
            </a:r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Researchers</a:t>
            </a:r>
          </a:p>
          <a:p>
            <a:pPr lvl="1"/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sure</a:t>
            </a:r>
          </a:p>
          <a:p>
            <a:r>
              <a:rPr lang="en-US" altLang="zh-HK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Pokémon</a:t>
            </a:r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villain teams (bad guys)</a:t>
            </a:r>
          </a:p>
          <a:p>
            <a:pPr lvl="1"/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Not sure how they affect or could be affected</a:t>
            </a:r>
          </a:p>
          <a:p>
            <a:pPr lvl="1"/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any technology offered to them is bad </a:t>
            </a:r>
            <a:endParaRPr lang="zh-HK" altLang="en-US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4" name="Picture 2" descr="Stakeholder Mapping: Identify &amp;amp; Assess Project Stakeholders">
            <a:extLst>
              <a:ext uri="{FF2B5EF4-FFF2-40B4-BE49-F238E27FC236}">
                <a16:creationId xmlns:a16="http://schemas.microsoft.com/office/drawing/2014/main" id="{57D305A8-A335-4857-A0DA-4027FE966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06" y="1834474"/>
            <a:ext cx="5963094" cy="437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41A266-E5AB-449A-B409-5FF48020EE18}"/>
              </a:ext>
            </a:extLst>
          </p:cNvPr>
          <p:cNvSpPr txBox="1"/>
          <p:nvPr/>
        </p:nvSpPr>
        <p:spPr>
          <a:xfrm>
            <a:off x="9395533" y="2063015"/>
            <a:ext cx="279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Gyms, Pokémon League, Elite Four, Champion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912FB0-7923-47EC-B132-C1F23A85E63F}"/>
              </a:ext>
            </a:extLst>
          </p:cNvPr>
          <p:cNvSpPr txBox="1"/>
          <p:nvPr/>
        </p:nvSpPr>
        <p:spPr>
          <a:xfrm>
            <a:off x="8751901" y="3219027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/>
              <a:t>pokémon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trainers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392D1A-8987-475E-8628-8B17B8FDFDAC}"/>
              </a:ext>
            </a:extLst>
          </p:cNvPr>
          <p:cNvSpPr txBox="1"/>
          <p:nvPr/>
        </p:nvSpPr>
        <p:spPr>
          <a:xfrm>
            <a:off x="7841941" y="3915561"/>
            <a:ext cx="15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villain teams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5490F1-F951-4C9B-A050-1DC518EB019E}"/>
              </a:ext>
            </a:extLst>
          </p:cNvPr>
          <p:cNvSpPr txBox="1"/>
          <p:nvPr/>
        </p:nvSpPr>
        <p:spPr>
          <a:xfrm>
            <a:off x="9382217" y="4216119"/>
            <a:ext cx="141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esearchers </a:t>
            </a:r>
            <a:endParaRPr lang="zh-HK" alt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515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89244-7583-4E32-9601-5F0B111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Measure the performance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A365B-74AF-4306-892C-75735535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305018"/>
            <a:ext cx="8596668" cy="4860632"/>
          </a:xfrm>
        </p:spPr>
        <p:txBody>
          <a:bodyPr>
            <a:normAutofit/>
          </a:bodyPr>
          <a:lstStyle/>
          <a:p>
            <a:r>
              <a:rPr lang="en-US" altLang="zh-HK" dirty="0"/>
              <a:t>For gamers and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</a:t>
            </a:r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VGC participants (trainers and villains):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They care if this will bring them victory (how much they can win rather than lose)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Most likely </a:t>
            </a:r>
            <a:r>
              <a:rPr lang="en-US" altLang="zh-HK" b="1" dirty="0">
                <a:solidFill>
                  <a:srgbClr val="0A0A0A"/>
                </a:solidFill>
                <a:latin typeface="Roboto" panose="02000000000000000000" pitchFamily="2" charset="0"/>
              </a:rPr>
              <a:t>Accuracy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and </a:t>
            </a:r>
            <a:r>
              <a:rPr lang="en-US" altLang="zh-HK" b="1" dirty="0">
                <a:solidFill>
                  <a:srgbClr val="0A0A0A"/>
                </a:solidFill>
                <a:latin typeface="Roboto" panose="02000000000000000000" pitchFamily="2" charset="0"/>
              </a:rPr>
              <a:t>Precision (PPV)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,</a:t>
            </a:r>
            <a:r>
              <a:rPr lang="en-US" altLang="zh-HK" b="1" dirty="0">
                <a:solidFill>
                  <a:srgbClr val="0A0A0A"/>
                </a:solidFill>
                <a:latin typeface="Roboto" panose="02000000000000000000" pitchFamily="2" charset="0"/>
              </a:rPr>
              <a:t> 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as there is no punishment on losing a battle, but depending on their battling style </a:t>
            </a:r>
          </a:p>
          <a:p>
            <a:r>
              <a:rPr lang="en-US" altLang="zh-HK" b="0" i="0" dirty="0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For </a:t>
            </a:r>
            <a:r>
              <a:rPr lang="en-US" altLang="zh-HK" b="0" i="0" dirty="0" err="1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organisers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:</a:t>
            </a:r>
          </a:p>
          <a:p>
            <a:pPr lvl="1"/>
            <a:r>
              <a:rPr lang="en-US" altLang="zh-HK" b="1" dirty="0">
                <a:solidFill>
                  <a:srgbClr val="0A0A0A"/>
                </a:solidFill>
                <a:latin typeface="Roboto" panose="02000000000000000000" pitchFamily="2" charset="0"/>
              </a:rPr>
              <a:t>Everything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, as they make the rules</a:t>
            </a:r>
          </a:p>
          <a:p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For game developers: 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Similar to </a:t>
            </a:r>
            <a:r>
              <a:rPr lang="en-US" altLang="zh-HK" b="0" i="0" dirty="0" err="1">
                <a:solidFill>
                  <a:srgbClr val="0A0A0A"/>
                </a:solidFill>
                <a:effectLst/>
                <a:latin typeface="Roboto" panose="02000000000000000000" pitchFamily="2" charset="0"/>
              </a:rPr>
              <a:t>organisers</a:t>
            </a:r>
            <a:endParaRPr lang="en-US" altLang="zh-HK" b="0" i="0" dirty="0">
              <a:solidFill>
                <a:srgbClr val="0A0A0A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But may want to know which </a:t>
            </a:r>
            <a:r>
              <a:rPr lang="en-US" altLang="zh-HK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Pokémons</a:t>
            </a:r>
            <a:r>
              <a:rPr lang="en-US" altLang="zh-HK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are popular/strong/weak</a:t>
            </a:r>
          </a:p>
          <a:p>
            <a:pPr lvl="1"/>
            <a:r>
              <a:rPr lang="en-US" altLang="zh-HK" dirty="0">
                <a:solidFill>
                  <a:schemeClr val="tx1"/>
                </a:solidFill>
                <a:latin typeface="Roboto" panose="02000000000000000000" pitchFamily="2" charset="0"/>
              </a:rPr>
              <a:t>So that they can boost/buff/nerf them, balance the game</a:t>
            </a:r>
          </a:p>
          <a:p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For </a:t>
            </a:r>
            <a:r>
              <a:rPr lang="en-US" altLang="zh-HK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Pokémon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 researchers: </a:t>
            </a:r>
          </a:p>
          <a:p>
            <a:pPr lvl="1"/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Tell them </a:t>
            </a:r>
            <a:r>
              <a:rPr lang="en-US" altLang="zh-HK" b="1" dirty="0">
                <a:solidFill>
                  <a:srgbClr val="0A0A0A"/>
                </a:solidFill>
                <a:latin typeface="Roboto" panose="02000000000000000000" pitchFamily="2" charset="0"/>
              </a:rPr>
              <a:t>Everything</a:t>
            </a:r>
            <a:endParaRPr lang="en-US" altLang="zh-HK" dirty="0">
              <a:solidFill>
                <a:srgbClr val="0A0A0A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554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A9A98-10A4-449D-8B5A-170CB12B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Costs of mis-identifying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CA8E14-9D72-4F86-B215-93B733E7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dirty="0"/>
              <a:t>In my opinion:  </a:t>
            </a:r>
          </a:p>
          <a:p>
            <a:r>
              <a:rPr lang="en-US" altLang="zh-HK" dirty="0"/>
              <a:t>Cost of False Negative &gt; Cost of False positive</a:t>
            </a:r>
          </a:p>
          <a:p>
            <a:r>
              <a:rPr lang="en-US" altLang="zh-HK" dirty="0"/>
              <a:t>False Negative -&gt; reduces the diversity of the </a:t>
            </a:r>
            <a:r>
              <a:rPr lang="en-US" altLang="zh-HK" dirty="0">
                <a:solidFill>
                  <a:srgbClr val="0A0A0A"/>
                </a:solidFill>
                <a:latin typeface="Roboto" panose="02000000000000000000" pitchFamily="2" charset="0"/>
              </a:rPr>
              <a:t>strategies</a:t>
            </a:r>
          </a:p>
          <a:p>
            <a:r>
              <a:rPr lang="en-US" altLang="zh-HK" dirty="0"/>
              <a:t>False positive -&gt; may lead to more analysis about that battle </a:t>
            </a:r>
          </a:p>
          <a:p>
            <a:r>
              <a:rPr lang="en-US" altLang="zh-HK" dirty="0"/>
              <a:t>no penalty on losing a battle </a:t>
            </a:r>
            <a:endParaRPr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381C86-B0AC-4062-8CF2-3271EEFF1570}"/>
              </a:ext>
            </a:extLst>
          </p:cNvPr>
          <p:cNvSpPr txBox="1"/>
          <p:nvPr/>
        </p:nvSpPr>
        <p:spPr>
          <a:xfrm>
            <a:off x="7776839" y="2392916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Positive = win</a:t>
            </a:r>
          </a:p>
          <a:p>
            <a:r>
              <a:rPr lang="en-US" altLang="zh-HK" dirty="0"/>
              <a:t>Negative = Lose</a:t>
            </a:r>
            <a:endParaRPr lang="zh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575CB8-F3EB-40B2-B0AD-0C7C8AA5A5B4}"/>
              </a:ext>
            </a:extLst>
          </p:cNvPr>
          <p:cNvSpPr/>
          <p:nvPr/>
        </p:nvSpPr>
        <p:spPr>
          <a:xfrm>
            <a:off x="7619899" y="2262936"/>
            <a:ext cx="197972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459397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628</TotalTime>
  <Words>375</Words>
  <Application>Microsoft Office PowerPoint</Application>
  <PresentationFormat>寬螢幕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Roboto</vt:lpstr>
      <vt:lpstr>Trebuchet MS</vt:lpstr>
      <vt:lpstr>Wingdings 3</vt:lpstr>
      <vt:lpstr>多面向</vt:lpstr>
      <vt:lpstr>Stakeholder analysis on Pokémon Battle Performance Model</vt:lpstr>
      <vt:lpstr>Problems </vt:lpstr>
      <vt:lpstr>Stakeholders (real life)</vt:lpstr>
      <vt:lpstr>Stakeholders (world of Pokémon)</vt:lpstr>
      <vt:lpstr>Measure the performance</vt:lpstr>
      <vt:lpstr>Costs of mis-identifying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Scraper</dc:title>
  <dc:creator>Jacky Man</dc:creator>
  <cp:lastModifiedBy>Jacky Man</cp:lastModifiedBy>
  <cp:revision>64</cp:revision>
  <dcterms:created xsi:type="dcterms:W3CDTF">2021-05-10T02:21:58Z</dcterms:created>
  <dcterms:modified xsi:type="dcterms:W3CDTF">2021-06-09T17:41:48Z</dcterms:modified>
</cp:coreProperties>
</file>