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93" r:id="rId4"/>
    <p:sldId id="294" r:id="rId5"/>
    <p:sldId id="298" r:id="rId6"/>
    <p:sldId id="303" r:id="rId7"/>
    <p:sldId id="304" r:id="rId8"/>
    <p:sldId id="300" r:id="rId9"/>
    <p:sldId id="302" r:id="rId10"/>
    <p:sldId id="301" r:id="rId11"/>
    <p:sldId id="308" r:id="rId12"/>
    <p:sldId id="309" r:id="rId13"/>
    <p:sldId id="310" r:id="rId14"/>
    <p:sldId id="305" r:id="rId15"/>
    <p:sldId id="312" r:id="rId16"/>
    <p:sldId id="313" r:id="rId17"/>
    <p:sldId id="306" r:id="rId18"/>
    <p:sldId id="307" r:id="rId19"/>
    <p:sldId id="317" r:id="rId20"/>
    <p:sldId id="315" r:id="rId21"/>
    <p:sldId id="31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177418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88694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300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1227823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5556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804110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425943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27588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196501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275814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1212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869172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200117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411621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171757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6107AEE-B8A2-46B4-BA97-F8BBDBCA08C2}" type="datetimeFigureOut">
              <a:rPr lang="zh-HK" altLang="en-US" smtClean="0"/>
              <a:t>14/6/2021</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249483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107AEE-B8A2-46B4-BA97-F8BBDBCA08C2}" type="datetimeFigureOut">
              <a:rPr lang="zh-HK" altLang="en-US" smtClean="0"/>
              <a:t>14/6/2021</a:t>
            </a:fld>
            <a:endParaRPr lang="zh-HK"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A2F38-58D3-47BA-B878-C9931132D010}" type="slidenum">
              <a:rPr lang="zh-HK" altLang="en-US" smtClean="0"/>
              <a:t>‹#›</a:t>
            </a:fld>
            <a:endParaRPr lang="zh-HK" altLang="en-US"/>
          </a:p>
        </p:txBody>
      </p:sp>
    </p:spTree>
    <p:extLst>
      <p:ext uri="{BB962C8B-B14F-4D97-AF65-F5344CB8AC3E}">
        <p14:creationId xmlns:p14="http://schemas.microsoft.com/office/powerpoint/2010/main" val="308302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kemonshowdow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pokemondb.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pokemonshowdown.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F846DC-1331-4F8B-A966-14FD76E1BAE3}"/>
              </a:ext>
            </a:extLst>
          </p:cNvPr>
          <p:cNvSpPr>
            <a:spLocks noGrp="1"/>
          </p:cNvSpPr>
          <p:nvPr>
            <p:ph type="ctrTitle"/>
          </p:nvPr>
        </p:nvSpPr>
        <p:spPr>
          <a:xfrm>
            <a:off x="379602" y="2404531"/>
            <a:ext cx="10305331" cy="1646302"/>
          </a:xfrm>
        </p:spPr>
        <p:txBody>
          <a:bodyPr/>
          <a:lstStyle/>
          <a:p>
            <a:pPr algn="ctr"/>
            <a:r>
              <a:rPr lang="en-US" altLang="zh-HK" i="0" dirty="0">
                <a:effectLst/>
                <a:latin typeface="-apple-system"/>
              </a:rPr>
              <a:t>Pokémon Battle Outcome Classifier</a:t>
            </a:r>
            <a:endParaRPr lang="zh-HK" altLang="en-US" dirty="0"/>
          </a:p>
        </p:txBody>
      </p:sp>
      <p:sp>
        <p:nvSpPr>
          <p:cNvPr id="3" name="副標題 2">
            <a:extLst>
              <a:ext uri="{FF2B5EF4-FFF2-40B4-BE49-F238E27FC236}">
                <a16:creationId xmlns:a16="http://schemas.microsoft.com/office/drawing/2014/main" id="{C5CA3E76-CC2A-4C82-ABC6-990D059C94C2}"/>
              </a:ext>
            </a:extLst>
          </p:cNvPr>
          <p:cNvSpPr>
            <a:spLocks noGrp="1"/>
          </p:cNvSpPr>
          <p:nvPr>
            <p:ph type="subTitle" idx="1"/>
          </p:nvPr>
        </p:nvSpPr>
        <p:spPr/>
        <p:txBody>
          <a:bodyPr/>
          <a:lstStyle/>
          <a:p>
            <a:r>
              <a:rPr lang="en-US" altLang="zh-HK" dirty="0"/>
              <a:t>Jacky</a:t>
            </a:r>
            <a:endParaRPr lang="zh-HK" altLang="en-US" dirty="0"/>
          </a:p>
        </p:txBody>
      </p:sp>
    </p:spTree>
    <p:extLst>
      <p:ext uri="{BB962C8B-B14F-4D97-AF65-F5344CB8AC3E}">
        <p14:creationId xmlns:p14="http://schemas.microsoft.com/office/powerpoint/2010/main" val="1455627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3D1FEB-5F23-4C3B-B6AE-CBE9D8B6EAF9}"/>
              </a:ext>
            </a:extLst>
          </p:cNvPr>
          <p:cNvSpPr>
            <a:spLocks noGrp="1"/>
          </p:cNvSpPr>
          <p:nvPr>
            <p:ph type="title"/>
          </p:nvPr>
        </p:nvSpPr>
        <p:spPr/>
        <p:txBody>
          <a:bodyPr/>
          <a:lstStyle/>
          <a:p>
            <a:r>
              <a:rPr lang="en-US" altLang="zh-HK" dirty="0"/>
              <a:t>Data format</a:t>
            </a:r>
            <a:endParaRPr lang="zh-HK" altLang="en-US" dirty="0"/>
          </a:p>
        </p:txBody>
      </p:sp>
      <p:sp>
        <p:nvSpPr>
          <p:cNvPr id="3" name="內容版面配置區 2">
            <a:extLst>
              <a:ext uri="{FF2B5EF4-FFF2-40B4-BE49-F238E27FC236}">
                <a16:creationId xmlns:a16="http://schemas.microsoft.com/office/drawing/2014/main" id="{D9B8E4B2-00B6-4B6D-A4E9-549F19204598}"/>
              </a:ext>
            </a:extLst>
          </p:cNvPr>
          <p:cNvSpPr>
            <a:spLocks noGrp="1"/>
          </p:cNvSpPr>
          <p:nvPr>
            <p:ph idx="1"/>
          </p:nvPr>
        </p:nvSpPr>
        <p:spPr>
          <a:xfrm>
            <a:off x="452745" y="1772777"/>
            <a:ext cx="8596668" cy="3880773"/>
          </a:xfrm>
        </p:spPr>
        <p:txBody>
          <a:bodyPr/>
          <a:lstStyle/>
          <a:p>
            <a:r>
              <a:rPr lang="en-US" altLang="zh-HK" dirty="0"/>
              <a:t>Each battle is a row of data</a:t>
            </a:r>
          </a:p>
          <a:p>
            <a:r>
              <a:rPr lang="en-US" altLang="zh-HK" dirty="0"/>
              <a:t>Contains base stats of pokemon1, pokemon2 (predictors) </a:t>
            </a:r>
          </a:p>
          <a:p>
            <a:r>
              <a:rPr lang="en-US" altLang="zh-HK" dirty="0"/>
              <a:t>Labels (target) is whether pokemon1 won that battle (1: won, 0: lost)</a:t>
            </a:r>
          </a:p>
          <a:p>
            <a:endParaRPr lang="en-US" altLang="zh-HK" dirty="0"/>
          </a:p>
          <a:p>
            <a:endParaRPr lang="zh-HK" altLang="en-US" dirty="0"/>
          </a:p>
        </p:txBody>
      </p:sp>
      <p:pic>
        <p:nvPicPr>
          <p:cNvPr id="5" name="圖片 4" descr="一張含有 文字, 計分板 的圖片&#10;&#10;自動產生的描述">
            <a:extLst>
              <a:ext uri="{FF2B5EF4-FFF2-40B4-BE49-F238E27FC236}">
                <a16:creationId xmlns:a16="http://schemas.microsoft.com/office/drawing/2014/main" id="{F15393E7-0B41-401E-8063-CE57E8A0A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06" y="4032108"/>
            <a:ext cx="6324600" cy="1552575"/>
          </a:xfrm>
          <a:prstGeom prst="rect">
            <a:avLst/>
          </a:prstGeom>
        </p:spPr>
      </p:pic>
      <p:pic>
        <p:nvPicPr>
          <p:cNvPr id="7" name="圖片 6" descr="一張含有 文字, 匾額 的圖片&#10;&#10;自動產生的描述">
            <a:extLst>
              <a:ext uri="{FF2B5EF4-FFF2-40B4-BE49-F238E27FC236}">
                <a16:creationId xmlns:a16="http://schemas.microsoft.com/office/drawing/2014/main" id="{9EE432CC-9D3B-454A-B9B7-6711E7853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588" y="3236913"/>
            <a:ext cx="2857500" cy="3381375"/>
          </a:xfrm>
          <a:prstGeom prst="rect">
            <a:avLst/>
          </a:prstGeom>
        </p:spPr>
      </p:pic>
    </p:spTree>
    <p:extLst>
      <p:ext uri="{BB962C8B-B14F-4D97-AF65-F5344CB8AC3E}">
        <p14:creationId xmlns:p14="http://schemas.microsoft.com/office/powerpoint/2010/main" val="131691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3076EE-9E18-413F-88A9-CA9FA2E93C59}"/>
              </a:ext>
            </a:extLst>
          </p:cNvPr>
          <p:cNvSpPr>
            <a:spLocks noGrp="1"/>
          </p:cNvSpPr>
          <p:nvPr>
            <p:ph type="title"/>
          </p:nvPr>
        </p:nvSpPr>
        <p:spPr/>
        <p:txBody>
          <a:bodyPr/>
          <a:lstStyle/>
          <a:p>
            <a:r>
              <a:rPr lang="en-US" altLang="zh-HK" dirty="0"/>
              <a:t>Data cleaning </a:t>
            </a:r>
            <a:endParaRPr lang="zh-HK" altLang="en-US" dirty="0"/>
          </a:p>
        </p:txBody>
      </p:sp>
      <p:sp>
        <p:nvSpPr>
          <p:cNvPr id="3" name="內容版面配置區 2">
            <a:extLst>
              <a:ext uri="{FF2B5EF4-FFF2-40B4-BE49-F238E27FC236}">
                <a16:creationId xmlns:a16="http://schemas.microsoft.com/office/drawing/2014/main" id="{4D1533A0-19CB-454A-A1AA-7BC5087C9144}"/>
              </a:ext>
            </a:extLst>
          </p:cNvPr>
          <p:cNvSpPr>
            <a:spLocks noGrp="1"/>
          </p:cNvSpPr>
          <p:nvPr>
            <p:ph idx="1"/>
          </p:nvPr>
        </p:nvSpPr>
        <p:spPr/>
        <p:txBody>
          <a:bodyPr/>
          <a:lstStyle/>
          <a:p>
            <a:r>
              <a:rPr lang="en-US" altLang="zh-HK" dirty="0"/>
              <a:t>Since the raw data was collected from previous projects, Null data is confirmed to be excluded </a:t>
            </a:r>
          </a:p>
          <a:p>
            <a:r>
              <a:rPr lang="en-US" altLang="zh-HK" dirty="0"/>
              <a:t>Only need to get rid of the duplicated rows</a:t>
            </a:r>
            <a:endParaRPr lang="en-US" altLang="zh-HK" b="0" dirty="0">
              <a:solidFill>
                <a:srgbClr val="000000"/>
              </a:solidFill>
              <a:effectLst/>
              <a:latin typeface="Consolas" panose="020B0609020204030204" pitchFamily="49" charset="0"/>
            </a:endParaRPr>
          </a:p>
          <a:p>
            <a:endParaRPr lang="zh-HK" altLang="en-US" dirty="0"/>
          </a:p>
        </p:txBody>
      </p:sp>
    </p:spTree>
    <p:extLst>
      <p:ext uri="{BB962C8B-B14F-4D97-AF65-F5344CB8AC3E}">
        <p14:creationId xmlns:p14="http://schemas.microsoft.com/office/powerpoint/2010/main" val="348441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D3DEE0-CADA-4CB9-AD6C-50A742D12AFA}"/>
              </a:ext>
            </a:extLst>
          </p:cNvPr>
          <p:cNvSpPr>
            <a:spLocks noGrp="1"/>
          </p:cNvSpPr>
          <p:nvPr>
            <p:ph type="title"/>
          </p:nvPr>
        </p:nvSpPr>
        <p:spPr/>
        <p:txBody>
          <a:bodyPr/>
          <a:lstStyle/>
          <a:p>
            <a:r>
              <a:rPr lang="en-US" altLang="zh-HK" dirty="0"/>
              <a:t>Feature engineering </a:t>
            </a:r>
            <a:endParaRPr lang="zh-HK" altLang="en-US" dirty="0"/>
          </a:p>
        </p:txBody>
      </p:sp>
      <p:sp>
        <p:nvSpPr>
          <p:cNvPr id="3" name="內容版面配置區 2">
            <a:extLst>
              <a:ext uri="{FF2B5EF4-FFF2-40B4-BE49-F238E27FC236}">
                <a16:creationId xmlns:a16="http://schemas.microsoft.com/office/drawing/2014/main" id="{AF23B1E9-8F02-4EE4-9111-74DFAF14600D}"/>
              </a:ext>
            </a:extLst>
          </p:cNvPr>
          <p:cNvSpPr>
            <a:spLocks noGrp="1"/>
          </p:cNvSpPr>
          <p:nvPr>
            <p:ph idx="1"/>
          </p:nvPr>
        </p:nvSpPr>
        <p:spPr/>
        <p:txBody>
          <a:bodyPr/>
          <a:lstStyle/>
          <a:p>
            <a:pPr marL="0" indent="0">
              <a:buNone/>
            </a:pPr>
            <a:r>
              <a:rPr lang="en-US" altLang="zh-HK" dirty="0"/>
              <a:t>From a very naïve point of view: </a:t>
            </a:r>
          </a:p>
          <a:p>
            <a:r>
              <a:rPr lang="en-US" altLang="zh-HK" dirty="0"/>
              <a:t>The difference between pokemon1’s attack attributes and pokemon2’s defense attributes</a:t>
            </a:r>
          </a:p>
          <a:p>
            <a:r>
              <a:rPr lang="en-US" altLang="zh-HK" dirty="0"/>
              <a:t>The difference of speed </a:t>
            </a:r>
            <a:endParaRPr lang="zh-HK" altLang="en-US" dirty="0"/>
          </a:p>
        </p:txBody>
      </p:sp>
      <p:pic>
        <p:nvPicPr>
          <p:cNvPr id="5" name="圖片 4" descr="一張含有 文字, 計分板, 裝置, 儀錶 的圖片&#10;&#10;自動產生的描述">
            <a:extLst>
              <a:ext uri="{FF2B5EF4-FFF2-40B4-BE49-F238E27FC236}">
                <a16:creationId xmlns:a16="http://schemas.microsoft.com/office/drawing/2014/main" id="{CBC014E8-8E40-4F62-96BC-4B97F1ADD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4113213"/>
            <a:ext cx="10782300" cy="1628775"/>
          </a:xfrm>
          <a:prstGeom prst="rect">
            <a:avLst/>
          </a:prstGeom>
        </p:spPr>
      </p:pic>
    </p:spTree>
    <p:extLst>
      <p:ext uri="{BB962C8B-B14F-4D97-AF65-F5344CB8AC3E}">
        <p14:creationId xmlns:p14="http://schemas.microsoft.com/office/powerpoint/2010/main" val="95145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6770FC-0AC2-44E4-B589-EB72AC7F44F4}"/>
              </a:ext>
            </a:extLst>
          </p:cNvPr>
          <p:cNvSpPr>
            <a:spLocks noGrp="1"/>
          </p:cNvSpPr>
          <p:nvPr>
            <p:ph type="title"/>
          </p:nvPr>
        </p:nvSpPr>
        <p:spPr/>
        <p:txBody>
          <a:bodyPr/>
          <a:lstStyle/>
          <a:p>
            <a:r>
              <a:rPr lang="en-US" altLang="zh-HK" dirty="0"/>
              <a:t>Exploratory Data Analysis</a:t>
            </a:r>
            <a:br>
              <a:rPr lang="en-US" altLang="zh-HK" dirty="0"/>
            </a:br>
            <a:endParaRPr lang="zh-HK" altLang="en-US" dirty="0"/>
          </a:p>
        </p:txBody>
      </p:sp>
      <p:sp>
        <p:nvSpPr>
          <p:cNvPr id="3" name="內容版面配置區 2">
            <a:extLst>
              <a:ext uri="{FF2B5EF4-FFF2-40B4-BE49-F238E27FC236}">
                <a16:creationId xmlns:a16="http://schemas.microsoft.com/office/drawing/2014/main" id="{C37D8B17-352B-43C0-858C-A95BD917E1EB}"/>
              </a:ext>
            </a:extLst>
          </p:cNvPr>
          <p:cNvSpPr>
            <a:spLocks noGrp="1"/>
          </p:cNvSpPr>
          <p:nvPr>
            <p:ph idx="1"/>
          </p:nvPr>
        </p:nvSpPr>
        <p:spPr/>
        <p:txBody>
          <a:bodyPr/>
          <a:lstStyle/>
          <a:p>
            <a:r>
              <a:rPr lang="en-US" altLang="zh-HK" dirty="0"/>
              <a:t>Train-test-split was done before, randomly</a:t>
            </a:r>
          </a:p>
          <a:p>
            <a:r>
              <a:rPr lang="en-US" altLang="zh-HK" dirty="0"/>
              <a:t>Only about the train data</a:t>
            </a:r>
          </a:p>
          <a:p>
            <a:r>
              <a:rPr lang="en-US" altLang="zh-HK" dirty="0"/>
              <a:t>Correlation matrix </a:t>
            </a:r>
          </a:p>
          <a:p>
            <a:r>
              <a:rPr lang="en-US" altLang="zh-HK" dirty="0"/>
              <a:t>Logistic regression coefficients analysis</a:t>
            </a:r>
          </a:p>
          <a:p>
            <a:r>
              <a:rPr lang="en-US" altLang="zh-HK" dirty="0"/>
              <a:t>Histograms </a:t>
            </a:r>
            <a:endParaRPr lang="zh-HK" altLang="en-US" dirty="0"/>
          </a:p>
        </p:txBody>
      </p:sp>
    </p:spTree>
    <p:extLst>
      <p:ext uri="{BB962C8B-B14F-4D97-AF65-F5344CB8AC3E}">
        <p14:creationId xmlns:p14="http://schemas.microsoft.com/office/powerpoint/2010/main" val="2055898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FDE98F-AF1E-4AC5-8B19-F0A62D519711}"/>
              </a:ext>
            </a:extLst>
          </p:cNvPr>
          <p:cNvSpPr>
            <a:spLocks noGrp="1"/>
          </p:cNvSpPr>
          <p:nvPr>
            <p:ph type="title"/>
          </p:nvPr>
        </p:nvSpPr>
        <p:spPr/>
        <p:txBody>
          <a:bodyPr/>
          <a:lstStyle/>
          <a:p>
            <a:r>
              <a:rPr lang="en-US" altLang="zh-HK" dirty="0"/>
              <a:t>Exploratory Data Analysis</a:t>
            </a:r>
            <a:br>
              <a:rPr lang="en-US" altLang="zh-HK" dirty="0"/>
            </a:br>
            <a:endParaRPr lang="zh-HK" altLang="en-US" dirty="0"/>
          </a:p>
        </p:txBody>
      </p:sp>
      <p:sp>
        <p:nvSpPr>
          <p:cNvPr id="3" name="內容版面配置區 2">
            <a:extLst>
              <a:ext uri="{FF2B5EF4-FFF2-40B4-BE49-F238E27FC236}">
                <a16:creationId xmlns:a16="http://schemas.microsoft.com/office/drawing/2014/main" id="{B91892E7-9D4E-482E-BA9D-DF1A2EC60C5C}"/>
              </a:ext>
            </a:extLst>
          </p:cNvPr>
          <p:cNvSpPr>
            <a:spLocks noGrp="1"/>
          </p:cNvSpPr>
          <p:nvPr>
            <p:ph idx="1"/>
          </p:nvPr>
        </p:nvSpPr>
        <p:spPr>
          <a:xfrm>
            <a:off x="420659" y="1488613"/>
            <a:ext cx="9782119" cy="4759787"/>
          </a:xfrm>
        </p:spPr>
        <p:txBody>
          <a:bodyPr>
            <a:normAutofit/>
          </a:bodyPr>
          <a:lstStyle/>
          <a:p>
            <a:pPr marL="0" indent="0">
              <a:buNone/>
            </a:pPr>
            <a:r>
              <a:rPr lang="en-US" altLang="zh-HK" dirty="0"/>
              <a:t>From the correlation matrix, those numbers (coefficient of correlation) are so small, but: </a:t>
            </a:r>
          </a:p>
          <a:p>
            <a:r>
              <a:rPr lang="en-US" altLang="zh-HK" dirty="0"/>
              <a:t>1. feature 0 (p1HP) </a:t>
            </a:r>
          </a:p>
          <a:p>
            <a:r>
              <a:rPr lang="en-US" altLang="zh-HK" dirty="0"/>
              <a:t>2. feature 5 (p1SPD) </a:t>
            </a:r>
          </a:p>
          <a:p>
            <a:r>
              <a:rPr lang="en-US" altLang="zh-HK" dirty="0"/>
              <a:t>3. features 6 to 11 (all p2 stats) </a:t>
            </a:r>
          </a:p>
          <a:p>
            <a:r>
              <a:rPr lang="en-US" altLang="zh-HK" dirty="0"/>
              <a:t>4. feature 13 (p2ATKp1DEF), feature 15 (p2SpATKp1SpDEF) and feature 16 (p1SPDp2SPD) </a:t>
            </a:r>
          </a:p>
          <a:p>
            <a:r>
              <a:rPr lang="en-US" altLang="zh-HK" dirty="0"/>
              <a:t>Features 6-11, 13 and 15 show negative correlations, which are expected will enhance the probability of </a:t>
            </a:r>
            <a:r>
              <a:rPr lang="en-US" altLang="zh-HK" dirty="0" err="1"/>
              <a:t>pokemon</a:t>
            </a:r>
            <a:r>
              <a:rPr lang="en-US" altLang="zh-HK" dirty="0"/>
              <a:t> 1 winning. </a:t>
            </a:r>
          </a:p>
          <a:p>
            <a:r>
              <a:rPr lang="en-US" altLang="zh-HK" dirty="0"/>
              <a:t>However, features 0, 5 and 16 are not expected to be having negative correlations, could suggest that HP and Speed are not affecting the probability of </a:t>
            </a:r>
            <a:r>
              <a:rPr lang="en-US" altLang="zh-HK" dirty="0" err="1"/>
              <a:t>pokemon</a:t>
            </a:r>
            <a:r>
              <a:rPr lang="en-US" altLang="zh-HK" dirty="0"/>
              <a:t> 1 winning. </a:t>
            </a:r>
            <a:endParaRPr lang="zh-HK" altLang="en-US" dirty="0"/>
          </a:p>
        </p:txBody>
      </p:sp>
      <p:pic>
        <p:nvPicPr>
          <p:cNvPr id="7" name="圖片 6">
            <a:extLst>
              <a:ext uri="{FF2B5EF4-FFF2-40B4-BE49-F238E27FC236}">
                <a16:creationId xmlns:a16="http://schemas.microsoft.com/office/drawing/2014/main" id="{BAFAE0E7-CBCE-4329-8300-6D3B1F497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20" y="5165984"/>
            <a:ext cx="11322737" cy="406805"/>
          </a:xfrm>
          <a:prstGeom prst="rect">
            <a:avLst/>
          </a:prstGeom>
        </p:spPr>
      </p:pic>
    </p:spTree>
    <p:extLst>
      <p:ext uri="{BB962C8B-B14F-4D97-AF65-F5344CB8AC3E}">
        <p14:creationId xmlns:p14="http://schemas.microsoft.com/office/powerpoint/2010/main" val="217291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A1C4E1-DF1E-44B1-ADD8-BC34E7204940}"/>
              </a:ext>
            </a:extLst>
          </p:cNvPr>
          <p:cNvSpPr>
            <a:spLocks noGrp="1"/>
          </p:cNvSpPr>
          <p:nvPr>
            <p:ph type="title"/>
          </p:nvPr>
        </p:nvSpPr>
        <p:spPr/>
        <p:txBody>
          <a:bodyPr/>
          <a:lstStyle/>
          <a:p>
            <a:r>
              <a:rPr lang="en-US" altLang="zh-HK" dirty="0"/>
              <a:t>Exploratory Data Analysis</a:t>
            </a:r>
            <a:br>
              <a:rPr lang="en-US" altLang="zh-HK" dirty="0"/>
            </a:br>
            <a:endParaRPr lang="zh-HK" altLang="en-US" dirty="0"/>
          </a:p>
        </p:txBody>
      </p:sp>
      <p:pic>
        <p:nvPicPr>
          <p:cNvPr id="5" name="內容版面配置區 4" descr="一張含有 文字 的圖片&#10;&#10;自動產生的描述">
            <a:extLst>
              <a:ext uri="{FF2B5EF4-FFF2-40B4-BE49-F238E27FC236}">
                <a16:creationId xmlns:a16="http://schemas.microsoft.com/office/drawing/2014/main" id="{6031E1DD-3E15-46BE-BC00-64CCA38828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737078"/>
            <a:ext cx="4327470" cy="3881437"/>
          </a:xfrm>
        </p:spPr>
      </p:pic>
      <p:pic>
        <p:nvPicPr>
          <p:cNvPr id="7" name="圖片 6" descr="一張含有 文字 的圖片&#10;&#10;自動產生的描述">
            <a:extLst>
              <a:ext uri="{FF2B5EF4-FFF2-40B4-BE49-F238E27FC236}">
                <a16:creationId xmlns:a16="http://schemas.microsoft.com/office/drawing/2014/main" id="{A022DF75-7EBF-4120-946C-65E120E05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2054" y="2868046"/>
            <a:ext cx="3943350" cy="3619500"/>
          </a:xfrm>
          <a:prstGeom prst="rect">
            <a:avLst/>
          </a:prstGeom>
        </p:spPr>
      </p:pic>
      <p:sp>
        <p:nvSpPr>
          <p:cNvPr id="8" name="內容版面配置區 2">
            <a:extLst>
              <a:ext uri="{FF2B5EF4-FFF2-40B4-BE49-F238E27FC236}">
                <a16:creationId xmlns:a16="http://schemas.microsoft.com/office/drawing/2014/main" id="{0F28BC1C-B877-4623-9A9D-48D3663DD4C6}"/>
              </a:ext>
            </a:extLst>
          </p:cNvPr>
          <p:cNvSpPr txBox="1">
            <a:spLocks/>
          </p:cNvSpPr>
          <p:nvPr/>
        </p:nvSpPr>
        <p:spPr>
          <a:xfrm>
            <a:off x="677334" y="1270000"/>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HK" dirty="0"/>
              <a:t>Some of the p-values are nan, not sure why (immediate reason is due to invertible matrix, or the hessian matrix is not invertible</a:t>
            </a:r>
          </a:p>
          <a:p>
            <a:r>
              <a:rPr lang="en-US" altLang="zh-HK" dirty="0"/>
              <a:t>Only features x6 and x17 are acceptable, which are p1SPD and p2SpATKp1SpDEF, in terms of p-values.</a:t>
            </a:r>
            <a:endParaRPr lang="zh-HK" altLang="en-US" dirty="0"/>
          </a:p>
        </p:txBody>
      </p:sp>
    </p:spTree>
    <p:extLst>
      <p:ext uri="{BB962C8B-B14F-4D97-AF65-F5344CB8AC3E}">
        <p14:creationId xmlns:p14="http://schemas.microsoft.com/office/powerpoint/2010/main" val="962460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535A96-2986-4C57-B4CF-B787030BA582}"/>
              </a:ext>
            </a:extLst>
          </p:cNvPr>
          <p:cNvSpPr>
            <a:spLocks noGrp="1"/>
          </p:cNvSpPr>
          <p:nvPr>
            <p:ph type="title"/>
          </p:nvPr>
        </p:nvSpPr>
        <p:spPr/>
        <p:txBody>
          <a:bodyPr/>
          <a:lstStyle/>
          <a:p>
            <a:r>
              <a:rPr lang="en-US" altLang="zh-HK" dirty="0"/>
              <a:t>Exploratory Data Analysis</a:t>
            </a:r>
            <a:br>
              <a:rPr lang="en-US" altLang="zh-HK" dirty="0"/>
            </a:br>
            <a:endParaRPr lang="zh-HK" altLang="en-US" dirty="0"/>
          </a:p>
        </p:txBody>
      </p:sp>
      <p:sp>
        <p:nvSpPr>
          <p:cNvPr id="3" name="內容版面配置區 2">
            <a:extLst>
              <a:ext uri="{FF2B5EF4-FFF2-40B4-BE49-F238E27FC236}">
                <a16:creationId xmlns:a16="http://schemas.microsoft.com/office/drawing/2014/main" id="{34785E8F-12A0-4073-9853-B375AA40357B}"/>
              </a:ext>
            </a:extLst>
          </p:cNvPr>
          <p:cNvSpPr>
            <a:spLocks noGrp="1"/>
          </p:cNvSpPr>
          <p:nvPr>
            <p:ph idx="1"/>
          </p:nvPr>
        </p:nvSpPr>
        <p:spPr>
          <a:xfrm>
            <a:off x="677334" y="1488613"/>
            <a:ext cx="8596668" cy="3880773"/>
          </a:xfrm>
        </p:spPr>
        <p:txBody>
          <a:bodyPr/>
          <a:lstStyle/>
          <a:p>
            <a:r>
              <a:rPr lang="en-US" altLang="zh-HK" dirty="0"/>
              <a:t>The histograms show the distributions of labelled data for each feature. </a:t>
            </a:r>
          </a:p>
          <a:p>
            <a:r>
              <a:rPr lang="en-US" altLang="zh-HK" dirty="0"/>
              <a:t>Most of the case are overlapping so that it is hard to classify them by looking at each feature, suggesting there is no significant pattern for the model to identify and distinguish whether winning or losing.</a:t>
            </a:r>
            <a:endParaRPr lang="zh-HK" altLang="en-US" dirty="0"/>
          </a:p>
        </p:txBody>
      </p:sp>
      <p:pic>
        <p:nvPicPr>
          <p:cNvPr id="5" name="圖片 4">
            <a:extLst>
              <a:ext uri="{FF2B5EF4-FFF2-40B4-BE49-F238E27FC236}">
                <a16:creationId xmlns:a16="http://schemas.microsoft.com/office/drawing/2014/main" id="{5E100CCC-15BE-4A0E-B171-B97228B3B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220" y="3139991"/>
            <a:ext cx="4791075" cy="3305175"/>
          </a:xfrm>
          <a:prstGeom prst="rect">
            <a:avLst/>
          </a:prstGeom>
        </p:spPr>
      </p:pic>
    </p:spTree>
    <p:extLst>
      <p:ext uri="{BB962C8B-B14F-4D97-AF65-F5344CB8AC3E}">
        <p14:creationId xmlns:p14="http://schemas.microsoft.com/office/powerpoint/2010/main" val="199806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2DFBA1-4FCB-4318-A10F-9BE72C542C57}"/>
              </a:ext>
            </a:extLst>
          </p:cNvPr>
          <p:cNvSpPr>
            <a:spLocks noGrp="1"/>
          </p:cNvSpPr>
          <p:nvPr>
            <p:ph type="title"/>
          </p:nvPr>
        </p:nvSpPr>
        <p:spPr>
          <a:xfrm>
            <a:off x="677333" y="464058"/>
            <a:ext cx="8596668" cy="1320800"/>
          </a:xfrm>
        </p:spPr>
        <p:txBody>
          <a:bodyPr/>
          <a:lstStyle/>
          <a:p>
            <a:r>
              <a:rPr lang="en-US" altLang="zh-HK" dirty="0"/>
              <a:t>Should we still apply modelling? </a:t>
            </a:r>
            <a:endParaRPr lang="zh-HK" altLang="en-US" dirty="0"/>
          </a:p>
        </p:txBody>
      </p:sp>
      <p:sp>
        <p:nvSpPr>
          <p:cNvPr id="3" name="內容版面配置區 2">
            <a:extLst>
              <a:ext uri="{FF2B5EF4-FFF2-40B4-BE49-F238E27FC236}">
                <a16:creationId xmlns:a16="http://schemas.microsoft.com/office/drawing/2014/main" id="{5F91F820-D86B-4979-AE4D-2480DA2267D2}"/>
              </a:ext>
            </a:extLst>
          </p:cNvPr>
          <p:cNvSpPr>
            <a:spLocks noGrp="1"/>
          </p:cNvSpPr>
          <p:nvPr>
            <p:ph idx="1"/>
          </p:nvPr>
        </p:nvSpPr>
        <p:spPr>
          <a:xfrm>
            <a:off x="677333" y="1124458"/>
            <a:ext cx="8596668" cy="3880773"/>
          </a:xfrm>
        </p:spPr>
        <p:txBody>
          <a:bodyPr/>
          <a:lstStyle/>
          <a:p>
            <a:r>
              <a:rPr lang="en-US" altLang="zh-HK" dirty="0"/>
              <a:t>If commercial, no</a:t>
            </a:r>
          </a:p>
          <a:p>
            <a:r>
              <a:rPr lang="en-US" altLang="zh-HK" dirty="0"/>
              <a:t>If for fun, yes</a:t>
            </a:r>
          </a:p>
          <a:p>
            <a:r>
              <a:rPr lang="en-US" altLang="zh-HK" dirty="0" err="1"/>
              <a:t>kNN</a:t>
            </a:r>
            <a:r>
              <a:rPr lang="en-US" altLang="zh-HK" dirty="0"/>
              <a:t>, logistic regression</a:t>
            </a:r>
            <a:r>
              <a:rPr lang="zh-HK" altLang="en-US" dirty="0"/>
              <a:t> </a:t>
            </a:r>
            <a:r>
              <a:rPr lang="en-US" altLang="zh-HK" dirty="0"/>
              <a:t>and</a:t>
            </a:r>
            <a:r>
              <a:rPr lang="zh-HK" altLang="en-US" dirty="0"/>
              <a:t> </a:t>
            </a:r>
            <a:r>
              <a:rPr lang="en-US" altLang="zh-HK" dirty="0"/>
              <a:t>decision</a:t>
            </a:r>
            <a:r>
              <a:rPr lang="zh-HK" altLang="en-US" dirty="0"/>
              <a:t> </a:t>
            </a:r>
            <a:r>
              <a:rPr lang="en-US" altLang="zh-HK" dirty="0"/>
              <a:t>tree</a:t>
            </a:r>
          </a:p>
          <a:p>
            <a:r>
              <a:rPr lang="en-US" altLang="zh-HK" dirty="0"/>
              <a:t>However, during training, overfitting and </a:t>
            </a:r>
            <a:r>
              <a:rPr lang="en-US" altLang="zh-HK" dirty="0" err="1"/>
              <a:t>memorisation</a:t>
            </a:r>
            <a:r>
              <a:rPr lang="en-US" altLang="zh-HK" dirty="0"/>
              <a:t> were an issue  </a:t>
            </a:r>
          </a:p>
        </p:txBody>
      </p:sp>
      <p:pic>
        <p:nvPicPr>
          <p:cNvPr id="5" name="圖片 4">
            <a:extLst>
              <a:ext uri="{FF2B5EF4-FFF2-40B4-BE49-F238E27FC236}">
                <a16:creationId xmlns:a16="http://schemas.microsoft.com/office/drawing/2014/main" id="{4E0C8F92-505D-4366-8681-9615839C9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429000"/>
            <a:ext cx="2438123" cy="3360821"/>
          </a:xfrm>
          <a:prstGeom prst="rect">
            <a:avLst/>
          </a:prstGeom>
        </p:spPr>
      </p:pic>
      <p:pic>
        <p:nvPicPr>
          <p:cNvPr id="7" name="圖片 6">
            <a:extLst>
              <a:ext uri="{FF2B5EF4-FFF2-40B4-BE49-F238E27FC236}">
                <a16:creationId xmlns:a16="http://schemas.microsoft.com/office/drawing/2014/main" id="{0C679062-C6AA-43B4-BBEC-57D73D47C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9288" y="3367506"/>
            <a:ext cx="2532759" cy="3480175"/>
          </a:xfrm>
          <a:prstGeom prst="rect">
            <a:avLst/>
          </a:prstGeom>
        </p:spPr>
      </p:pic>
      <p:pic>
        <p:nvPicPr>
          <p:cNvPr id="9" name="圖片 8">
            <a:extLst>
              <a:ext uri="{FF2B5EF4-FFF2-40B4-BE49-F238E27FC236}">
                <a16:creationId xmlns:a16="http://schemas.microsoft.com/office/drawing/2014/main" id="{6D3AD461-35F7-424D-9CA7-F2D62730EC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936" y="3367506"/>
            <a:ext cx="2523889" cy="3460977"/>
          </a:xfrm>
          <a:prstGeom prst="rect">
            <a:avLst/>
          </a:prstGeom>
        </p:spPr>
      </p:pic>
      <p:sp>
        <p:nvSpPr>
          <p:cNvPr id="10" name="文字方塊 9">
            <a:extLst>
              <a:ext uri="{FF2B5EF4-FFF2-40B4-BE49-F238E27FC236}">
                <a16:creationId xmlns:a16="http://schemas.microsoft.com/office/drawing/2014/main" id="{9B7FED40-B74C-420B-BDDB-101B62813F21}"/>
              </a:ext>
            </a:extLst>
          </p:cNvPr>
          <p:cNvSpPr txBox="1"/>
          <p:nvPr/>
        </p:nvSpPr>
        <p:spPr>
          <a:xfrm>
            <a:off x="1447062" y="2990010"/>
            <a:ext cx="958788" cy="369332"/>
          </a:xfrm>
          <a:prstGeom prst="rect">
            <a:avLst/>
          </a:prstGeom>
          <a:noFill/>
        </p:spPr>
        <p:txBody>
          <a:bodyPr wrap="square" rtlCol="0">
            <a:spAutoFit/>
          </a:bodyPr>
          <a:lstStyle/>
          <a:p>
            <a:r>
              <a:rPr lang="en-US" altLang="zh-HK" dirty="0" err="1"/>
              <a:t>kNN</a:t>
            </a:r>
            <a:endParaRPr lang="zh-HK" altLang="en-US" dirty="0"/>
          </a:p>
        </p:txBody>
      </p:sp>
      <p:sp>
        <p:nvSpPr>
          <p:cNvPr id="11" name="文字方塊 10">
            <a:extLst>
              <a:ext uri="{FF2B5EF4-FFF2-40B4-BE49-F238E27FC236}">
                <a16:creationId xmlns:a16="http://schemas.microsoft.com/office/drawing/2014/main" id="{90CF19CE-CFF1-431E-8674-5A7F6AF96E7C}"/>
              </a:ext>
            </a:extLst>
          </p:cNvPr>
          <p:cNvSpPr txBox="1"/>
          <p:nvPr/>
        </p:nvSpPr>
        <p:spPr>
          <a:xfrm>
            <a:off x="3912288" y="2986000"/>
            <a:ext cx="2532759" cy="369332"/>
          </a:xfrm>
          <a:prstGeom prst="rect">
            <a:avLst/>
          </a:prstGeom>
          <a:noFill/>
        </p:spPr>
        <p:txBody>
          <a:bodyPr wrap="square" rtlCol="0">
            <a:spAutoFit/>
          </a:bodyPr>
          <a:lstStyle/>
          <a:p>
            <a:r>
              <a:rPr lang="en-US" altLang="zh-HK" dirty="0"/>
              <a:t>logistic regression</a:t>
            </a:r>
            <a:endParaRPr lang="zh-HK" altLang="en-US" dirty="0"/>
          </a:p>
        </p:txBody>
      </p:sp>
      <p:sp>
        <p:nvSpPr>
          <p:cNvPr id="12" name="文字方塊 11">
            <a:extLst>
              <a:ext uri="{FF2B5EF4-FFF2-40B4-BE49-F238E27FC236}">
                <a16:creationId xmlns:a16="http://schemas.microsoft.com/office/drawing/2014/main" id="{FC4CFAC0-6921-46C9-93E7-6E017C171406}"/>
              </a:ext>
            </a:extLst>
          </p:cNvPr>
          <p:cNvSpPr txBox="1"/>
          <p:nvPr/>
        </p:nvSpPr>
        <p:spPr>
          <a:xfrm>
            <a:off x="7748485" y="2986000"/>
            <a:ext cx="1670723" cy="369332"/>
          </a:xfrm>
          <a:prstGeom prst="rect">
            <a:avLst/>
          </a:prstGeom>
          <a:noFill/>
        </p:spPr>
        <p:txBody>
          <a:bodyPr wrap="square" rtlCol="0">
            <a:spAutoFit/>
          </a:bodyPr>
          <a:lstStyle/>
          <a:p>
            <a:r>
              <a:rPr lang="en-US" altLang="zh-HK" dirty="0"/>
              <a:t>decision</a:t>
            </a:r>
            <a:r>
              <a:rPr lang="zh-HK" altLang="en-US" dirty="0"/>
              <a:t> </a:t>
            </a:r>
            <a:r>
              <a:rPr lang="en-US" altLang="zh-HK" dirty="0"/>
              <a:t>tree</a:t>
            </a:r>
            <a:endParaRPr lang="zh-HK" altLang="en-US" dirty="0"/>
          </a:p>
        </p:txBody>
      </p:sp>
    </p:spTree>
    <p:extLst>
      <p:ext uri="{BB962C8B-B14F-4D97-AF65-F5344CB8AC3E}">
        <p14:creationId xmlns:p14="http://schemas.microsoft.com/office/powerpoint/2010/main" val="1756163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D64FF2-6E96-426A-A886-E435B869B1A8}"/>
              </a:ext>
            </a:extLst>
          </p:cNvPr>
          <p:cNvSpPr>
            <a:spLocks noGrp="1"/>
          </p:cNvSpPr>
          <p:nvPr>
            <p:ph type="title"/>
          </p:nvPr>
        </p:nvSpPr>
        <p:spPr/>
        <p:txBody>
          <a:bodyPr/>
          <a:lstStyle/>
          <a:p>
            <a:r>
              <a:rPr lang="en-US" altLang="zh-HK" dirty="0"/>
              <a:t>Validation results and </a:t>
            </a:r>
            <a:r>
              <a:rPr lang="en-US" altLang="zh-HK" dirty="0" err="1"/>
              <a:t>fm</a:t>
            </a:r>
            <a:r>
              <a:rPr lang="en-US" altLang="zh-HK" dirty="0"/>
              <a:t> </a:t>
            </a:r>
            <a:r>
              <a:rPr lang="en-US" altLang="zh-HK" dirty="0" err="1"/>
              <a:t>optimisation</a:t>
            </a:r>
            <a:r>
              <a:rPr lang="en-US" altLang="zh-HK" dirty="0"/>
              <a:t>  </a:t>
            </a:r>
            <a:endParaRPr lang="zh-HK" altLang="en-US" dirty="0"/>
          </a:p>
        </p:txBody>
      </p:sp>
      <p:pic>
        <p:nvPicPr>
          <p:cNvPr id="9" name="內容版面配置區 8">
            <a:extLst>
              <a:ext uri="{FF2B5EF4-FFF2-40B4-BE49-F238E27FC236}">
                <a16:creationId xmlns:a16="http://schemas.microsoft.com/office/drawing/2014/main" id="{E149F645-2CDE-474E-8292-61C05C7FB3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50" y="1532397"/>
            <a:ext cx="4244624" cy="3439320"/>
          </a:xfrm>
        </p:spPr>
      </p:pic>
      <p:pic>
        <p:nvPicPr>
          <p:cNvPr id="11" name="圖片 10">
            <a:extLst>
              <a:ext uri="{FF2B5EF4-FFF2-40B4-BE49-F238E27FC236}">
                <a16:creationId xmlns:a16="http://schemas.microsoft.com/office/drawing/2014/main" id="{555B762B-C9F7-4CEC-BDE6-61C4742191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676" y="3274115"/>
            <a:ext cx="4256800" cy="3395203"/>
          </a:xfrm>
          <a:prstGeom prst="rect">
            <a:avLst/>
          </a:prstGeom>
        </p:spPr>
      </p:pic>
      <p:pic>
        <p:nvPicPr>
          <p:cNvPr id="13" name="圖片 12">
            <a:extLst>
              <a:ext uri="{FF2B5EF4-FFF2-40B4-BE49-F238E27FC236}">
                <a16:creationId xmlns:a16="http://schemas.microsoft.com/office/drawing/2014/main" id="{400FFBC1-90F3-4DBC-BBC4-9A34C86889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3476" y="1394682"/>
            <a:ext cx="3876675" cy="3714750"/>
          </a:xfrm>
          <a:prstGeom prst="rect">
            <a:avLst/>
          </a:prstGeom>
        </p:spPr>
      </p:pic>
    </p:spTree>
    <p:extLst>
      <p:ext uri="{BB962C8B-B14F-4D97-AF65-F5344CB8AC3E}">
        <p14:creationId xmlns:p14="http://schemas.microsoft.com/office/powerpoint/2010/main" val="47284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45A592D-89EA-464A-9614-89072322D206}"/>
              </a:ext>
            </a:extLst>
          </p:cNvPr>
          <p:cNvSpPr>
            <a:spLocks noGrp="1"/>
          </p:cNvSpPr>
          <p:nvPr>
            <p:ph idx="1"/>
          </p:nvPr>
        </p:nvSpPr>
        <p:spPr>
          <a:xfrm>
            <a:off x="419881" y="1097872"/>
            <a:ext cx="8981571" cy="5214151"/>
          </a:xfrm>
        </p:spPr>
        <p:txBody>
          <a:bodyPr>
            <a:normAutofit/>
          </a:bodyPr>
          <a:lstStyle/>
          <a:p>
            <a:r>
              <a:rPr lang="en-US" altLang="zh-HK" sz="1800" dirty="0"/>
              <a:t>FPR and TPR changes rapidly and dramatically with some </a:t>
            </a:r>
            <a:r>
              <a:rPr lang="en-US" altLang="zh-HK" sz="1800" dirty="0" err="1"/>
              <a:t>crictical</a:t>
            </a:r>
            <a:r>
              <a:rPr lang="en-US" altLang="zh-HK" sz="1800" dirty="0"/>
              <a:t> values, especially for Decision tree. </a:t>
            </a:r>
          </a:p>
          <a:p>
            <a:r>
              <a:rPr lang="en-US" altLang="zh-HK" sz="1800" dirty="0"/>
              <a:t>Getting an </a:t>
            </a:r>
            <a:r>
              <a:rPr lang="en-US" altLang="zh-HK" sz="1800" dirty="0" err="1"/>
              <a:t>Optimised</a:t>
            </a:r>
            <a:r>
              <a:rPr lang="en-US" altLang="zh-HK" sz="1800" dirty="0"/>
              <a:t> threshold values is not helpful in these models, since the predictions are too sensitive and extreme to different thresholds. Just a slight change on the costs can results in completely opposite predictions.</a:t>
            </a:r>
            <a:endParaRPr lang="en-US" altLang="zh-HK" dirty="0"/>
          </a:p>
          <a:p>
            <a:r>
              <a:rPr lang="en-US" altLang="zh-HK" sz="1800" dirty="0"/>
              <a:t>This may suggest </a:t>
            </a:r>
            <a:r>
              <a:rPr lang="en-US" altLang="zh-HK" sz="1800" dirty="0" err="1"/>
              <a:t>fm</a:t>
            </a:r>
            <a:r>
              <a:rPr lang="en-US" altLang="zh-HK" sz="1800" dirty="0"/>
              <a:t> </a:t>
            </a:r>
            <a:r>
              <a:rPr lang="en-US" altLang="zh-HK" sz="1800" dirty="0" err="1"/>
              <a:t>Optimisation</a:t>
            </a:r>
            <a:r>
              <a:rPr lang="en-US" altLang="zh-HK" sz="1800" dirty="0"/>
              <a:t> in an unsignificant model is hard, all depends on which error, FP or FN, is more except able or favorable. </a:t>
            </a:r>
          </a:p>
          <a:p>
            <a:r>
              <a:rPr lang="en-US" altLang="zh-HK" dirty="0"/>
              <a:t>Even within the validation dataset, the </a:t>
            </a:r>
            <a:r>
              <a:rPr lang="en-US" altLang="zh-HK" dirty="0" err="1"/>
              <a:t>fm</a:t>
            </a:r>
            <a:r>
              <a:rPr lang="en-US" altLang="zh-HK" dirty="0"/>
              <a:t> </a:t>
            </a:r>
            <a:r>
              <a:rPr lang="en-US" altLang="zh-HK" dirty="0" err="1"/>
              <a:t>Optimisation</a:t>
            </a:r>
            <a:r>
              <a:rPr lang="en-US" altLang="zh-HK" dirty="0"/>
              <a:t> with </a:t>
            </a:r>
            <a:r>
              <a:rPr lang="en-US" altLang="zh-HK" dirty="0" err="1"/>
              <a:t>cost_negative</a:t>
            </a:r>
            <a:r>
              <a:rPr lang="en-US" altLang="zh-HK" dirty="0"/>
              <a:t>=2 caused the model to predict mostly False and all False in Decision tree model (due to the threshold &gt; 1). </a:t>
            </a:r>
          </a:p>
          <a:p>
            <a:r>
              <a:rPr lang="en-US" altLang="zh-HK" dirty="0"/>
              <a:t>If we aim to getting better looking results on TPR and FPR, we have to tune the costs </a:t>
            </a:r>
          </a:p>
          <a:p>
            <a:r>
              <a:rPr lang="en-US" altLang="zh-HK" dirty="0"/>
              <a:t>but then this action violates the main idea of </a:t>
            </a:r>
            <a:r>
              <a:rPr lang="en-US" altLang="zh-HK" dirty="0" err="1"/>
              <a:t>fm</a:t>
            </a:r>
            <a:r>
              <a:rPr lang="en-US" altLang="zh-HK" dirty="0"/>
              <a:t> </a:t>
            </a:r>
            <a:r>
              <a:rPr lang="en-US" altLang="zh-HK" dirty="0" err="1"/>
              <a:t>Optimisation</a:t>
            </a:r>
            <a:r>
              <a:rPr lang="en-US" altLang="zh-HK" dirty="0"/>
              <a:t>. </a:t>
            </a:r>
          </a:p>
          <a:p>
            <a:r>
              <a:rPr lang="en-US" altLang="zh-HK" dirty="0"/>
              <a:t>Therefore, I would say </a:t>
            </a:r>
            <a:r>
              <a:rPr lang="en-US" altLang="zh-HK" dirty="0" err="1"/>
              <a:t>fm</a:t>
            </a:r>
            <a:r>
              <a:rPr lang="en-US" altLang="zh-HK" dirty="0"/>
              <a:t> </a:t>
            </a:r>
            <a:r>
              <a:rPr lang="en-US" altLang="zh-HK" dirty="0" err="1"/>
              <a:t>Optimisation</a:t>
            </a:r>
            <a:r>
              <a:rPr lang="en-US" altLang="zh-HK" dirty="0"/>
              <a:t> is not applicable in these models.</a:t>
            </a:r>
            <a:endParaRPr lang="zh-HK" altLang="en-US" dirty="0"/>
          </a:p>
        </p:txBody>
      </p:sp>
    </p:spTree>
    <p:extLst>
      <p:ext uri="{BB962C8B-B14F-4D97-AF65-F5344CB8AC3E}">
        <p14:creationId xmlns:p14="http://schemas.microsoft.com/office/powerpoint/2010/main" val="249723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B7879E-6F94-483E-B65F-6288E921DE46}"/>
              </a:ext>
            </a:extLst>
          </p:cNvPr>
          <p:cNvSpPr>
            <a:spLocks noGrp="1"/>
          </p:cNvSpPr>
          <p:nvPr>
            <p:ph type="title"/>
          </p:nvPr>
        </p:nvSpPr>
        <p:spPr/>
        <p:txBody>
          <a:bodyPr/>
          <a:lstStyle/>
          <a:p>
            <a:r>
              <a:rPr lang="en-US" altLang="zh-HK" dirty="0"/>
              <a:t>Problems </a:t>
            </a:r>
            <a:endParaRPr lang="zh-HK" altLang="en-US" dirty="0"/>
          </a:p>
        </p:txBody>
      </p:sp>
      <p:sp>
        <p:nvSpPr>
          <p:cNvPr id="3" name="內容版面配置區 2">
            <a:extLst>
              <a:ext uri="{FF2B5EF4-FFF2-40B4-BE49-F238E27FC236}">
                <a16:creationId xmlns:a16="http://schemas.microsoft.com/office/drawing/2014/main" id="{2DBDF120-4495-495D-B3D4-650BCDEC97F3}"/>
              </a:ext>
            </a:extLst>
          </p:cNvPr>
          <p:cNvSpPr>
            <a:spLocks noGrp="1"/>
          </p:cNvSpPr>
          <p:nvPr>
            <p:ph idx="1"/>
          </p:nvPr>
        </p:nvSpPr>
        <p:spPr/>
        <p:txBody>
          <a:bodyPr/>
          <a:lstStyle/>
          <a:p>
            <a:r>
              <a:rPr lang="en-US" altLang="zh-HK" dirty="0"/>
              <a:t>Can I guess/predict the outcome of a Pokémon battle? </a:t>
            </a:r>
          </a:p>
          <a:p>
            <a:endParaRPr lang="en-US" altLang="zh-HK" dirty="0"/>
          </a:p>
          <a:p>
            <a:pPr marL="0" indent="0">
              <a:buNone/>
            </a:pPr>
            <a:r>
              <a:rPr lang="en-US" altLang="zh-HK" dirty="0"/>
              <a:t>But rather than problems, there are more opportunities: </a:t>
            </a:r>
          </a:p>
          <a:p>
            <a:r>
              <a:rPr lang="en-US" altLang="zh-HK" dirty="0"/>
              <a:t>Looking for patterns in </a:t>
            </a:r>
            <a:r>
              <a:rPr lang="en-US" altLang="zh-HK" dirty="0" err="1"/>
              <a:t>Pokémons</a:t>
            </a:r>
            <a:r>
              <a:rPr lang="en-US" altLang="zh-HK" dirty="0"/>
              <a:t> (</a:t>
            </a:r>
            <a:r>
              <a:rPr lang="en-US" altLang="zh-HK" dirty="0" err="1"/>
              <a:t>eg</a:t>
            </a:r>
            <a:r>
              <a:rPr lang="en-US" altLang="zh-HK" dirty="0"/>
              <a:t> creating new </a:t>
            </a:r>
            <a:r>
              <a:rPr lang="en-US" altLang="zh-HK" dirty="0" err="1"/>
              <a:t>Pokémons</a:t>
            </a:r>
            <a:r>
              <a:rPr lang="en-US" altLang="zh-HK" dirty="0"/>
              <a:t>)</a:t>
            </a:r>
          </a:p>
          <a:p>
            <a:r>
              <a:rPr lang="en-US" altLang="zh-HK" dirty="0"/>
              <a:t>AI plays Pokémon battles</a:t>
            </a:r>
          </a:p>
          <a:p>
            <a:r>
              <a:rPr lang="en-US" altLang="zh-HK" dirty="0"/>
              <a:t>AI builds teams of Pokémon</a:t>
            </a:r>
            <a:endParaRPr lang="zh-HK" altLang="en-US" dirty="0"/>
          </a:p>
        </p:txBody>
      </p:sp>
    </p:spTree>
    <p:extLst>
      <p:ext uri="{BB962C8B-B14F-4D97-AF65-F5344CB8AC3E}">
        <p14:creationId xmlns:p14="http://schemas.microsoft.com/office/powerpoint/2010/main" val="2389804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FE2A62-B303-4D00-8BCE-E10B6C5C1F53}"/>
              </a:ext>
            </a:extLst>
          </p:cNvPr>
          <p:cNvSpPr>
            <a:spLocks noGrp="1"/>
          </p:cNvSpPr>
          <p:nvPr>
            <p:ph type="title"/>
          </p:nvPr>
        </p:nvSpPr>
        <p:spPr/>
        <p:txBody>
          <a:bodyPr>
            <a:normAutofit/>
          </a:bodyPr>
          <a:lstStyle/>
          <a:p>
            <a:r>
              <a:rPr lang="en-US" altLang="zh-HK" dirty="0"/>
              <a:t>Conclusion</a:t>
            </a:r>
            <a:endParaRPr lang="zh-HK" altLang="en-US" dirty="0"/>
          </a:p>
        </p:txBody>
      </p:sp>
      <p:sp>
        <p:nvSpPr>
          <p:cNvPr id="3" name="內容版面配置區 2">
            <a:extLst>
              <a:ext uri="{FF2B5EF4-FFF2-40B4-BE49-F238E27FC236}">
                <a16:creationId xmlns:a16="http://schemas.microsoft.com/office/drawing/2014/main" id="{7A9B91BE-82F4-49B2-86D8-585547464EC7}"/>
              </a:ext>
            </a:extLst>
          </p:cNvPr>
          <p:cNvSpPr>
            <a:spLocks noGrp="1"/>
          </p:cNvSpPr>
          <p:nvPr>
            <p:ph idx="1"/>
          </p:nvPr>
        </p:nvSpPr>
        <p:spPr>
          <a:xfrm>
            <a:off x="677334" y="1365292"/>
            <a:ext cx="9024542" cy="5021179"/>
          </a:xfrm>
        </p:spPr>
        <p:txBody>
          <a:bodyPr>
            <a:normAutofit/>
          </a:bodyPr>
          <a:lstStyle/>
          <a:p>
            <a:r>
              <a:rPr lang="en-US" altLang="zh-HK" sz="2400" dirty="0"/>
              <a:t>each model gives an AUC of around 0.5, making them perform roughly the same as random guessing. </a:t>
            </a:r>
          </a:p>
          <a:p>
            <a:r>
              <a:rPr lang="en-US" altLang="zh-HK" sz="2400" dirty="0"/>
              <a:t>The reason could be due to: </a:t>
            </a:r>
          </a:p>
          <a:p>
            <a:pPr lvl="1"/>
            <a:r>
              <a:rPr lang="en-US" altLang="zh-HK" sz="2200" dirty="0"/>
              <a:t>lack of data, </a:t>
            </a:r>
          </a:p>
          <a:p>
            <a:pPr lvl="1"/>
            <a:r>
              <a:rPr lang="en-US" altLang="zh-HK" sz="2200" dirty="0"/>
              <a:t>data </a:t>
            </a:r>
            <a:r>
              <a:rPr lang="en-US" altLang="zh-HK" sz="2200" dirty="0" err="1"/>
              <a:t>memorisation</a:t>
            </a:r>
            <a:r>
              <a:rPr lang="en-US" altLang="zh-HK" sz="2200" dirty="0"/>
              <a:t>, </a:t>
            </a:r>
          </a:p>
          <a:p>
            <a:pPr lvl="1"/>
            <a:r>
              <a:rPr lang="en-US" altLang="zh-HK" sz="2200" dirty="0"/>
              <a:t>or just simply Pokémon is too good on having a balanced game such that the outcome of a Pokémon battle doesn't relate too much with </a:t>
            </a:r>
            <a:r>
              <a:rPr lang="en-US" altLang="zh-HK" sz="2200" dirty="0" err="1"/>
              <a:t>Pokémons</a:t>
            </a:r>
            <a:r>
              <a:rPr lang="en-US" altLang="zh-HK" sz="2200" dirty="0"/>
              <a:t>' base stats.</a:t>
            </a:r>
          </a:p>
        </p:txBody>
      </p:sp>
    </p:spTree>
    <p:extLst>
      <p:ext uri="{BB962C8B-B14F-4D97-AF65-F5344CB8AC3E}">
        <p14:creationId xmlns:p14="http://schemas.microsoft.com/office/powerpoint/2010/main" val="272352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4A570-7AAF-46A8-B20F-D41A8F46C065}"/>
              </a:ext>
            </a:extLst>
          </p:cNvPr>
          <p:cNvSpPr>
            <a:spLocks noGrp="1"/>
          </p:cNvSpPr>
          <p:nvPr>
            <p:ph type="title"/>
          </p:nvPr>
        </p:nvSpPr>
        <p:spPr/>
        <p:txBody>
          <a:bodyPr/>
          <a:lstStyle/>
          <a:p>
            <a:r>
              <a:rPr lang="en-US" altLang="zh-HK" dirty="0"/>
              <a:t>Future works</a:t>
            </a:r>
            <a:endParaRPr lang="zh-HK" altLang="en-US" dirty="0"/>
          </a:p>
        </p:txBody>
      </p:sp>
      <p:sp>
        <p:nvSpPr>
          <p:cNvPr id="3" name="內容版面配置區 2">
            <a:extLst>
              <a:ext uri="{FF2B5EF4-FFF2-40B4-BE49-F238E27FC236}">
                <a16:creationId xmlns:a16="http://schemas.microsoft.com/office/drawing/2014/main" id="{1C3BEC11-526C-45A7-9AA5-DEC5515B7746}"/>
              </a:ext>
            </a:extLst>
          </p:cNvPr>
          <p:cNvSpPr>
            <a:spLocks noGrp="1"/>
          </p:cNvSpPr>
          <p:nvPr>
            <p:ph idx="1"/>
          </p:nvPr>
        </p:nvSpPr>
        <p:spPr/>
        <p:txBody>
          <a:bodyPr/>
          <a:lstStyle/>
          <a:p>
            <a:r>
              <a:rPr lang="en-US" altLang="zh-HK" dirty="0"/>
              <a:t>Pokémon battle outcome is not solely related to </a:t>
            </a:r>
            <a:r>
              <a:rPr lang="en-US" altLang="zh-HK" dirty="0" err="1"/>
              <a:t>Pokémons</a:t>
            </a:r>
            <a:r>
              <a:rPr lang="en-US" altLang="zh-HK" dirty="0"/>
              <a:t>' base stats, but also many other factors. </a:t>
            </a:r>
          </a:p>
          <a:p>
            <a:r>
              <a:rPr lang="en-US" altLang="zh-HK" dirty="0" err="1"/>
              <a:t>analyse</a:t>
            </a:r>
            <a:r>
              <a:rPr lang="en-US" altLang="zh-HK" dirty="0"/>
              <a:t> even more attributes of each Pokémon, such as types, weaknesses, abilities or natures </a:t>
            </a:r>
          </a:p>
          <a:p>
            <a:r>
              <a:rPr lang="en-US" altLang="zh-HK" dirty="0"/>
              <a:t>investigate what other factors hidden in each battle, such as number of turns, items carried, or what moves are</a:t>
            </a:r>
            <a:endParaRPr lang="zh-HK" altLang="en-US" dirty="0"/>
          </a:p>
        </p:txBody>
      </p:sp>
    </p:spTree>
    <p:extLst>
      <p:ext uri="{BB962C8B-B14F-4D97-AF65-F5344CB8AC3E}">
        <p14:creationId xmlns:p14="http://schemas.microsoft.com/office/powerpoint/2010/main" val="300983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4FF72-00F8-4E61-A07C-8CFB99A654C6}"/>
              </a:ext>
            </a:extLst>
          </p:cNvPr>
          <p:cNvSpPr>
            <a:spLocks noGrp="1"/>
          </p:cNvSpPr>
          <p:nvPr>
            <p:ph type="title"/>
          </p:nvPr>
        </p:nvSpPr>
        <p:spPr/>
        <p:txBody>
          <a:bodyPr/>
          <a:lstStyle/>
          <a:p>
            <a:r>
              <a:rPr lang="en-US" altLang="zh-HK" dirty="0"/>
              <a:t>Stakeholders (real life)</a:t>
            </a:r>
            <a:endParaRPr lang="zh-HK" altLang="en-US" dirty="0"/>
          </a:p>
        </p:txBody>
      </p:sp>
      <p:sp>
        <p:nvSpPr>
          <p:cNvPr id="3" name="內容版面配置區 2">
            <a:extLst>
              <a:ext uri="{FF2B5EF4-FFF2-40B4-BE49-F238E27FC236}">
                <a16:creationId xmlns:a16="http://schemas.microsoft.com/office/drawing/2014/main" id="{B6738580-B01E-4C8A-8016-48A309182223}"/>
              </a:ext>
            </a:extLst>
          </p:cNvPr>
          <p:cNvSpPr>
            <a:spLocks noGrp="1"/>
          </p:cNvSpPr>
          <p:nvPr>
            <p:ph idx="1"/>
          </p:nvPr>
        </p:nvSpPr>
        <p:spPr>
          <a:xfrm>
            <a:off x="588557" y="1393794"/>
            <a:ext cx="9168002" cy="4789611"/>
          </a:xfrm>
        </p:spPr>
        <p:txBody>
          <a:bodyPr/>
          <a:lstStyle/>
          <a:p>
            <a:r>
              <a:rPr lang="en-US" altLang="zh-HK" dirty="0"/>
              <a:t>Pokémon streamers (e.g. The Official Pokémon YouTube channel)</a:t>
            </a:r>
          </a:p>
          <a:p>
            <a:pPr lvl="1"/>
            <a:r>
              <a:rPr lang="en-US" altLang="zh-HK" dirty="0"/>
              <a:t>May use the model as a tool, to create more content to talk about</a:t>
            </a:r>
          </a:p>
          <a:p>
            <a:r>
              <a:rPr lang="en-US" altLang="zh-HK" dirty="0"/>
              <a:t>Pokémon gamers/</a:t>
            </a:r>
            <a:r>
              <a:rPr lang="en-US" altLang="zh-HK" b="0" i="0" dirty="0">
                <a:solidFill>
                  <a:srgbClr val="0A0A0A"/>
                </a:solidFill>
                <a:effectLst/>
                <a:latin typeface="Roboto" panose="02000000000000000000" pitchFamily="2" charset="0"/>
              </a:rPr>
              <a:t>Pokémon Video Game Championships (VGC) participants</a:t>
            </a:r>
          </a:p>
          <a:p>
            <a:pPr lvl="1"/>
            <a:r>
              <a:rPr lang="en-US" altLang="zh-HK" dirty="0">
                <a:solidFill>
                  <a:srgbClr val="0A0A0A"/>
                </a:solidFill>
                <a:latin typeface="Roboto" panose="02000000000000000000" pitchFamily="2" charset="0"/>
              </a:rPr>
              <a:t>Focus on team building and strategy </a:t>
            </a:r>
          </a:p>
          <a:p>
            <a:pPr lvl="1"/>
            <a:r>
              <a:rPr lang="en-US" altLang="zh-HK" b="0" i="0" dirty="0">
                <a:solidFill>
                  <a:srgbClr val="0A0A0A"/>
                </a:solidFill>
                <a:effectLst/>
                <a:latin typeface="Roboto" panose="02000000000000000000" pitchFamily="2" charset="0"/>
              </a:rPr>
              <a:t>They create data</a:t>
            </a:r>
          </a:p>
          <a:p>
            <a:r>
              <a:rPr lang="en-US" altLang="zh-HK" b="0" i="0" dirty="0">
                <a:solidFill>
                  <a:srgbClr val="0A0A0A"/>
                </a:solidFill>
                <a:effectLst/>
                <a:latin typeface="Roboto" panose="02000000000000000000" pitchFamily="2" charset="0"/>
              </a:rPr>
              <a:t>Website: </a:t>
            </a:r>
            <a:r>
              <a:rPr lang="en-US" altLang="zh-HK" b="0" i="0" dirty="0">
                <a:solidFill>
                  <a:srgbClr val="0A0A0A"/>
                </a:solidFill>
                <a:effectLst/>
                <a:latin typeface="Roboto" panose="02000000000000000000" pitchFamily="2" charset="0"/>
                <a:hlinkClick r:id="rId2"/>
              </a:rPr>
              <a:t>https://pokemonshowdown.com/</a:t>
            </a:r>
            <a:endParaRPr lang="en-US" altLang="zh-HK" b="0" i="0" dirty="0">
              <a:solidFill>
                <a:srgbClr val="0A0A0A"/>
              </a:solidFill>
              <a:effectLst/>
              <a:latin typeface="Roboto" panose="02000000000000000000" pitchFamily="2" charset="0"/>
            </a:endParaRPr>
          </a:p>
          <a:p>
            <a:pPr lvl="1"/>
            <a:r>
              <a:rPr lang="en-US" altLang="zh-HK" dirty="0" err="1">
                <a:solidFill>
                  <a:srgbClr val="0A0A0A"/>
                </a:solidFill>
                <a:latin typeface="Roboto" panose="02000000000000000000" pitchFamily="2" charset="0"/>
              </a:rPr>
              <a:t>Organiser</a:t>
            </a:r>
            <a:r>
              <a:rPr lang="en-US" altLang="zh-HK" dirty="0">
                <a:solidFill>
                  <a:srgbClr val="0A0A0A"/>
                </a:solidFill>
                <a:latin typeface="Roboto" panose="02000000000000000000" pitchFamily="2" charset="0"/>
              </a:rPr>
              <a:t> of a </a:t>
            </a:r>
            <a:r>
              <a:rPr lang="en-US" altLang="zh-HK" b="0" i="0" dirty="0">
                <a:solidFill>
                  <a:srgbClr val="0A0A0A"/>
                </a:solidFill>
                <a:effectLst/>
                <a:latin typeface="Roboto" panose="02000000000000000000" pitchFamily="2" charset="0"/>
              </a:rPr>
              <a:t>Pokémon battle platform</a:t>
            </a:r>
          </a:p>
          <a:p>
            <a:pPr lvl="1"/>
            <a:r>
              <a:rPr lang="en-US" altLang="zh-HK" dirty="0">
                <a:solidFill>
                  <a:srgbClr val="0A0A0A"/>
                </a:solidFill>
                <a:latin typeface="Roboto" panose="02000000000000000000" pitchFamily="2" charset="0"/>
              </a:rPr>
              <a:t>They are the rules </a:t>
            </a:r>
            <a:endParaRPr lang="en-US" altLang="zh-HK" b="0" i="0" dirty="0">
              <a:solidFill>
                <a:srgbClr val="0A0A0A"/>
              </a:solidFill>
              <a:effectLst/>
              <a:latin typeface="Roboto" panose="02000000000000000000" pitchFamily="2" charset="0"/>
            </a:endParaRPr>
          </a:p>
          <a:p>
            <a:r>
              <a:rPr lang="en-US" altLang="zh-HK" b="0" i="0" dirty="0">
                <a:solidFill>
                  <a:srgbClr val="0A0A0A"/>
                </a:solidFill>
                <a:effectLst/>
                <a:latin typeface="Roboto" panose="02000000000000000000" pitchFamily="2" charset="0"/>
              </a:rPr>
              <a:t>Pokémon game developers </a:t>
            </a:r>
          </a:p>
          <a:p>
            <a:pPr lvl="1"/>
            <a:r>
              <a:rPr lang="en-US" altLang="zh-HK" b="0" i="0" dirty="0">
                <a:solidFill>
                  <a:srgbClr val="0A0A0A"/>
                </a:solidFill>
                <a:effectLst/>
                <a:latin typeface="Roboto" panose="02000000000000000000" pitchFamily="2" charset="0"/>
              </a:rPr>
              <a:t>create the game and </a:t>
            </a:r>
            <a:r>
              <a:rPr lang="en-US" altLang="zh-HK" b="0" i="0" dirty="0" err="1">
                <a:solidFill>
                  <a:srgbClr val="0A0A0A"/>
                </a:solidFill>
                <a:effectLst/>
                <a:latin typeface="Roboto" panose="02000000000000000000" pitchFamily="2" charset="0"/>
              </a:rPr>
              <a:t>Pokémons</a:t>
            </a:r>
            <a:endParaRPr lang="en-US" altLang="zh-HK" b="0" i="0" dirty="0">
              <a:solidFill>
                <a:srgbClr val="0A0A0A"/>
              </a:solidFill>
              <a:effectLst/>
              <a:latin typeface="Roboto" panose="02000000000000000000" pitchFamily="2" charset="0"/>
            </a:endParaRPr>
          </a:p>
          <a:p>
            <a:pPr lvl="1"/>
            <a:r>
              <a:rPr lang="en-US" altLang="zh-HK" dirty="0">
                <a:solidFill>
                  <a:srgbClr val="0A0A0A"/>
                </a:solidFill>
                <a:latin typeface="Roboto" panose="02000000000000000000" pitchFamily="2" charset="0"/>
              </a:rPr>
              <a:t>They are the creators </a:t>
            </a:r>
            <a:endParaRPr lang="en-US" altLang="zh-HK" b="0" i="0" dirty="0">
              <a:solidFill>
                <a:srgbClr val="0A0A0A"/>
              </a:solidFill>
              <a:effectLst/>
              <a:latin typeface="Roboto" panose="02000000000000000000" pitchFamily="2" charset="0"/>
            </a:endParaRPr>
          </a:p>
          <a:p>
            <a:pPr lvl="1"/>
            <a:endParaRPr lang="en-US" altLang="zh-HK" b="0" i="0" dirty="0">
              <a:solidFill>
                <a:srgbClr val="0A0A0A"/>
              </a:solidFill>
              <a:effectLst/>
              <a:latin typeface="Roboto" panose="02000000000000000000" pitchFamily="2" charset="0"/>
            </a:endParaRPr>
          </a:p>
          <a:p>
            <a:endParaRPr lang="zh-HK" altLang="en-US" dirty="0"/>
          </a:p>
        </p:txBody>
      </p:sp>
      <p:pic>
        <p:nvPicPr>
          <p:cNvPr id="4" name="Picture 2" descr="Stakeholder Mapping: Identify &amp;amp; Assess Project Stakeholders">
            <a:extLst>
              <a:ext uri="{FF2B5EF4-FFF2-40B4-BE49-F238E27FC236}">
                <a16:creationId xmlns:a16="http://schemas.microsoft.com/office/drawing/2014/main" id="{66FCB9BD-2003-4F2F-B1FB-82D18F325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342" y="2930571"/>
            <a:ext cx="5381612" cy="3945115"/>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A4282ACA-B71C-443F-A44B-08D87856E832}"/>
              </a:ext>
            </a:extLst>
          </p:cNvPr>
          <p:cNvSpPr txBox="1"/>
          <p:nvPr/>
        </p:nvSpPr>
        <p:spPr>
          <a:xfrm>
            <a:off x="9160408" y="3244334"/>
            <a:ext cx="1492795" cy="369332"/>
          </a:xfrm>
          <a:prstGeom prst="rect">
            <a:avLst/>
          </a:prstGeom>
          <a:noFill/>
        </p:spPr>
        <p:txBody>
          <a:bodyPr wrap="square">
            <a:spAutoFit/>
          </a:bodyPr>
          <a:lstStyle/>
          <a:p>
            <a:r>
              <a:rPr lang="en-US" altLang="zh-HK" b="0" i="0" dirty="0" err="1">
                <a:solidFill>
                  <a:srgbClr val="0A0A0A"/>
                </a:solidFill>
                <a:effectLst/>
                <a:latin typeface="Roboto" panose="02000000000000000000" pitchFamily="2" charset="0"/>
              </a:rPr>
              <a:t>organisers</a:t>
            </a:r>
            <a:endParaRPr lang="en-US" altLang="zh-HK" b="0" i="0" dirty="0">
              <a:solidFill>
                <a:srgbClr val="0A0A0A"/>
              </a:solidFill>
              <a:effectLst/>
              <a:latin typeface="Roboto" panose="02000000000000000000" pitchFamily="2" charset="0"/>
            </a:endParaRPr>
          </a:p>
        </p:txBody>
      </p:sp>
      <p:sp>
        <p:nvSpPr>
          <p:cNvPr id="6" name="文字方塊 5">
            <a:extLst>
              <a:ext uri="{FF2B5EF4-FFF2-40B4-BE49-F238E27FC236}">
                <a16:creationId xmlns:a16="http://schemas.microsoft.com/office/drawing/2014/main" id="{324B7EF3-4767-4837-9B02-F2251A2A886F}"/>
              </a:ext>
            </a:extLst>
          </p:cNvPr>
          <p:cNvSpPr txBox="1"/>
          <p:nvPr/>
        </p:nvSpPr>
        <p:spPr>
          <a:xfrm>
            <a:off x="7054180" y="4244505"/>
            <a:ext cx="2246051" cy="369332"/>
          </a:xfrm>
          <a:prstGeom prst="rect">
            <a:avLst/>
          </a:prstGeom>
          <a:noFill/>
        </p:spPr>
        <p:txBody>
          <a:bodyPr wrap="square" rtlCol="0">
            <a:spAutoFit/>
          </a:bodyPr>
          <a:lstStyle/>
          <a:p>
            <a:r>
              <a:rPr lang="en-US" altLang="zh-HK" dirty="0"/>
              <a:t>streamers</a:t>
            </a:r>
          </a:p>
        </p:txBody>
      </p:sp>
      <p:sp>
        <p:nvSpPr>
          <p:cNvPr id="7" name="文字方塊 6">
            <a:extLst>
              <a:ext uri="{FF2B5EF4-FFF2-40B4-BE49-F238E27FC236}">
                <a16:creationId xmlns:a16="http://schemas.microsoft.com/office/drawing/2014/main" id="{BE2A4A48-EA2B-4632-BDDB-75044D7CCAD8}"/>
              </a:ext>
            </a:extLst>
          </p:cNvPr>
          <p:cNvSpPr txBox="1"/>
          <p:nvPr/>
        </p:nvSpPr>
        <p:spPr>
          <a:xfrm>
            <a:off x="8780015" y="5860239"/>
            <a:ext cx="2000869" cy="646331"/>
          </a:xfrm>
          <a:prstGeom prst="rect">
            <a:avLst/>
          </a:prstGeom>
          <a:noFill/>
        </p:spPr>
        <p:txBody>
          <a:bodyPr wrap="none" rtlCol="0">
            <a:spAutoFit/>
          </a:bodyPr>
          <a:lstStyle/>
          <a:p>
            <a:r>
              <a:rPr lang="en-US" altLang="zh-HK" b="0" i="0" dirty="0">
                <a:solidFill>
                  <a:srgbClr val="0A0A0A"/>
                </a:solidFill>
                <a:effectLst/>
                <a:latin typeface="Roboto" panose="02000000000000000000" pitchFamily="2" charset="0"/>
              </a:rPr>
              <a:t>game developers </a:t>
            </a:r>
          </a:p>
          <a:p>
            <a:endParaRPr lang="zh-HK" altLang="en-US" dirty="0"/>
          </a:p>
        </p:txBody>
      </p:sp>
      <p:sp>
        <p:nvSpPr>
          <p:cNvPr id="9" name="文字方塊 8">
            <a:extLst>
              <a:ext uri="{FF2B5EF4-FFF2-40B4-BE49-F238E27FC236}">
                <a16:creationId xmlns:a16="http://schemas.microsoft.com/office/drawing/2014/main" id="{A9492B5A-ED67-43C3-A719-0803F1F3D2F9}"/>
              </a:ext>
            </a:extLst>
          </p:cNvPr>
          <p:cNvSpPr txBox="1"/>
          <p:nvPr/>
        </p:nvSpPr>
        <p:spPr>
          <a:xfrm>
            <a:off x="8677923" y="4230734"/>
            <a:ext cx="1215885" cy="369332"/>
          </a:xfrm>
          <a:prstGeom prst="rect">
            <a:avLst/>
          </a:prstGeom>
          <a:noFill/>
        </p:spPr>
        <p:txBody>
          <a:bodyPr wrap="square">
            <a:spAutoFit/>
          </a:bodyPr>
          <a:lstStyle/>
          <a:p>
            <a:r>
              <a:rPr lang="en-US" altLang="zh-HK" dirty="0"/>
              <a:t>gamers</a:t>
            </a:r>
            <a:endParaRPr lang="zh-HK" altLang="en-US" dirty="0"/>
          </a:p>
        </p:txBody>
      </p:sp>
    </p:spTree>
    <p:extLst>
      <p:ext uri="{BB962C8B-B14F-4D97-AF65-F5344CB8AC3E}">
        <p14:creationId xmlns:p14="http://schemas.microsoft.com/office/powerpoint/2010/main" val="256544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54FF72-00F8-4E61-A07C-8CFB99A654C6}"/>
              </a:ext>
            </a:extLst>
          </p:cNvPr>
          <p:cNvSpPr>
            <a:spLocks noGrp="1"/>
          </p:cNvSpPr>
          <p:nvPr>
            <p:ph type="title"/>
          </p:nvPr>
        </p:nvSpPr>
        <p:spPr/>
        <p:txBody>
          <a:bodyPr/>
          <a:lstStyle/>
          <a:p>
            <a:r>
              <a:rPr lang="en-US" altLang="zh-HK" dirty="0"/>
              <a:t>Stakeholders (world of Pokémon)</a:t>
            </a:r>
            <a:endParaRPr lang="zh-HK" altLang="en-US" dirty="0"/>
          </a:p>
        </p:txBody>
      </p:sp>
      <p:sp>
        <p:nvSpPr>
          <p:cNvPr id="3" name="內容版面配置區 2">
            <a:extLst>
              <a:ext uri="{FF2B5EF4-FFF2-40B4-BE49-F238E27FC236}">
                <a16:creationId xmlns:a16="http://schemas.microsoft.com/office/drawing/2014/main" id="{B6738580-B01E-4C8A-8016-48A309182223}"/>
              </a:ext>
            </a:extLst>
          </p:cNvPr>
          <p:cNvSpPr>
            <a:spLocks noGrp="1"/>
          </p:cNvSpPr>
          <p:nvPr>
            <p:ph idx="1"/>
          </p:nvPr>
        </p:nvSpPr>
        <p:spPr>
          <a:xfrm>
            <a:off x="597435" y="1488613"/>
            <a:ext cx="8596668" cy="5063107"/>
          </a:xfrm>
        </p:spPr>
        <p:txBody>
          <a:bodyPr>
            <a:normAutofit/>
          </a:bodyPr>
          <a:lstStyle/>
          <a:p>
            <a:r>
              <a:rPr lang="en-US" altLang="zh-HK" b="0" i="0" dirty="0">
                <a:solidFill>
                  <a:srgbClr val="0A0A0A"/>
                </a:solidFill>
                <a:effectLst/>
                <a:latin typeface="Roboto" panose="02000000000000000000" pitchFamily="2" charset="0"/>
              </a:rPr>
              <a:t>Basically all </a:t>
            </a:r>
            <a:r>
              <a:rPr lang="en-US" altLang="zh-HK" i="0" dirty="0">
                <a:solidFill>
                  <a:schemeClr val="tx1"/>
                </a:solidFill>
                <a:effectLst/>
                <a:latin typeface="Roboto" panose="02000000000000000000" pitchFamily="2" charset="0"/>
              </a:rPr>
              <a:t>Pokémon</a:t>
            </a:r>
            <a:r>
              <a:rPr lang="en-US" altLang="zh-HK" dirty="0">
                <a:solidFill>
                  <a:srgbClr val="0A0A0A"/>
                </a:solidFill>
                <a:latin typeface="Roboto" panose="02000000000000000000" pitchFamily="2" charset="0"/>
              </a:rPr>
              <a:t> trainers </a:t>
            </a:r>
          </a:p>
          <a:p>
            <a:pPr lvl="1"/>
            <a:r>
              <a:rPr lang="en-US" altLang="zh-HK" dirty="0">
                <a:solidFill>
                  <a:srgbClr val="0A0A0A"/>
                </a:solidFill>
                <a:latin typeface="Roboto" panose="02000000000000000000" pitchFamily="2" charset="0"/>
              </a:rPr>
              <a:t> just like </a:t>
            </a:r>
            <a:r>
              <a:rPr lang="en-US" altLang="zh-HK" b="0" i="0" dirty="0">
                <a:solidFill>
                  <a:srgbClr val="0A0A0A"/>
                </a:solidFill>
                <a:effectLst/>
                <a:latin typeface="Roboto" panose="02000000000000000000" pitchFamily="2" charset="0"/>
              </a:rPr>
              <a:t>VGC participants in real life</a:t>
            </a:r>
            <a:endParaRPr lang="en-US" altLang="zh-HK" dirty="0">
              <a:solidFill>
                <a:srgbClr val="0A0A0A"/>
              </a:solidFill>
              <a:latin typeface="Roboto" panose="02000000000000000000" pitchFamily="2" charset="0"/>
            </a:endParaRPr>
          </a:p>
          <a:p>
            <a:r>
              <a:rPr lang="en-US" altLang="zh-HK" b="0" i="0" dirty="0">
                <a:solidFill>
                  <a:srgbClr val="0A0A0A"/>
                </a:solidFill>
                <a:effectLst/>
                <a:latin typeface="Roboto" panose="02000000000000000000" pitchFamily="2" charset="0"/>
              </a:rPr>
              <a:t>Gyms, Pokémon League, Elite Four, Champion</a:t>
            </a:r>
          </a:p>
          <a:p>
            <a:pPr lvl="1"/>
            <a:r>
              <a:rPr lang="en-US" altLang="zh-HK" dirty="0" err="1">
                <a:solidFill>
                  <a:srgbClr val="0A0A0A"/>
                </a:solidFill>
                <a:latin typeface="Roboto" panose="02000000000000000000" pitchFamily="2" charset="0"/>
              </a:rPr>
              <a:t>Organiser</a:t>
            </a:r>
            <a:r>
              <a:rPr lang="en-US" altLang="zh-HK" dirty="0">
                <a:solidFill>
                  <a:srgbClr val="0A0A0A"/>
                </a:solidFill>
                <a:latin typeface="Roboto" panose="02000000000000000000" pitchFamily="2" charset="0"/>
              </a:rPr>
              <a:t> of </a:t>
            </a:r>
            <a:r>
              <a:rPr lang="en-US" altLang="zh-HK" b="0" i="0" dirty="0">
                <a:solidFill>
                  <a:srgbClr val="0A0A0A"/>
                </a:solidFill>
                <a:effectLst/>
                <a:latin typeface="Roboto" panose="02000000000000000000" pitchFamily="2" charset="0"/>
              </a:rPr>
              <a:t>Pokémon battles</a:t>
            </a:r>
          </a:p>
          <a:p>
            <a:pPr lvl="1"/>
            <a:r>
              <a:rPr lang="en-US" altLang="zh-HK" dirty="0">
                <a:solidFill>
                  <a:srgbClr val="0A0A0A"/>
                </a:solidFill>
                <a:latin typeface="Roboto" panose="02000000000000000000" pitchFamily="2" charset="0"/>
              </a:rPr>
              <a:t>With the characteristics of </a:t>
            </a:r>
            <a:r>
              <a:rPr lang="en-US" altLang="zh-HK" i="0" dirty="0">
                <a:solidFill>
                  <a:schemeClr val="tx1"/>
                </a:solidFill>
                <a:effectLst/>
                <a:latin typeface="Roboto" panose="02000000000000000000" pitchFamily="2" charset="0"/>
              </a:rPr>
              <a:t>Pokémon</a:t>
            </a:r>
            <a:r>
              <a:rPr lang="en-US" altLang="zh-HK" dirty="0">
                <a:solidFill>
                  <a:srgbClr val="0A0A0A"/>
                </a:solidFill>
                <a:latin typeface="Roboto" panose="02000000000000000000" pitchFamily="2" charset="0"/>
              </a:rPr>
              <a:t> trainers </a:t>
            </a:r>
            <a:endParaRPr lang="en-US" altLang="zh-HK" b="0" i="0" dirty="0">
              <a:solidFill>
                <a:srgbClr val="0A0A0A"/>
              </a:solidFill>
              <a:effectLst/>
              <a:latin typeface="Roboto" panose="02000000000000000000" pitchFamily="2" charset="0"/>
            </a:endParaRPr>
          </a:p>
          <a:p>
            <a:r>
              <a:rPr lang="en-US" altLang="zh-HK" i="0" dirty="0">
                <a:solidFill>
                  <a:schemeClr val="tx1"/>
                </a:solidFill>
                <a:effectLst/>
                <a:latin typeface="Roboto" panose="02000000000000000000" pitchFamily="2" charset="0"/>
              </a:rPr>
              <a:t>Pokémon </a:t>
            </a:r>
            <a:r>
              <a:rPr lang="en-US" altLang="zh-HK" dirty="0">
                <a:solidFill>
                  <a:schemeClr val="tx1"/>
                </a:solidFill>
                <a:latin typeface="Roboto" panose="02000000000000000000" pitchFamily="2" charset="0"/>
                <a:ea typeface="Roboto" panose="02000000000000000000" pitchFamily="2" charset="0"/>
              </a:rPr>
              <a:t>Researchers</a:t>
            </a:r>
          </a:p>
          <a:p>
            <a:pPr lvl="1"/>
            <a:r>
              <a:rPr lang="en-US" altLang="zh-HK" dirty="0">
                <a:solidFill>
                  <a:schemeClr val="tx1"/>
                </a:solidFill>
                <a:latin typeface="Roboto" panose="02000000000000000000" pitchFamily="2" charset="0"/>
                <a:ea typeface="Roboto" panose="02000000000000000000" pitchFamily="2" charset="0"/>
              </a:rPr>
              <a:t>Not sure</a:t>
            </a:r>
          </a:p>
          <a:p>
            <a:r>
              <a:rPr lang="en-US" altLang="zh-HK" i="0" dirty="0">
                <a:solidFill>
                  <a:schemeClr val="tx1"/>
                </a:solidFill>
                <a:effectLst/>
                <a:latin typeface="Roboto" panose="02000000000000000000" pitchFamily="2" charset="0"/>
              </a:rPr>
              <a:t>Pokémon</a:t>
            </a:r>
            <a:r>
              <a:rPr lang="en-US" altLang="zh-HK" dirty="0">
                <a:solidFill>
                  <a:schemeClr val="tx1"/>
                </a:solidFill>
                <a:latin typeface="Roboto" panose="02000000000000000000" pitchFamily="2" charset="0"/>
                <a:ea typeface="Roboto" panose="02000000000000000000" pitchFamily="2" charset="0"/>
              </a:rPr>
              <a:t> villain teams (bad guys)</a:t>
            </a:r>
          </a:p>
          <a:p>
            <a:pPr lvl="1"/>
            <a:r>
              <a:rPr lang="en-US" altLang="zh-HK" dirty="0">
                <a:solidFill>
                  <a:schemeClr val="tx1"/>
                </a:solidFill>
                <a:latin typeface="Roboto" panose="02000000000000000000" pitchFamily="2" charset="0"/>
                <a:ea typeface="Roboto" panose="02000000000000000000" pitchFamily="2" charset="0"/>
              </a:rPr>
              <a:t>Not sure how they affect or could be affected</a:t>
            </a:r>
          </a:p>
          <a:p>
            <a:pPr lvl="1"/>
            <a:r>
              <a:rPr lang="en-US" altLang="zh-HK" dirty="0">
                <a:solidFill>
                  <a:schemeClr val="tx1"/>
                </a:solidFill>
                <a:latin typeface="Roboto" panose="02000000000000000000" pitchFamily="2" charset="0"/>
                <a:ea typeface="Roboto" panose="02000000000000000000" pitchFamily="2" charset="0"/>
              </a:rPr>
              <a:t>But any technology offered to them is bad </a:t>
            </a:r>
            <a:endParaRPr lang="zh-HK" altLang="en-US" dirty="0">
              <a:solidFill>
                <a:schemeClr val="tx1"/>
              </a:solidFill>
              <a:latin typeface="Roboto" panose="02000000000000000000" pitchFamily="2" charset="0"/>
            </a:endParaRPr>
          </a:p>
        </p:txBody>
      </p:sp>
      <p:pic>
        <p:nvPicPr>
          <p:cNvPr id="4" name="Picture 2" descr="Stakeholder Mapping: Identify &amp;amp; Assess Project Stakeholders">
            <a:extLst>
              <a:ext uri="{FF2B5EF4-FFF2-40B4-BE49-F238E27FC236}">
                <a16:creationId xmlns:a16="http://schemas.microsoft.com/office/drawing/2014/main" id="{57D305A8-A335-4857-A0DA-4027FE966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906" y="1834474"/>
            <a:ext cx="5963094" cy="4371383"/>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EF41A266-E5AB-449A-B409-5FF48020EE18}"/>
              </a:ext>
            </a:extLst>
          </p:cNvPr>
          <p:cNvSpPr txBox="1"/>
          <p:nvPr/>
        </p:nvSpPr>
        <p:spPr>
          <a:xfrm>
            <a:off x="9395533" y="2063015"/>
            <a:ext cx="2796467" cy="646331"/>
          </a:xfrm>
          <a:prstGeom prst="rect">
            <a:avLst/>
          </a:prstGeom>
          <a:noFill/>
        </p:spPr>
        <p:txBody>
          <a:bodyPr wrap="square" rtlCol="0">
            <a:spAutoFit/>
          </a:bodyPr>
          <a:lstStyle/>
          <a:p>
            <a:r>
              <a:rPr lang="en-US" altLang="zh-HK" b="0" i="0" dirty="0">
                <a:solidFill>
                  <a:srgbClr val="0A0A0A"/>
                </a:solidFill>
                <a:effectLst/>
                <a:latin typeface="Roboto" panose="02000000000000000000" pitchFamily="2" charset="0"/>
              </a:rPr>
              <a:t>Gyms, Pokémon League, Elite Four, Champion</a:t>
            </a:r>
          </a:p>
        </p:txBody>
      </p:sp>
      <p:sp>
        <p:nvSpPr>
          <p:cNvPr id="6" name="文字方塊 5">
            <a:extLst>
              <a:ext uri="{FF2B5EF4-FFF2-40B4-BE49-F238E27FC236}">
                <a16:creationId xmlns:a16="http://schemas.microsoft.com/office/drawing/2014/main" id="{0B912FB0-7923-47EC-B132-C1F23A85E63F}"/>
              </a:ext>
            </a:extLst>
          </p:cNvPr>
          <p:cNvSpPr txBox="1"/>
          <p:nvPr/>
        </p:nvSpPr>
        <p:spPr>
          <a:xfrm>
            <a:off x="8751901" y="3219027"/>
            <a:ext cx="2041865" cy="369332"/>
          </a:xfrm>
          <a:prstGeom prst="rect">
            <a:avLst/>
          </a:prstGeom>
          <a:noFill/>
        </p:spPr>
        <p:txBody>
          <a:bodyPr wrap="square" rtlCol="0">
            <a:spAutoFit/>
          </a:bodyPr>
          <a:lstStyle/>
          <a:p>
            <a:r>
              <a:rPr lang="en-US" altLang="zh-HK" dirty="0" err="1"/>
              <a:t>pokémon</a:t>
            </a:r>
            <a:r>
              <a:rPr lang="en-US" altLang="zh-HK" dirty="0">
                <a:solidFill>
                  <a:srgbClr val="0A0A0A"/>
                </a:solidFill>
                <a:latin typeface="Roboto" panose="02000000000000000000" pitchFamily="2" charset="0"/>
              </a:rPr>
              <a:t> trainers</a:t>
            </a:r>
            <a:endParaRPr lang="zh-HK" altLang="en-US" dirty="0"/>
          </a:p>
        </p:txBody>
      </p:sp>
      <p:sp>
        <p:nvSpPr>
          <p:cNvPr id="7" name="文字方塊 6">
            <a:extLst>
              <a:ext uri="{FF2B5EF4-FFF2-40B4-BE49-F238E27FC236}">
                <a16:creationId xmlns:a16="http://schemas.microsoft.com/office/drawing/2014/main" id="{CB392D1A-8987-475E-8628-8B17B8FDFDAC}"/>
              </a:ext>
            </a:extLst>
          </p:cNvPr>
          <p:cNvSpPr txBox="1"/>
          <p:nvPr/>
        </p:nvSpPr>
        <p:spPr>
          <a:xfrm>
            <a:off x="7841941" y="3915561"/>
            <a:ext cx="1553592" cy="369332"/>
          </a:xfrm>
          <a:prstGeom prst="rect">
            <a:avLst/>
          </a:prstGeom>
          <a:noFill/>
        </p:spPr>
        <p:txBody>
          <a:bodyPr wrap="square" rtlCol="0">
            <a:spAutoFit/>
          </a:bodyPr>
          <a:lstStyle/>
          <a:p>
            <a:r>
              <a:rPr lang="en-US" altLang="zh-HK" dirty="0">
                <a:solidFill>
                  <a:schemeClr val="tx1"/>
                </a:solidFill>
                <a:latin typeface="Roboto" panose="02000000000000000000" pitchFamily="2" charset="0"/>
                <a:ea typeface="Roboto" panose="02000000000000000000" pitchFamily="2" charset="0"/>
              </a:rPr>
              <a:t>villain teams</a:t>
            </a:r>
            <a:endParaRPr lang="zh-HK" altLang="en-US" dirty="0"/>
          </a:p>
        </p:txBody>
      </p:sp>
      <p:sp>
        <p:nvSpPr>
          <p:cNvPr id="8" name="文字方塊 7">
            <a:extLst>
              <a:ext uri="{FF2B5EF4-FFF2-40B4-BE49-F238E27FC236}">
                <a16:creationId xmlns:a16="http://schemas.microsoft.com/office/drawing/2014/main" id="{F05490F1-F951-4C9B-A050-1DC518EB019E}"/>
              </a:ext>
            </a:extLst>
          </p:cNvPr>
          <p:cNvSpPr txBox="1"/>
          <p:nvPr/>
        </p:nvSpPr>
        <p:spPr>
          <a:xfrm>
            <a:off x="9382217" y="4216119"/>
            <a:ext cx="1411549" cy="646331"/>
          </a:xfrm>
          <a:prstGeom prst="rect">
            <a:avLst/>
          </a:prstGeom>
          <a:noFill/>
        </p:spPr>
        <p:txBody>
          <a:bodyPr wrap="square" rtlCol="0">
            <a:spAutoFit/>
          </a:bodyPr>
          <a:lstStyle/>
          <a:p>
            <a:r>
              <a:rPr lang="en-US" altLang="zh-HK" dirty="0">
                <a:latin typeface="Roboto" panose="02000000000000000000" pitchFamily="2" charset="0"/>
                <a:ea typeface="Roboto" panose="02000000000000000000" pitchFamily="2" charset="0"/>
              </a:rPr>
              <a:t>r</a:t>
            </a:r>
            <a:r>
              <a:rPr lang="en-US" altLang="zh-HK" dirty="0">
                <a:solidFill>
                  <a:schemeClr val="tx1"/>
                </a:solidFill>
                <a:latin typeface="Roboto" panose="02000000000000000000" pitchFamily="2" charset="0"/>
                <a:ea typeface="Roboto" panose="02000000000000000000" pitchFamily="2" charset="0"/>
              </a:rPr>
              <a:t>esearchers </a:t>
            </a:r>
            <a:endParaRPr lang="zh-HK" altLang="en-US" dirty="0">
              <a:solidFill>
                <a:schemeClr val="tx1"/>
              </a:solidFill>
              <a:latin typeface="Roboto" panose="02000000000000000000" pitchFamily="2" charset="0"/>
            </a:endParaRPr>
          </a:p>
          <a:p>
            <a:endParaRPr lang="zh-HK" altLang="en-US" dirty="0"/>
          </a:p>
        </p:txBody>
      </p:sp>
    </p:spTree>
    <p:extLst>
      <p:ext uri="{BB962C8B-B14F-4D97-AF65-F5344CB8AC3E}">
        <p14:creationId xmlns:p14="http://schemas.microsoft.com/office/powerpoint/2010/main" val="125151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0A9A98-10A4-449D-8B5A-170CB12BFDCC}"/>
              </a:ext>
            </a:extLst>
          </p:cNvPr>
          <p:cNvSpPr>
            <a:spLocks noGrp="1"/>
          </p:cNvSpPr>
          <p:nvPr>
            <p:ph type="title"/>
          </p:nvPr>
        </p:nvSpPr>
        <p:spPr/>
        <p:txBody>
          <a:bodyPr/>
          <a:lstStyle/>
          <a:p>
            <a:r>
              <a:rPr lang="en-US" altLang="zh-HK" dirty="0"/>
              <a:t>Costs of mis-identifying </a:t>
            </a:r>
            <a:endParaRPr lang="zh-HK" altLang="en-US" dirty="0"/>
          </a:p>
        </p:txBody>
      </p:sp>
      <p:sp>
        <p:nvSpPr>
          <p:cNvPr id="3" name="內容版面配置區 2">
            <a:extLst>
              <a:ext uri="{FF2B5EF4-FFF2-40B4-BE49-F238E27FC236}">
                <a16:creationId xmlns:a16="http://schemas.microsoft.com/office/drawing/2014/main" id="{0ACA8E14-9D72-4F86-B215-93B733E79DF3}"/>
              </a:ext>
            </a:extLst>
          </p:cNvPr>
          <p:cNvSpPr>
            <a:spLocks noGrp="1"/>
          </p:cNvSpPr>
          <p:nvPr>
            <p:ph idx="1"/>
          </p:nvPr>
        </p:nvSpPr>
        <p:spPr/>
        <p:txBody>
          <a:bodyPr/>
          <a:lstStyle/>
          <a:p>
            <a:pPr marL="0" indent="0">
              <a:buNone/>
            </a:pPr>
            <a:r>
              <a:rPr lang="en-US" altLang="zh-HK" dirty="0"/>
              <a:t>In my opinion:  </a:t>
            </a:r>
          </a:p>
          <a:p>
            <a:r>
              <a:rPr lang="en-US" altLang="zh-HK" dirty="0"/>
              <a:t>Cost of False Negative &gt; Cost of False positive</a:t>
            </a:r>
          </a:p>
          <a:p>
            <a:r>
              <a:rPr lang="en-US" altLang="zh-HK" dirty="0"/>
              <a:t>no penalty on losing a battle, but emotional or psychological  </a:t>
            </a:r>
          </a:p>
          <a:p>
            <a:r>
              <a:rPr lang="en-US" altLang="zh-HK" dirty="0"/>
              <a:t>The cost of negative is decided to be twice as much as cost of positive, due to Loss aversion by Amos Tversky and Daniel Kahneman.</a:t>
            </a:r>
          </a:p>
        </p:txBody>
      </p:sp>
      <p:sp>
        <p:nvSpPr>
          <p:cNvPr id="4" name="文字方塊 3">
            <a:extLst>
              <a:ext uri="{FF2B5EF4-FFF2-40B4-BE49-F238E27FC236}">
                <a16:creationId xmlns:a16="http://schemas.microsoft.com/office/drawing/2014/main" id="{3C381C86-B0AC-4062-8CF2-3271EEFF1570}"/>
              </a:ext>
            </a:extLst>
          </p:cNvPr>
          <p:cNvSpPr txBox="1"/>
          <p:nvPr/>
        </p:nvSpPr>
        <p:spPr>
          <a:xfrm>
            <a:off x="7240210" y="1722329"/>
            <a:ext cx="1899821" cy="646331"/>
          </a:xfrm>
          <a:prstGeom prst="rect">
            <a:avLst/>
          </a:prstGeom>
          <a:noFill/>
        </p:spPr>
        <p:txBody>
          <a:bodyPr wrap="square" rtlCol="0">
            <a:spAutoFit/>
          </a:bodyPr>
          <a:lstStyle/>
          <a:p>
            <a:r>
              <a:rPr lang="en-US" altLang="zh-HK" dirty="0"/>
              <a:t>Positive = win</a:t>
            </a:r>
          </a:p>
          <a:p>
            <a:r>
              <a:rPr lang="en-US" altLang="zh-HK" dirty="0"/>
              <a:t>Negative = Lose</a:t>
            </a:r>
            <a:endParaRPr lang="zh-HK" altLang="en-US" dirty="0"/>
          </a:p>
        </p:txBody>
      </p:sp>
      <p:sp>
        <p:nvSpPr>
          <p:cNvPr id="5" name="矩形 4">
            <a:extLst>
              <a:ext uri="{FF2B5EF4-FFF2-40B4-BE49-F238E27FC236}">
                <a16:creationId xmlns:a16="http://schemas.microsoft.com/office/drawing/2014/main" id="{7E575CB8-F3EB-40B2-B0AD-0C7C8AA5A5B4}"/>
              </a:ext>
            </a:extLst>
          </p:cNvPr>
          <p:cNvSpPr/>
          <p:nvPr/>
        </p:nvSpPr>
        <p:spPr>
          <a:xfrm>
            <a:off x="7026341" y="1573252"/>
            <a:ext cx="197972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Tree>
    <p:extLst>
      <p:ext uri="{BB962C8B-B14F-4D97-AF65-F5344CB8AC3E}">
        <p14:creationId xmlns:p14="http://schemas.microsoft.com/office/powerpoint/2010/main" val="183459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D44AB2-8062-41A4-9894-4559880C3034}"/>
              </a:ext>
            </a:extLst>
          </p:cNvPr>
          <p:cNvSpPr>
            <a:spLocks noGrp="1"/>
          </p:cNvSpPr>
          <p:nvPr>
            <p:ph type="title"/>
          </p:nvPr>
        </p:nvSpPr>
        <p:spPr/>
        <p:txBody>
          <a:bodyPr/>
          <a:lstStyle/>
          <a:p>
            <a:r>
              <a:rPr lang="en-US" altLang="zh-HK" dirty="0"/>
              <a:t>Can machine learning model help? </a:t>
            </a:r>
            <a:endParaRPr lang="zh-HK" altLang="en-US" dirty="0"/>
          </a:p>
        </p:txBody>
      </p:sp>
      <p:sp>
        <p:nvSpPr>
          <p:cNvPr id="3" name="內容版面配置區 2">
            <a:extLst>
              <a:ext uri="{FF2B5EF4-FFF2-40B4-BE49-F238E27FC236}">
                <a16:creationId xmlns:a16="http://schemas.microsoft.com/office/drawing/2014/main" id="{9E8050AD-C696-4D1F-896C-F69013D6AEAE}"/>
              </a:ext>
            </a:extLst>
          </p:cNvPr>
          <p:cNvSpPr>
            <a:spLocks noGrp="1"/>
          </p:cNvSpPr>
          <p:nvPr>
            <p:ph idx="1"/>
          </p:nvPr>
        </p:nvSpPr>
        <p:spPr/>
        <p:txBody>
          <a:bodyPr/>
          <a:lstStyle/>
          <a:p>
            <a:r>
              <a:rPr lang="en-US" altLang="zh-HK" dirty="0"/>
              <a:t>Not sure</a:t>
            </a:r>
          </a:p>
          <a:p>
            <a:r>
              <a:rPr lang="en-US" altLang="zh-HK" dirty="0"/>
              <a:t>But we can always try</a:t>
            </a:r>
          </a:p>
          <a:p>
            <a:r>
              <a:rPr lang="en-US" altLang="zh-HK" dirty="0"/>
              <a:t>Aim to classify each battle by just looking at </a:t>
            </a:r>
            <a:r>
              <a:rPr lang="en-US" altLang="zh-HK" dirty="0" err="1"/>
              <a:t>pokemons</a:t>
            </a:r>
            <a:r>
              <a:rPr lang="en-US" altLang="zh-HK" dirty="0"/>
              <a:t>’ base stats  </a:t>
            </a:r>
          </a:p>
          <a:p>
            <a:r>
              <a:rPr lang="en-US" altLang="zh-HK" dirty="0"/>
              <a:t>Since classification problems, ROC, AUC and confusion matrix is going to be the measurement of success and indicator of model training and selection</a:t>
            </a:r>
            <a:endParaRPr lang="zh-HK" altLang="en-US" dirty="0"/>
          </a:p>
        </p:txBody>
      </p:sp>
    </p:spTree>
    <p:extLst>
      <p:ext uri="{BB962C8B-B14F-4D97-AF65-F5344CB8AC3E}">
        <p14:creationId xmlns:p14="http://schemas.microsoft.com/office/powerpoint/2010/main" val="1037825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FF85E8-465A-41E3-9FB2-D8655FA24DD5}"/>
              </a:ext>
            </a:extLst>
          </p:cNvPr>
          <p:cNvSpPr>
            <a:spLocks noGrp="1"/>
          </p:cNvSpPr>
          <p:nvPr>
            <p:ph type="title"/>
          </p:nvPr>
        </p:nvSpPr>
        <p:spPr/>
        <p:txBody>
          <a:bodyPr/>
          <a:lstStyle/>
          <a:p>
            <a:r>
              <a:rPr lang="en-US" altLang="zh-HK" dirty="0"/>
              <a:t>machine learning model process </a:t>
            </a:r>
            <a:endParaRPr lang="zh-HK" altLang="en-US" dirty="0"/>
          </a:p>
        </p:txBody>
      </p:sp>
      <p:sp>
        <p:nvSpPr>
          <p:cNvPr id="3" name="內容版面配置區 2">
            <a:extLst>
              <a:ext uri="{FF2B5EF4-FFF2-40B4-BE49-F238E27FC236}">
                <a16:creationId xmlns:a16="http://schemas.microsoft.com/office/drawing/2014/main" id="{625A316B-17FE-4BF2-BBF5-6F1451ED054F}"/>
              </a:ext>
            </a:extLst>
          </p:cNvPr>
          <p:cNvSpPr>
            <a:spLocks noGrp="1"/>
          </p:cNvSpPr>
          <p:nvPr>
            <p:ph idx="1"/>
          </p:nvPr>
        </p:nvSpPr>
        <p:spPr/>
        <p:txBody>
          <a:bodyPr/>
          <a:lstStyle/>
          <a:p>
            <a:r>
              <a:rPr lang="en-US" altLang="zh-HK" dirty="0"/>
              <a:t>Gather data</a:t>
            </a:r>
          </a:p>
          <a:p>
            <a:r>
              <a:rPr lang="en-US" altLang="zh-HK" dirty="0"/>
              <a:t>Clean them</a:t>
            </a:r>
          </a:p>
          <a:p>
            <a:r>
              <a:rPr lang="en-US" altLang="zh-HK" dirty="0"/>
              <a:t>Train-test-split</a:t>
            </a:r>
          </a:p>
          <a:p>
            <a:r>
              <a:rPr lang="en-US" altLang="zh-HK" dirty="0"/>
              <a:t>Exploratory Data Analysis</a:t>
            </a:r>
          </a:p>
          <a:p>
            <a:r>
              <a:rPr lang="en-US" altLang="zh-HK" dirty="0"/>
              <a:t>Model training </a:t>
            </a:r>
          </a:p>
          <a:p>
            <a:r>
              <a:rPr lang="en-US" altLang="zh-HK" dirty="0"/>
              <a:t>Hyperparameter </a:t>
            </a:r>
            <a:r>
              <a:rPr lang="en-US" altLang="zh-HK" dirty="0" err="1"/>
              <a:t>optimisation</a:t>
            </a:r>
            <a:r>
              <a:rPr lang="en-US" altLang="zh-HK" dirty="0"/>
              <a:t> </a:t>
            </a:r>
          </a:p>
          <a:p>
            <a:r>
              <a:rPr lang="en-US" altLang="zh-HK" dirty="0"/>
              <a:t>Check performance </a:t>
            </a:r>
            <a:endParaRPr lang="zh-HK" altLang="en-US" dirty="0"/>
          </a:p>
        </p:txBody>
      </p:sp>
    </p:spTree>
    <p:extLst>
      <p:ext uri="{BB962C8B-B14F-4D97-AF65-F5344CB8AC3E}">
        <p14:creationId xmlns:p14="http://schemas.microsoft.com/office/powerpoint/2010/main" val="261909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61198-7DB2-4163-99DF-A0838F0D85C9}"/>
              </a:ext>
            </a:extLst>
          </p:cNvPr>
          <p:cNvSpPr>
            <a:spLocks noGrp="1"/>
          </p:cNvSpPr>
          <p:nvPr>
            <p:ph type="title"/>
          </p:nvPr>
        </p:nvSpPr>
        <p:spPr/>
        <p:txBody>
          <a:bodyPr/>
          <a:lstStyle/>
          <a:p>
            <a:r>
              <a:rPr lang="en-US" altLang="zh-HK" dirty="0"/>
              <a:t>Data collection </a:t>
            </a:r>
            <a:endParaRPr lang="zh-HK" altLang="en-US" dirty="0"/>
          </a:p>
        </p:txBody>
      </p:sp>
      <p:sp>
        <p:nvSpPr>
          <p:cNvPr id="3" name="內容版面配置區 2">
            <a:extLst>
              <a:ext uri="{FF2B5EF4-FFF2-40B4-BE49-F238E27FC236}">
                <a16:creationId xmlns:a16="http://schemas.microsoft.com/office/drawing/2014/main" id="{A4B7330E-6D8D-446C-A0CA-583F71DE0D39}"/>
              </a:ext>
            </a:extLst>
          </p:cNvPr>
          <p:cNvSpPr>
            <a:spLocks noGrp="1"/>
          </p:cNvSpPr>
          <p:nvPr>
            <p:ph idx="1"/>
          </p:nvPr>
        </p:nvSpPr>
        <p:spPr/>
        <p:txBody>
          <a:bodyPr/>
          <a:lstStyle/>
          <a:p>
            <a:r>
              <a:rPr lang="en-US" altLang="zh-HK" dirty="0"/>
              <a:t>Pokémon stats data, from </a:t>
            </a:r>
            <a:r>
              <a:rPr lang="en-US" altLang="zh-HK" dirty="0">
                <a:solidFill>
                  <a:srgbClr val="0070C0"/>
                </a:solidFill>
                <a:hlinkClick r:id="rId2"/>
              </a:rPr>
              <a:t>https://pokemondb.net/</a:t>
            </a:r>
            <a:endParaRPr lang="en-US" altLang="zh-HK" dirty="0">
              <a:solidFill>
                <a:srgbClr val="0070C0"/>
              </a:solidFill>
            </a:endParaRPr>
          </a:p>
        </p:txBody>
      </p:sp>
      <p:pic>
        <p:nvPicPr>
          <p:cNvPr id="5" name="圖片 4" descr="一張含有 桌 的圖片&#10;&#10;自動產生的描述">
            <a:extLst>
              <a:ext uri="{FF2B5EF4-FFF2-40B4-BE49-F238E27FC236}">
                <a16:creationId xmlns:a16="http://schemas.microsoft.com/office/drawing/2014/main" id="{0D6B11AB-C2BC-42E8-A625-C6551E0F9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3212437"/>
            <a:ext cx="9163050" cy="2828925"/>
          </a:xfrm>
          <a:prstGeom prst="rect">
            <a:avLst/>
          </a:prstGeom>
        </p:spPr>
      </p:pic>
    </p:spTree>
    <p:extLst>
      <p:ext uri="{BB962C8B-B14F-4D97-AF65-F5344CB8AC3E}">
        <p14:creationId xmlns:p14="http://schemas.microsoft.com/office/powerpoint/2010/main" val="237894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7AEB34-9563-4734-8B5D-BC2C3851CD30}"/>
              </a:ext>
            </a:extLst>
          </p:cNvPr>
          <p:cNvSpPr>
            <a:spLocks noGrp="1"/>
          </p:cNvSpPr>
          <p:nvPr>
            <p:ph type="title"/>
          </p:nvPr>
        </p:nvSpPr>
        <p:spPr/>
        <p:txBody>
          <a:bodyPr/>
          <a:lstStyle/>
          <a:p>
            <a:r>
              <a:rPr lang="en-US" altLang="zh-HK" dirty="0"/>
              <a:t>Data collection </a:t>
            </a:r>
            <a:endParaRPr lang="zh-HK" altLang="en-US" dirty="0"/>
          </a:p>
        </p:txBody>
      </p:sp>
      <p:sp>
        <p:nvSpPr>
          <p:cNvPr id="3" name="內容版面配置區 2">
            <a:extLst>
              <a:ext uri="{FF2B5EF4-FFF2-40B4-BE49-F238E27FC236}">
                <a16:creationId xmlns:a16="http://schemas.microsoft.com/office/drawing/2014/main" id="{FC914F9B-4F2F-4D4E-816D-35AEF4651824}"/>
              </a:ext>
            </a:extLst>
          </p:cNvPr>
          <p:cNvSpPr>
            <a:spLocks noGrp="1"/>
          </p:cNvSpPr>
          <p:nvPr>
            <p:ph idx="1"/>
          </p:nvPr>
        </p:nvSpPr>
        <p:spPr/>
        <p:txBody>
          <a:bodyPr/>
          <a:lstStyle/>
          <a:p>
            <a:r>
              <a:rPr lang="en-US" altLang="zh-HK" dirty="0"/>
              <a:t>Pokémon 1v1 battle data, from </a:t>
            </a:r>
            <a:r>
              <a:rPr lang="en-US" altLang="zh-HK" dirty="0">
                <a:solidFill>
                  <a:srgbClr val="0070C0"/>
                </a:solidFill>
                <a:hlinkClick r:id="rId2"/>
              </a:rPr>
              <a:t>https://pokemonshowdown.com/</a:t>
            </a:r>
            <a:r>
              <a:rPr lang="en-US" altLang="zh-HK" dirty="0">
                <a:solidFill>
                  <a:srgbClr val="0070C0"/>
                </a:solidFill>
              </a:rPr>
              <a:t> </a:t>
            </a:r>
            <a:endParaRPr lang="zh-HK" altLang="en-US" dirty="0">
              <a:solidFill>
                <a:srgbClr val="0070C0"/>
              </a:solidFill>
            </a:endParaRPr>
          </a:p>
          <a:p>
            <a:endParaRPr lang="zh-HK" altLang="en-US" dirty="0"/>
          </a:p>
        </p:txBody>
      </p:sp>
      <p:pic>
        <p:nvPicPr>
          <p:cNvPr id="5" name="圖片 4" descr="一張含有 文字 的圖片&#10;&#10;自動產生的描述">
            <a:extLst>
              <a:ext uri="{FF2B5EF4-FFF2-40B4-BE49-F238E27FC236}">
                <a16:creationId xmlns:a16="http://schemas.microsoft.com/office/drawing/2014/main" id="{59BEFDA7-02C6-427F-9757-D887AD0FB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642" y="2641434"/>
            <a:ext cx="5757863" cy="4011402"/>
          </a:xfrm>
          <a:prstGeom prst="rect">
            <a:avLst/>
          </a:prstGeom>
        </p:spPr>
      </p:pic>
    </p:spTree>
    <p:extLst>
      <p:ext uri="{BB962C8B-B14F-4D97-AF65-F5344CB8AC3E}">
        <p14:creationId xmlns:p14="http://schemas.microsoft.com/office/powerpoint/2010/main" val="58533877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749</TotalTime>
  <Words>1039</Words>
  <Application>Microsoft Office PowerPoint</Application>
  <PresentationFormat>寬螢幕</PresentationFormat>
  <Paragraphs>121</Paragraphs>
  <Slides>21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-apple-system</vt:lpstr>
      <vt:lpstr>Arial</vt:lpstr>
      <vt:lpstr>Consolas</vt:lpstr>
      <vt:lpstr>Roboto</vt:lpstr>
      <vt:lpstr>Trebuchet MS</vt:lpstr>
      <vt:lpstr>Wingdings 3</vt:lpstr>
      <vt:lpstr>多面向</vt:lpstr>
      <vt:lpstr>Pokémon Battle Outcome Classifier</vt:lpstr>
      <vt:lpstr>Problems </vt:lpstr>
      <vt:lpstr>Stakeholders (real life)</vt:lpstr>
      <vt:lpstr>Stakeholders (world of Pokémon)</vt:lpstr>
      <vt:lpstr>Costs of mis-identifying </vt:lpstr>
      <vt:lpstr>Can machine learning model help? </vt:lpstr>
      <vt:lpstr>machine learning model process </vt:lpstr>
      <vt:lpstr>Data collection </vt:lpstr>
      <vt:lpstr>Data collection </vt:lpstr>
      <vt:lpstr>Data format</vt:lpstr>
      <vt:lpstr>Data cleaning </vt:lpstr>
      <vt:lpstr>Feature engineering </vt:lpstr>
      <vt:lpstr>Exploratory Data Analysis </vt:lpstr>
      <vt:lpstr>Exploratory Data Analysis </vt:lpstr>
      <vt:lpstr>Exploratory Data Analysis </vt:lpstr>
      <vt:lpstr>Exploratory Data Analysis </vt:lpstr>
      <vt:lpstr>Should we still apply modelling? </vt:lpstr>
      <vt:lpstr>Validation results and fm optimisation  </vt:lpstr>
      <vt:lpstr>PowerPoint 簡報</vt:lpstr>
      <vt:lpstr>Conclusion</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Pokemon Scraper</dc:title>
  <dc:creator>Jacky Man</dc:creator>
  <cp:lastModifiedBy>Jacky Man</cp:lastModifiedBy>
  <cp:revision>75</cp:revision>
  <dcterms:created xsi:type="dcterms:W3CDTF">2021-05-10T02:21:58Z</dcterms:created>
  <dcterms:modified xsi:type="dcterms:W3CDTF">2021-06-14T18:43:07Z</dcterms:modified>
</cp:coreProperties>
</file>