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72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7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84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2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9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6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0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6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0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60544-E61E-4FD6-B2FD-ACA1E3E0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2" y="1219854"/>
            <a:ext cx="5948441" cy="161601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CSCI</a:t>
            </a:r>
            <a:r>
              <a:rPr lang="en-US" sz="8000" dirty="0">
                <a:latin typeface="Aharoni" panose="02010803020104030203" pitchFamily="2" charset="-79"/>
                <a:cs typeface="Aharoni" panose="02010803020104030203" pitchFamily="2" charset="-79"/>
              </a:rPr>
              <a:t>334</a:t>
            </a:r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: SOFTWARE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1246A-899D-4388-9B3D-893127B68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725" y="3396998"/>
            <a:ext cx="5962784" cy="3141453"/>
          </a:xfrm>
        </p:spPr>
        <p:txBody>
          <a:bodyPr>
            <a:normAutofit/>
          </a:bodyPr>
          <a:lstStyle/>
          <a:p>
            <a:r>
              <a:rPr lang="en-US" sz="2000" dirty="0"/>
              <a:t>Group 14: </a:t>
            </a:r>
          </a:p>
          <a:p>
            <a:r>
              <a:rPr lang="en-US" sz="2000" dirty="0"/>
              <a:t>Muhammad </a:t>
            </a:r>
            <a:r>
              <a:rPr lang="en-US" sz="2000" dirty="0" err="1"/>
              <a:t>adam</a:t>
            </a:r>
            <a:r>
              <a:rPr lang="en-US" sz="2000" dirty="0"/>
              <a:t> bin </a:t>
            </a:r>
            <a:r>
              <a:rPr lang="en-US" sz="2000" dirty="0" err="1"/>
              <a:t>yazid</a:t>
            </a:r>
            <a:r>
              <a:rPr lang="en-US" sz="2000" dirty="0"/>
              <a:t>(Leader)</a:t>
            </a:r>
          </a:p>
          <a:p>
            <a:r>
              <a:rPr lang="en-US" sz="2000" dirty="0"/>
              <a:t>Yap </a:t>
            </a:r>
            <a:r>
              <a:rPr lang="en-US" sz="2000" dirty="0" err="1"/>
              <a:t>Kah</a:t>
            </a:r>
            <a:r>
              <a:rPr lang="en-US" sz="2000" dirty="0"/>
              <a:t> Wee</a:t>
            </a:r>
          </a:p>
          <a:p>
            <a:r>
              <a:rPr lang="en-US" sz="2000" dirty="0"/>
              <a:t>Cheah Shao Qi</a:t>
            </a:r>
          </a:p>
          <a:p>
            <a:r>
              <a:rPr lang="en-US" sz="2000" dirty="0"/>
              <a:t>Jacky Su </a:t>
            </a:r>
            <a:r>
              <a:rPr lang="en-US" sz="2000" dirty="0" err="1"/>
              <a:t>leh</a:t>
            </a:r>
            <a:r>
              <a:rPr lang="en-US" sz="2000" dirty="0"/>
              <a:t> </a:t>
            </a:r>
            <a:r>
              <a:rPr lang="en-US" sz="2000" dirty="0" err="1"/>
              <a:t>hong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2DA6D-DB2B-44A9-80E7-8127C10E4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0" r="2103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Picture 4" descr="INTI International University &amp; Colleges">
            <a:extLst>
              <a:ext uri="{FF2B5EF4-FFF2-40B4-BE49-F238E27FC236}">
                <a16:creationId xmlns:a16="http://schemas.microsoft.com/office/drawing/2014/main" id="{DC30F022-CF9C-45FD-BE24-1E27D2B59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2" y="241990"/>
            <a:ext cx="3396343" cy="73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52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F779-B03A-497F-ABCD-5EFAEE641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494" y="1348740"/>
            <a:ext cx="10515600" cy="416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3. Add Parameter</a:t>
            </a:r>
            <a:endParaRPr lang="en-US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8D3A66-B80A-42E7-9672-09B26BB8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REFACTORING PATTERN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F8FCB-7AA4-44B9-94CD-FC34CAD5A667}"/>
              </a:ext>
            </a:extLst>
          </p:cNvPr>
          <p:cNvSpPr txBox="1"/>
          <p:nvPr/>
        </p:nvSpPr>
        <p:spPr>
          <a:xfrm>
            <a:off x="278906" y="1704242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Before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92DAE-FFBA-4ECC-9266-BA125DCB9C7E}"/>
              </a:ext>
            </a:extLst>
          </p:cNvPr>
          <p:cNvSpPr txBox="1"/>
          <p:nvPr/>
        </p:nvSpPr>
        <p:spPr>
          <a:xfrm>
            <a:off x="8174948" y="4127031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After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58EB37-3E2D-4DC6-BA06-7656C5703505}"/>
              </a:ext>
            </a:extLst>
          </p:cNvPr>
          <p:cNvGrpSpPr/>
          <p:nvPr/>
        </p:nvGrpSpPr>
        <p:grpSpPr>
          <a:xfrm>
            <a:off x="565999" y="2147977"/>
            <a:ext cx="7465291" cy="2092057"/>
            <a:chOff x="0" y="0"/>
            <a:chExt cx="5916295" cy="1368425"/>
          </a:xfrm>
        </p:grpSpPr>
        <p:pic>
          <p:nvPicPr>
            <p:cNvPr id="17" name="Picture 16" descr="Text&#10;&#10;Description automatically generated">
              <a:extLst>
                <a:ext uri="{FF2B5EF4-FFF2-40B4-BE49-F238E27FC236}">
                  <a16:creationId xmlns:a16="http://schemas.microsoft.com/office/drawing/2014/main" id="{A86B8B7F-220F-4992-938F-019DFF20A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16295" cy="1368425"/>
            </a:xfrm>
            <a:prstGeom prst="rect">
              <a:avLst/>
            </a:prstGeom>
          </p:spPr>
        </p:pic>
        <p:sp>
          <p:nvSpPr>
            <p:cNvPr id="18" name="Text Box 4985">
              <a:extLst>
                <a:ext uri="{FF2B5EF4-FFF2-40B4-BE49-F238E27FC236}">
                  <a16:creationId xmlns:a16="http://schemas.microsoft.com/office/drawing/2014/main" id="{AED0FBF2-E21B-4A1B-8B54-49613BD3891E}"/>
                </a:ext>
              </a:extLst>
            </p:cNvPr>
            <p:cNvSpPr txBox="1"/>
            <p:nvPr/>
          </p:nvSpPr>
          <p:spPr>
            <a:xfrm>
              <a:off x="1543010" y="1258313"/>
              <a:ext cx="2599903" cy="110112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MY" sz="900" i="1" dirty="0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old source code from </a:t>
              </a:r>
              <a:r>
                <a:rPr lang="en-MY" sz="900" i="1" dirty="0" err="1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resubmitManuscript.php</a:t>
              </a:r>
              <a:endParaRPr lang="en-US" sz="900" i="1" dirty="0">
                <a:solidFill>
                  <a:srgbClr val="44546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58295B-6672-4337-AF4E-97044A34A56E}"/>
              </a:ext>
            </a:extLst>
          </p:cNvPr>
          <p:cNvGrpSpPr/>
          <p:nvPr/>
        </p:nvGrpSpPr>
        <p:grpSpPr>
          <a:xfrm>
            <a:off x="3888509" y="4562764"/>
            <a:ext cx="7987640" cy="1950489"/>
            <a:chOff x="0" y="0"/>
            <a:chExt cx="5916295" cy="1109980"/>
          </a:xfrm>
        </p:grpSpPr>
        <p:pic>
          <p:nvPicPr>
            <p:cNvPr id="20" name="Picture 19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F458EB01-4383-459F-BB76-AAAE655CF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16295" cy="1109980"/>
            </a:xfrm>
            <a:prstGeom prst="rect">
              <a:avLst/>
            </a:prstGeom>
          </p:spPr>
        </p:pic>
        <p:sp>
          <p:nvSpPr>
            <p:cNvPr id="21" name="Text Box 4980">
              <a:extLst>
                <a:ext uri="{FF2B5EF4-FFF2-40B4-BE49-F238E27FC236}">
                  <a16:creationId xmlns:a16="http://schemas.microsoft.com/office/drawing/2014/main" id="{BD0E98B5-3984-456D-B8F0-A26537F428AF}"/>
                </a:ext>
              </a:extLst>
            </p:cNvPr>
            <p:cNvSpPr txBox="1"/>
            <p:nvPr/>
          </p:nvSpPr>
          <p:spPr>
            <a:xfrm>
              <a:off x="1688709" y="1024350"/>
              <a:ext cx="2538875" cy="8563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MY" sz="900" i="1" dirty="0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New source code from </a:t>
              </a:r>
              <a:r>
                <a:rPr lang="en-MY" sz="900" i="1" dirty="0" err="1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resubmitManuscript.php</a:t>
              </a:r>
              <a:endParaRPr lang="en-US" sz="900" i="1" dirty="0">
                <a:solidFill>
                  <a:srgbClr val="44546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70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C01F-0310-4FC1-BDF8-98DF3F372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309" y="1348740"/>
            <a:ext cx="10515600" cy="416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400" dirty="0">
                <a:solidFill>
                  <a:srgbClr val="000000"/>
                </a:solidFill>
                <a:ea typeface="Arial" panose="020B0604020202020204" pitchFamily="34" charset="0"/>
              </a:rPr>
              <a:t>4.</a:t>
            </a:r>
            <a:r>
              <a:rPr lang="en-MY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Extract Method</a:t>
            </a:r>
            <a:endParaRPr lang="en-US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1F42BA-AC08-4BF5-962F-8B5A868C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460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REFACTORING PATTERN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313242-3A29-4077-A5C7-5B967F4016D5}"/>
              </a:ext>
            </a:extLst>
          </p:cNvPr>
          <p:cNvGrpSpPr/>
          <p:nvPr/>
        </p:nvGrpSpPr>
        <p:grpSpPr>
          <a:xfrm>
            <a:off x="5746360" y="1140048"/>
            <a:ext cx="6317821" cy="4190929"/>
            <a:chOff x="0" y="0"/>
            <a:chExt cx="5916295" cy="3438525"/>
          </a:xfrm>
        </p:grpSpPr>
        <p:pic>
          <p:nvPicPr>
            <p:cNvPr id="6" name="Picture 5" descr="Text&#10;&#10;Description automatically generated">
              <a:extLst>
                <a:ext uri="{FF2B5EF4-FFF2-40B4-BE49-F238E27FC236}">
                  <a16:creationId xmlns:a16="http://schemas.microsoft.com/office/drawing/2014/main" id="{7FC97A85-DE03-4F73-90B0-4BE802E673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02"/>
            <a:stretch/>
          </p:blipFill>
          <p:spPr>
            <a:xfrm>
              <a:off x="0" y="0"/>
              <a:ext cx="5916295" cy="3438525"/>
            </a:xfrm>
            <a:prstGeom prst="rect">
              <a:avLst/>
            </a:prstGeom>
          </p:spPr>
        </p:pic>
        <p:sp>
          <p:nvSpPr>
            <p:cNvPr id="7" name="Text Box 4968">
              <a:extLst>
                <a:ext uri="{FF2B5EF4-FFF2-40B4-BE49-F238E27FC236}">
                  <a16:creationId xmlns:a16="http://schemas.microsoft.com/office/drawing/2014/main" id="{7D6368BB-7656-4D9B-9DD6-E29B1A6290FE}"/>
                </a:ext>
              </a:extLst>
            </p:cNvPr>
            <p:cNvSpPr txBox="1"/>
            <p:nvPr/>
          </p:nvSpPr>
          <p:spPr>
            <a:xfrm>
              <a:off x="2435907" y="3324891"/>
              <a:ext cx="3480388" cy="113634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MY" sz="900" i="1" dirty="0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Fragment of processing code in </a:t>
              </a:r>
              <a:r>
                <a:rPr lang="en-MY" sz="900" i="1" dirty="0" err="1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resetPassword.php</a:t>
              </a:r>
              <a:endParaRPr lang="en-US" sz="900" i="1" dirty="0">
                <a:solidFill>
                  <a:srgbClr val="44546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530BC11-F536-4B86-8875-94B17F0708C7}"/>
              </a:ext>
            </a:extLst>
          </p:cNvPr>
          <p:cNvGrpSpPr/>
          <p:nvPr/>
        </p:nvGrpSpPr>
        <p:grpSpPr>
          <a:xfrm>
            <a:off x="177615" y="3790890"/>
            <a:ext cx="6229330" cy="2431404"/>
            <a:chOff x="0" y="0"/>
            <a:chExt cx="5916295" cy="2165985"/>
          </a:xfrm>
        </p:grpSpPr>
        <p:pic>
          <p:nvPicPr>
            <p:cNvPr id="9" name="Picture 8" descr="A screenshot of a computer screen&#10;&#10;Description automatically generated with medium confidence">
              <a:extLst>
                <a:ext uri="{FF2B5EF4-FFF2-40B4-BE49-F238E27FC236}">
                  <a16:creationId xmlns:a16="http://schemas.microsoft.com/office/drawing/2014/main" id="{7D1BBF95-A73F-4535-8AA2-FE5C8B60B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16295" cy="2165985"/>
            </a:xfrm>
            <a:prstGeom prst="rect">
              <a:avLst/>
            </a:prstGeom>
          </p:spPr>
        </p:pic>
        <p:sp>
          <p:nvSpPr>
            <p:cNvPr id="10" name="Text Box 4971">
              <a:extLst>
                <a:ext uri="{FF2B5EF4-FFF2-40B4-BE49-F238E27FC236}">
                  <a16:creationId xmlns:a16="http://schemas.microsoft.com/office/drawing/2014/main" id="{4B6A7A7A-9538-4A43-986B-8F077B6196E0}"/>
                </a:ext>
              </a:extLst>
            </p:cNvPr>
            <p:cNvSpPr txBox="1"/>
            <p:nvPr/>
          </p:nvSpPr>
          <p:spPr>
            <a:xfrm>
              <a:off x="839832" y="2009683"/>
              <a:ext cx="4286220" cy="12338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MY" sz="900" i="1" dirty="0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Fragment of code consists of query method in </a:t>
              </a:r>
              <a:r>
                <a:rPr lang="en-MY" sz="900" i="1" dirty="0" err="1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manuscriptApproval.php</a:t>
              </a:r>
              <a:endParaRPr lang="en-US" sz="900" i="1" dirty="0">
                <a:solidFill>
                  <a:srgbClr val="44546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29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80F2D4A-342D-47D4-993D-BF5A70A7B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233627"/>
              </p:ext>
            </p:extLst>
          </p:nvPr>
        </p:nvGraphicFramePr>
        <p:xfrm>
          <a:off x="115468" y="2439020"/>
          <a:ext cx="5779361" cy="29565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873">
                  <a:extLst>
                    <a:ext uri="{9D8B030D-6E8A-4147-A177-3AD203B41FA5}">
                      <a16:colId xmlns:a16="http://schemas.microsoft.com/office/drawing/2014/main" val="40855155"/>
                    </a:ext>
                  </a:extLst>
                </a:gridCol>
                <a:gridCol w="976544">
                  <a:extLst>
                    <a:ext uri="{9D8B030D-6E8A-4147-A177-3AD203B41FA5}">
                      <a16:colId xmlns:a16="http://schemas.microsoft.com/office/drawing/2014/main" val="3181410820"/>
                    </a:ext>
                  </a:extLst>
                </a:gridCol>
                <a:gridCol w="1029809">
                  <a:extLst>
                    <a:ext uri="{9D8B030D-6E8A-4147-A177-3AD203B41FA5}">
                      <a16:colId xmlns:a16="http://schemas.microsoft.com/office/drawing/2014/main" val="1649129999"/>
                    </a:ext>
                  </a:extLst>
                </a:gridCol>
                <a:gridCol w="1038688">
                  <a:extLst>
                    <a:ext uri="{9D8B030D-6E8A-4147-A177-3AD203B41FA5}">
                      <a16:colId xmlns:a16="http://schemas.microsoft.com/office/drawing/2014/main" val="1144757548"/>
                    </a:ext>
                  </a:extLst>
                </a:gridCol>
                <a:gridCol w="1491447">
                  <a:extLst>
                    <a:ext uri="{9D8B030D-6E8A-4147-A177-3AD203B41FA5}">
                      <a16:colId xmlns:a16="http://schemas.microsoft.com/office/drawing/2014/main" val="3375480590"/>
                    </a:ext>
                  </a:extLst>
                </a:gridCol>
              </a:tblGrid>
              <a:tr h="710829">
                <a:tc>
                  <a:txBody>
                    <a:bodyPr/>
                    <a:lstStyle/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Members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Task 1:</a:t>
                      </a:r>
                      <a:endParaRPr lang="en-US" sz="1200">
                        <a:effectLst/>
                      </a:endParaRPr>
                    </a:p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Planning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Task 2:</a:t>
                      </a:r>
                      <a:endParaRPr lang="en-US" sz="1200">
                        <a:effectLst/>
                      </a:endParaRPr>
                    </a:p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Backend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Task 3:</a:t>
                      </a:r>
                      <a:endParaRPr lang="en-US" sz="1200">
                        <a:effectLst/>
                      </a:endParaRPr>
                    </a:p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Frontend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Task 4:</a:t>
                      </a:r>
                      <a:endParaRPr lang="en-US" sz="1200">
                        <a:effectLst/>
                      </a:endParaRPr>
                    </a:p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Documentation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39281977"/>
                  </a:ext>
                </a:extLst>
              </a:tr>
              <a:tr h="710829">
                <a:tc>
                  <a:txBody>
                    <a:bodyPr/>
                    <a:lstStyle/>
                    <a:p>
                      <a:pPr marL="6350" marR="186690" indent="-6350" algn="l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Muhammad Adam Bin </a:t>
                      </a:r>
                      <a:endParaRPr lang="en-US" sz="1200">
                        <a:effectLst/>
                      </a:endParaRPr>
                    </a:p>
                    <a:p>
                      <a:pPr marL="6350" marR="186690" indent="-6350" algn="l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Md Yazid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✓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32911355"/>
                  </a:ext>
                </a:extLst>
              </a:tr>
              <a:tr h="511615">
                <a:tc>
                  <a:txBody>
                    <a:bodyPr/>
                    <a:lstStyle/>
                    <a:p>
                      <a:pPr marL="6350" marR="186690" indent="-6350" algn="l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Cheah Shao Qi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 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✓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38758363"/>
                  </a:ext>
                </a:extLst>
              </a:tr>
              <a:tr h="511615">
                <a:tc>
                  <a:txBody>
                    <a:bodyPr/>
                    <a:lstStyle/>
                    <a:p>
                      <a:pPr marL="6350" marR="186690" indent="-6350" algn="l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Yap Kah Wee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✓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68458628"/>
                  </a:ext>
                </a:extLst>
              </a:tr>
              <a:tr h="511615">
                <a:tc>
                  <a:txBody>
                    <a:bodyPr/>
                    <a:lstStyle/>
                    <a:p>
                      <a:pPr marL="6350" marR="186690" indent="-6350" algn="l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Jacky Su Leh Hong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" marR="186690" indent="-6350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✓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7384183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E0062DC-898B-4E03-9C9B-BA07F8BD6200}"/>
              </a:ext>
            </a:extLst>
          </p:cNvPr>
          <p:cNvSpPr txBox="1">
            <a:spLocks/>
          </p:cNvSpPr>
          <p:nvPr/>
        </p:nvSpPr>
        <p:spPr>
          <a:xfrm>
            <a:off x="1859132" y="245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WORK BREAKDOWN STRUCTURE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83CC7A7-3B8E-45DB-BBD5-0ABDB00ACF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829" y="1244744"/>
            <a:ext cx="5916295" cy="4808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26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F818-5935-41B0-95A6-9A707B67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Detailed Work Delegation</a:t>
            </a:r>
            <a:b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B6CE-2C12-4B11-AF2D-0F73B4C3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186690" indent="0" algn="l">
              <a:lnSpc>
                <a:spcPct val="108000"/>
              </a:lnSpc>
              <a:spcAft>
                <a:spcPts val="795"/>
              </a:spcAft>
              <a:buNone/>
            </a:pPr>
            <a:endParaRPr lang="en-MY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350" marR="186690" indent="-6350" algn="l">
              <a:lnSpc>
                <a:spcPct val="108000"/>
              </a:lnSpc>
              <a:spcAft>
                <a:spcPts val="795"/>
              </a:spcAft>
            </a:pPr>
            <a:r>
              <a:rPr lang="en-M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Planning</a:t>
            </a:r>
            <a:br>
              <a:rPr lang="en-M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M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Muhammad Adam bin Md Yazid and Yap </a:t>
            </a:r>
            <a:r>
              <a:rPr lang="en-MY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Kah</a:t>
            </a:r>
            <a:r>
              <a:rPr lang="en-M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Wee understood and compiled the requirements needed for the system. The discussed requirements were then delegated fairly based on group members expertise for the project. </a:t>
            </a:r>
          </a:p>
          <a:p>
            <a:pPr marL="6350" marR="186690" indent="-6350" algn="l">
              <a:lnSpc>
                <a:spcPct val="108000"/>
              </a:lnSpc>
              <a:spcAft>
                <a:spcPts val="795"/>
              </a:spcAft>
            </a:pPr>
            <a:r>
              <a:rPr lang="en-M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Development of Back-end</a:t>
            </a:r>
            <a:br>
              <a:rPr lang="en-M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M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Cheah Shao Qi and Yap </a:t>
            </a:r>
            <a:r>
              <a:rPr lang="en-MY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Kah</a:t>
            </a:r>
            <a:r>
              <a:rPr lang="en-M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Wee were assigned to be in charge of developing the system backend. </a:t>
            </a:r>
          </a:p>
          <a:p>
            <a:pPr marL="6350" marR="186690" indent="-6350" algn="l">
              <a:lnSpc>
                <a:spcPct val="108000"/>
              </a:lnSpc>
              <a:spcAft>
                <a:spcPts val="795"/>
              </a:spcAft>
            </a:pPr>
            <a:r>
              <a:rPr lang="en-M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Development of Front-end</a:t>
            </a:r>
            <a:br>
              <a:rPr lang="en-M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M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Muhammad Adam and Jacky </a:t>
            </a:r>
            <a:r>
              <a:rPr lang="en-MY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</a:t>
            </a:r>
            <a:r>
              <a:rPr lang="en-M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alongside Main Programmer Cheah were assigned to discuss and develop the overall design implemented for the system.</a:t>
            </a:r>
          </a:p>
          <a:p>
            <a:pPr marL="6350" marR="186690" indent="-6350" algn="l">
              <a:lnSpc>
                <a:spcPct val="108000"/>
              </a:lnSpc>
              <a:spcAft>
                <a:spcPts val="795"/>
              </a:spcAft>
            </a:pPr>
            <a:r>
              <a:rPr lang="en-M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Documentation</a:t>
            </a:r>
            <a:br>
              <a:rPr lang="en-M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M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details surrounding the processes in the project have to be documented and compiled into a report by the end of the project. Which all members are involved in doing it.</a:t>
            </a:r>
            <a:br>
              <a:rPr lang="en-M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MY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2163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703133-EB3A-4151-9702-FEA11501CE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150135"/>
              </p:ext>
            </p:extLst>
          </p:nvPr>
        </p:nvGraphicFramePr>
        <p:xfrm>
          <a:off x="227065" y="1900664"/>
          <a:ext cx="5010760" cy="1892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9692">
                  <a:extLst>
                    <a:ext uri="{9D8B030D-6E8A-4147-A177-3AD203B41FA5}">
                      <a16:colId xmlns:a16="http://schemas.microsoft.com/office/drawing/2014/main" val="1381497499"/>
                    </a:ext>
                  </a:extLst>
                </a:gridCol>
                <a:gridCol w="967144">
                  <a:extLst>
                    <a:ext uri="{9D8B030D-6E8A-4147-A177-3AD203B41FA5}">
                      <a16:colId xmlns:a16="http://schemas.microsoft.com/office/drawing/2014/main" val="3410071930"/>
                    </a:ext>
                  </a:extLst>
                </a:gridCol>
                <a:gridCol w="1021150">
                  <a:extLst>
                    <a:ext uri="{9D8B030D-6E8A-4147-A177-3AD203B41FA5}">
                      <a16:colId xmlns:a16="http://schemas.microsoft.com/office/drawing/2014/main" val="2682172719"/>
                    </a:ext>
                  </a:extLst>
                </a:gridCol>
                <a:gridCol w="770504">
                  <a:extLst>
                    <a:ext uri="{9D8B030D-6E8A-4147-A177-3AD203B41FA5}">
                      <a16:colId xmlns:a16="http://schemas.microsoft.com/office/drawing/2014/main" val="2541306605"/>
                    </a:ext>
                  </a:extLst>
                </a:gridCol>
                <a:gridCol w="792270">
                  <a:extLst>
                    <a:ext uri="{9D8B030D-6E8A-4147-A177-3AD203B41FA5}">
                      <a16:colId xmlns:a16="http://schemas.microsoft.com/office/drawing/2014/main" val="3637827077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Member Name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Participated in group discussions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Contributed useful ideas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How much work was done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Quality of work done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extLst>
                  <a:ext uri="{0D108BD9-81ED-4DB2-BD59-A6C34878D82A}">
                    <a16:rowId xmlns:a16="http://schemas.microsoft.com/office/drawing/2014/main" val="1830133088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Jacky Su Leh Hong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5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5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5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extLst>
                  <a:ext uri="{0D108BD9-81ED-4DB2-BD59-A6C34878D82A}">
                    <a16:rowId xmlns:a16="http://schemas.microsoft.com/office/drawing/2014/main" val="2069705949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Cheah Shao Qi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extLst>
                  <a:ext uri="{0D108BD9-81ED-4DB2-BD59-A6C34878D82A}">
                    <a16:rowId xmlns:a16="http://schemas.microsoft.com/office/drawing/2014/main" val="4097283009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Yap </a:t>
                      </a:r>
                      <a:r>
                        <a:rPr lang="en-MY" sz="1100" dirty="0" err="1">
                          <a:effectLst/>
                        </a:rPr>
                        <a:t>Kah</a:t>
                      </a:r>
                      <a:r>
                        <a:rPr lang="en-MY" sz="1100" dirty="0">
                          <a:effectLst/>
                        </a:rPr>
                        <a:t> Wee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5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extLst>
                  <a:ext uri="{0D108BD9-81ED-4DB2-BD59-A6C34878D82A}">
                    <a16:rowId xmlns:a16="http://schemas.microsoft.com/office/drawing/2014/main" val="34505623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3D183C-8DDA-42C4-BE6C-0F057C3A5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43730"/>
              </p:ext>
            </p:extLst>
          </p:nvPr>
        </p:nvGraphicFramePr>
        <p:xfrm>
          <a:off x="6251427" y="1899133"/>
          <a:ext cx="5063231" cy="192714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95203">
                  <a:extLst>
                    <a:ext uri="{9D8B030D-6E8A-4147-A177-3AD203B41FA5}">
                      <a16:colId xmlns:a16="http://schemas.microsoft.com/office/drawing/2014/main" val="2386723469"/>
                    </a:ext>
                  </a:extLst>
                </a:gridCol>
                <a:gridCol w="1012054">
                  <a:extLst>
                    <a:ext uri="{9D8B030D-6E8A-4147-A177-3AD203B41FA5}">
                      <a16:colId xmlns:a16="http://schemas.microsoft.com/office/drawing/2014/main" val="1063361311"/>
                    </a:ext>
                  </a:extLst>
                </a:gridCol>
                <a:gridCol w="850525">
                  <a:extLst>
                    <a:ext uri="{9D8B030D-6E8A-4147-A177-3AD203B41FA5}">
                      <a16:colId xmlns:a16="http://schemas.microsoft.com/office/drawing/2014/main" val="3655404445"/>
                    </a:ext>
                  </a:extLst>
                </a:gridCol>
                <a:gridCol w="986358">
                  <a:extLst>
                    <a:ext uri="{9D8B030D-6E8A-4147-A177-3AD203B41FA5}">
                      <a16:colId xmlns:a16="http://schemas.microsoft.com/office/drawing/2014/main" val="64955478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3007432750"/>
                    </a:ext>
                  </a:extLst>
                </a:gridCol>
              </a:tblGrid>
              <a:tr h="50656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Member Name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Participated in group discussions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Contributed useful ideas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How much work was done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Quality of work done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extLst>
                  <a:ext uri="{0D108BD9-81ED-4DB2-BD59-A6C34878D82A}">
                    <a16:rowId xmlns:a16="http://schemas.microsoft.com/office/drawing/2014/main" val="3636464069"/>
                  </a:ext>
                </a:extLst>
              </a:tr>
              <a:tr h="50869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Muhammad Adam Bin Md Yazid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5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extLst>
                  <a:ext uri="{0D108BD9-81ED-4DB2-BD59-A6C34878D82A}">
                    <a16:rowId xmlns:a16="http://schemas.microsoft.com/office/drawing/2014/main" val="1253145007"/>
                  </a:ext>
                </a:extLst>
              </a:tr>
              <a:tr h="438552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Cheah Shao Qi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extLst>
                  <a:ext uri="{0D108BD9-81ED-4DB2-BD59-A6C34878D82A}">
                    <a16:rowId xmlns:a16="http://schemas.microsoft.com/office/drawing/2014/main" val="576396815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Yap </a:t>
                      </a:r>
                      <a:r>
                        <a:rPr lang="en-MY" sz="1100" dirty="0" err="1">
                          <a:effectLst/>
                        </a:rPr>
                        <a:t>Kah</a:t>
                      </a:r>
                      <a:r>
                        <a:rPr lang="en-MY" sz="1100" dirty="0">
                          <a:effectLst/>
                        </a:rPr>
                        <a:t> Wee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5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extLst>
                  <a:ext uri="{0D108BD9-81ED-4DB2-BD59-A6C34878D82A}">
                    <a16:rowId xmlns:a16="http://schemas.microsoft.com/office/drawing/2014/main" val="16892329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2E0BD60-8BEF-47E5-AAD7-375238ECDC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0558" y="2763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PEER 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45952-24A1-4E6E-87EF-8AC0B8425B9A}"/>
              </a:ext>
            </a:extLst>
          </p:cNvPr>
          <p:cNvSpPr txBox="1"/>
          <p:nvPr/>
        </p:nvSpPr>
        <p:spPr>
          <a:xfrm>
            <a:off x="156907" y="1488356"/>
            <a:ext cx="6094520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indent="0" algn="l">
              <a:lnSpc>
                <a:spcPct val="107000"/>
              </a:lnSpc>
              <a:spcBef>
                <a:spcPts val="0"/>
              </a:spcBef>
              <a:spcAft>
                <a:spcPts val="815"/>
              </a:spcAft>
              <a:tabLst>
                <a:tab pos="5732780" algn="ctr"/>
              </a:tabLst>
            </a:pPr>
            <a:r>
              <a:rPr lang="en-M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Name: Muhammad Adam Bin Md Yazid 	 </a:t>
            </a:r>
            <a:endParaRPr lang="en-US" sz="20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DFBD7-9F4E-4B08-9736-E9724E1DF00B}"/>
              </a:ext>
            </a:extLst>
          </p:cNvPr>
          <p:cNvSpPr txBox="1"/>
          <p:nvPr/>
        </p:nvSpPr>
        <p:spPr>
          <a:xfrm>
            <a:off x="6251427" y="1531917"/>
            <a:ext cx="6094520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indent="-6350" algn="l">
              <a:lnSpc>
                <a:spcPct val="107000"/>
              </a:lnSpc>
              <a:spcBef>
                <a:spcPts val="0"/>
              </a:spcBef>
              <a:spcAft>
                <a:spcPts val="815"/>
              </a:spcAft>
            </a:pPr>
            <a:r>
              <a:rPr lang="en-M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Name: Jacky Su </a:t>
            </a:r>
            <a:r>
              <a:rPr lang="en-MY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Leh</a:t>
            </a:r>
            <a:r>
              <a:rPr lang="en-M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Hong </a:t>
            </a:r>
            <a:endParaRPr lang="en-US" sz="20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4B2F856-E6B1-403C-A291-8B4098BCC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28845"/>
              </p:ext>
            </p:extLst>
          </p:nvPr>
        </p:nvGraphicFramePr>
        <p:xfrm>
          <a:off x="227065" y="4556160"/>
          <a:ext cx="5028516" cy="17758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09242">
                  <a:extLst>
                    <a:ext uri="{9D8B030D-6E8A-4147-A177-3AD203B41FA5}">
                      <a16:colId xmlns:a16="http://schemas.microsoft.com/office/drawing/2014/main" val="2996197466"/>
                    </a:ext>
                  </a:extLst>
                </a:gridCol>
                <a:gridCol w="962505">
                  <a:extLst>
                    <a:ext uri="{9D8B030D-6E8A-4147-A177-3AD203B41FA5}">
                      <a16:colId xmlns:a16="http://schemas.microsoft.com/office/drawing/2014/main" val="2456075958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3520631236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3718602838"/>
                    </a:ext>
                  </a:extLst>
                </a:gridCol>
                <a:gridCol w="816746">
                  <a:extLst>
                    <a:ext uri="{9D8B030D-6E8A-4147-A177-3AD203B41FA5}">
                      <a16:colId xmlns:a16="http://schemas.microsoft.com/office/drawing/2014/main" val="2341489221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Member Name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Participated in group discussions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Contributed useful ideas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How much work was done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Quality of work done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extLst>
                  <a:ext uri="{0D108BD9-81ED-4DB2-BD59-A6C34878D82A}">
                    <a16:rowId xmlns:a16="http://schemas.microsoft.com/office/drawing/2014/main" val="1012707057"/>
                  </a:ext>
                </a:extLst>
              </a:tr>
              <a:tr h="45593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Muhammad Adam Bin Md Yazid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5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extLst>
                  <a:ext uri="{0D108BD9-81ED-4DB2-BD59-A6C34878D82A}">
                    <a16:rowId xmlns:a16="http://schemas.microsoft.com/office/drawing/2014/main" val="2050384743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Jacky Su Leh Hong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4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extLst>
                  <a:ext uri="{0D108BD9-81ED-4DB2-BD59-A6C34878D82A}">
                    <a16:rowId xmlns:a16="http://schemas.microsoft.com/office/drawing/2014/main" val="1819241583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Yap </a:t>
                      </a:r>
                      <a:r>
                        <a:rPr lang="en-MY" sz="1100" dirty="0" err="1">
                          <a:effectLst/>
                        </a:rPr>
                        <a:t>Kah</a:t>
                      </a:r>
                      <a:r>
                        <a:rPr lang="en-MY" sz="1100" dirty="0">
                          <a:effectLst/>
                        </a:rPr>
                        <a:t> Wee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5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extLst>
                  <a:ext uri="{0D108BD9-81ED-4DB2-BD59-A6C34878D82A}">
                    <a16:rowId xmlns:a16="http://schemas.microsoft.com/office/drawing/2014/main" val="119341954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313AFCD-64EE-45E2-859C-05328A574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681977"/>
              </p:ext>
            </p:extLst>
          </p:nvPr>
        </p:nvGraphicFramePr>
        <p:xfrm>
          <a:off x="6251427" y="4556160"/>
          <a:ext cx="5165256" cy="177457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09242">
                  <a:extLst>
                    <a:ext uri="{9D8B030D-6E8A-4147-A177-3AD203B41FA5}">
                      <a16:colId xmlns:a16="http://schemas.microsoft.com/office/drawing/2014/main" val="2212022695"/>
                    </a:ext>
                  </a:extLst>
                </a:gridCol>
                <a:gridCol w="1010469">
                  <a:extLst>
                    <a:ext uri="{9D8B030D-6E8A-4147-A177-3AD203B41FA5}">
                      <a16:colId xmlns:a16="http://schemas.microsoft.com/office/drawing/2014/main" val="2766564215"/>
                    </a:ext>
                  </a:extLst>
                </a:gridCol>
                <a:gridCol w="878889">
                  <a:extLst>
                    <a:ext uri="{9D8B030D-6E8A-4147-A177-3AD203B41FA5}">
                      <a16:colId xmlns:a16="http://schemas.microsoft.com/office/drawing/2014/main" val="192269734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2208728819"/>
                    </a:ext>
                  </a:extLst>
                </a:gridCol>
                <a:gridCol w="763479">
                  <a:extLst>
                    <a:ext uri="{9D8B030D-6E8A-4147-A177-3AD203B41FA5}">
                      <a16:colId xmlns:a16="http://schemas.microsoft.com/office/drawing/2014/main" val="2318609800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Member Name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Participated in group discussions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Contributed useful ideas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How much work was done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Quality of work done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extLst>
                  <a:ext uri="{0D108BD9-81ED-4DB2-BD59-A6C34878D82A}">
                    <a16:rowId xmlns:a16="http://schemas.microsoft.com/office/drawing/2014/main" val="3816457904"/>
                  </a:ext>
                </a:extLst>
              </a:tr>
              <a:tr h="45466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Muhammad Adam Bin Md Yazid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extLst>
                  <a:ext uri="{0D108BD9-81ED-4DB2-BD59-A6C34878D82A}">
                    <a16:rowId xmlns:a16="http://schemas.microsoft.com/office/drawing/2014/main" val="428853245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Jacky Su Leh Hong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extLst>
                  <a:ext uri="{0D108BD9-81ED-4DB2-BD59-A6C34878D82A}">
                    <a16:rowId xmlns:a16="http://schemas.microsoft.com/office/drawing/2014/main" val="4239659812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Cheah Shao Qi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5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6985" marB="0"/>
                </a:tc>
                <a:extLst>
                  <a:ext uri="{0D108BD9-81ED-4DB2-BD59-A6C34878D82A}">
                    <a16:rowId xmlns:a16="http://schemas.microsoft.com/office/drawing/2014/main" val="426453257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4C717EC-B825-4E1E-AD9D-44CCD1B22B8A}"/>
              </a:ext>
            </a:extLst>
          </p:cNvPr>
          <p:cNvSpPr txBox="1"/>
          <p:nvPr/>
        </p:nvSpPr>
        <p:spPr>
          <a:xfrm>
            <a:off x="6251427" y="4188944"/>
            <a:ext cx="6174418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indent="-6350" algn="l">
              <a:lnSpc>
                <a:spcPct val="107000"/>
              </a:lnSpc>
              <a:spcBef>
                <a:spcPts val="0"/>
              </a:spcBef>
              <a:spcAft>
                <a:spcPts val="815"/>
              </a:spcAft>
            </a:pPr>
            <a:r>
              <a:rPr lang="en-M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Name: Yap </a:t>
            </a:r>
            <a:r>
              <a:rPr lang="en-MY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Kahwee</a:t>
            </a:r>
            <a:r>
              <a:rPr lang="en-M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sz="20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22AF70-84C5-49E2-8D72-44D15299DEC6}"/>
              </a:ext>
            </a:extLst>
          </p:cNvPr>
          <p:cNvSpPr txBox="1"/>
          <p:nvPr/>
        </p:nvSpPr>
        <p:spPr>
          <a:xfrm>
            <a:off x="227065" y="4222192"/>
            <a:ext cx="6214368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indent="-6350" algn="l">
              <a:lnSpc>
                <a:spcPct val="107000"/>
              </a:lnSpc>
              <a:spcBef>
                <a:spcPts val="0"/>
              </a:spcBef>
              <a:spcAft>
                <a:spcPts val="815"/>
              </a:spcAft>
            </a:pPr>
            <a:r>
              <a:rPr lang="en-M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Name: Cheah Shao Qi </a:t>
            </a:r>
            <a:endParaRPr lang="en-US" sz="20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8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F4027A3-24B4-46D4-A027-53F4412A2E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671994"/>
              </p:ext>
            </p:extLst>
          </p:nvPr>
        </p:nvGraphicFramePr>
        <p:xfrm>
          <a:off x="107456" y="885789"/>
          <a:ext cx="11977088" cy="59080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1113">
                  <a:extLst>
                    <a:ext uri="{9D8B030D-6E8A-4147-A177-3AD203B41FA5}">
                      <a16:colId xmlns:a16="http://schemas.microsoft.com/office/drawing/2014/main" val="2366780050"/>
                    </a:ext>
                  </a:extLst>
                </a:gridCol>
                <a:gridCol w="1080979">
                  <a:extLst>
                    <a:ext uri="{9D8B030D-6E8A-4147-A177-3AD203B41FA5}">
                      <a16:colId xmlns:a16="http://schemas.microsoft.com/office/drawing/2014/main" val="2624667858"/>
                    </a:ext>
                  </a:extLst>
                </a:gridCol>
                <a:gridCol w="1306182">
                  <a:extLst>
                    <a:ext uri="{9D8B030D-6E8A-4147-A177-3AD203B41FA5}">
                      <a16:colId xmlns:a16="http://schemas.microsoft.com/office/drawing/2014/main" val="512906391"/>
                    </a:ext>
                  </a:extLst>
                </a:gridCol>
                <a:gridCol w="2125924">
                  <a:extLst>
                    <a:ext uri="{9D8B030D-6E8A-4147-A177-3AD203B41FA5}">
                      <a16:colId xmlns:a16="http://schemas.microsoft.com/office/drawing/2014/main" val="211845940"/>
                    </a:ext>
                  </a:extLst>
                </a:gridCol>
                <a:gridCol w="6372890">
                  <a:extLst>
                    <a:ext uri="{9D8B030D-6E8A-4147-A177-3AD203B41FA5}">
                      <a16:colId xmlns:a16="http://schemas.microsoft.com/office/drawing/2014/main" val="1047421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Meeting No: 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Time 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Date 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Attendees 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Meeting Purpose 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37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10.00 PM 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16/8/2021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All attended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Assignment of role delegations and discussion on use case diagram.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84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2.00 PM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24/8/2021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All attended 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Discuss the design principles and UI used for the Prototype design.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44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6.00 PM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28/8/2021 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All attended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Discussing on scoring matrix and alternate system design.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53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8.00 PM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9/9/2021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 attended – Jacky had family dinner 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 group discussion to finalize on mid deliverable progress report.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76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8.00 PM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23/9/2021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All attended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Check Software Progress and confirm final design.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8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8.00 PM 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30/9/2021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All attended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Discuss New Project Report Requirements and delegate task.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3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8.00 PM 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7/10/2021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+mn-lt"/>
                          <a:cs typeface="Times New Roman" panose="02020603050405020304" pitchFamily="18" charset="0"/>
                        </a:rPr>
                        <a:t>Kahwee</a:t>
                      </a:r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 and 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Discuss System flow for Sequence Diagram.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80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8.00 PM 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14/10/2021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Jacky and 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Sort out the Work Breakdown Structure and Class Diagram.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2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8.00 PM 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21/10/2021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All attended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Discuss and update mistakes made in the Mid Deliverable Progress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1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8.00 PM 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28/10/2021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All attended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Test the Software prototype.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36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8.00 PM 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4/11/2021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All attended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Compile the final progress report and Check on the Project Deliverables.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01982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84B5C51-7EFC-4CD5-93D8-7BC5C2247D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077" y="0"/>
            <a:ext cx="10261846" cy="1121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PROJECT MEETING MINUTE</a:t>
            </a:r>
          </a:p>
        </p:txBody>
      </p:sp>
    </p:spTree>
    <p:extLst>
      <p:ext uri="{BB962C8B-B14F-4D97-AF65-F5344CB8AC3E}">
        <p14:creationId xmlns:p14="http://schemas.microsoft.com/office/powerpoint/2010/main" val="3428402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F1E7A-46AB-4157-A750-0EBEEFB5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70227"/>
            <a:ext cx="9144000" cy="1193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 Session</a:t>
            </a:r>
          </a:p>
        </p:txBody>
      </p:sp>
      <p:pic>
        <p:nvPicPr>
          <p:cNvPr id="4098" name="Picture 2" descr="Effective Ways to Manage Your Audience Q&amp;amp;A - Throughline Group">
            <a:extLst>
              <a:ext uri="{FF2B5EF4-FFF2-40B4-BE49-F238E27FC236}">
                <a16:creationId xmlns:a16="http://schemas.microsoft.com/office/drawing/2014/main" id="{F7262235-156F-4982-B374-77F211A2B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3" r="2" b="10445"/>
          <a:stretch/>
        </p:blipFill>
        <p:spPr bwMode="auto"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48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Free Vector | Thank you lettering">
            <a:extLst>
              <a:ext uri="{FF2B5EF4-FFF2-40B4-BE49-F238E27FC236}">
                <a16:creationId xmlns:a16="http://schemas.microsoft.com/office/drawing/2014/main" id="{5F5FA775-4775-45BD-A5C8-BBBB6C48D7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4472" y="643468"/>
            <a:ext cx="787429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42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CC6B-36B4-459D-9C40-3BF902D4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Conceptual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D0751-1F26-4D8F-AD80-6B10DE3BE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690" y="1520157"/>
            <a:ext cx="7894431" cy="4972718"/>
          </a:xfrm>
        </p:spPr>
      </p:pic>
    </p:spTree>
    <p:extLst>
      <p:ext uri="{BB962C8B-B14F-4D97-AF65-F5344CB8AC3E}">
        <p14:creationId xmlns:p14="http://schemas.microsoft.com/office/powerpoint/2010/main" val="385975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17B7B-A7DD-4E92-A882-B9243DAE0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21" y="2055810"/>
            <a:ext cx="4620584" cy="20459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Layered</a:t>
            </a:r>
            <a:br>
              <a:rPr lang="en-US" sz="4800" dirty="0"/>
            </a:br>
            <a:r>
              <a:rPr lang="en-US" sz="4800" dirty="0"/>
              <a:t>Architecture</a:t>
            </a:r>
            <a:br>
              <a:rPr lang="en-US" sz="4800" dirty="0"/>
            </a:br>
            <a:r>
              <a:rPr lang="en-US" sz="4800" dirty="0"/>
              <a:t>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100FF6-0962-4ECE-BCCA-E15DCC7D1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29" t="5741" r="5817" b="3451"/>
          <a:stretch/>
        </p:blipFill>
        <p:spPr>
          <a:xfrm>
            <a:off x="5555226" y="767373"/>
            <a:ext cx="6593023" cy="510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8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4AB0-F124-407B-B02C-239EE171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479B-826E-4B55-9129-0DBD7C119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566" y="1156845"/>
            <a:ext cx="10515600" cy="4160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1.Singleton</a:t>
            </a:r>
          </a:p>
          <a:p>
            <a:pPr marL="0" indent="0">
              <a:buNone/>
            </a:pPr>
            <a:r>
              <a:rPr lang="en-US" sz="2400" dirty="0"/>
              <a:t>      Before Implement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9590E-A823-42A2-B1FE-3A6D8A1DC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018" y="2148729"/>
            <a:ext cx="5921253" cy="1280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0C5EA7-BCE8-403A-9C49-F38A39D76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018" y="3577692"/>
            <a:ext cx="9255141" cy="160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3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558D-1EBF-41C7-AB6A-CD6460986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881" y="822073"/>
            <a:ext cx="7178336" cy="89131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After Implement</a:t>
            </a: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D64484D-0CB1-4CE4-8658-99B445FE6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64" b="47092"/>
          <a:stretch/>
        </p:blipFill>
        <p:spPr>
          <a:xfrm>
            <a:off x="445375" y="1474839"/>
            <a:ext cx="4858473" cy="5275006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49BADF3-D2FD-467A-88B3-3984B14C7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61" r="17096"/>
          <a:stretch/>
        </p:blipFill>
        <p:spPr>
          <a:xfrm>
            <a:off x="5484380" y="180240"/>
            <a:ext cx="6383155" cy="511203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30523CE-C1E1-4D57-B418-49537FA1A1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1"/>
          <a:stretch/>
        </p:blipFill>
        <p:spPr>
          <a:xfrm>
            <a:off x="5545393" y="5388077"/>
            <a:ext cx="6454197" cy="112473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3DD4230-DDDD-48F1-910C-A1FA0C16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8" y="0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02499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6CC2C-983C-4C05-AE43-3057A745F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350" y="915118"/>
            <a:ext cx="10515600" cy="4160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2.Façade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DC4B2A-B535-4E6A-863D-06249684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88" y="137447"/>
            <a:ext cx="10515600" cy="989352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DESIGN PATTERN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B2842DB-AC94-4894-AE5F-1E06D7F1A7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70"/>
          <a:stretch/>
        </p:blipFill>
        <p:spPr>
          <a:xfrm>
            <a:off x="410592" y="1867594"/>
            <a:ext cx="8529974" cy="16973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ADA49B-9D61-40F6-8DC5-BE8132D6333F}"/>
              </a:ext>
            </a:extLst>
          </p:cNvPr>
          <p:cNvSpPr txBox="1"/>
          <p:nvPr/>
        </p:nvSpPr>
        <p:spPr>
          <a:xfrm>
            <a:off x="792331" y="1405929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Before Implement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7066A-F55F-4B5A-98A9-E83B8C1A1A14}"/>
              </a:ext>
            </a:extLst>
          </p:cNvPr>
          <p:cNvSpPr txBox="1"/>
          <p:nvPr/>
        </p:nvSpPr>
        <p:spPr>
          <a:xfrm>
            <a:off x="3482265" y="3632099"/>
            <a:ext cx="6094520" cy="45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1940"/>
              </a:spcAft>
            </a:pPr>
            <a:r>
              <a:rPr lang="en-MY" sz="2400" dirty="0">
                <a:solidFill>
                  <a:srgbClr val="000000"/>
                </a:solidFill>
                <a:effectLst/>
                <a:ea typeface="DengXian" panose="02010600030101010101" pitchFamily="2" charset="-122"/>
              </a:rPr>
              <a:t>After implementation</a:t>
            </a:r>
            <a:endParaRPr lang="en-US" sz="28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D8CBFA4-9B64-46F2-97F8-FB8F80E76A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27"/>
          <a:stretch/>
        </p:blipFill>
        <p:spPr>
          <a:xfrm>
            <a:off x="1169766" y="4115149"/>
            <a:ext cx="6903827" cy="2580038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656DC33-0227-40EA-AE9C-B012CAFFC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77" y="4135125"/>
            <a:ext cx="35909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5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A9E9-BD3F-48A5-AB62-4F453F172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4" y="1348740"/>
            <a:ext cx="10515600" cy="416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dirty="0">
                <a:solidFill>
                  <a:srgbClr val="000000"/>
                </a:solidFill>
                <a:ea typeface="Arial" panose="020B0604020202020204" pitchFamily="34" charset="0"/>
              </a:rPr>
              <a:t>1.</a:t>
            </a:r>
            <a:r>
              <a:rPr lang="en-MY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Decompose Conditional</a:t>
            </a:r>
            <a:endParaRPr lang="en-US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000" dirty="0"/>
              <a:t> 	</a:t>
            </a:r>
            <a:r>
              <a:rPr lang="en-US" sz="2400" b="1" dirty="0"/>
              <a:t>Before</a:t>
            </a:r>
            <a:endParaRPr lang="en-US" sz="40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9EE83D-E583-4E83-9CBC-204A7E55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REFACTORING PATTERN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5D5DB8-0980-4B00-8F02-71B2149B4885}"/>
              </a:ext>
            </a:extLst>
          </p:cNvPr>
          <p:cNvGrpSpPr/>
          <p:nvPr/>
        </p:nvGrpSpPr>
        <p:grpSpPr>
          <a:xfrm>
            <a:off x="2915574" y="2674303"/>
            <a:ext cx="5772705" cy="2980759"/>
            <a:chOff x="-1" y="0"/>
            <a:chExt cx="5916296" cy="2980759"/>
          </a:xfrm>
        </p:grpSpPr>
        <p:pic>
          <p:nvPicPr>
            <p:cNvPr id="6" name="Picture 5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356FBDEF-A67D-4719-8E3C-833963577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232"/>
            <a:stretch/>
          </p:blipFill>
          <p:spPr>
            <a:xfrm>
              <a:off x="-1" y="0"/>
              <a:ext cx="5682766" cy="2786380"/>
            </a:xfrm>
            <a:prstGeom prst="rect">
              <a:avLst/>
            </a:prstGeom>
          </p:spPr>
        </p:pic>
        <p:sp>
          <p:nvSpPr>
            <p:cNvPr id="7" name="Text Box 4954">
              <a:extLst>
                <a:ext uri="{FF2B5EF4-FFF2-40B4-BE49-F238E27FC236}">
                  <a16:creationId xmlns:a16="http://schemas.microsoft.com/office/drawing/2014/main" id="{9826FD78-4A21-473F-9E22-BDBADB249ECF}"/>
                </a:ext>
              </a:extLst>
            </p:cNvPr>
            <p:cNvSpPr txBox="1"/>
            <p:nvPr/>
          </p:nvSpPr>
          <p:spPr>
            <a:xfrm>
              <a:off x="0" y="2842260"/>
              <a:ext cx="5916295" cy="138499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MY" sz="900" i="1" dirty="0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Old source code from </a:t>
              </a:r>
              <a:r>
                <a:rPr lang="en-MY" sz="900" i="1" dirty="0" err="1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listManuscript.php</a:t>
              </a:r>
              <a:endParaRPr lang="en-US" sz="900" i="1" dirty="0">
                <a:solidFill>
                  <a:srgbClr val="44546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46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A9E9-BD3F-48A5-AB62-4F453F172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428" y="1180534"/>
            <a:ext cx="10515600" cy="416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dirty="0">
                <a:solidFill>
                  <a:srgbClr val="000000"/>
                </a:solidFill>
                <a:ea typeface="Arial" panose="020B0604020202020204" pitchFamily="34" charset="0"/>
              </a:rPr>
              <a:t>1.</a:t>
            </a:r>
            <a:r>
              <a:rPr lang="en-MY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Decompose Conditional       </a:t>
            </a:r>
            <a:endParaRPr lang="en-US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000" dirty="0"/>
              <a:t>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9EE83D-E583-4E83-9CBC-204A7E55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REFACTORING PATTERN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2D15FC2-DE7B-47FF-A8AF-0F85D1E40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12"/>
          <a:stretch/>
        </p:blipFill>
        <p:spPr>
          <a:xfrm>
            <a:off x="1721027" y="1690688"/>
            <a:ext cx="3274142" cy="515098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4DB30D0-9B61-4BAD-B112-3E582C69D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89" y="2661914"/>
            <a:ext cx="3901218" cy="416144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F45A5C7-617B-4923-AEC0-B5F5ECF11FE4}"/>
              </a:ext>
            </a:extLst>
          </p:cNvPr>
          <p:cNvGrpSpPr/>
          <p:nvPr/>
        </p:nvGrpSpPr>
        <p:grpSpPr>
          <a:xfrm>
            <a:off x="5589091" y="1797253"/>
            <a:ext cx="5713413" cy="576459"/>
            <a:chOff x="-60600" y="0"/>
            <a:chExt cx="5461275" cy="43942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8C5B12-E52B-44D8-B4AB-B83AFF663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00675" cy="323850"/>
            </a:xfrm>
            <a:prstGeom prst="rect">
              <a:avLst/>
            </a:prstGeom>
          </p:spPr>
        </p:pic>
        <p:sp>
          <p:nvSpPr>
            <p:cNvPr id="14" name="Text Box 4965">
              <a:extLst>
                <a:ext uri="{FF2B5EF4-FFF2-40B4-BE49-F238E27FC236}">
                  <a16:creationId xmlns:a16="http://schemas.microsoft.com/office/drawing/2014/main" id="{2DB43D47-162E-4254-9E4A-3A8AB8D051C2}"/>
                </a:ext>
              </a:extLst>
            </p:cNvPr>
            <p:cNvSpPr txBox="1"/>
            <p:nvPr/>
          </p:nvSpPr>
          <p:spPr>
            <a:xfrm>
              <a:off x="-60600" y="333852"/>
              <a:ext cx="5400675" cy="105576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MY" sz="900" i="1" dirty="0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Usage of </a:t>
              </a:r>
              <a:r>
                <a:rPr lang="en-MY" sz="900" i="1" dirty="0" err="1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getStatusMessage</a:t>
              </a:r>
              <a:r>
                <a:rPr lang="en-MY" sz="900" i="1" dirty="0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in </a:t>
              </a:r>
              <a:r>
                <a:rPr lang="en-MY" sz="900" i="1" dirty="0" err="1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listManuscript.php</a:t>
              </a:r>
              <a:r>
                <a:rPr lang="en-MY" sz="900" i="1" dirty="0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and other list files</a:t>
              </a:r>
              <a:endParaRPr lang="en-US" sz="900" i="1" dirty="0">
                <a:solidFill>
                  <a:srgbClr val="44546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2851CFC-D907-42CF-838E-BE1C57FC4D2E}"/>
              </a:ext>
            </a:extLst>
          </p:cNvPr>
          <p:cNvSpPr txBox="1"/>
          <p:nvPr/>
        </p:nvSpPr>
        <p:spPr>
          <a:xfrm>
            <a:off x="480708" y="3717293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0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B9BD-05A5-4CE6-9CBE-7AD5FC3C2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105" y="1348740"/>
            <a:ext cx="10515600" cy="4160520"/>
          </a:xfrm>
        </p:spPr>
        <p:txBody>
          <a:bodyPr/>
          <a:lstStyle/>
          <a:p>
            <a:pPr marL="0" indent="0">
              <a:buNone/>
            </a:pPr>
            <a:r>
              <a:rPr lang="en-MY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2. Substitute Algorithm</a:t>
            </a:r>
            <a:endParaRPr lang="en-US" sz="24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590849-1893-4D55-AAAB-7F1F02D0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REFACTORING PATTERN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B0C944-2869-4826-9DDE-734F9005C199}"/>
              </a:ext>
            </a:extLst>
          </p:cNvPr>
          <p:cNvGrpSpPr/>
          <p:nvPr/>
        </p:nvGrpSpPr>
        <p:grpSpPr>
          <a:xfrm>
            <a:off x="5436833" y="1746568"/>
            <a:ext cx="6423733" cy="1657350"/>
            <a:chOff x="0" y="0"/>
            <a:chExt cx="5916295" cy="1494155"/>
          </a:xfrm>
        </p:grpSpPr>
        <p:pic>
          <p:nvPicPr>
            <p:cNvPr id="6" name="Picture 5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B94B9346-521C-4628-B6FE-676AD47CE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16295" cy="1494155"/>
            </a:xfrm>
            <a:prstGeom prst="rect">
              <a:avLst/>
            </a:prstGeom>
          </p:spPr>
        </p:pic>
        <p:sp>
          <p:nvSpPr>
            <p:cNvPr id="7" name="Text Box 4974">
              <a:extLst>
                <a:ext uri="{FF2B5EF4-FFF2-40B4-BE49-F238E27FC236}">
                  <a16:creationId xmlns:a16="http://schemas.microsoft.com/office/drawing/2014/main" id="{9BA65D0B-F9DC-4CFD-9FAD-D05E5CF61EE4}"/>
                </a:ext>
              </a:extLst>
            </p:cNvPr>
            <p:cNvSpPr txBox="1"/>
            <p:nvPr/>
          </p:nvSpPr>
          <p:spPr>
            <a:xfrm>
              <a:off x="2026865" y="1368295"/>
              <a:ext cx="3705682" cy="124861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MY" sz="900" i="1" dirty="0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Old source code from </a:t>
              </a:r>
              <a:r>
                <a:rPr lang="en-MY" sz="900" i="1" dirty="0" err="1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userSession.php</a:t>
              </a:r>
              <a:endParaRPr lang="en-US" sz="900" i="1" dirty="0">
                <a:solidFill>
                  <a:srgbClr val="44546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2DFF98F-C5E2-424C-BE0F-0BADEB04C9E7}"/>
              </a:ext>
            </a:extLst>
          </p:cNvPr>
          <p:cNvSpPr txBox="1"/>
          <p:nvPr/>
        </p:nvSpPr>
        <p:spPr>
          <a:xfrm>
            <a:off x="10049116" y="1262480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Before</a:t>
            </a: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3422B1-82FB-4819-BF9E-33CB27C74405}"/>
              </a:ext>
            </a:extLst>
          </p:cNvPr>
          <p:cNvGrpSpPr/>
          <p:nvPr/>
        </p:nvGrpSpPr>
        <p:grpSpPr>
          <a:xfrm>
            <a:off x="331434" y="3470833"/>
            <a:ext cx="6688202" cy="2997837"/>
            <a:chOff x="0" y="0"/>
            <a:chExt cx="5916295" cy="2740660"/>
          </a:xfrm>
        </p:grpSpPr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FC77F055-ED28-44CD-B6F0-EA6BD83CC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16295" cy="2740660"/>
            </a:xfrm>
            <a:prstGeom prst="rect">
              <a:avLst/>
            </a:prstGeom>
          </p:spPr>
        </p:pic>
        <p:sp>
          <p:nvSpPr>
            <p:cNvPr id="12" name="Text Box 4977">
              <a:extLst>
                <a:ext uri="{FF2B5EF4-FFF2-40B4-BE49-F238E27FC236}">
                  <a16:creationId xmlns:a16="http://schemas.microsoft.com/office/drawing/2014/main" id="{513C699E-8B27-4878-8CFB-D92AF3C748C3}"/>
                </a:ext>
              </a:extLst>
            </p:cNvPr>
            <p:cNvSpPr txBox="1"/>
            <p:nvPr/>
          </p:nvSpPr>
          <p:spPr>
            <a:xfrm>
              <a:off x="530547" y="2613064"/>
              <a:ext cx="4081653" cy="126617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MY" sz="900" i="1" dirty="0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New source code from </a:t>
              </a:r>
              <a:r>
                <a:rPr lang="en-MY" sz="900" i="1" dirty="0" err="1">
                  <a:solidFill>
                    <a:srgbClr val="44546A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userSession.php</a:t>
              </a:r>
              <a:endParaRPr lang="en-US" sz="900" i="1" dirty="0">
                <a:solidFill>
                  <a:srgbClr val="44546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69EB46C-09EB-44E7-852A-71D64764BF79}"/>
              </a:ext>
            </a:extLst>
          </p:cNvPr>
          <p:cNvSpPr txBox="1"/>
          <p:nvPr/>
        </p:nvSpPr>
        <p:spPr>
          <a:xfrm>
            <a:off x="1167229" y="2992418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1588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C3A21"/>
      </a:dk2>
      <a:lt2>
        <a:srgbClr val="E2E5E8"/>
      </a:lt2>
      <a:accent1>
        <a:srgbClr val="B79D7A"/>
      </a:accent1>
      <a:accent2>
        <a:srgbClr val="A4A470"/>
      </a:accent2>
      <a:accent3>
        <a:srgbClr val="96A77E"/>
      </a:accent3>
      <a:accent4>
        <a:srgbClr val="80AE77"/>
      </a:accent4>
      <a:accent5>
        <a:srgbClr val="82AB8C"/>
      </a:accent5>
      <a:accent6>
        <a:srgbClr val="76AD9B"/>
      </a:accent6>
      <a:hlink>
        <a:srgbClr val="6482AC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720</Words>
  <Application>Microsoft Office PowerPoint</Application>
  <PresentationFormat>Widescreen</PresentationFormat>
  <Paragraphs>226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Aharoni</vt:lpstr>
      <vt:lpstr>Arial</vt:lpstr>
      <vt:lpstr>Century Gothic</vt:lpstr>
      <vt:lpstr>Elephant</vt:lpstr>
      <vt:lpstr>Times New Roman</vt:lpstr>
      <vt:lpstr>BrushVTI</vt:lpstr>
      <vt:lpstr>CSCI334: SOFTWARE DESIGN</vt:lpstr>
      <vt:lpstr>Conceptual Diagram</vt:lpstr>
      <vt:lpstr>Layered Architecture Design</vt:lpstr>
      <vt:lpstr>DESIGN PATTERN</vt:lpstr>
      <vt:lpstr>DESIGN PATTERN</vt:lpstr>
      <vt:lpstr>DESIGN PATTERN</vt:lpstr>
      <vt:lpstr>REFACTORING PATTERN</vt:lpstr>
      <vt:lpstr>REFACTORING PATTERN</vt:lpstr>
      <vt:lpstr>REFACTORING PATTERN</vt:lpstr>
      <vt:lpstr>REFACTORING PATTERN</vt:lpstr>
      <vt:lpstr>REFACTORING PATTERN</vt:lpstr>
      <vt:lpstr>PowerPoint Presentation</vt:lpstr>
      <vt:lpstr>Detailed Work Delegation </vt:lpstr>
      <vt:lpstr>PEER REVIEW</vt:lpstr>
      <vt:lpstr>PROJECT MEETING MINUTE</vt:lpstr>
      <vt:lpstr>Q&amp;A Session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CSCI334: SOFTWARE DESIGN</dc:title>
  <dc:creator>Jacky Su</dc:creator>
  <cp:lastModifiedBy>Afam Yazid</cp:lastModifiedBy>
  <cp:revision>9</cp:revision>
  <dcterms:created xsi:type="dcterms:W3CDTF">2021-11-17T06:22:21Z</dcterms:created>
  <dcterms:modified xsi:type="dcterms:W3CDTF">2021-11-18T02:38:42Z</dcterms:modified>
</cp:coreProperties>
</file>