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1" r:id="rId15"/>
    <p:sldId id="269" r:id="rId16"/>
    <p:sldId id="270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B4F84DE-F44A-4E14-A81F-B0B9F29EC0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9782472-6866-4D9C-8D37-AB7C370038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C811D24-CF89-4DB4-871A-4B93DD4BB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A236E-9210-472D-BF7A-660FF4D2711E}" type="datetimeFigureOut">
              <a:rPr lang="zh-TW" altLang="en-US" smtClean="0"/>
              <a:t>2021/8/11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0250302-D489-4E21-95F2-46F8700D2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FF4E89F-5B66-4C03-A6D7-6796C728E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3FDCC-6C7B-4736-8977-ED54B4944D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5303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17BC53-5082-495B-800D-E1E98D1A6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0811E35-E6CD-4970-B589-826EE5E857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FFA94AD-276D-46C5-9098-32C62F6A9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A236E-9210-472D-BF7A-660FF4D2711E}" type="datetimeFigureOut">
              <a:rPr lang="zh-TW" altLang="en-US" smtClean="0"/>
              <a:t>2021/8/11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BAC148A-26E1-4AF4-9A9C-52CAE1031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592D5E2-220B-4F36-936B-67D4DA3E5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3FDCC-6C7B-4736-8977-ED54B4944D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2779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DEDD3147-706E-4A81-A14D-A7BA9F6319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ECC369D-84BA-4A47-9D4C-ADFEBEC739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6767D59-EB78-4271-B41F-C87E1A807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A236E-9210-472D-BF7A-660FF4D2711E}" type="datetimeFigureOut">
              <a:rPr lang="zh-TW" altLang="en-US" smtClean="0"/>
              <a:t>2021/8/11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8281967-8672-4F23-BF95-3A60555A9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68D0656-FBF5-429E-A658-FE25F2F25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3FDCC-6C7B-4736-8977-ED54B4944D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6002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F6285C2-DCE5-4686-886A-B47FE495F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EA4D0E0-0342-4863-8455-6E06715A60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283AD35-57B4-4DEB-8F21-3BA11A38A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A236E-9210-472D-BF7A-660FF4D2711E}" type="datetimeFigureOut">
              <a:rPr lang="zh-TW" altLang="en-US" smtClean="0"/>
              <a:t>2021/8/11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2DC3390-C837-4E3A-96FF-ACDB2988B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2CA0534-F291-430C-B1F9-899003820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3FDCC-6C7B-4736-8977-ED54B4944D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0102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7537260-741D-491A-8E91-C67C676A3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051E8A1-A104-4ADA-93D7-94794A69A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4B4F31B-3824-4A88-A2C3-5FCB87BF9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A236E-9210-472D-BF7A-660FF4D2711E}" type="datetimeFigureOut">
              <a:rPr lang="zh-TW" altLang="en-US" smtClean="0"/>
              <a:t>2021/8/11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2263C3D-1FF4-45F0-BB98-AB3C6BB6B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27EBB45-EDEC-466D-AB4E-47253D242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3FDCC-6C7B-4736-8977-ED54B4944D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975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5F8B4A-9699-46B0-9EE7-7118F2136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80EE78D-8CDD-426B-A47F-E22207D509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268D7DA-2285-4BCC-A9CD-A7880369AD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E9618CC-125D-4837-902C-0A7D55D55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A236E-9210-472D-BF7A-660FF4D2711E}" type="datetimeFigureOut">
              <a:rPr lang="zh-TW" altLang="en-US" smtClean="0"/>
              <a:t>2021/8/11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264B2D9-6A48-42FA-8987-D63A15F81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D766669-8E5A-4D4B-9EC0-E3DF27626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3FDCC-6C7B-4736-8977-ED54B4944D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4610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1CDB3F-D84D-4617-90F5-A5E410BF8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A19A1F0-D163-427D-93BA-3C7AA8F2BD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E74D38C-9F37-4546-9DCD-D9684389B2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BEBDBD59-6654-4E09-9BD4-04CFB59F82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697EDBD-B92B-45E6-88C4-80ADAE42DC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E5BC1F8C-4FAE-4CDB-A0F9-6DBCF95F9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A236E-9210-472D-BF7A-660FF4D2711E}" type="datetimeFigureOut">
              <a:rPr lang="zh-TW" altLang="en-US" smtClean="0"/>
              <a:t>2021/8/11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4A878A56-635D-45E2-977D-03CE5DA3D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998E325D-A59A-435B-A54C-393852C60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3FDCC-6C7B-4736-8977-ED54B4944D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6177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5AB0A3-ED92-438A-9EC9-6B37BC3A9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91DD51A7-F6DA-40E7-AC96-430030BB2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A236E-9210-472D-BF7A-660FF4D2711E}" type="datetimeFigureOut">
              <a:rPr lang="zh-TW" altLang="en-US" smtClean="0"/>
              <a:t>2021/8/11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2BC1E3D2-E60A-4572-9C5A-CD59F93DB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72C86D0-1159-46F4-8A55-9B949BBAE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3FDCC-6C7B-4736-8977-ED54B4944D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561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FBE70CD8-92FF-464F-9650-D454A98FC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A236E-9210-472D-BF7A-660FF4D2711E}" type="datetimeFigureOut">
              <a:rPr lang="zh-TW" altLang="en-US" smtClean="0"/>
              <a:t>2021/8/11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1004EAF8-5326-48FA-9071-0ADD8173C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32C4788-5AD5-40FC-9AED-F26AE3E1E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3FDCC-6C7B-4736-8977-ED54B4944D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702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2C25D7-7547-4C88-9951-D10737EC6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A08356A-F75B-4151-A406-4F5FA8DF59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22D29AC-5EB8-4DBA-B4A8-889CB0249C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01161BB-3FD8-464A-830E-F503DCE72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A236E-9210-472D-BF7A-660FF4D2711E}" type="datetimeFigureOut">
              <a:rPr lang="zh-TW" altLang="en-US" smtClean="0"/>
              <a:t>2021/8/11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024A0C5-0E09-43CC-A8C5-FCD79CA78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D538BFD-6F72-496C-AE85-32B736062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3FDCC-6C7B-4736-8977-ED54B4944D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6578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178C7F-D405-4CFD-923E-684967B9B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0A03EA2B-45E1-4DC7-BDE2-C32B69E138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53827BE-0236-48E6-A078-97E2D3399F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313FEBF-B1AB-4347-87CC-734F2AE15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A236E-9210-472D-BF7A-660FF4D2711E}" type="datetimeFigureOut">
              <a:rPr lang="zh-TW" altLang="en-US" smtClean="0"/>
              <a:t>2021/8/11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4F45137-91C2-45A1-BEB6-A1B394E94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5BE8234-5625-4BDC-A802-8B61C7488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3FDCC-6C7B-4736-8977-ED54B4944D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3952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720D15F5-DEA1-417C-9502-8CCBFDDE8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0422466-FAF9-4FF5-B256-C1BF07FBAB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61BCB64-3135-4794-9B19-EFF6E7B9B5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7A236E-9210-472D-BF7A-660FF4D2711E}" type="datetimeFigureOut">
              <a:rPr lang="zh-TW" altLang="en-US" smtClean="0"/>
              <a:t>2021/8/11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AFE60F0-466D-4981-9AE0-9EE45E8517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4CF92EF-4FBC-4AE2-958D-7FE59E2DC4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23FDCC-6C7B-4736-8977-ED54B4944D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4665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58A2E0-E902-4BFF-8E0F-F5D6731EF6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CSS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5C16554-8BF4-4963-8FCC-0181A41304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b="1" dirty="0">
                <a:solidFill>
                  <a:srgbClr val="0070C0"/>
                </a:solidFill>
              </a:rPr>
              <a:t>C</a:t>
            </a:r>
            <a:r>
              <a:rPr lang="en-US" altLang="zh-TW" dirty="0"/>
              <a:t>ascading </a:t>
            </a:r>
            <a:r>
              <a:rPr lang="en-US" altLang="zh-TW" b="1" dirty="0">
                <a:solidFill>
                  <a:srgbClr val="0070C0"/>
                </a:solidFill>
              </a:rPr>
              <a:t>S</a:t>
            </a:r>
            <a:r>
              <a:rPr lang="en-US" altLang="zh-TW" dirty="0"/>
              <a:t>tylesheet</a:t>
            </a:r>
            <a:r>
              <a:rPr lang="en-US" altLang="zh-TW" b="1" dirty="0">
                <a:solidFill>
                  <a:srgbClr val="0070C0"/>
                </a:solidFill>
              </a:rPr>
              <a:t>s</a:t>
            </a:r>
          </a:p>
          <a:p>
            <a:r>
              <a:rPr lang="en-US" altLang="zh-TW" dirty="0"/>
              <a:t>Version: CSS 3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972911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F4F160-EBC3-40F4-A156-C01C6FB6E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233827" cy="1325563"/>
          </a:xfrm>
        </p:spPr>
        <p:txBody>
          <a:bodyPr/>
          <a:lstStyle/>
          <a:p>
            <a:r>
              <a:rPr lang="en-US" altLang="zh-TW" dirty="0"/>
              <a:t>Multiple Elements Have the Same</a:t>
            </a:r>
            <a:r>
              <a:rPr lang="zh-TW" altLang="en-US" dirty="0"/>
              <a:t> </a:t>
            </a:r>
            <a:r>
              <a:rPr lang="en-US" altLang="zh-TW" dirty="0"/>
              <a:t>CSS Properties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BA9324B-294E-402A-9764-4CDED9D1C0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cs"/>
              </a:rPr>
              <a:t>&lt;!DOCTYPE html&gt;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cs"/>
              </a:rPr>
              <a:t>&lt;html lang="</a:t>
            </a:r>
            <a:r>
              <a:rPr kumimoji="0" lang="en-US" altLang="zh-TW" sz="13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cs"/>
              </a:rPr>
              <a:t>en</a:t>
            </a:r>
            <a:r>
              <a:rPr kumimoji="0" lang="en-US" altLang="zh-TW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cs"/>
              </a:rPr>
              <a:t>"&gt;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cs"/>
              </a:rPr>
              <a:t>	&lt;head&gt;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cs"/>
              </a:rPr>
              <a:t>		&lt;title&gt;Hello!&lt;/title&gt;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cs"/>
              </a:rPr>
              <a:t>	&lt;/head&gt;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cs"/>
              </a:rPr>
              <a:t>	&lt;body&gt;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cs"/>
              </a:rPr>
              <a:t>		&lt;h1 </a:t>
            </a:r>
            <a:r>
              <a:rPr kumimoji="0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cs"/>
              </a:rPr>
              <a:t>style="color: blue; </a:t>
            </a:r>
            <a:r>
              <a:rPr kumimoji="0" lang="en-US" altLang="zh-TW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cs"/>
              </a:rPr>
              <a:t>text-align:center</a:t>
            </a:r>
            <a:r>
              <a:rPr kumimoji="0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cs"/>
              </a:rPr>
              <a:t>"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cs"/>
              </a:rPr>
              <a:t>&gt;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cs"/>
              </a:rPr>
              <a:t>			Your First HTML + CSS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cs"/>
              </a:rPr>
              <a:t>		&lt;/h1&gt;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cs"/>
              </a:rPr>
              <a:t>		&lt;h1 </a:t>
            </a:r>
            <a:r>
              <a:rPr kumimoji="0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cs"/>
              </a:rPr>
              <a:t>style="color: blue; </a:t>
            </a:r>
            <a:r>
              <a:rPr kumimoji="0" lang="en-US" altLang="zh-TW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cs"/>
              </a:rPr>
              <a:t>text-align:center</a:t>
            </a:r>
            <a:r>
              <a:rPr kumimoji="0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cs"/>
              </a:rPr>
              <a:t>"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cs"/>
              </a:rPr>
              <a:t>&gt;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cs"/>
              </a:rPr>
              <a:t>			Another Element Wants to Have the Same CSS Properties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cs"/>
              </a:rPr>
              <a:t>		&lt;/h1&gt;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cs"/>
              </a:rPr>
              <a:t>		Hello, world!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cs"/>
              </a:rPr>
              <a:t>	&lt;/body&gt;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cs"/>
              </a:rPr>
              <a:t>&lt;/html&gt;</a:t>
            </a:r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Microsoft JhengHei Light" panose="020B0304030504040204" pitchFamily="34" charset="-120"/>
              <a:ea typeface="Microsoft JhengHei Light" panose="020B03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474274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id="{6C6BE24B-944F-47C4-BEDA-BB5C74DA4C16}"/>
              </a:ext>
            </a:extLst>
          </p:cNvPr>
          <p:cNvSpPr txBox="1"/>
          <p:nvPr/>
        </p:nvSpPr>
        <p:spPr>
          <a:xfrm>
            <a:off x="1407056" y="4873657"/>
            <a:ext cx="9377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雖然目的達成了，但是每多一個希望用同一個</a:t>
            </a:r>
            <a:r>
              <a:rPr lang="en-US" altLang="zh-TW" dirty="0">
                <a:solidFill>
                  <a:srgbClr val="FF0000"/>
                </a:solidFill>
              </a:rPr>
              <a:t>CSS</a:t>
            </a:r>
            <a:r>
              <a:rPr lang="zh-TW" altLang="en-US" dirty="0">
                <a:solidFill>
                  <a:srgbClr val="FF0000"/>
                </a:solidFill>
              </a:rPr>
              <a:t>設定的元素都要寫一次，不覺得麻煩嗎</a:t>
            </a:r>
            <a:r>
              <a:rPr lang="en-US" altLang="zh-TW" dirty="0">
                <a:solidFill>
                  <a:srgbClr val="FF0000"/>
                </a:solidFill>
              </a:rPr>
              <a:t>……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34EB9A69-FCDE-4F43-8958-B6241F6195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000" b="69420"/>
          <a:stretch/>
        </p:blipFill>
        <p:spPr>
          <a:xfrm>
            <a:off x="0" y="1520686"/>
            <a:ext cx="12192000" cy="2097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411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46F9F1-B935-4D69-A855-1D554C57D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Inline Styles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EB259B4-EECA-4143-AFBF-9EC05A87A7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07598" cy="4462053"/>
          </a:xfrm>
        </p:spPr>
        <p:txBody>
          <a:bodyPr>
            <a:normAutofit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cs"/>
              </a:rPr>
              <a:t>&lt;!DOCTYPE html&gt;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cs"/>
              </a:rPr>
              <a:t>&lt;html lang="</a:t>
            </a:r>
            <a:r>
              <a:rPr kumimoji="0" lang="en-US" altLang="zh-TW" sz="13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cs"/>
              </a:rPr>
              <a:t>en</a:t>
            </a:r>
            <a:r>
              <a:rPr kumimoji="0" lang="en-US" altLang="zh-TW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cs"/>
              </a:rPr>
              <a:t>"&gt;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cs"/>
              </a:rPr>
              <a:t>	&lt;head&gt;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cs"/>
              </a:rPr>
              <a:t>		&lt;title&gt;Hello!&lt;/title&gt;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cs"/>
              </a:rPr>
              <a:t>		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cs"/>
              </a:rPr>
              <a:t>&lt;style&gt;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cs"/>
              </a:rPr>
              <a:t>           		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cs"/>
              </a:rPr>
              <a:t>h1 {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cs"/>
              </a:rPr>
              <a:t>                			color: blue;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cs"/>
              </a:rPr>
              <a:t>                			text-align: center;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cs"/>
              </a:rPr>
              <a:t>            		}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cs"/>
              </a:rPr>
              <a:t>        		&lt;/style&gt;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cs"/>
              </a:rPr>
              <a:t>	</a:t>
            </a:r>
            <a:r>
              <a:rPr kumimoji="0" lang="en-US" altLang="zh-TW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cs"/>
              </a:rPr>
              <a:t>&lt;/head&gt;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cs"/>
              </a:rPr>
              <a:t>	&lt;body&gt;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cs"/>
              </a:rPr>
              <a:t>		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cs"/>
              </a:rPr>
              <a:t>&lt;h1&gt;Element 1&lt;/h1&gt;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cs"/>
              </a:rPr>
              <a:t>		&lt;h1&gt;Element 2&lt;/h1&gt;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cs"/>
              </a:rPr>
              <a:t>		Hello, world!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cs"/>
              </a:rPr>
              <a:t>	&lt;/body&gt;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cs"/>
              </a:rPr>
              <a:t>&lt;/html&gt;</a:t>
            </a:r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Microsoft JhengHei Light" panose="020B0304030504040204" pitchFamily="34" charset="-120"/>
              <a:ea typeface="Microsoft JhengHei Light" panose="020B03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606576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7D0A5961-9088-4562-9D7E-F5E23AA9FA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000" t="-1916" b="70001"/>
          <a:stretch/>
        </p:blipFill>
        <p:spPr>
          <a:xfrm>
            <a:off x="0" y="1498060"/>
            <a:ext cx="12192000" cy="218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7481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>
            <a:extLst>
              <a:ext uri="{FF2B5EF4-FFF2-40B4-BE49-F238E27FC236}">
                <a16:creationId xmlns:a16="http://schemas.microsoft.com/office/drawing/2014/main" id="{AB8A1F54-ABD8-4115-B4D0-350D0A1FE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/>
              <a:t>CSS as a File-File Location</a:t>
            </a:r>
            <a:endParaRPr lang="zh-TW" altLang="en-US" dirty="0"/>
          </a:p>
        </p:txBody>
      </p:sp>
      <p:pic>
        <p:nvPicPr>
          <p:cNvPr id="10" name="圖片 9" descr="一張含有 文字 的圖片&#10;&#10;自動產生的描述">
            <a:extLst>
              <a:ext uri="{FF2B5EF4-FFF2-40B4-BE49-F238E27FC236}">
                <a16:creationId xmlns:a16="http://schemas.microsoft.com/office/drawing/2014/main" id="{750A2AF8-29E3-419C-A64E-917F0519DE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099" r="72713" b="60071"/>
          <a:stretch/>
        </p:blipFill>
        <p:spPr>
          <a:xfrm>
            <a:off x="838200" y="1945532"/>
            <a:ext cx="10515600" cy="258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6766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BE0CB0-E0A4-4E46-B48C-3312794F3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CSS as a File-HTML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7E07D7A-FDC8-4D1E-B913-A71D59FD25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cs"/>
              </a:rPr>
              <a:t>&lt;!DOCTYPE html&gt;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cs"/>
              </a:rPr>
              <a:t>&lt;html lang="</a:t>
            </a: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cs"/>
              </a:rPr>
              <a:t>en</a:t>
            </a: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cs"/>
              </a:rPr>
              <a:t>"&gt;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cs"/>
              </a:rPr>
              <a:t>	&lt;head&gt;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cs"/>
              </a:rPr>
              <a:t>		&lt;title&gt;Hello!&lt;/title&gt;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cs"/>
              </a:rPr>
              <a:t>		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cs"/>
              </a:rPr>
              <a:t>&lt;link </a:t>
            </a:r>
            <a:r>
              <a:rPr kumimoji="0" lang="en-US" altLang="zh-TW" sz="28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cs"/>
              </a:rPr>
              <a:t>rel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cs"/>
              </a:rPr>
              <a:t>="stylesheet" </a:t>
            </a:r>
            <a:r>
              <a:rPr kumimoji="0" lang="en-US" altLang="zh-TW" sz="28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cs"/>
              </a:rPr>
              <a:t>href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cs"/>
              </a:rPr>
              <a:t>="styles.css"&gt;</a:t>
            </a: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altLang="zh-TW" sz="1600" dirty="0">
                <a:solidFill>
                  <a:prstClr val="white">
                    <a:lumMod val="50000"/>
                  </a:prstClr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	</a:t>
            </a: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cs"/>
              </a:rPr>
              <a:t>&lt;/head&gt;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cs"/>
              </a:rPr>
              <a:t>	&lt;body&gt;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cs"/>
              </a:rPr>
              <a:t>		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cs"/>
              </a:rPr>
              <a:t>&lt;h1&gt;Element 1&lt;/h1&gt;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cs"/>
              </a:rPr>
              <a:t>		&lt;h1&gt;Element 2&lt;/h1&gt;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cs"/>
              </a:rPr>
              <a:t>		Hello, world!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cs"/>
              </a:rPr>
              <a:t>	&lt;/body&gt;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cs"/>
              </a:rPr>
              <a:t>&lt;/html&gt;</a:t>
            </a:r>
            <a:endParaRPr kumimoji="0" lang="zh-TW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Microsoft JhengHei Light" panose="020B0304030504040204" pitchFamily="34" charset="-120"/>
              <a:ea typeface="Microsoft JhengHei Light" panose="020B03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986075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1D5A2E-66E3-4F87-9168-D77F0FE11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CSS as a File-CSS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D616893-43D7-4740-A688-644018B650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cs"/>
              </a:rPr>
              <a:t>h1 {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TW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	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cs"/>
              </a:rPr>
              <a:t>color: blue;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cs"/>
              </a:rPr>
              <a:t>	text-align: center;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cs"/>
              </a:rPr>
              <a:t>}</a:t>
            </a: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886514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 descr="一張含有 文字 的圖片&#10;&#10;自動產生的描述">
            <a:extLst>
              <a:ext uri="{FF2B5EF4-FFF2-40B4-BE49-F238E27FC236}">
                <a16:creationId xmlns:a16="http://schemas.microsoft.com/office/drawing/2014/main" id="{48406C93-BE97-4523-9A0B-8D9D16B148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000" b="65362"/>
          <a:stretch/>
        </p:blipFill>
        <p:spPr>
          <a:xfrm>
            <a:off x="0" y="1197665"/>
            <a:ext cx="12192000" cy="2375452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31DFCF0B-03D8-4BAD-897B-B854B7BB3B75}"/>
              </a:ext>
            </a:extLst>
          </p:cNvPr>
          <p:cNvSpPr txBox="1"/>
          <p:nvPr/>
        </p:nvSpPr>
        <p:spPr>
          <a:xfrm>
            <a:off x="1692613" y="4396902"/>
            <a:ext cx="9240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顯現同樣的效果，好處是</a:t>
            </a:r>
            <a:r>
              <a:rPr lang="en-US" altLang="zh-TW" dirty="0"/>
              <a:t>HTML</a:t>
            </a:r>
            <a:r>
              <a:rPr lang="zh-TW" altLang="en-US" dirty="0"/>
              <a:t>變得簡潔，且</a:t>
            </a:r>
            <a:r>
              <a:rPr lang="en-US" altLang="zh-TW" dirty="0"/>
              <a:t>CSS</a:t>
            </a:r>
            <a:r>
              <a:rPr lang="zh-TW" altLang="en-US" dirty="0"/>
              <a:t>檔案可以簡單地用在其他的</a:t>
            </a:r>
            <a:r>
              <a:rPr lang="en-US" altLang="zh-TW" dirty="0"/>
              <a:t>HTML</a:t>
            </a:r>
            <a:r>
              <a:rPr lang="zh-TW" altLang="en-US" dirty="0"/>
              <a:t>檔案上。</a:t>
            </a:r>
          </a:p>
        </p:txBody>
      </p:sp>
    </p:spTree>
    <p:extLst>
      <p:ext uri="{BB962C8B-B14F-4D97-AF65-F5344CB8AC3E}">
        <p14:creationId xmlns:p14="http://schemas.microsoft.com/office/powerpoint/2010/main" val="19493565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1B4EB1-2F90-490F-84CB-36E6D8129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Modifying the Size-HTML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B3DC276-27DA-46D7-B2B9-298025E9F5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cs"/>
              </a:rPr>
              <a:t>&lt;!DOCTYPE html&gt;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cs"/>
              </a:rPr>
              <a:t>&lt;html lang="</a:t>
            </a: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cs"/>
              </a:rPr>
              <a:t>en</a:t>
            </a: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cs"/>
              </a:rPr>
              <a:t>"&gt;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cs"/>
              </a:rPr>
              <a:t>	&lt;head&gt;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cs"/>
              </a:rPr>
              <a:t>		&lt;title&gt;Size&lt;</a:t>
            </a: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cs"/>
              </a:rPr>
              <a:t>/title</a:t>
            </a: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cs"/>
              </a:rPr>
              <a:t>&gt;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cs"/>
              </a:rPr>
              <a:t>		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cs"/>
              </a:rPr>
              <a:t>&lt;link </a:t>
            </a:r>
            <a:r>
              <a:rPr kumimoji="0" lang="en-US" altLang="zh-TW" sz="12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cs"/>
              </a:rPr>
              <a:t>rel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cs"/>
              </a:rPr>
              <a:t>=“stylesheet” </a:t>
            </a:r>
            <a:r>
              <a:rPr kumimoji="0" lang="en-US" altLang="zh-TW" sz="12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cs"/>
              </a:rPr>
              <a:t>href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cs"/>
              </a:rPr>
              <a:t>=“styles.css”&gt;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cs"/>
              </a:rPr>
              <a:t>	&lt;/head&gt;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cs"/>
              </a:rPr>
              <a:t>	&lt;body&gt;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cs"/>
              </a:rPr>
              <a:t>		&lt;div&gt;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cs"/>
              </a:rPr>
              <a:t>			Hello, world!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TW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		&lt;/div&gt;</a:t>
            </a:r>
            <a:endParaRPr kumimoji="0" lang="en-US" altLang="zh-TW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Microsoft JhengHei Light" panose="020B0304030504040204" pitchFamily="34" charset="-120"/>
              <a:ea typeface="Microsoft JhengHei Light" panose="020B0304030504040204" pitchFamily="34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cs"/>
              </a:rPr>
              <a:t>	&lt;/body&gt;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cs"/>
              </a:rPr>
              <a:t>&lt;/html&gt;</a:t>
            </a:r>
            <a:endParaRPr kumimoji="0" lang="zh-TW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Microsoft JhengHei Light" panose="020B0304030504040204" pitchFamily="34" charset="-120"/>
              <a:ea typeface="Microsoft JhengHei Light" panose="020B0304030504040204" pitchFamily="34" charset="-120"/>
              <a:cs typeface="+mn-cs"/>
            </a:endParaRP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675540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1F32EBE-228F-4303-BC37-D5DA30F95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Modifying the Size-CSS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AC75917-D081-4B07-9BE5-F7F1E3B13E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22423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D462C14-790C-4126-A546-8767B76ED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Your First HTML with CSS</a:t>
            </a:r>
            <a:endParaRPr lang="zh-TW" altLang="en-US" dirty="0">
              <a:solidFill>
                <a:srgbClr val="92D050"/>
              </a:solidFill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5909900-F3CB-444B-956C-512E2064E0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4855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TW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&lt;!DOCTYPE html&gt;</a:t>
            </a:r>
          </a:p>
          <a:p>
            <a:pPr marL="0" indent="0">
              <a:buNone/>
            </a:pPr>
            <a:r>
              <a:rPr lang="en-US" altLang="zh-TW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&lt;html lang="</a:t>
            </a:r>
            <a:r>
              <a:rPr lang="en-US" altLang="zh-TW" dirty="0" err="1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en</a:t>
            </a:r>
            <a:r>
              <a:rPr lang="en-US" altLang="zh-TW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"&gt;</a:t>
            </a:r>
          </a:p>
          <a:p>
            <a:pPr marL="0" indent="0">
              <a:buNone/>
            </a:pPr>
            <a:r>
              <a:rPr lang="en-US" altLang="zh-TW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	&lt;head&gt;</a:t>
            </a:r>
          </a:p>
          <a:p>
            <a:pPr marL="0" indent="0">
              <a:buNone/>
            </a:pPr>
            <a:r>
              <a:rPr lang="en-US" altLang="zh-TW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		&lt;title&gt;Hello!&lt;/title&gt;</a:t>
            </a:r>
          </a:p>
          <a:p>
            <a:pPr marL="0" indent="0">
              <a:buNone/>
            </a:pPr>
            <a:r>
              <a:rPr lang="en-US" altLang="zh-TW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	&lt;/head&gt;</a:t>
            </a:r>
          </a:p>
          <a:p>
            <a:pPr marL="0" indent="0">
              <a:buNone/>
            </a:pPr>
            <a:r>
              <a:rPr lang="en-US" altLang="zh-TW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	&lt;body&gt;</a:t>
            </a:r>
          </a:p>
          <a:p>
            <a:pPr marL="0" indent="0">
              <a:buNone/>
            </a:pPr>
            <a:r>
              <a:rPr lang="en-US" altLang="zh-TW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		&lt;h1&gt;Your First HTML + CSS&lt;/h1&gt;</a:t>
            </a:r>
          </a:p>
          <a:p>
            <a:pPr marL="0" indent="0">
              <a:buNone/>
            </a:pPr>
            <a:r>
              <a:rPr lang="en-US" altLang="zh-TW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		Hello, world!</a:t>
            </a:r>
          </a:p>
          <a:p>
            <a:pPr marL="0" indent="0">
              <a:buNone/>
            </a:pPr>
            <a:r>
              <a:rPr lang="en-US" altLang="zh-TW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	&lt;/body&gt;</a:t>
            </a:r>
          </a:p>
          <a:p>
            <a:pPr marL="0" indent="0">
              <a:buNone/>
            </a:pPr>
            <a:r>
              <a:rPr lang="en-US" altLang="zh-TW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&lt;/html&gt;</a:t>
            </a:r>
            <a:endParaRPr lang="zh-TW" altLang="en-US" dirty="0"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09812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 descr="一張含有 文字 的圖片&#10;&#10;自動產生的描述">
            <a:extLst>
              <a:ext uri="{FF2B5EF4-FFF2-40B4-BE49-F238E27FC236}">
                <a16:creationId xmlns:a16="http://schemas.microsoft.com/office/drawing/2014/main" id="{186293C6-5F34-4D2E-A641-04D0C4C75F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000" t="-71" r="29548" b="65177"/>
          <a:stretch/>
        </p:blipFill>
        <p:spPr>
          <a:xfrm>
            <a:off x="1179904" y="1070043"/>
            <a:ext cx="9832192" cy="4717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762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AF3CC9-5C9A-4F21-82C7-A0EDD9B7E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Your First HTML with CSS</a:t>
            </a:r>
            <a:r>
              <a:rPr lang="en-US" altLang="zh-TW" dirty="0">
                <a:solidFill>
                  <a:srgbClr val="FFC000"/>
                </a:solidFill>
              </a:rPr>
              <a:t>-adding CSS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65431ED-E447-4CB2-8F7D-7726E6E04E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&lt;!DOCTYPE html&gt;</a:t>
            </a:r>
          </a:p>
          <a:p>
            <a:pPr marL="0" indent="0">
              <a:buNone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&lt;html lang="</a:t>
            </a:r>
            <a:r>
              <a:rPr lang="en-US" altLang="zh-TW" dirty="0" err="1">
                <a:solidFill>
                  <a:schemeClr val="bg1">
                    <a:lumMod val="50000"/>
                  </a:schemeClr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en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"&gt;</a:t>
            </a:r>
          </a:p>
          <a:p>
            <a:pPr marL="0" indent="0">
              <a:buNone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	&lt;head&gt;</a:t>
            </a:r>
          </a:p>
          <a:p>
            <a:pPr marL="0" indent="0">
              <a:buNone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		&lt;title&gt;Hello!&lt;/title&gt;</a:t>
            </a:r>
          </a:p>
          <a:p>
            <a:pPr marL="0" indent="0">
              <a:buNone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	&lt;/head&gt;</a:t>
            </a:r>
          </a:p>
          <a:p>
            <a:pPr marL="0" indent="0">
              <a:buNone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	&lt;body&gt;</a:t>
            </a:r>
          </a:p>
          <a:p>
            <a:pPr marL="0" indent="0">
              <a:buNone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		&lt;h1 </a:t>
            </a:r>
            <a:r>
              <a:rPr lang="en-US" altLang="zh-TW" b="1" dirty="0">
                <a:solidFill>
                  <a:srgbClr val="FF0000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style="color: blue"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&gt;Your First HTML + CSS&lt;/h1&gt;</a:t>
            </a:r>
          </a:p>
          <a:p>
            <a:pPr marL="0" indent="0">
              <a:buNone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		Hello, world!</a:t>
            </a:r>
          </a:p>
          <a:p>
            <a:pPr marL="0" indent="0">
              <a:buNone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	&lt;/body&gt;</a:t>
            </a:r>
          </a:p>
          <a:p>
            <a:pPr marL="0" indent="0">
              <a:buNone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&lt;/html&gt;</a:t>
            </a:r>
            <a:endParaRPr lang="zh-TW" altLang="en-US" dirty="0">
              <a:solidFill>
                <a:schemeClr val="bg1">
                  <a:lumMod val="50000"/>
                </a:schemeClr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194054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 descr="一張含有 文字 的圖片&#10;&#10;自動產生的描述">
            <a:extLst>
              <a:ext uri="{FF2B5EF4-FFF2-40B4-BE49-F238E27FC236}">
                <a16:creationId xmlns:a16="http://schemas.microsoft.com/office/drawing/2014/main" id="{F5CF7BF1-C83A-4F5F-9358-F8898C9BB22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000" t="213" r="30585" b="73972"/>
          <a:stretch/>
        </p:blipFill>
        <p:spPr>
          <a:xfrm>
            <a:off x="763603" y="1434830"/>
            <a:ext cx="10664793" cy="3988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279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25FE12-3102-41F8-AA91-10A547C25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Adding Multiple CSS Properties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3D0885F-B26A-4B8B-9BAF-A5EED7AA7A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1300" dirty="0">
                <a:solidFill>
                  <a:schemeClr val="bg1">
                    <a:lumMod val="50000"/>
                  </a:schemeClr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&lt;!DOCTYPE html&gt;</a:t>
            </a:r>
          </a:p>
          <a:p>
            <a:pPr marL="0" indent="0">
              <a:buNone/>
            </a:pPr>
            <a:r>
              <a:rPr lang="en-US" altLang="zh-TW" sz="1300" dirty="0">
                <a:solidFill>
                  <a:schemeClr val="bg1">
                    <a:lumMod val="50000"/>
                  </a:schemeClr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&lt;html lang="</a:t>
            </a:r>
            <a:r>
              <a:rPr lang="en-US" altLang="zh-TW" sz="1300" dirty="0" err="1">
                <a:solidFill>
                  <a:schemeClr val="bg1">
                    <a:lumMod val="50000"/>
                  </a:schemeClr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en</a:t>
            </a:r>
            <a:r>
              <a:rPr lang="en-US" altLang="zh-TW" sz="1300" dirty="0">
                <a:solidFill>
                  <a:schemeClr val="bg1">
                    <a:lumMod val="50000"/>
                  </a:schemeClr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"&gt;</a:t>
            </a:r>
          </a:p>
          <a:p>
            <a:pPr marL="0" indent="0">
              <a:buNone/>
            </a:pPr>
            <a:r>
              <a:rPr lang="en-US" altLang="zh-TW" sz="1300" dirty="0">
                <a:solidFill>
                  <a:schemeClr val="bg1">
                    <a:lumMod val="50000"/>
                  </a:schemeClr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	&lt;head&gt;</a:t>
            </a:r>
          </a:p>
          <a:p>
            <a:pPr marL="0" indent="0">
              <a:buNone/>
            </a:pPr>
            <a:r>
              <a:rPr lang="en-US" altLang="zh-TW" sz="1300" dirty="0">
                <a:solidFill>
                  <a:schemeClr val="bg1">
                    <a:lumMod val="50000"/>
                  </a:schemeClr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		&lt;title&gt;Hello!&lt;/title&gt;</a:t>
            </a:r>
          </a:p>
          <a:p>
            <a:pPr marL="0" indent="0">
              <a:buNone/>
            </a:pPr>
            <a:r>
              <a:rPr lang="en-US" altLang="zh-TW" sz="1300" dirty="0">
                <a:solidFill>
                  <a:schemeClr val="bg1">
                    <a:lumMod val="50000"/>
                  </a:schemeClr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	&lt;/head&gt;</a:t>
            </a:r>
          </a:p>
          <a:p>
            <a:pPr marL="0" indent="0">
              <a:buNone/>
            </a:pPr>
            <a:r>
              <a:rPr lang="en-US" altLang="zh-TW" sz="1300" dirty="0">
                <a:solidFill>
                  <a:schemeClr val="bg1">
                    <a:lumMod val="50000"/>
                  </a:schemeClr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	&lt;body&gt;</a:t>
            </a:r>
          </a:p>
          <a:p>
            <a:pPr marL="0" indent="0">
              <a:buNone/>
            </a:pPr>
            <a:r>
              <a:rPr lang="en-US" altLang="zh-TW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		&lt;h1 </a:t>
            </a:r>
            <a:r>
              <a:rPr lang="en-US" altLang="zh-TW" b="1" dirty="0">
                <a:solidFill>
                  <a:srgbClr val="FF0000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style="color: blue; </a:t>
            </a:r>
            <a:r>
              <a:rPr lang="en-US" altLang="zh-TW" b="1" dirty="0" err="1">
                <a:solidFill>
                  <a:srgbClr val="FF0000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text-align:center</a:t>
            </a:r>
            <a:r>
              <a:rPr lang="en-US" altLang="zh-TW" b="1" dirty="0">
                <a:solidFill>
                  <a:srgbClr val="FF0000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"</a:t>
            </a:r>
            <a:r>
              <a:rPr lang="en-US" altLang="zh-TW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&gt;</a:t>
            </a:r>
          </a:p>
          <a:p>
            <a:pPr marL="0" indent="0">
              <a:buNone/>
            </a:pPr>
            <a:r>
              <a:rPr lang="en-US" altLang="zh-TW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			Your First HTML + CSS</a:t>
            </a:r>
          </a:p>
          <a:p>
            <a:pPr marL="0" indent="0">
              <a:buNone/>
            </a:pPr>
            <a:r>
              <a:rPr lang="en-US" altLang="zh-TW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		&lt;/h1&gt;</a:t>
            </a:r>
          </a:p>
          <a:p>
            <a:pPr marL="0" indent="0">
              <a:buNone/>
            </a:pPr>
            <a:r>
              <a:rPr lang="en-US" altLang="zh-TW" sz="1200" dirty="0">
                <a:solidFill>
                  <a:schemeClr val="bg1">
                    <a:lumMod val="50000"/>
                  </a:schemeClr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		Hello, world!</a:t>
            </a:r>
          </a:p>
          <a:p>
            <a:pPr marL="0" indent="0">
              <a:buNone/>
            </a:pPr>
            <a:r>
              <a:rPr lang="en-US" altLang="zh-TW" sz="1200" dirty="0">
                <a:solidFill>
                  <a:schemeClr val="bg1">
                    <a:lumMod val="50000"/>
                  </a:schemeClr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	&lt;/body&gt;</a:t>
            </a:r>
          </a:p>
          <a:p>
            <a:pPr marL="0" indent="0">
              <a:buNone/>
            </a:pPr>
            <a:r>
              <a:rPr lang="en-US" altLang="zh-TW" sz="1200" dirty="0">
                <a:solidFill>
                  <a:schemeClr val="bg1">
                    <a:lumMod val="50000"/>
                  </a:schemeClr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&lt;/html&gt;</a:t>
            </a:r>
            <a:endParaRPr lang="zh-TW" altLang="en-US" sz="1200" dirty="0">
              <a:solidFill>
                <a:schemeClr val="bg1">
                  <a:lumMod val="50000"/>
                </a:schemeClr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293953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73680217-DC8C-48E2-B07C-4C4887DA1A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000" t="-70" b="56666"/>
          <a:stretch/>
        </p:blipFill>
        <p:spPr>
          <a:xfrm>
            <a:off x="19922" y="1945532"/>
            <a:ext cx="12152155" cy="2966936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253BF6F9-2F5F-4454-9838-0BDC604818D8}"/>
              </a:ext>
            </a:extLst>
          </p:cNvPr>
          <p:cNvSpPr txBox="1"/>
          <p:nvPr/>
        </p:nvSpPr>
        <p:spPr>
          <a:xfrm>
            <a:off x="7730079" y="3105834"/>
            <a:ext cx="27318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text-align: center</a:t>
            </a:r>
          </a:p>
          <a:p>
            <a:r>
              <a:rPr lang="zh-TW" altLang="en-US" dirty="0">
                <a:solidFill>
                  <a:srgbClr val="FF0000"/>
                </a:solidFill>
              </a:rPr>
              <a:t>所以</a:t>
            </a:r>
            <a:r>
              <a:rPr lang="en-US" altLang="zh-TW" dirty="0">
                <a:solidFill>
                  <a:srgbClr val="FF0000"/>
                </a:solidFill>
              </a:rPr>
              <a:t>h1</a:t>
            </a:r>
            <a:r>
              <a:rPr lang="zh-TW" altLang="en-US" dirty="0">
                <a:solidFill>
                  <a:srgbClr val="FF0000"/>
                </a:solidFill>
              </a:rPr>
              <a:t>的文字置中對齊。</a:t>
            </a:r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AE51F815-0B2D-4134-8292-DC44DD83328D}"/>
              </a:ext>
            </a:extLst>
          </p:cNvPr>
          <p:cNvCxnSpPr>
            <a:endCxn id="6" idx="1"/>
          </p:cNvCxnSpPr>
          <p:nvPr/>
        </p:nvCxnSpPr>
        <p:spPr>
          <a:xfrm>
            <a:off x="6240544" y="3148553"/>
            <a:ext cx="1489535" cy="28044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98245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B6E85A-A7F0-4991-B893-703C62FF8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Inheritance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2417A6C-4832-4CE4-BF61-F73EA4EE0C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TW" sz="1500" dirty="0">
                <a:solidFill>
                  <a:schemeClr val="bg1">
                    <a:lumMod val="50000"/>
                  </a:schemeClr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&lt;!DOCTYPE html&gt;</a:t>
            </a:r>
          </a:p>
          <a:p>
            <a:pPr marL="0" indent="0">
              <a:buNone/>
            </a:pPr>
            <a:r>
              <a:rPr lang="en-US" altLang="zh-TW" sz="1500" dirty="0">
                <a:solidFill>
                  <a:schemeClr val="bg1">
                    <a:lumMod val="50000"/>
                  </a:schemeClr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&lt;html lang="</a:t>
            </a:r>
            <a:r>
              <a:rPr lang="en-US" altLang="zh-TW" sz="1500" dirty="0" err="1">
                <a:solidFill>
                  <a:schemeClr val="bg1">
                    <a:lumMod val="50000"/>
                  </a:schemeClr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en</a:t>
            </a:r>
            <a:r>
              <a:rPr lang="en-US" altLang="zh-TW" sz="1500" dirty="0">
                <a:solidFill>
                  <a:schemeClr val="bg1">
                    <a:lumMod val="50000"/>
                  </a:schemeClr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"&gt;</a:t>
            </a:r>
          </a:p>
          <a:p>
            <a:pPr marL="0" indent="0">
              <a:buNone/>
            </a:pPr>
            <a:r>
              <a:rPr lang="en-US" altLang="zh-TW" sz="1500" dirty="0">
                <a:solidFill>
                  <a:schemeClr val="bg1">
                    <a:lumMod val="50000"/>
                  </a:schemeClr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	&lt;head&gt;</a:t>
            </a:r>
          </a:p>
          <a:p>
            <a:pPr marL="0" indent="0">
              <a:buNone/>
            </a:pPr>
            <a:r>
              <a:rPr lang="en-US" altLang="zh-TW" sz="1500" dirty="0">
                <a:solidFill>
                  <a:schemeClr val="bg1">
                    <a:lumMod val="50000"/>
                  </a:schemeClr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		&lt;title&gt;Hello!&lt;/title&gt;</a:t>
            </a:r>
          </a:p>
          <a:p>
            <a:pPr marL="0" indent="0">
              <a:buNone/>
            </a:pPr>
            <a:r>
              <a:rPr lang="en-US" altLang="zh-TW" sz="1500" dirty="0">
                <a:solidFill>
                  <a:schemeClr val="bg1">
                    <a:lumMod val="50000"/>
                  </a:schemeClr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	&lt;/head&gt;</a:t>
            </a:r>
          </a:p>
          <a:p>
            <a:pPr marL="0" indent="0">
              <a:buNone/>
            </a:pP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	</a:t>
            </a:r>
            <a:r>
              <a:rPr lang="en-US" altLang="zh-TW" sz="2600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&lt;body </a:t>
            </a:r>
            <a:r>
              <a:rPr lang="en-US" altLang="zh-TW" sz="2600" b="1" dirty="0">
                <a:solidFill>
                  <a:srgbClr val="FF0000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style="color: blue" </a:t>
            </a:r>
            <a:r>
              <a:rPr lang="en-US" altLang="zh-TW" sz="2600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&gt;</a:t>
            </a:r>
          </a:p>
          <a:p>
            <a:pPr marL="0" indent="0">
              <a:buNone/>
            </a:pPr>
            <a:r>
              <a:rPr lang="en-US" altLang="zh-TW" sz="2600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		&lt;h1 </a:t>
            </a:r>
            <a:r>
              <a:rPr lang="en-US" altLang="zh-TW" sz="2600" b="1" dirty="0">
                <a:solidFill>
                  <a:srgbClr val="FF0000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style="</a:t>
            </a:r>
            <a:r>
              <a:rPr lang="en-US" altLang="zh-TW" sz="2600" b="1" dirty="0" err="1">
                <a:solidFill>
                  <a:srgbClr val="FF0000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text-align:center</a:t>
            </a:r>
            <a:r>
              <a:rPr lang="en-US" altLang="zh-TW" sz="2600" b="1" dirty="0">
                <a:solidFill>
                  <a:srgbClr val="FF0000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"</a:t>
            </a:r>
            <a:r>
              <a:rPr lang="en-US" altLang="zh-TW" sz="2600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&gt;</a:t>
            </a:r>
          </a:p>
          <a:p>
            <a:pPr marL="0" indent="0">
              <a:buNone/>
            </a:pPr>
            <a:r>
              <a:rPr lang="en-US" altLang="zh-TW" sz="2600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			Your First HTML + CSS</a:t>
            </a:r>
          </a:p>
          <a:p>
            <a:pPr marL="0" indent="0">
              <a:buNone/>
            </a:pPr>
            <a:r>
              <a:rPr lang="en-US" altLang="zh-TW" sz="2600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		&lt;/h1&gt;</a:t>
            </a:r>
          </a:p>
          <a:p>
            <a:pPr marL="0" indent="0">
              <a:buNone/>
            </a:pPr>
            <a:r>
              <a:rPr lang="en-US" altLang="zh-TW" sz="2600" dirty="0">
                <a:solidFill>
                  <a:schemeClr val="bg1">
                    <a:lumMod val="50000"/>
                  </a:schemeClr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		</a:t>
            </a:r>
            <a:r>
              <a:rPr lang="en-US" altLang="zh-TW" sz="2600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Hello, world!</a:t>
            </a:r>
          </a:p>
          <a:p>
            <a:pPr marL="0" indent="0">
              <a:buNone/>
            </a:pPr>
            <a:r>
              <a:rPr lang="en-US" altLang="zh-TW" sz="2600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	&lt;/body&gt;</a:t>
            </a:r>
          </a:p>
          <a:p>
            <a:pPr marL="0" indent="0">
              <a:buNone/>
            </a:pPr>
            <a:r>
              <a:rPr lang="en-US" altLang="zh-TW" sz="1300" dirty="0">
                <a:solidFill>
                  <a:schemeClr val="bg1">
                    <a:lumMod val="50000"/>
                  </a:schemeClr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&lt;/html&gt;</a:t>
            </a:r>
            <a:endParaRPr lang="zh-TW" altLang="en-US" sz="1300" dirty="0">
              <a:solidFill>
                <a:schemeClr val="bg1">
                  <a:lumMod val="50000"/>
                </a:schemeClr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815161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圖片 19" descr="一張含有 文字 的圖片&#10;&#10;自動產生的描述">
            <a:extLst>
              <a:ext uri="{FF2B5EF4-FFF2-40B4-BE49-F238E27FC236}">
                <a16:creationId xmlns:a16="http://schemas.microsoft.com/office/drawing/2014/main" id="{3D63481A-4E9F-416C-BA88-DE706E78E8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000" r="10" b="70195"/>
          <a:stretch/>
        </p:blipFill>
        <p:spPr>
          <a:xfrm>
            <a:off x="0" y="1093355"/>
            <a:ext cx="12192000" cy="2044403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3363C7BF-124D-498D-8AB3-387EF0861CB3}"/>
              </a:ext>
            </a:extLst>
          </p:cNvPr>
          <p:cNvSpPr txBox="1"/>
          <p:nvPr/>
        </p:nvSpPr>
        <p:spPr>
          <a:xfrm>
            <a:off x="2996922" y="3198167"/>
            <a:ext cx="63733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“Hello, world”</a:t>
            </a:r>
            <a:r>
              <a:rPr lang="zh-TW" altLang="en-US" sz="2400" dirty="0">
                <a:solidFill>
                  <a:srgbClr val="FF0000"/>
                </a:solidFill>
              </a:rPr>
              <a:t>及</a:t>
            </a:r>
            <a:r>
              <a:rPr lang="en-US" altLang="zh-TW" sz="2400" dirty="0">
                <a:solidFill>
                  <a:srgbClr val="FF0000"/>
                </a:solidFill>
              </a:rPr>
              <a:t>h1</a:t>
            </a:r>
            <a:r>
              <a:rPr lang="zh-TW" altLang="en-US" sz="2400" dirty="0">
                <a:solidFill>
                  <a:srgbClr val="FF0000"/>
                </a:solidFill>
              </a:rPr>
              <a:t>都繼承了文字為藍色的特性。</a:t>
            </a:r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99305177-7F8B-49A8-83E6-F56FA167B2A5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820132" y="2404757"/>
            <a:ext cx="2176790" cy="102424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DCAB4722-FD36-47E4-8016-5F6764A2F2D3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6096000" y="2115556"/>
            <a:ext cx="87583" cy="108261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77551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</TotalTime>
  <Words>755</Words>
  <Application>Microsoft Office PowerPoint</Application>
  <PresentationFormat>寬螢幕</PresentationFormat>
  <Paragraphs>123</Paragraphs>
  <Slides>19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4" baseType="lpstr">
      <vt:lpstr>Microsoft JhengHei Light</vt:lpstr>
      <vt:lpstr>Arial</vt:lpstr>
      <vt:lpstr>Calibri</vt:lpstr>
      <vt:lpstr>Calibri Light</vt:lpstr>
      <vt:lpstr>Office 佈景主題</vt:lpstr>
      <vt:lpstr>CSS</vt:lpstr>
      <vt:lpstr>Your First HTML with CSS</vt:lpstr>
      <vt:lpstr>PowerPoint 簡報</vt:lpstr>
      <vt:lpstr>Your First HTML with CSS-adding CSS</vt:lpstr>
      <vt:lpstr>PowerPoint 簡報</vt:lpstr>
      <vt:lpstr>Adding Multiple CSS Properties</vt:lpstr>
      <vt:lpstr>PowerPoint 簡報</vt:lpstr>
      <vt:lpstr>Inheritance</vt:lpstr>
      <vt:lpstr>PowerPoint 簡報</vt:lpstr>
      <vt:lpstr>Multiple Elements Have the Same CSS Properties</vt:lpstr>
      <vt:lpstr>PowerPoint 簡報</vt:lpstr>
      <vt:lpstr>Inline Styles</vt:lpstr>
      <vt:lpstr>PowerPoint 簡報</vt:lpstr>
      <vt:lpstr>CSS as a File-File Location</vt:lpstr>
      <vt:lpstr>CSS as a File-HTML</vt:lpstr>
      <vt:lpstr>CSS as a File-CSS</vt:lpstr>
      <vt:lpstr>PowerPoint 簡報</vt:lpstr>
      <vt:lpstr>Modifying the Size-HTML</vt:lpstr>
      <vt:lpstr>Modifying the Size-CSS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</dc:title>
  <dc:creator>Jacky Wu</dc:creator>
  <cp:lastModifiedBy>Jacky Wu</cp:lastModifiedBy>
  <cp:revision>1</cp:revision>
  <dcterms:created xsi:type="dcterms:W3CDTF">2021-08-11T07:07:13Z</dcterms:created>
  <dcterms:modified xsi:type="dcterms:W3CDTF">2021-08-11T12:00:36Z</dcterms:modified>
</cp:coreProperties>
</file>