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4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1" r:id="rId27"/>
    <p:sldId id="282" r:id="rId28"/>
    <p:sldId id="298" r:id="rId29"/>
    <p:sldId id="283" r:id="rId30"/>
    <p:sldId id="284" r:id="rId31"/>
    <p:sldId id="285" r:id="rId32"/>
    <p:sldId id="286" r:id="rId33"/>
    <p:sldId id="280" r:id="rId34"/>
    <p:sldId id="287" r:id="rId35"/>
    <p:sldId id="288" r:id="rId36"/>
    <p:sldId id="289" r:id="rId37"/>
    <p:sldId id="290" r:id="rId38"/>
    <p:sldId id="291" r:id="rId39"/>
    <p:sldId id="292" r:id="rId40"/>
    <p:sldId id="293" r:id="rId41"/>
    <p:sldId id="294" r:id="rId42"/>
    <p:sldId id="295" r:id="rId43"/>
    <p:sldId id="296" r:id="rId44"/>
    <p:sldId id="297" r:id="rId4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8C9D12-0E17-4871-98C0-1B357B0DC972}">
  <a:tblStyle styleId="{458C9D12-0E17-4871-98C0-1B357B0DC97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AE7E8"/>
          </a:solidFill>
        </a:fill>
      </a:tcStyle>
    </a:wholeTbl>
    <a:band1H>
      <a:tcTxStyle/>
      <a:tcStyle>
        <a:tcBdr/>
        <a:fill>
          <a:solidFill>
            <a:srgbClr val="F5CBCE"/>
          </a:solidFill>
        </a:fill>
      </a:tcStyle>
    </a:band1H>
    <a:band2H>
      <a:tcTxStyle/>
      <a:tcStyle>
        <a:tcBdr/>
      </a:tcStyle>
    </a:band2H>
    <a:band1V>
      <a:tcTxStyle/>
      <a:tcStyle>
        <a:tcBdr/>
        <a:fill>
          <a:solidFill>
            <a:srgbClr val="F5CBCE"/>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336FD584-AFBF-490E-9609-E83DE43575C3}" styleName="Table_1">
    <a:wholeTbl>
      <a:tcTxStyle b="off" i="off">
        <a:font>
          <a:latin typeface="Arial"/>
          <a:ea typeface="Arial"/>
          <a:cs typeface="Aria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CF0D29C-C9FF-48BC-8B2D-4C767C23102D}" styleName="Table_2">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595" autoAdjust="0"/>
  </p:normalViewPr>
  <p:slideViewPr>
    <p:cSldViewPr snapToGrid="0">
      <p:cViewPr varScale="1">
        <p:scale>
          <a:sx n="85" d="100"/>
          <a:sy n="85" d="100"/>
        </p:scale>
        <p:origin x="1378" y="72"/>
      </p:cViewPr>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43893ae328_0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g43893ae328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3f853cbb1a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g3f853cbb1a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f853cbb1a_1_6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g3f853cbb1a_1_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3f853cbb1a_1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g3f853cbb1a_1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ltLang="zh-CN" dirty="0"/>
              <a:t>We coded a person as risk if they are predicted to have taken a illegal drug one year or less ago and not risk if they predicted not to have taken the drug in the past year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only use training and test dataset.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One thing we want emphasize is that this is a multi-classification problem and people can take multiple drugs at the same time, so we need to make predictions on all illegal drugs one by one, allowing users to pinpoint exactly what kind of drugs the candidates </a:t>
            </a:r>
            <a:r>
              <a:rPr lang="en-US"/>
              <a:t>are using.</a:t>
            </a:r>
            <a:endParaRPr dirty="0"/>
          </a:p>
        </p:txBody>
      </p:sp>
      <p:sp>
        <p:nvSpPr>
          <p:cNvPr id="331" name="Google Shape;33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3f853cbb1a_1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do we want to talk about we need to do more feature transformations?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More diversity in term of country original and race.</a:t>
            </a:r>
          </a:p>
          <a:p>
            <a:pPr marL="0" lvl="0" indent="0" algn="l" rtl="0">
              <a:spcBef>
                <a:spcPts val="0"/>
              </a:spcBef>
              <a:spcAft>
                <a:spcPts val="0"/>
              </a:spcAft>
              <a:buNone/>
            </a:pPr>
            <a:endParaRPr lang="en-US" dirty="0"/>
          </a:p>
          <a:p>
            <a:pPr marL="0" lvl="0" indent="0" algn="l" rtl="0">
              <a:spcBef>
                <a:spcPts val="0"/>
              </a:spcBef>
              <a:spcAft>
                <a:spcPts val="0"/>
              </a:spcAft>
              <a:buNone/>
            </a:pPr>
            <a:r>
              <a:rPr lang="en-US" altLang="zh-CN" dirty="0"/>
              <a:t>Pros: minimize false negatives</a:t>
            </a:r>
          </a:p>
          <a:p>
            <a:pPr marL="0" lvl="0" indent="0" algn="l" rtl="0">
              <a:spcBef>
                <a:spcPts val="0"/>
              </a:spcBef>
              <a:spcAft>
                <a:spcPts val="0"/>
              </a:spcAft>
              <a:buNone/>
            </a:pPr>
            <a:r>
              <a:rPr lang="en-US" dirty="0"/>
              <a:t>Cons: </a:t>
            </a:r>
            <a:r>
              <a:rPr lang="en-US" altLang="zh-CN" dirty="0"/>
              <a:t>computationally heavy doing prediction on all illegal drugs, try different classification approach</a:t>
            </a:r>
            <a:endParaRPr lang="en-US" dirty="0"/>
          </a:p>
          <a:p>
            <a:pPr marL="0" lvl="0" indent="0" algn="l" rtl="0">
              <a:spcBef>
                <a:spcPts val="0"/>
              </a:spcBef>
              <a:spcAft>
                <a:spcPts val="0"/>
              </a:spcAft>
              <a:buNone/>
            </a:pPr>
            <a:r>
              <a:rPr lang="en-US" altLang="zh-CN" dirty="0"/>
              <a:t>Realized the data is not the most </a:t>
            </a:r>
            <a:r>
              <a:rPr lang="en-US" altLang="zh-CN" dirty="0" err="1"/>
              <a:t>representatitve</a:t>
            </a:r>
            <a:endParaRPr lang="en-US" altLang="zh-CN" dirty="0"/>
          </a:p>
          <a:p>
            <a:pPr marL="0" lvl="0" indent="0" algn="l" rtl="0">
              <a:spcBef>
                <a:spcPts val="0"/>
              </a:spcBef>
              <a:spcAft>
                <a:spcPts val="0"/>
              </a:spcAft>
              <a:buNone/>
            </a:pPr>
            <a:r>
              <a:rPr lang="en-US" dirty="0"/>
              <a:t>Instead of using accuracy as main criteria</a:t>
            </a:r>
          </a:p>
        </p:txBody>
      </p:sp>
      <p:sp>
        <p:nvSpPr>
          <p:cNvPr id="342" name="Google Shape;342;g3f853cbb1a_1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43893ae328_0_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68" name="Google Shape;368;g43893ae328_0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43893ae328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g43893ae32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43893ae328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g43893ae328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3893ae328_0_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g43893ae328_0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43893ae328_0_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g43893ae328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43893ae328_0_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g43893ae328_0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43893ae328_0_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g43893ae328_0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3f853cbb1a_1_9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g3f853cbb1a_1_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43893ae328_3_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8" name="Google Shape;488;g43893ae328_3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43893ae328_3_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g43893ae328_3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43893ae328_3_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0" name="Google Shape;500;g43893ae328_3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43893ae328_3_7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7" name="Google Shape;507;g43893ae328_3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43893ae328_3_8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4" name="Google Shape;514;g43893ae328_3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43893ae328_3_9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1" name="Google Shape;521;g43893ae328_3_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43893ae328_3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2" name="Google Shape;482;g43893ae328_3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43893ae328_3_9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28" name="Google Shape;528;g43893ae328_3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43893ae328_3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43893ae328_3_10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43893ae328_3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43893ae328_3_10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43893ae328_3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43893ae328_3_1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43893ae328_3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43893ae328_3_1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43893ae328_3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43893ae328_3_1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43893ae328_3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43893ae328_3_1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43893ae328_3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43893ae328_3_1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43893ae328_3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43893ae328_3_1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43893ae328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43893ae328_2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4" name="Google Shape;594;g43893ae328_2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42</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43893ae328_3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43893ae328_3_1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No missing values</a:t>
            </a:r>
            <a:endParaRPr dirty="0"/>
          </a:p>
        </p:txBody>
      </p:sp>
      <p:sp>
        <p:nvSpPr>
          <p:cNvPr id="212" name="Google Shape;21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5_Title and Content">
  <p:cSld name="5_Title and Content">
    <p:spTree>
      <p:nvGrpSpPr>
        <p:cNvPr id="1" name="Shape 10"/>
        <p:cNvGrpSpPr/>
        <p:nvPr/>
      </p:nvGrpSpPr>
      <p:grpSpPr>
        <a:xfrm>
          <a:off x="0" y="0"/>
          <a:ext cx="0" cy="0"/>
          <a:chOff x="0" y="0"/>
          <a:chExt cx="0" cy="0"/>
        </a:xfrm>
      </p:grpSpPr>
      <p:sp>
        <p:nvSpPr>
          <p:cNvPr id="11" name="Google Shape;11;p2"/>
          <p:cNvSpPr>
            <a:spLocks noGrp="1"/>
          </p:cNvSpPr>
          <p:nvPr>
            <p:ph type="pic" idx="2"/>
          </p:nvPr>
        </p:nvSpPr>
        <p:spPr>
          <a:xfrm>
            <a:off x="0" y="-1"/>
            <a:ext cx="9144000" cy="5143501"/>
          </a:xfrm>
          <a:prstGeom prst="rect">
            <a:avLst/>
          </a:prstGeom>
          <a:solidFill>
            <a:srgbClr val="F2F2F2"/>
          </a:solidFill>
          <a:ln>
            <a:noFill/>
          </a:ln>
        </p:spPr>
        <p:txBody>
          <a:bodyPr spcFirstLastPara="1" wrap="square" lIns="91425" tIns="45700" rIns="91425" bIns="45700" anchor="ctr" anchorCtr="0"/>
          <a:lstStyle>
            <a:lvl1pPr marR="0" lvl="0" algn="ctr"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solidFill>
          <a:srgbClr val="F4F4F4"/>
        </a:solidFill>
        <a:effectLst/>
      </p:bgPr>
    </p:bg>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rgbClr val="3F3F3F"/>
              </a:buClr>
              <a:buSzPts val="4400"/>
              <a:buFont typeface="Arial"/>
              <a:buNone/>
              <a:defRPr sz="4400" b="0" i="0" u="none" strike="noStrike" cap="non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 name="Google Shape;38;p12"/>
          <p:cNvSpPr/>
          <p:nvPr/>
        </p:nvSpPr>
        <p:spPr>
          <a:xfrm>
            <a:off x="565878" y="1176692"/>
            <a:ext cx="1871760" cy="305124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 name="Google Shape;39;p12"/>
          <p:cNvSpPr/>
          <p:nvPr/>
        </p:nvSpPr>
        <p:spPr>
          <a:xfrm>
            <a:off x="2612855" y="1176061"/>
            <a:ext cx="1871760" cy="305124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0" name="Google Shape;40;p12"/>
          <p:cNvSpPr/>
          <p:nvPr/>
        </p:nvSpPr>
        <p:spPr>
          <a:xfrm>
            <a:off x="4659832" y="1175430"/>
            <a:ext cx="1871760" cy="305124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1" name="Google Shape;41;p12"/>
          <p:cNvSpPr/>
          <p:nvPr/>
        </p:nvSpPr>
        <p:spPr>
          <a:xfrm>
            <a:off x="6706810" y="1174799"/>
            <a:ext cx="1871760" cy="305124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2" name="Google Shape;42;p12"/>
          <p:cNvSpPr>
            <a:spLocks noGrp="1"/>
          </p:cNvSpPr>
          <p:nvPr>
            <p:ph type="pic" idx="2"/>
          </p:nvPr>
        </p:nvSpPr>
        <p:spPr>
          <a:xfrm>
            <a:off x="825475" y="1320085"/>
            <a:ext cx="1352567" cy="1352567"/>
          </a:xfrm>
          <a:prstGeom prst="ellipse">
            <a:avLst/>
          </a:prstGeom>
          <a:solidFill>
            <a:srgbClr val="F2F2F2"/>
          </a:solidFill>
          <a:ln>
            <a:noFill/>
          </a:ln>
        </p:spPr>
        <p:txBody>
          <a:bodyPr spcFirstLastPara="1" wrap="square" lIns="91425" tIns="45700" rIns="91425" bIns="45700"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43" name="Google Shape;43;p12"/>
          <p:cNvSpPr>
            <a:spLocks noGrp="1"/>
          </p:cNvSpPr>
          <p:nvPr>
            <p:ph type="pic" idx="3"/>
          </p:nvPr>
        </p:nvSpPr>
        <p:spPr>
          <a:xfrm>
            <a:off x="6966407" y="1320085"/>
            <a:ext cx="1352567" cy="1352567"/>
          </a:xfrm>
          <a:prstGeom prst="ellipse">
            <a:avLst/>
          </a:prstGeom>
          <a:solidFill>
            <a:srgbClr val="F2F2F2"/>
          </a:solidFill>
          <a:ln>
            <a:noFill/>
          </a:ln>
        </p:spPr>
        <p:txBody>
          <a:bodyPr spcFirstLastPara="1" wrap="square" lIns="91425" tIns="45700" rIns="91425" bIns="45700"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44" name="Google Shape;44;p12"/>
          <p:cNvSpPr>
            <a:spLocks noGrp="1"/>
          </p:cNvSpPr>
          <p:nvPr>
            <p:ph type="pic" idx="4"/>
          </p:nvPr>
        </p:nvSpPr>
        <p:spPr>
          <a:xfrm>
            <a:off x="2872452" y="1320085"/>
            <a:ext cx="1352567" cy="1352567"/>
          </a:xfrm>
          <a:prstGeom prst="ellipse">
            <a:avLst/>
          </a:prstGeom>
          <a:solidFill>
            <a:srgbClr val="F2F2F2"/>
          </a:solidFill>
          <a:ln>
            <a:noFill/>
          </a:ln>
        </p:spPr>
        <p:txBody>
          <a:bodyPr spcFirstLastPara="1" wrap="square" lIns="91425" tIns="45700" rIns="91425" bIns="45700"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45" name="Google Shape;45;p12"/>
          <p:cNvSpPr>
            <a:spLocks noGrp="1"/>
          </p:cNvSpPr>
          <p:nvPr>
            <p:ph type="pic" idx="5"/>
          </p:nvPr>
        </p:nvSpPr>
        <p:spPr>
          <a:xfrm>
            <a:off x="4919429" y="1320085"/>
            <a:ext cx="1352567" cy="1352567"/>
          </a:xfrm>
          <a:prstGeom prst="ellipse">
            <a:avLst/>
          </a:prstGeom>
          <a:solidFill>
            <a:srgbClr val="F2F2F2"/>
          </a:solidFill>
          <a:ln>
            <a:noFill/>
          </a:ln>
        </p:spPr>
        <p:txBody>
          <a:bodyPr spcFirstLastPara="1" wrap="square" lIns="91425" tIns="45700" rIns="91425" bIns="45700"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46"/>
        <p:cNvGrpSpPr/>
        <p:nvPr/>
      </p:nvGrpSpPr>
      <p:grpSpPr>
        <a:xfrm>
          <a:off x="0" y="0"/>
          <a:ext cx="0" cy="0"/>
          <a:chOff x="0" y="0"/>
          <a:chExt cx="0" cy="0"/>
        </a:xfrm>
      </p:grpSpPr>
      <p:sp>
        <p:nvSpPr>
          <p:cNvPr id="47" name="Google Shape;47;p13"/>
          <p:cNvSpPr>
            <a:spLocks noGrp="1"/>
          </p:cNvSpPr>
          <p:nvPr>
            <p:ph type="pic" idx="2"/>
          </p:nvPr>
        </p:nvSpPr>
        <p:spPr>
          <a:xfrm>
            <a:off x="0" y="-1"/>
            <a:ext cx="9144000" cy="2716213"/>
          </a:xfrm>
          <a:prstGeom prst="rect">
            <a:avLst/>
          </a:prstGeom>
          <a:solidFill>
            <a:srgbClr val="F2F2F2"/>
          </a:solidFill>
          <a:ln>
            <a:noFill/>
          </a:ln>
        </p:spPr>
        <p:txBody>
          <a:bodyPr spcFirstLastPara="1" wrap="square" lIns="91425" tIns="45700" rIns="91425" bIns="45700"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5_Title and Content">
  <p:cSld name="5_Title and Content">
    <p:spTree>
      <p:nvGrpSpPr>
        <p:cNvPr id="1" name="Shape 48"/>
        <p:cNvGrpSpPr/>
        <p:nvPr/>
      </p:nvGrpSpPr>
      <p:grpSpPr>
        <a:xfrm>
          <a:off x="0" y="0"/>
          <a:ext cx="0" cy="0"/>
          <a:chOff x="0" y="0"/>
          <a:chExt cx="0" cy="0"/>
        </a:xfrm>
      </p:grpSpPr>
      <p:sp>
        <p:nvSpPr>
          <p:cNvPr id="49" name="Google Shape;49;p14"/>
          <p:cNvSpPr>
            <a:spLocks noGrp="1"/>
          </p:cNvSpPr>
          <p:nvPr>
            <p:ph type="pic" idx="2"/>
          </p:nvPr>
        </p:nvSpPr>
        <p:spPr>
          <a:xfrm>
            <a:off x="0" y="-1"/>
            <a:ext cx="9144000" cy="5143501"/>
          </a:xfrm>
          <a:prstGeom prst="rect">
            <a:avLst/>
          </a:prstGeom>
          <a:solidFill>
            <a:srgbClr val="F2F2F2"/>
          </a:solidFill>
          <a:ln>
            <a:noFill/>
          </a:ln>
        </p:spPr>
        <p:txBody>
          <a:bodyPr spcFirstLastPara="1" wrap="square" lIns="91425" tIns="45700" rIns="91425" bIns="45700" anchor="ctr" anchorCtr="0"/>
          <a:lstStyle>
            <a:lvl1pPr marR="0" lvl="0" algn="ctr"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4_Title Slide">
  <p:cSld name="4_Title Slide">
    <p:spTree>
      <p:nvGrpSpPr>
        <p:cNvPr id="1" name="Shape 50"/>
        <p:cNvGrpSpPr/>
        <p:nvPr/>
      </p:nvGrpSpPr>
      <p:grpSpPr>
        <a:xfrm>
          <a:off x="0" y="0"/>
          <a:ext cx="0" cy="0"/>
          <a:chOff x="0" y="0"/>
          <a:chExt cx="0" cy="0"/>
        </a:xfrm>
      </p:grpSpPr>
      <p:sp>
        <p:nvSpPr>
          <p:cNvPr id="51" name="Google Shape;51;p15"/>
          <p:cNvSpPr>
            <a:spLocks noGrp="1"/>
          </p:cNvSpPr>
          <p:nvPr>
            <p:ph type="pic" idx="2"/>
          </p:nvPr>
        </p:nvSpPr>
        <p:spPr>
          <a:xfrm>
            <a:off x="548178" y="557440"/>
            <a:ext cx="2592000" cy="4032000"/>
          </a:xfrm>
          <a:prstGeom prst="rect">
            <a:avLst/>
          </a:prstGeom>
          <a:solidFill>
            <a:srgbClr val="F2F2F2"/>
          </a:solidFill>
          <a:ln>
            <a:noFill/>
          </a:ln>
        </p:spPr>
        <p:txBody>
          <a:bodyPr spcFirstLastPara="1" wrap="square" lIns="91425" tIns="45700" rIns="91425" bIns="45700"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52" name="Google Shape;52;p15"/>
          <p:cNvSpPr>
            <a:spLocks noGrp="1"/>
          </p:cNvSpPr>
          <p:nvPr>
            <p:ph type="pic" idx="3"/>
          </p:nvPr>
        </p:nvSpPr>
        <p:spPr>
          <a:xfrm>
            <a:off x="6012448" y="557440"/>
            <a:ext cx="2592000" cy="4032000"/>
          </a:xfrm>
          <a:prstGeom prst="rect">
            <a:avLst/>
          </a:prstGeom>
          <a:solidFill>
            <a:srgbClr val="F2F2F2"/>
          </a:solidFill>
          <a:ln>
            <a:noFill/>
          </a:ln>
        </p:spPr>
        <p:txBody>
          <a:bodyPr spcFirstLastPara="1" wrap="square" lIns="91425" tIns="45700" rIns="91425" bIns="45700"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53" name="Google Shape;53;p15"/>
          <p:cNvSpPr>
            <a:spLocks noGrp="1"/>
          </p:cNvSpPr>
          <p:nvPr>
            <p:ph type="pic" idx="4"/>
          </p:nvPr>
        </p:nvSpPr>
        <p:spPr>
          <a:xfrm>
            <a:off x="3280313" y="557440"/>
            <a:ext cx="2592000" cy="4032000"/>
          </a:xfrm>
          <a:prstGeom prst="rect">
            <a:avLst/>
          </a:prstGeom>
          <a:solidFill>
            <a:srgbClr val="BFBFBF"/>
          </a:solidFill>
          <a:ln>
            <a:noFill/>
          </a:ln>
        </p:spPr>
        <p:txBody>
          <a:bodyPr spcFirstLastPara="1" wrap="square" lIns="91425" tIns="45700" rIns="91425" bIns="45700"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_Title Slide">
  <p:cSld name="2_Title Slide">
    <p:bg>
      <p:bgPr>
        <a:solidFill>
          <a:srgbClr val="F4F4F4"/>
        </a:solidFill>
        <a:effectLst/>
      </p:bgPr>
    </p:bg>
    <p:spTree>
      <p:nvGrpSpPr>
        <p:cNvPr id="1" name="Shape 54"/>
        <p:cNvGrpSpPr/>
        <p:nvPr/>
      </p:nvGrpSpPr>
      <p:grpSpPr>
        <a:xfrm>
          <a:off x="0" y="0"/>
          <a:ext cx="0" cy="0"/>
          <a:chOff x="0" y="0"/>
          <a:chExt cx="0" cy="0"/>
        </a:xfrm>
      </p:grpSpPr>
      <p:pic>
        <p:nvPicPr>
          <p:cNvPr id="55" name="Google Shape;55;p16" descr="D:\KBM-정애\014-Fullppt\PNG이미지\모니터.png"/>
          <p:cNvPicPr preferRelativeResize="0"/>
          <p:nvPr/>
        </p:nvPicPr>
        <p:blipFill rotWithShape="1">
          <a:blip r:embed="rId2">
            <a:alphaModFix/>
          </a:blip>
          <a:srcRect/>
          <a:stretch/>
        </p:blipFill>
        <p:spPr>
          <a:xfrm>
            <a:off x="1233754" y="451443"/>
            <a:ext cx="3282039" cy="3272435"/>
          </a:xfrm>
          <a:prstGeom prst="rect">
            <a:avLst/>
          </a:prstGeom>
          <a:noFill/>
          <a:ln>
            <a:noFill/>
          </a:ln>
        </p:spPr>
      </p:pic>
      <p:sp>
        <p:nvSpPr>
          <p:cNvPr id="56" name="Google Shape;56;p16"/>
          <p:cNvSpPr>
            <a:spLocks noGrp="1"/>
          </p:cNvSpPr>
          <p:nvPr>
            <p:ph type="pic" idx="2"/>
          </p:nvPr>
        </p:nvSpPr>
        <p:spPr>
          <a:xfrm>
            <a:off x="1363708" y="584771"/>
            <a:ext cx="2991584" cy="2076779"/>
          </a:xfrm>
          <a:prstGeom prst="rect">
            <a:avLst/>
          </a:prstGeom>
          <a:solidFill>
            <a:srgbClr val="F2F2F2"/>
          </a:solidFill>
          <a:ln>
            <a:noFill/>
          </a:ln>
        </p:spPr>
        <p:txBody>
          <a:bodyPr spcFirstLastPara="1" wrap="square" lIns="91425" tIns="45700" rIns="91425" bIns="45700"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57" name="Google Shape;57;p16"/>
          <p:cNvSpPr>
            <a:spLocks noGrp="1"/>
          </p:cNvSpPr>
          <p:nvPr>
            <p:ph type="pic" idx="3"/>
          </p:nvPr>
        </p:nvSpPr>
        <p:spPr>
          <a:xfrm>
            <a:off x="4143454" y="1295867"/>
            <a:ext cx="3055840" cy="2231376"/>
          </a:xfrm>
          <a:prstGeom prst="rect">
            <a:avLst/>
          </a:prstGeom>
          <a:solidFill>
            <a:srgbClr val="F2F2F2"/>
          </a:solidFill>
          <a:ln>
            <a:noFill/>
          </a:ln>
        </p:spPr>
        <p:txBody>
          <a:bodyPr spcFirstLastPara="1" wrap="square" lIns="91425" tIns="45700" rIns="91425" bIns="45700"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5_Title Slide">
  <p:cSld name="5_Title Slide">
    <p:spTree>
      <p:nvGrpSpPr>
        <p:cNvPr id="1" name="Shape 58"/>
        <p:cNvGrpSpPr/>
        <p:nvPr/>
      </p:nvGrpSpPr>
      <p:grpSpPr>
        <a:xfrm>
          <a:off x="0" y="0"/>
          <a:ext cx="0" cy="0"/>
          <a:chOff x="0" y="0"/>
          <a:chExt cx="0" cy="0"/>
        </a:xfrm>
      </p:grpSpPr>
      <p:sp>
        <p:nvSpPr>
          <p:cNvPr id="59" name="Google Shape;59;p17"/>
          <p:cNvSpPr>
            <a:spLocks noGrp="1"/>
          </p:cNvSpPr>
          <p:nvPr>
            <p:ph type="pic" idx="2"/>
          </p:nvPr>
        </p:nvSpPr>
        <p:spPr>
          <a:xfrm>
            <a:off x="2426012" y="540000"/>
            <a:ext cx="1728192" cy="4037065"/>
          </a:xfrm>
          <a:prstGeom prst="rect">
            <a:avLst/>
          </a:prstGeom>
          <a:solidFill>
            <a:srgbClr val="F2F2F2"/>
          </a:solidFill>
          <a:ln>
            <a:noFill/>
          </a:ln>
        </p:spPr>
        <p:txBody>
          <a:bodyPr spcFirstLastPara="1" wrap="square" lIns="91425" tIns="45700" rIns="91425" bIns="45700"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0" name="Google Shape;60;p17"/>
          <p:cNvSpPr>
            <a:spLocks noGrp="1"/>
          </p:cNvSpPr>
          <p:nvPr>
            <p:ph type="pic" idx="3"/>
          </p:nvPr>
        </p:nvSpPr>
        <p:spPr>
          <a:xfrm>
            <a:off x="553804" y="540000"/>
            <a:ext cx="1728192" cy="4037065"/>
          </a:xfrm>
          <a:prstGeom prst="rect">
            <a:avLst/>
          </a:prstGeom>
          <a:solidFill>
            <a:srgbClr val="F2F2F2"/>
          </a:solidFill>
          <a:ln>
            <a:noFill/>
          </a:ln>
        </p:spPr>
        <p:txBody>
          <a:bodyPr spcFirstLastPara="1" wrap="square" lIns="91425" tIns="45700" rIns="91425" bIns="45700"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1" name="Google Shape;61;p17"/>
          <p:cNvSpPr>
            <a:spLocks noGrp="1"/>
          </p:cNvSpPr>
          <p:nvPr>
            <p:ph type="pic" idx="4"/>
          </p:nvPr>
        </p:nvSpPr>
        <p:spPr>
          <a:xfrm>
            <a:off x="4298220" y="540000"/>
            <a:ext cx="1728192" cy="4037065"/>
          </a:xfrm>
          <a:prstGeom prst="rect">
            <a:avLst/>
          </a:prstGeom>
          <a:solidFill>
            <a:srgbClr val="F2F2F2"/>
          </a:solidFill>
          <a:ln>
            <a:noFill/>
          </a:ln>
        </p:spPr>
        <p:txBody>
          <a:bodyPr spcFirstLastPara="1" wrap="square" lIns="91425" tIns="45700" rIns="91425" bIns="45700"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6_Title Slide">
  <p:cSld name="6_Title Slide">
    <p:spTree>
      <p:nvGrpSpPr>
        <p:cNvPr id="1" name="Shape 62"/>
        <p:cNvGrpSpPr/>
        <p:nvPr/>
      </p:nvGrpSpPr>
      <p:grpSpPr>
        <a:xfrm>
          <a:off x="0" y="0"/>
          <a:ext cx="0" cy="0"/>
          <a:chOff x="0" y="0"/>
          <a:chExt cx="0" cy="0"/>
        </a:xfrm>
      </p:grpSpPr>
      <p:sp>
        <p:nvSpPr>
          <p:cNvPr id="63" name="Google Shape;63;p18"/>
          <p:cNvSpPr>
            <a:spLocks noGrp="1"/>
          </p:cNvSpPr>
          <p:nvPr>
            <p:ph type="pic" idx="2"/>
          </p:nvPr>
        </p:nvSpPr>
        <p:spPr>
          <a:xfrm>
            <a:off x="3563888" y="638650"/>
            <a:ext cx="4320480" cy="4504851"/>
          </a:xfrm>
          <a:prstGeom prst="rect">
            <a:avLst/>
          </a:prstGeom>
          <a:solidFill>
            <a:srgbClr val="F2F2F2"/>
          </a:solidFill>
          <a:ln>
            <a:noFill/>
          </a:ln>
        </p:spPr>
        <p:txBody>
          <a:bodyPr spcFirstLastPara="1" wrap="square" lIns="91425" tIns="45700" rIns="91425" bIns="45700"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4" name="Google Shape;64;p18"/>
          <p:cNvSpPr>
            <a:spLocks noGrp="1"/>
          </p:cNvSpPr>
          <p:nvPr>
            <p:ph type="pic" idx="3"/>
          </p:nvPr>
        </p:nvSpPr>
        <p:spPr>
          <a:xfrm>
            <a:off x="5635630" y="1"/>
            <a:ext cx="3508370" cy="4339267"/>
          </a:xfrm>
          <a:prstGeom prst="rect">
            <a:avLst/>
          </a:prstGeom>
          <a:solidFill>
            <a:srgbClr val="F2F2F2"/>
          </a:solidFill>
          <a:ln>
            <a:noFill/>
          </a:ln>
        </p:spPr>
        <p:txBody>
          <a:bodyPr spcFirstLastPara="1" wrap="square" lIns="91425" tIns="45700" rIns="91425" bIns="45700"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9_Title Slide">
  <p:cSld name="9_Title Slide">
    <p:bg>
      <p:bgPr>
        <a:solidFill>
          <a:srgbClr val="F4F4F4"/>
        </a:solidFill>
        <a:effectLst/>
      </p:bgPr>
    </p:bg>
    <p:spTree>
      <p:nvGrpSpPr>
        <p:cNvPr id="1" name="Shape 65"/>
        <p:cNvGrpSpPr/>
        <p:nvPr/>
      </p:nvGrpSpPr>
      <p:grpSpPr>
        <a:xfrm>
          <a:off x="0" y="0"/>
          <a:ext cx="0" cy="0"/>
          <a:chOff x="0" y="0"/>
          <a:chExt cx="0" cy="0"/>
        </a:xfrm>
      </p:grpSpPr>
      <p:sp>
        <p:nvSpPr>
          <p:cNvPr id="66" name="Google Shape;66;p19"/>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rgbClr val="3F3F3F"/>
              </a:buClr>
              <a:buSzPts val="4400"/>
              <a:buFont typeface="Arial"/>
              <a:buNone/>
              <a:defRPr sz="4400" b="0" i="0" u="none" strike="noStrike" cap="non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67" name="Google Shape;67;p19" descr="D:\KBM-정애\014-Fullppt\PNG이미지\노트북.png"/>
          <p:cNvPicPr preferRelativeResize="0"/>
          <p:nvPr/>
        </p:nvPicPr>
        <p:blipFill rotWithShape="1">
          <a:blip r:embed="rId2">
            <a:alphaModFix/>
          </a:blip>
          <a:srcRect/>
          <a:stretch/>
        </p:blipFill>
        <p:spPr>
          <a:xfrm>
            <a:off x="2771800" y="2499742"/>
            <a:ext cx="3600400" cy="1831222"/>
          </a:xfrm>
          <a:prstGeom prst="rect">
            <a:avLst/>
          </a:prstGeom>
          <a:noFill/>
          <a:ln>
            <a:noFill/>
          </a:ln>
        </p:spPr>
      </p:pic>
      <p:sp>
        <p:nvSpPr>
          <p:cNvPr id="68" name="Google Shape;68;p19"/>
          <p:cNvSpPr>
            <a:spLocks noGrp="1"/>
          </p:cNvSpPr>
          <p:nvPr>
            <p:ph type="pic" idx="2"/>
          </p:nvPr>
        </p:nvSpPr>
        <p:spPr>
          <a:xfrm>
            <a:off x="3753800" y="2764640"/>
            <a:ext cx="1711407" cy="1249670"/>
          </a:xfrm>
          <a:prstGeom prst="rect">
            <a:avLst/>
          </a:prstGeom>
          <a:solidFill>
            <a:srgbClr val="F2F2F2"/>
          </a:solidFill>
          <a:ln>
            <a:noFill/>
          </a:ln>
        </p:spPr>
        <p:txBody>
          <a:bodyPr spcFirstLastPara="1" wrap="square" lIns="91425" tIns="45700" rIns="91425" bIns="45700"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4_Title and Content">
  <p:cSld name="4_Title and Content">
    <p:spTree>
      <p:nvGrpSpPr>
        <p:cNvPr id="1" name="Shape 69"/>
        <p:cNvGrpSpPr/>
        <p:nvPr/>
      </p:nvGrpSpPr>
      <p:grpSpPr>
        <a:xfrm>
          <a:off x="0" y="0"/>
          <a:ext cx="0" cy="0"/>
          <a:chOff x="0" y="0"/>
          <a:chExt cx="0" cy="0"/>
        </a:xfrm>
      </p:grpSpPr>
      <p:sp>
        <p:nvSpPr>
          <p:cNvPr id="70" name="Google Shape;70;p20"/>
          <p:cNvSpPr>
            <a:spLocks noGrp="1"/>
          </p:cNvSpPr>
          <p:nvPr>
            <p:ph type="pic" idx="2"/>
          </p:nvPr>
        </p:nvSpPr>
        <p:spPr>
          <a:xfrm>
            <a:off x="3059900" y="1"/>
            <a:ext cx="3024200" cy="2571750"/>
          </a:xfrm>
          <a:prstGeom prst="rect">
            <a:avLst/>
          </a:prstGeom>
          <a:solidFill>
            <a:srgbClr val="F2F2F2"/>
          </a:solidFill>
          <a:ln>
            <a:noFill/>
          </a:ln>
        </p:spPr>
        <p:txBody>
          <a:bodyPr spcFirstLastPara="1" wrap="square" lIns="91425" tIns="45700" rIns="91425" bIns="45700"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1" name="Google Shape;71;p20"/>
          <p:cNvSpPr>
            <a:spLocks noGrp="1"/>
          </p:cNvSpPr>
          <p:nvPr>
            <p:ph type="pic" idx="3"/>
          </p:nvPr>
        </p:nvSpPr>
        <p:spPr>
          <a:xfrm>
            <a:off x="4572100" y="2571750"/>
            <a:ext cx="1512000" cy="2571750"/>
          </a:xfrm>
          <a:prstGeom prst="rect">
            <a:avLst/>
          </a:prstGeom>
          <a:solidFill>
            <a:srgbClr val="F2F2F2"/>
          </a:solidFill>
          <a:ln>
            <a:noFill/>
          </a:ln>
        </p:spPr>
        <p:txBody>
          <a:bodyPr spcFirstLastPara="1" wrap="square" lIns="91425" tIns="45700" rIns="91425" bIns="45700"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2" name="Google Shape;72;p20"/>
          <p:cNvSpPr>
            <a:spLocks noGrp="1"/>
          </p:cNvSpPr>
          <p:nvPr>
            <p:ph type="pic" idx="4"/>
          </p:nvPr>
        </p:nvSpPr>
        <p:spPr>
          <a:xfrm>
            <a:off x="3059900" y="2571750"/>
            <a:ext cx="1512000" cy="2571750"/>
          </a:xfrm>
          <a:prstGeom prst="rect">
            <a:avLst/>
          </a:prstGeom>
          <a:solidFill>
            <a:srgbClr val="F2F2F2"/>
          </a:solidFill>
          <a:ln>
            <a:noFill/>
          </a:ln>
        </p:spPr>
        <p:txBody>
          <a:bodyPr spcFirstLastPara="1" wrap="square" lIns="91425" tIns="45700" rIns="91425" bIns="45700"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6_Title and Content">
  <p:cSld name="6_Title and Content">
    <p:spTree>
      <p:nvGrpSpPr>
        <p:cNvPr id="1" name="Shape 73"/>
        <p:cNvGrpSpPr/>
        <p:nvPr/>
      </p:nvGrpSpPr>
      <p:grpSpPr>
        <a:xfrm>
          <a:off x="0" y="0"/>
          <a:ext cx="0" cy="0"/>
          <a:chOff x="0" y="0"/>
          <a:chExt cx="0" cy="0"/>
        </a:xfrm>
      </p:grpSpPr>
      <p:sp>
        <p:nvSpPr>
          <p:cNvPr id="74" name="Google Shape;74;p21"/>
          <p:cNvSpPr>
            <a:spLocks noGrp="1"/>
          </p:cNvSpPr>
          <p:nvPr>
            <p:ph type="pic" idx="2"/>
          </p:nvPr>
        </p:nvSpPr>
        <p:spPr>
          <a:xfrm>
            <a:off x="0" y="0"/>
            <a:ext cx="5076056" cy="5143500"/>
          </a:xfrm>
          <a:prstGeom prst="rect">
            <a:avLst/>
          </a:prstGeom>
          <a:solidFill>
            <a:srgbClr val="BFBFBF"/>
          </a:solidFill>
          <a:ln>
            <a:noFill/>
          </a:ln>
        </p:spPr>
        <p:txBody>
          <a:bodyPr spcFirstLastPara="1" wrap="square" lIns="91425" tIns="45700" rIns="91425" bIns="45700"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rgbClr val="F4F4F4"/>
        </a:solidFill>
        <a:effectLst/>
      </p:bgPr>
    </p:bg>
    <p:spTree>
      <p:nvGrpSpPr>
        <p:cNvPr id="1" name="Shape 12"/>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hapes sets layout">
  <p:cSld name="shapes sets layout">
    <p:bg>
      <p:bgPr>
        <a:blipFill>
          <a:blip r:embed="rId2">
            <a:alphaModFix/>
          </a:blip>
          <a:stretch>
            <a:fillRect/>
          </a:stretch>
        </a:blipFill>
        <a:effectLst/>
      </p:bgPr>
    </p:bg>
    <p:spTree>
      <p:nvGrpSpPr>
        <p:cNvPr id="1" name="Shape 75"/>
        <p:cNvGrpSpPr/>
        <p:nvPr/>
      </p:nvGrpSpPr>
      <p:grpSpPr>
        <a:xfrm>
          <a:off x="0" y="0"/>
          <a:ext cx="0" cy="0"/>
          <a:chOff x="0" y="0"/>
          <a:chExt cx="0" cy="0"/>
        </a:xfrm>
      </p:grpSpPr>
      <p:sp>
        <p:nvSpPr>
          <p:cNvPr id="76" name="Google Shape;76;p22"/>
          <p:cNvSpPr txBox="1">
            <a:spLocks noGrp="1"/>
          </p:cNvSpPr>
          <p:nvPr>
            <p:ph type="body" idx="1"/>
          </p:nvPr>
        </p:nvSpPr>
        <p:spPr>
          <a:xfrm>
            <a:off x="242646" y="92609"/>
            <a:ext cx="8679898" cy="543185"/>
          </a:xfrm>
          <a:prstGeom prst="rect">
            <a:avLst/>
          </a:prstGeom>
          <a:noFill/>
          <a:ln>
            <a:noFill/>
          </a:ln>
        </p:spPr>
        <p:txBody>
          <a:bodyPr spcFirstLastPara="1" wrap="square" lIns="91425" tIns="45700" rIns="91425" bIns="45700" anchor="ctr" anchorCtr="0"/>
          <a:lstStyle>
            <a:lvl1pPr marL="457200" marR="0" lvl="0" indent="-228600" algn="ctr" rtl="0">
              <a:spcBef>
                <a:spcPts val="810"/>
              </a:spcBef>
              <a:spcAft>
                <a:spcPts val="0"/>
              </a:spcAft>
              <a:buClr>
                <a:srgbClr val="262626"/>
              </a:buClr>
              <a:buSzPts val="4050"/>
              <a:buFont typeface="Arial"/>
              <a:buNone/>
              <a:defRPr sz="4050" b="0" i="0" u="none" strike="noStrike" cap="none">
                <a:solidFill>
                  <a:srgbClr val="262626"/>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7_Title and Content">
  <p:cSld name="7_Title and Content">
    <p:spTree>
      <p:nvGrpSpPr>
        <p:cNvPr id="1" name="Shape 77"/>
        <p:cNvGrpSpPr/>
        <p:nvPr/>
      </p:nvGrpSpPr>
      <p:grpSpPr>
        <a:xfrm>
          <a:off x="0" y="0"/>
          <a:ext cx="0" cy="0"/>
          <a:chOff x="0" y="0"/>
          <a:chExt cx="0" cy="0"/>
        </a:xfrm>
      </p:grpSpPr>
      <p:sp>
        <p:nvSpPr>
          <p:cNvPr id="78" name="Google Shape;78;p23"/>
          <p:cNvSpPr txBox="1">
            <a:spLocks noGrp="1"/>
          </p:cNvSpPr>
          <p:nvPr>
            <p:ph type="body" idx="1"/>
          </p:nvPr>
        </p:nvSpPr>
        <p:spPr>
          <a:xfrm>
            <a:off x="0" y="123478"/>
            <a:ext cx="9144000" cy="576064"/>
          </a:xfrm>
          <a:prstGeom prst="rect">
            <a:avLst/>
          </a:prstGeom>
          <a:noFill/>
          <a:ln>
            <a:noFill/>
          </a:ln>
        </p:spPr>
        <p:txBody>
          <a:bodyPr spcFirstLastPara="1" wrap="square" lIns="91425" tIns="45700" rIns="91425" bIns="45700" anchor="ctr" anchorCtr="0"/>
          <a:lstStyle>
            <a:lvl1pPr marL="457200" marR="0" lvl="0" indent="-228600" algn="ctr" rtl="0">
              <a:spcBef>
                <a:spcPts val="800"/>
              </a:spcBef>
              <a:spcAft>
                <a:spcPts val="0"/>
              </a:spcAft>
              <a:buClr>
                <a:srgbClr val="3F3F3F"/>
              </a:buClr>
              <a:buSzPts val="4000"/>
              <a:buFont typeface="Arial"/>
              <a:buNone/>
              <a:defRPr sz="40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9" name="Google Shape;79;p23"/>
          <p:cNvSpPr/>
          <p:nvPr/>
        </p:nvSpPr>
        <p:spPr>
          <a:xfrm>
            <a:off x="354008" y="1131589"/>
            <a:ext cx="2849840" cy="3649171"/>
          </a:xfrm>
          <a:prstGeom prst="roundRect">
            <a:avLst>
              <a:gd name="adj" fmla="val 3968"/>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0" name="Google Shape;80;p23"/>
          <p:cNvSpPr/>
          <p:nvPr/>
        </p:nvSpPr>
        <p:spPr>
          <a:xfrm>
            <a:off x="531932" y="1347500"/>
            <a:ext cx="108520"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23"/>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2"/>
        <p:cNvGrpSpPr/>
        <p:nvPr/>
      </p:nvGrpSpPr>
      <p:grpSpPr>
        <a:xfrm>
          <a:off x="0" y="0"/>
          <a:ext cx="0" cy="0"/>
          <a:chOff x="0" y="0"/>
          <a:chExt cx="0" cy="0"/>
        </a:xfrm>
      </p:grpSpPr>
      <p:sp>
        <p:nvSpPr>
          <p:cNvPr id="83" name="Google Shape;83;p24"/>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rgbClr val="3F3F3F"/>
              </a:buClr>
              <a:buSzPts val="4400"/>
              <a:buFont typeface="Arial"/>
              <a:buNone/>
              <a:defRPr sz="4400" b="0" i="0" u="none" strike="noStrike" cap="non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8_Title Slide">
  <p:cSld name="8_Title Slide">
    <p:bg>
      <p:bgPr>
        <a:solidFill>
          <a:srgbClr val="F4F4F4"/>
        </a:solid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rgbClr val="3F3F3F"/>
              </a:buClr>
              <a:buSzPts val="4400"/>
              <a:buFont typeface="Arial"/>
              <a:buNone/>
              <a:defRPr sz="4400" b="0" i="0" u="none" strike="noStrike" cap="non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solidFill>
          <a:srgbClr val="F4F4F4"/>
        </a:solidFill>
        <a:effectLst/>
      </p:bgPr>
    </p:bg>
    <p:spTree>
      <p:nvGrpSpPr>
        <p:cNvPr id="1" name="Shape 15"/>
        <p:cNvGrpSpPr/>
        <p:nvPr/>
      </p:nvGrpSpPr>
      <p:grpSpPr>
        <a:xfrm>
          <a:off x="0" y="0"/>
          <a:ext cx="0" cy="0"/>
          <a:chOff x="0" y="0"/>
          <a:chExt cx="0" cy="0"/>
        </a:xfrm>
      </p:grpSpPr>
      <p:sp>
        <p:nvSpPr>
          <p:cNvPr id="16" name="Google Shape;16;p5"/>
          <p:cNvSpPr txBox="1">
            <a:spLocks noGrp="1"/>
          </p:cNvSpPr>
          <p:nvPr>
            <p:ph type="title"/>
          </p:nvPr>
        </p:nvSpPr>
        <p:spPr>
          <a:xfrm>
            <a:off x="1619672" y="0"/>
            <a:ext cx="7524328" cy="884466"/>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rgbClr val="3F3F3F"/>
              </a:buClr>
              <a:buSzPts val="4400"/>
              <a:buFont typeface="Arial"/>
              <a:buNone/>
              <a:defRPr sz="4400" b="0" i="0" u="none" strike="noStrike" cap="non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5"/>
          <p:cNvSpPr/>
          <p:nvPr/>
        </p:nvSpPr>
        <p:spPr>
          <a:xfrm>
            <a:off x="0" y="0"/>
            <a:ext cx="1475656" cy="51435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solidFill>
          <a:srgbClr val="F4F4F4"/>
        </a:solidFill>
        <a:effectLst/>
      </p:bgPr>
    </p:bg>
    <p:spTree>
      <p:nvGrpSpPr>
        <p:cNvPr id="1" name="Shape 18"/>
        <p:cNvGrpSpPr/>
        <p:nvPr/>
      </p:nvGrpSpPr>
      <p:grpSpPr>
        <a:xfrm>
          <a:off x="0" y="0"/>
          <a:ext cx="0" cy="0"/>
          <a:chOff x="0" y="0"/>
          <a:chExt cx="0" cy="0"/>
        </a:xfrm>
      </p:grpSpPr>
      <p:sp>
        <p:nvSpPr>
          <p:cNvPr id="19" name="Google Shape;19;p6"/>
          <p:cNvSpPr txBox="1">
            <a:spLocks noGrp="1"/>
          </p:cNvSpPr>
          <p:nvPr>
            <p:ph type="title"/>
          </p:nvPr>
        </p:nvSpPr>
        <p:spPr>
          <a:xfrm>
            <a:off x="0" y="627534"/>
            <a:ext cx="9144000" cy="533308"/>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rgbClr val="3F3F3F"/>
              </a:buClr>
              <a:buSzPts val="3600"/>
              <a:buFont typeface="Arial"/>
              <a:buNone/>
              <a:defRPr sz="3600" b="1" i="0" u="none" strike="noStrike" cap="non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6"/>
          <p:cNvSpPr txBox="1">
            <a:spLocks noGrp="1"/>
          </p:cNvSpPr>
          <p:nvPr>
            <p:ph type="body" idx="1"/>
          </p:nvPr>
        </p:nvSpPr>
        <p:spPr>
          <a:xfrm>
            <a:off x="0" y="1203598"/>
            <a:ext cx="9143999" cy="432000"/>
          </a:xfrm>
          <a:prstGeom prst="rect">
            <a:avLst/>
          </a:prstGeom>
          <a:noFill/>
          <a:ln>
            <a:noFill/>
          </a:ln>
        </p:spPr>
        <p:txBody>
          <a:bodyPr spcFirstLastPara="1" wrap="square" lIns="108000" tIns="45700" rIns="91425" bIns="45700" anchor="ctr" anchorCtr="0"/>
          <a:lstStyle>
            <a:lvl1pPr marL="457200" marR="0" lvl="0" indent="-228600" algn="ctr" rtl="0">
              <a:spcBef>
                <a:spcPts val="24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_Title and Content">
  <p:cSld name="2_Title and Content">
    <p:bg>
      <p:bgPr>
        <a:solidFill>
          <a:srgbClr val="FDF1D2">
            <a:alpha val="49803"/>
          </a:srgbClr>
        </a:solidFill>
        <a:effectLst/>
      </p:bgPr>
    </p:bg>
    <p:spTree>
      <p:nvGrpSpPr>
        <p:cNvPr id="1" name="Shape 21"/>
        <p:cNvGrpSpPr/>
        <p:nvPr/>
      </p:nvGrpSpPr>
      <p:grpSpPr>
        <a:xfrm>
          <a:off x="0" y="0"/>
          <a:ext cx="0" cy="0"/>
          <a:chOff x="0" y="0"/>
          <a:chExt cx="0" cy="0"/>
        </a:xfrm>
      </p:grpSpPr>
      <p:sp>
        <p:nvSpPr>
          <p:cNvPr id="22" name="Google Shape;22;p7"/>
          <p:cNvSpPr/>
          <p:nvPr/>
        </p:nvSpPr>
        <p:spPr>
          <a:xfrm rot="10800000">
            <a:off x="3222000" y="3337155"/>
            <a:ext cx="2700000" cy="1806344"/>
          </a:xfrm>
          <a:custGeom>
            <a:avLst/>
            <a:gdLst/>
            <a:ahLst/>
            <a:cxnLst/>
            <a:rect l="l" t="t" r="r" b="b"/>
            <a:pathLst>
              <a:path w="2700000" h="1806344" extrusionOk="0">
                <a:moveTo>
                  <a:pt x="456344" y="0"/>
                </a:moveTo>
                <a:lnTo>
                  <a:pt x="2243656" y="0"/>
                </a:lnTo>
                <a:lnTo>
                  <a:pt x="2700000" y="456344"/>
                </a:lnTo>
                <a:lnTo>
                  <a:pt x="1350000" y="1806344"/>
                </a:lnTo>
                <a:lnTo>
                  <a:pt x="0" y="456344"/>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 name="Google Shape;23;p7"/>
          <p:cNvSpPr/>
          <p:nvPr/>
        </p:nvSpPr>
        <p:spPr>
          <a:xfrm rot="10800000">
            <a:off x="3746892" y="0"/>
            <a:ext cx="1650216" cy="812260"/>
          </a:xfrm>
          <a:prstGeom prst="triangle">
            <a:avLst>
              <a:gd name="adj" fmla="val 50000"/>
            </a:avLst>
          </a:prstGeom>
          <a:no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 name="Google Shape;24;p7"/>
          <p:cNvSpPr/>
          <p:nvPr/>
        </p:nvSpPr>
        <p:spPr>
          <a:xfrm rot="10800000">
            <a:off x="4041648" y="99959"/>
            <a:ext cx="1060704" cy="55436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 name="Google Shape;25;p7"/>
          <p:cNvSpPr>
            <a:spLocks noGrp="1"/>
          </p:cNvSpPr>
          <p:nvPr>
            <p:ph type="pic" idx="2"/>
          </p:nvPr>
        </p:nvSpPr>
        <p:spPr>
          <a:xfrm>
            <a:off x="3312000" y="3430238"/>
            <a:ext cx="2520000" cy="1713262"/>
          </a:xfrm>
          <a:prstGeom prst="rect">
            <a:avLst/>
          </a:prstGeom>
          <a:solidFill>
            <a:srgbClr val="F2F2F2"/>
          </a:solidFill>
          <a:ln>
            <a:noFill/>
          </a:ln>
        </p:spPr>
        <p:txBody>
          <a:bodyPr spcFirstLastPara="1" wrap="square" lIns="91425" tIns="45700" rIns="91425" bIns="45700" anchor="ctr" anchorCtr="0"/>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solidFill>
          <a:srgbClr val="F4F4F4"/>
        </a:solidFill>
        <a:effectLst/>
      </p:bgPr>
    </p:bg>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1619672" y="0"/>
            <a:ext cx="7524328" cy="884466"/>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rgbClr val="3F3F3F"/>
              </a:buClr>
              <a:buSzPts val="4400"/>
              <a:buFont typeface="Arial"/>
              <a:buNone/>
              <a:defRPr sz="4400" b="0" i="0" u="none" strike="noStrike" cap="non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Google Shape;29;p9"/>
          <p:cNvSpPr/>
          <p:nvPr/>
        </p:nvSpPr>
        <p:spPr>
          <a:xfrm>
            <a:off x="0" y="0"/>
            <a:ext cx="1475656" cy="51435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Title and Content">
  <p:cSld name="2_Title and Content">
    <p:bg>
      <p:bgPr>
        <a:solidFill>
          <a:srgbClr val="FDF1D2">
            <a:alpha val="49803"/>
          </a:srgbClr>
        </a:solidFill>
        <a:effectLst/>
      </p:bgPr>
    </p:bg>
    <p:spTree>
      <p:nvGrpSpPr>
        <p:cNvPr id="1" name="Shape 30"/>
        <p:cNvGrpSpPr/>
        <p:nvPr/>
      </p:nvGrpSpPr>
      <p:grpSpPr>
        <a:xfrm>
          <a:off x="0" y="0"/>
          <a:ext cx="0" cy="0"/>
          <a:chOff x="0" y="0"/>
          <a:chExt cx="0" cy="0"/>
        </a:xfrm>
      </p:grpSpPr>
      <p:sp>
        <p:nvSpPr>
          <p:cNvPr id="31" name="Google Shape;31;p10"/>
          <p:cNvSpPr/>
          <p:nvPr/>
        </p:nvSpPr>
        <p:spPr>
          <a:xfrm>
            <a:off x="1804725" y="0"/>
            <a:ext cx="5359500" cy="2348247"/>
          </a:xfrm>
          <a:custGeom>
            <a:avLst/>
            <a:gdLst/>
            <a:ahLst/>
            <a:cxnLst/>
            <a:rect l="l" t="t" r="r" b="b"/>
            <a:pathLst>
              <a:path w="2700000" h="1806344" extrusionOk="0">
                <a:moveTo>
                  <a:pt x="456344" y="0"/>
                </a:moveTo>
                <a:lnTo>
                  <a:pt x="2243656" y="0"/>
                </a:lnTo>
                <a:lnTo>
                  <a:pt x="2700000" y="456344"/>
                </a:lnTo>
                <a:lnTo>
                  <a:pt x="1350000" y="1806344"/>
                </a:lnTo>
                <a:lnTo>
                  <a:pt x="0" y="456344"/>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2" name="Google Shape;32;p10"/>
          <p:cNvSpPr/>
          <p:nvPr/>
        </p:nvSpPr>
        <p:spPr>
          <a:xfrm>
            <a:off x="3746892" y="4331240"/>
            <a:ext cx="1650216" cy="812260"/>
          </a:xfrm>
          <a:prstGeom prst="triangle">
            <a:avLst>
              <a:gd name="adj" fmla="val 50000"/>
            </a:avLst>
          </a:prstGeom>
          <a:no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3" name="Google Shape;33;p10"/>
          <p:cNvSpPr/>
          <p:nvPr/>
        </p:nvSpPr>
        <p:spPr>
          <a:xfrm>
            <a:off x="4041648" y="4493810"/>
            <a:ext cx="1060704" cy="55436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8_Title Slide">
  <p:cSld name="8_Title Slide">
    <p:bg>
      <p:bgPr>
        <a:solidFill>
          <a:srgbClr val="F4F4F4"/>
        </a:solidFill>
        <a:effectLst/>
      </p:bgPr>
    </p:bg>
    <p:spTree>
      <p:nvGrpSpPr>
        <p:cNvPr id="1" name="Shape 34"/>
        <p:cNvGrpSpPr/>
        <p:nvPr/>
      </p:nvGrpSpPr>
      <p:grpSpPr>
        <a:xfrm>
          <a:off x="0" y="0"/>
          <a:ext cx="0" cy="0"/>
          <a:chOff x="0" y="0"/>
          <a:chExt cx="0" cy="0"/>
        </a:xfrm>
      </p:grpSpPr>
      <p:sp>
        <p:nvSpPr>
          <p:cNvPr id="35" name="Google Shape;35;p11"/>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rgbClr val="3F3F3F"/>
              </a:buClr>
              <a:buSzPts val="4400"/>
              <a:buFont typeface="Arial"/>
              <a:buNone/>
              <a:defRPr sz="4400" b="0" i="0" u="none" strike="noStrike" cap="non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theme" Target="../theme/theme2.xml"/><Relationship Id="rId2" Type="http://schemas.openxmlformats.org/officeDocument/2006/relationships/slideLayout" Target="../slideLayouts/slideLayout8.xml"/><Relationship Id="rId16" Type="http://schemas.openxmlformats.org/officeDocument/2006/relationships/slideLayout" Target="../slideLayouts/slideLayout2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6.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grpSp>
        <p:nvGrpSpPr>
          <p:cNvPr id="88" name="Google Shape;88;p25"/>
          <p:cNvGrpSpPr/>
          <p:nvPr/>
        </p:nvGrpSpPr>
        <p:grpSpPr>
          <a:xfrm>
            <a:off x="1801129" y="1087081"/>
            <a:ext cx="5507175" cy="1538218"/>
            <a:chOff x="1749481" y="2414481"/>
            <a:chExt cx="5507175" cy="1538218"/>
          </a:xfrm>
        </p:grpSpPr>
        <p:sp>
          <p:nvSpPr>
            <p:cNvPr id="89" name="Google Shape;89;p25"/>
            <p:cNvSpPr txBox="1"/>
            <p:nvPr/>
          </p:nvSpPr>
          <p:spPr>
            <a:xfrm>
              <a:off x="1784056" y="2414481"/>
              <a:ext cx="5472600" cy="542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5"/>
                </a:buClr>
                <a:buSzPts val="3600"/>
                <a:buFont typeface="Arial"/>
                <a:buNone/>
              </a:pPr>
              <a:r>
                <a:rPr lang="en-US" sz="3600" b="1">
                  <a:solidFill>
                    <a:schemeClr val="accent5"/>
                  </a:solidFill>
                </a:rPr>
                <a:t>Drug Prediction </a:t>
              </a:r>
              <a:endParaRPr sz="3600" b="1">
                <a:solidFill>
                  <a:schemeClr val="accent5"/>
                </a:solidFill>
                <a:latin typeface="Arial"/>
                <a:ea typeface="Arial"/>
                <a:cs typeface="Arial"/>
                <a:sym typeface="Arial"/>
              </a:endParaRPr>
            </a:p>
          </p:txBody>
        </p:sp>
        <p:sp>
          <p:nvSpPr>
            <p:cNvPr id="90" name="Google Shape;90;p25"/>
            <p:cNvSpPr txBox="1"/>
            <p:nvPr/>
          </p:nvSpPr>
          <p:spPr>
            <a:xfrm>
              <a:off x="1749481" y="3676099"/>
              <a:ext cx="5472600" cy="276600"/>
            </a:xfrm>
            <a:prstGeom prst="rect">
              <a:avLst/>
            </a:prstGeom>
            <a:noFill/>
            <a:ln>
              <a:noFill/>
            </a:ln>
          </p:spPr>
          <p:txBody>
            <a:bodyPr spcFirstLastPara="1" wrap="square" lIns="91425" tIns="45700" rIns="91425" bIns="45700" anchor="t" anchorCtr="0">
              <a:noAutofit/>
            </a:bodyPr>
            <a:lstStyle/>
            <a:p>
              <a:pPr marL="1828800" marR="0" lvl="0" indent="457200" algn="l" rtl="0">
                <a:spcBef>
                  <a:spcPts val="0"/>
                </a:spcBef>
                <a:spcAft>
                  <a:spcPts val="0"/>
                </a:spcAft>
                <a:buClr>
                  <a:srgbClr val="595959"/>
                </a:buClr>
                <a:buSzPts val="1400"/>
                <a:buFont typeface="Arial"/>
                <a:buNone/>
              </a:pPr>
              <a:r>
                <a:rPr lang="en-US">
                  <a:solidFill>
                    <a:srgbClr val="595959"/>
                  </a:solidFill>
                </a:rPr>
                <a:t>Jacky Yang</a:t>
              </a:r>
              <a:endParaRPr>
                <a:solidFill>
                  <a:srgbClr val="595959"/>
                </a:solidFill>
              </a:endParaRPr>
            </a:p>
            <a:p>
              <a:pPr marL="1828800" marR="0" lvl="0" indent="457200" algn="l" rtl="0">
                <a:spcBef>
                  <a:spcPts val="0"/>
                </a:spcBef>
                <a:spcAft>
                  <a:spcPts val="0"/>
                </a:spcAft>
                <a:buClr>
                  <a:srgbClr val="595959"/>
                </a:buClr>
                <a:buSzPts val="1400"/>
                <a:buFont typeface="Arial"/>
                <a:buNone/>
              </a:pPr>
              <a:r>
                <a:rPr lang="en-US">
                  <a:solidFill>
                    <a:srgbClr val="595959"/>
                  </a:solidFill>
                </a:rPr>
                <a:t>Khasim</a:t>
              </a:r>
              <a:endParaRPr>
                <a:solidFill>
                  <a:srgbClr val="595959"/>
                </a:solidFill>
              </a:endParaRPr>
            </a:p>
            <a:p>
              <a:pPr marL="1828800" marR="0" lvl="0" indent="457200" algn="l" rtl="0">
                <a:spcBef>
                  <a:spcPts val="0"/>
                </a:spcBef>
                <a:spcAft>
                  <a:spcPts val="0"/>
                </a:spcAft>
                <a:buClr>
                  <a:srgbClr val="595959"/>
                </a:buClr>
                <a:buSzPts val="1400"/>
                <a:buFont typeface="Arial"/>
                <a:buNone/>
              </a:pPr>
              <a:r>
                <a:rPr lang="en-US">
                  <a:solidFill>
                    <a:srgbClr val="595959"/>
                  </a:solidFill>
                </a:rPr>
                <a:t>Haoyang Sang </a:t>
              </a:r>
              <a:endParaRPr>
                <a:solidFill>
                  <a:srgbClr val="595959"/>
                </a:solidFill>
              </a:endParaRPr>
            </a:p>
            <a:p>
              <a:pPr marL="0" marR="0" lvl="0" indent="0" algn="ctr" rtl="0">
                <a:spcBef>
                  <a:spcPts val="0"/>
                </a:spcBef>
                <a:spcAft>
                  <a:spcPts val="0"/>
                </a:spcAft>
                <a:buClr>
                  <a:srgbClr val="595959"/>
                </a:buClr>
                <a:buSzPts val="1400"/>
                <a:buFont typeface="Arial"/>
                <a:buNone/>
              </a:pPr>
              <a:r>
                <a:rPr lang="en-US">
                  <a:solidFill>
                    <a:srgbClr val="595959"/>
                  </a:solidFill>
                </a:rPr>
                <a:t>Charlotte Higgins Iati</a:t>
              </a:r>
              <a:endParaRPr>
                <a:solidFill>
                  <a:srgbClr val="595959"/>
                </a:solidFill>
              </a:endParaRPr>
            </a:p>
            <a:p>
              <a:pPr marL="0" marR="0" lvl="0" indent="0" algn="l" rtl="0">
                <a:spcBef>
                  <a:spcPts val="0"/>
                </a:spcBef>
                <a:spcAft>
                  <a:spcPts val="0"/>
                </a:spcAft>
                <a:buClr>
                  <a:srgbClr val="595959"/>
                </a:buClr>
                <a:buSzPts val="1400"/>
                <a:buFont typeface="Arial"/>
                <a:buNone/>
              </a:pPr>
              <a:endParaRPr>
                <a:solidFill>
                  <a:srgbClr val="595959"/>
                </a:solidFill>
              </a:endParaRPr>
            </a:p>
          </p:txBody>
        </p:sp>
      </p:grpSp>
      <p:sp>
        <p:nvSpPr>
          <p:cNvPr id="91" name="Google Shape;91;p25"/>
          <p:cNvSpPr txBox="1"/>
          <p:nvPr/>
        </p:nvSpPr>
        <p:spPr>
          <a:xfrm>
            <a:off x="3558250" y="2032200"/>
            <a:ext cx="3307200" cy="59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Group one- Detectives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4"/>
          <p:cNvSpPr txBox="1">
            <a:spLocks noGrp="1"/>
          </p:cNvSpPr>
          <p:nvPr>
            <p:ph type="title"/>
          </p:nvPr>
        </p:nvSpPr>
        <p:spPr>
          <a:xfrm>
            <a:off x="0" y="0"/>
            <a:ext cx="9144000" cy="884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5"/>
              </a:buClr>
              <a:buSzPts val="4400"/>
              <a:buFont typeface="Arial"/>
              <a:buNone/>
            </a:pPr>
            <a:r>
              <a:rPr lang="en-US">
                <a:solidFill>
                  <a:schemeClr val="accent5"/>
                </a:solidFill>
              </a:rPr>
              <a:t>Drug Consumption</a:t>
            </a:r>
            <a:r>
              <a:rPr lang="en-US" sz="4400" b="0" i="0" u="none" strike="noStrike" cap="none">
                <a:solidFill>
                  <a:srgbClr val="3F3F3F"/>
                </a:solidFill>
                <a:latin typeface="Arial"/>
                <a:ea typeface="Arial"/>
                <a:cs typeface="Arial"/>
                <a:sym typeface="Arial"/>
              </a:rPr>
              <a:t> Layout</a:t>
            </a:r>
            <a:endParaRPr sz="4400" b="0" i="0" u="none" strike="noStrike" cap="none">
              <a:solidFill>
                <a:srgbClr val="3F3F3F"/>
              </a:solidFill>
              <a:latin typeface="Arial"/>
              <a:ea typeface="Arial"/>
              <a:cs typeface="Arial"/>
              <a:sym typeface="Arial"/>
            </a:endParaRPr>
          </a:p>
        </p:txBody>
      </p:sp>
      <p:sp>
        <p:nvSpPr>
          <p:cNvPr id="244" name="Google Shape;244;p34"/>
          <p:cNvSpPr txBox="1"/>
          <p:nvPr/>
        </p:nvSpPr>
        <p:spPr>
          <a:xfrm>
            <a:off x="616050" y="1318107"/>
            <a:ext cx="30240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a:solidFill>
                  <a:srgbClr val="3F3F3F"/>
                </a:solidFill>
              </a:rPr>
              <a:t>Over</a:t>
            </a:r>
            <a:r>
              <a:rPr lang="en-US" sz="1600" b="1">
                <a:solidFill>
                  <a:srgbClr val="3F3F3F"/>
                </a:solidFill>
                <a:latin typeface="Arial"/>
                <a:ea typeface="Arial"/>
                <a:cs typeface="Arial"/>
                <a:sym typeface="Arial"/>
              </a:rPr>
              <a:t> </a:t>
            </a:r>
            <a:r>
              <a:rPr lang="en-US" sz="1600" b="1">
                <a:solidFill>
                  <a:schemeClr val="accent1"/>
                </a:solidFill>
              </a:rPr>
              <a:t>half</a:t>
            </a:r>
            <a:r>
              <a:rPr lang="en-US" sz="1600" b="1">
                <a:solidFill>
                  <a:schemeClr val="accent1"/>
                </a:solidFill>
                <a:latin typeface="Arial"/>
                <a:ea typeface="Arial"/>
                <a:cs typeface="Arial"/>
                <a:sym typeface="Arial"/>
              </a:rPr>
              <a:t> </a:t>
            </a:r>
            <a:r>
              <a:rPr lang="en-US" sz="1600" b="1">
                <a:solidFill>
                  <a:srgbClr val="3F3F3F"/>
                </a:solidFill>
              </a:rPr>
              <a:t>of the participants in our data set has taken drugs in the last year </a:t>
            </a:r>
            <a:endParaRPr sz="1600" b="1">
              <a:solidFill>
                <a:srgbClr val="3F3F3F"/>
              </a:solidFill>
              <a:latin typeface="Arial"/>
              <a:ea typeface="Arial"/>
              <a:cs typeface="Arial"/>
              <a:sym typeface="Arial"/>
            </a:endParaRPr>
          </a:p>
        </p:txBody>
      </p:sp>
      <p:pic>
        <p:nvPicPr>
          <p:cNvPr id="245" name="Google Shape;245;p34"/>
          <p:cNvPicPr preferRelativeResize="0"/>
          <p:nvPr/>
        </p:nvPicPr>
        <p:blipFill rotWithShape="1">
          <a:blip r:embed="rId3">
            <a:alphaModFix/>
          </a:blip>
          <a:srcRect l="-1700" r="1699" b="65952"/>
          <a:stretch/>
        </p:blipFill>
        <p:spPr>
          <a:xfrm>
            <a:off x="466250" y="1958124"/>
            <a:ext cx="3249900" cy="469500"/>
          </a:xfrm>
          <a:prstGeom prst="rect">
            <a:avLst/>
          </a:prstGeom>
          <a:noFill/>
          <a:ln>
            <a:noFill/>
          </a:ln>
        </p:spPr>
      </p:pic>
      <p:sp>
        <p:nvSpPr>
          <p:cNvPr id="246" name="Google Shape;246;p34"/>
          <p:cNvSpPr txBox="1"/>
          <p:nvPr/>
        </p:nvSpPr>
        <p:spPr>
          <a:xfrm>
            <a:off x="3254303" y="2097398"/>
            <a:ext cx="781800" cy="338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a:solidFill>
                  <a:srgbClr val="3F3F3F"/>
                </a:solidFill>
              </a:rPr>
              <a:t>59</a:t>
            </a:r>
            <a:r>
              <a:rPr lang="en-US" sz="1600" b="1">
                <a:solidFill>
                  <a:srgbClr val="3F3F3F"/>
                </a:solidFill>
                <a:latin typeface="Arial"/>
                <a:ea typeface="Arial"/>
                <a:cs typeface="Arial"/>
                <a:sym typeface="Arial"/>
              </a:rPr>
              <a:t>%</a:t>
            </a:r>
            <a:endParaRPr sz="1600" b="1">
              <a:solidFill>
                <a:srgbClr val="3F3F3F"/>
              </a:solidFill>
              <a:latin typeface="Arial"/>
              <a:ea typeface="Arial"/>
              <a:cs typeface="Arial"/>
              <a:sym typeface="Arial"/>
            </a:endParaRPr>
          </a:p>
        </p:txBody>
      </p:sp>
      <p:sp>
        <p:nvSpPr>
          <p:cNvPr id="247" name="Google Shape;247;p34"/>
          <p:cNvSpPr txBox="1"/>
          <p:nvPr/>
        </p:nvSpPr>
        <p:spPr>
          <a:xfrm>
            <a:off x="2934339" y="2436098"/>
            <a:ext cx="781800" cy="338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a:solidFill>
                  <a:srgbClr val="3F3F3F"/>
                </a:solidFill>
              </a:rPr>
              <a:t>41</a:t>
            </a:r>
            <a:r>
              <a:rPr lang="en-US" sz="1600" b="1">
                <a:solidFill>
                  <a:srgbClr val="3F3F3F"/>
                </a:solidFill>
                <a:latin typeface="Arial"/>
                <a:ea typeface="Arial"/>
                <a:cs typeface="Arial"/>
                <a:sym typeface="Arial"/>
              </a:rPr>
              <a:t>%</a:t>
            </a:r>
            <a:endParaRPr sz="1600" b="1">
              <a:solidFill>
                <a:srgbClr val="3F3F3F"/>
              </a:solidFill>
              <a:latin typeface="Arial"/>
              <a:ea typeface="Arial"/>
              <a:cs typeface="Arial"/>
              <a:sym typeface="Arial"/>
            </a:endParaRPr>
          </a:p>
        </p:txBody>
      </p:sp>
      <p:pic>
        <p:nvPicPr>
          <p:cNvPr id="248" name="Google Shape;248;p34"/>
          <p:cNvPicPr preferRelativeResize="0"/>
          <p:nvPr/>
        </p:nvPicPr>
        <p:blipFill rotWithShape="1">
          <a:blip r:embed="rId3">
            <a:alphaModFix/>
          </a:blip>
          <a:srcRect t="65963" r="20773"/>
          <a:stretch/>
        </p:blipFill>
        <p:spPr>
          <a:xfrm>
            <a:off x="533100" y="2427625"/>
            <a:ext cx="2574900" cy="469500"/>
          </a:xfrm>
          <a:prstGeom prst="rect">
            <a:avLst/>
          </a:prstGeom>
          <a:noFill/>
          <a:ln>
            <a:noFill/>
          </a:ln>
        </p:spPr>
      </p:pic>
      <p:pic>
        <p:nvPicPr>
          <p:cNvPr id="249" name="Google Shape;249;p34"/>
          <p:cNvPicPr preferRelativeResize="0"/>
          <p:nvPr/>
        </p:nvPicPr>
        <p:blipFill>
          <a:blip r:embed="rId4">
            <a:alphaModFix/>
          </a:blip>
          <a:stretch>
            <a:fillRect/>
          </a:stretch>
        </p:blipFill>
        <p:spPr>
          <a:xfrm>
            <a:off x="4182400" y="1255637"/>
            <a:ext cx="4689150" cy="2813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5"/>
          <p:cNvSpPr/>
          <p:nvPr/>
        </p:nvSpPr>
        <p:spPr>
          <a:xfrm>
            <a:off x="1187624" y="3579862"/>
            <a:ext cx="6768752" cy="156363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5" name="Google Shape;255;p35"/>
          <p:cNvSpPr/>
          <p:nvPr/>
        </p:nvSpPr>
        <p:spPr>
          <a:xfrm rot="10800000">
            <a:off x="3746892" y="11875"/>
            <a:ext cx="1650216" cy="812260"/>
          </a:xfrm>
          <a:prstGeom prst="triangle">
            <a:avLst>
              <a:gd name="adj" fmla="val 50000"/>
            </a:avLst>
          </a:prstGeom>
          <a:noFill/>
          <a:ln w="381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6" name="Google Shape;256;p35"/>
          <p:cNvSpPr/>
          <p:nvPr/>
        </p:nvSpPr>
        <p:spPr>
          <a:xfrm rot="10800000">
            <a:off x="4041648" y="111834"/>
            <a:ext cx="1060704" cy="55436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7" name="Google Shape;257;p35"/>
          <p:cNvSpPr txBox="1"/>
          <p:nvPr/>
        </p:nvSpPr>
        <p:spPr>
          <a:xfrm>
            <a:off x="2915816" y="3669157"/>
            <a:ext cx="3312368"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chemeClr val="lt1"/>
                </a:solidFill>
                <a:latin typeface="Arial"/>
                <a:ea typeface="Arial"/>
                <a:cs typeface="Arial"/>
                <a:sym typeface="Arial"/>
              </a:rPr>
              <a:t>Data Prep</a:t>
            </a:r>
            <a:endParaRPr sz="2400" b="1">
              <a:solidFill>
                <a:schemeClr val="lt1"/>
              </a:solidFill>
              <a:latin typeface="Arial"/>
              <a:ea typeface="Arial"/>
              <a:cs typeface="Arial"/>
              <a:sym typeface="Arial"/>
            </a:endParaRPr>
          </a:p>
        </p:txBody>
      </p:sp>
      <p:sp>
        <p:nvSpPr>
          <p:cNvPr id="258" name="Google Shape;258;p35"/>
          <p:cNvSpPr txBox="1"/>
          <p:nvPr/>
        </p:nvSpPr>
        <p:spPr>
          <a:xfrm>
            <a:off x="1835696" y="4486349"/>
            <a:ext cx="5436604"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6"/>
          <p:cNvSpPr txBox="1">
            <a:spLocks noGrp="1"/>
          </p:cNvSpPr>
          <p:nvPr>
            <p:ph type="title"/>
          </p:nvPr>
        </p:nvSpPr>
        <p:spPr>
          <a:xfrm>
            <a:off x="0" y="131350"/>
            <a:ext cx="9144000" cy="884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5"/>
              </a:buClr>
              <a:buSzPts val="4400"/>
              <a:buFont typeface="Arial"/>
              <a:buNone/>
            </a:pPr>
            <a:r>
              <a:rPr lang="en-US" sz="3200">
                <a:solidFill>
                  <a:schemeClr val="accent5"/>
                </a:solidFill>
              </a:rPr>
              <a:t>Our model building process for a </a:t>
            </a:r>
            <a:endParaRPr sz="3200">
              <a:solidFill>
                <a:schemeClr val="accent5"/>
              </a:solidFill>
            </a:endParaRPr>
          </a:p>
          <a:p>
            <a:pPr marL="0" marR="0" lvl="0" indent="0" algn="ctr" rtl="0">
              <a:spcBef>
                <a:spcPts val="0"/>
              </a:spcBef>
              <a:spcAft>
                <a:spcPts val="0"/>
              </a:spcAft>
              <a:buClr>
                <a:schemeClr val="accent5"/>
              </a:buClr>
              <a:buSzPts val="4400"/>
              <a:buFont typeface="Arial"/>
              <a:buNone/>
            </a:pPr>
            <a:r>
              <a:rPr lang="en-US" sz="3200">
                <a:solidFill>
                  <a:schemeClr val="accent5"/>
                </a:solidFill>
              </a:rPr>
              <a:t>multi-classification problem</a:t>
            </a:r>
            <a:endParaRPr sz="3200" b="0" i="0" u="none" strike="noStrike" cap="none">
              <a:solidFill>
                <a:srgbClr val="3F3F3F"/>
              </a:solidFill>
              <a:latin typeface="Arial"/>
              <a:ea typeface="Arial"/>
              <a:cs typeface="Arial"/>
              <a:sym typeface="Arial"/>
            </a:endParaRPr>
          </a:p>
        </p:txBody>
      </p:sp>
      <p:grpSp>
        <p:nvGrpSpPr>
          <p:cNvPr id="264" name="Google Shape;264;p36"/>
          <p:cNvGrpSpPr/>
          <p:nvPr/>
        </p:nvGrpSpPr>
        <p:grpSpPr>
          <a:xfrm>
            <a:off x="942964" y="956785"/>
            <a:ext cx="6881778" cy="1552788"/>
            <a:chOff x="1761977" y="1168566"/>
            <a:chExt cx="6881778" cy="1552788"/>
          </a:xfrm>
        </p:grpSpPr>
        <p:sp>
          <p:nvSpPr>
            <p:cNvPr id="265" name="Google Shape;265;p36"/>
            <p:cNvSpPr/>
            <p:nvPr/>
          </p:nvSpPr>
          <p:spPr>
            <a:xfrm>
              <a:off x="1761977" y="1558628"/>
              <a:ext cx="1428225" cy="772664"/>
            </a:xfrm>
            <a:prstGeom prst="chevron">
              <a:avLst>
                <a:gd name="adj" fmla="val 44855"/>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66" name="Google Shape;266;p36"/>
            <p:cNvSpPr/>
            <p:nvPr/>
          </p:nvSpPr>
          <p:spPr>
            <a:xfrm>
              <a:off x="2982561" y="1558628"/>
              <a:ext cx="1428225" cy="772664"/>
            </a:xfrm>
            <a:prstGeom prst="chevron">
              <a:avLst>
                <a:gd name="adj" fmla="val 44855"/>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67" name="Google Shape;267;p36"/>
            <p:cNvSpPr/>
            <p:nvPr/>
          </p:nvSpPr>
          <p:spPr>
            <a:xfrm>
              <a:off x="4203145" y="1558628"/>
              <a:ext cx="1428225" cy="772664"/>
            </a:xfrm>
            <a:prstGeom prst="chevron">
              <a:avLst>
                <a:gd name="adj" fmla="val 44855"/>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68" name="Google Shape;268;p36"/>
            <p:cNvSpPr/>
            <p:nvPr/>
          </p:nvSpPr>
          <p:spPr>
            <a:xfrm>
              <a:off x="5423729" y="1558628"/>
              <a:ext cx="1428225" cy="772664"/>
            </a:xfrm>
            <a:prstGeom prst="chevron">
              <a:avLst>
                <a:gd name="adj" fmla="val 44855"/>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69" name="Google Shape;269;p36"/>
            <p:cNvSpPr/>
            <p:nvPr/>
          </p:nvSpPr>
          <p:spPr>
            <a:xfrm rot="5400000">
              <a:off x="6859530" y="937129"/>
              <a:ext cx="1552788" cy="2015662"/>
            </a:xfrm>
            <a:custGeom>
              <a:avLst/>
              <a:gdLst/>
              <a:ahLst/>
              <a:cxnLst/>
              <a:rect l="l" t="t" r="r" b="b"/>
              <a:pathLst>
                <a:path w="1552788" h="2015662" extrusionOk="0">
                  <a:moveTo>
                    <a:pt x="0" y="736643"/>
                  </a:moveTo>
                  <a:lnTo>
                    <a:pt x="776394" y="0"/>
                  </a:lnTo>
                  <a:lnTo>
                    <a:pt x="1552788" y="736643"/>
                  </a:lnTo>
                  <a:lnTo>
                    <a:pt x="1164591" y="736643"/>
                  </a:lnTo>
                  <a:lnTo>
                    <a:pt x="1164591" y="2015662"/>
                  </a:lnTo>
                  <a:lnTo>
                    <a:pt x="1162556" y="2015662"/>
                  </a:lnTo>
                  <a:lnTo>
                    <a:pt x="776394" y="1669237"/>
                  </a:lnTo>
                  <a:lnTo>
                    <a:pt x="390233" y="2015662"/>
                  </a:lnTo>
                  <a:lnTo>
                    <a:pt x="388197" y="2015662"/>
                  </a:lnTo>
                  <a:lnTo>
                    <a:pt x="388197" y="73664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270" name="Google Shape;270;p36"/>
          <p:cNvSpPr txBox="1"/>
          <p:nvPr/>
        </p:nvSpPr>
        <p:spPr>
          <a:xfrm>
            <a:off x="5921699" y="2831913"/>
            <a:ext cx="2226000" cy="369300"/>
          </a:xfrm>
          <a:prstGeom prst="rect">
            <a:avLst/>
          </a:prstGeom>
          <a:no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2400" b="1">
                <a:solidFill>
                  <a:schemeClr val="accent1"/>
                </a:solidFill>
              </a:rPr>
              <a:t>Deployment</a:t>
            </a:r>
            <a:endParaRPr/>
          </a:p>
        </p:txBody>
      </p:sp>
      <p:sp>
        <p:nvSpPr>
          <p:cNvPr id="271" name="Google Shape;271;p36"/>
          <p:cNvSpPr txBox="1"/>
          <p:nvPr/>
        </p:nvSpPr>
        <p:spPr>
          <a:xfrm>
            <a:off x="4572000" y="3117463"/>
            <a:ext cx="1287000" cy="246300"/>
          </a:xfrm>
          <a:prstGeom prst="rect">
            <a:avLst/>
          </a:prstGeom>
          <a:no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b="1">
                <a:solidFill>
                  <a:schemeClr val="accent2"/>
                </a:solidFill>
              </a:rPr>
              <a:t>Evaluation</a:t>
            </a:r>
            <a:endParaRPr/>
          </a:p>
        </p:txBody>
      </p:sp>
      <p:sp>
        <p:nvSpPr>
          <p:cNvPr id="272" name="Google Shape;272;p36"/>
          <p:cNvSpPr txBox="1"/>
          <p:nvPr/>
        </p:nvSpPr>
        <p:spPr>
          <a:xfrm>
            <a:off x="3380043" y="2831917"/>
            <a:ext cx="1011900" cy="738600"/>
          </a:xfrm>
          <a:prstGeom prst="rect">
            <a:avLst/>
          </a:prstGeom>
          <a:no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b="1">
                <a:solidFill>
                  <a:schemeClr val="accent3"/>
                </a:solidFill>
              </a:rPr>
              <a:t>Model Creation</a:t>
            </a:r>
            <a:endParaRPr sz="1600" b="1">
              <a:solidFill>
                <a:schemeClr val="accent3"/>
              </a:solidFill>
              <a:latin typeface="Arial"/>
              <a:ea typeface="Arial"/>
              <a:cs typeface="Arial"/>
              <a:sym typeface="Arial"/>
            </a:endParaRPr>
          </a:p>
        </p:txBody>
      </p:sp>
      <p:sp>
        <p:nvSpPr>
          <p:cNvPr id="273" name="Google Shape;273;p36"/>
          <p:cNvSpPr txBox="1"/>
          <p:nvPr/>
        </p:nvSpPr>
        <p:spPr>
          <a:xfrm>
            <a:off x="2265791" y="2871287"/>
            <a:ext cx="1012018" cy="738664"/>
          </a:xfrm>
          <a:prstGeom prst="rect">
            <a:avLst/>
          </a:prstGeom>
          <a:no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b="1">
                <a:solidFill>
                  <a:schemeClr val="accent4"/>
                </a:solidFill>
              </a:rPr>
              <a:t>Clean data</a:t>
            </a:r>
            <a:endParaRPr sz="1600" b="1">
              <a:solidFill>
                <a:schemeClr val="accent4"/>
              </a:solidFill>
              <a:latin typeface="Arial"/>
              <a:ea typeface="Arial"/>
              <a:cs typeface="Arial"/>
              <a:sym typeface="Arial"/>
            </a:endParaRPr>
          </a:p>
        </p:txBody>
      </p:sp>
      <p:sp>
        <p:nvSpPr>
          <p:cNvPr id="274" name="Google Shape;274;p36"/>
          <p:cNvSpPr txBox="1"/>
          <p:nvPr/>
        </p:nvSpPr>
        <p:spPr>
          <a:xfrm>
            <a:off x="590727" y="2917675"/>
            <a:ext cx="1662600" cy="492300"/>
          </a:xfrm>
          <a:prstGeom prst="rect">
            <a:avLst/>
          </a:prstGeom>
          <a:no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b="1">
                <a:solidFill>
                  <a:schemeClr val="accent5"/>
                </a:solidFill>
              </a:rPr>
              <a:t>Rec</a:t>
            </a:r>
            <a:r>
              <a:rPr lang="en-US" sz="1600" b="1">
                <a:solidFill>
                  <a:schemeClr val="accent5"/>
                </a:solidFill>
                <a:latin typeface="Arial"/>
                <a:ea typeface="Arial"/>
                <a:cs typeface="Arial"/>
                <a:sym typeface="Arial"/>
              </a:rPr>
              <a:t>lassify Frequency</a:t>
            </a:r>
            <a:endParaRPr sz="1600" b="1">
              <a:solidFill>
                <a:schemeClr val="accent5"/>
              </a:solidFill>
              <a:latin typeface="Arial"/>
              <a:ea typeface="Arial"/>
              <a:cs typeface="Arial"/>
              <a:sym typeface="Arial"/>
            </a:endParaRPr>
          </a:p>
        </p:txBody>
      </p:sp>
      <p:cxnSp>
        <p:nvCxnSpPr>
          <p:cNvPr id="275" name="Google Shape;275;p36"/>
          <p:cNvCxnSpPr/>
          <p:nvPr/>
        </p:nvCxnSpPr>
        <p:spPr>
          <a:xfrm>
            <a:off x="1466642" y="2382474"/>
            <a:ext cx="0" cy="322500"/>
          </a:xfrm>
          <a:prstGeom prst="straightConnector1">
            <a:avLst/>
          </a:prstGeom>
          <a:noFill/>
          <a:ln w="38100" cap="flat" cmpd="sng">
            <a:solidFill>
              <a:schemeClr val="accent5"/>
            </a:solidFill>
            <a:prstDash val="solid"/>
            <a:round/>
            <a:headEnd type="none" w="sm" len="sm"/>
            <a:tailEnd type="none" w="sm" len="sm"/>
          </a:ln>
        </p:spPr>
      </p:cxnSp>
      <p:cxnSp>
        <p:nvCxnSpPr>
          <p:cNvPr id="276" name="Google Shape;276;p36"/>
          <p:cNvCxnSpPr/>
          <p:nvPr/>
        </p:nvCxnSpPr>
        <p:spPr>
          <a:xfrm>
            <a:off x="2771800" y="2411248"/>
            <a:ext cx="0" cy="322500"/>
          </a:xfrm>
          <a:prstGeom prst="straightConnector1">
            <a:avLst/>
          </a:prstGeom>
          <a:noFill/>
          <a:ln w="38100" cap="flat" cmpd="sng">
            <a:solidFill>
              <a:schemeClr val="accent4"/>
            </a:solidFill>
            <a:prstDash val="solid"/>
            <a:round/>
            <a:headEnd type="none" w="sm" len="sm"/>
            <a:tailEnd type="none" w="sm" len="sm"/>
          </a:ln>
        </p:spPr>
      </p:cxnSp>
      <p:cxnSp>
        <p:nvCxnSpPr>
          <p:cNvPr id="277" name="Google Shape;277;p36"/>
          <p:cNvCxnSpPr/>
          <p:nvPr/>
        </p:nvCxnSpPr>
        <p:spPr>
          <a:xfrm>
            <a:off x="3956095" y="2382549"/>
            <a:ext cx="0" cy="322500"/>
          </a:xfrm>
          <a:prstGeom prst="straightConnector1">
            <a:avLst/>
          </a:prstGeom>
          <a:noFill/>
          <a:ln w="38100" cap="flat" cmpd="sng">
            <a:solidFill>
              <a:schemeClr val="accent3"/>
            </a:solidFill>
            <a:prstDash val="solid"/>
            <a:round/>
            <a:headEnd type="none" w="sm" len="sm"/>
            <a:tailEnd type="none" w="sm" len="sm"/>
          </a:ln>
        </p:spPr>
      </p:cxnSp>
      <p:cxnSp>
        <p:nvCxnSpPr>
          <p:cNvPr id="278" name="Google Shape;278;p36"/>
          <p:cNvCxnSpPr/>
          <p:nvPr/>
        </p:nvCxnSpPr>
        <p:spPr>
          <a:xfrm>
            <a:off x="5148064" y="2411260"/>
            <a:ext cx="0" cy="322350"/>
          </a:xfrm>
          <a:prstGeom prst="straightConnector1">
            <a:avLst/>
          </a:prstGeom>
          <a:noFill/>
          <a:ln w="38100" cap="flat" cmpd="sng">
            <a:solidFill>
              <a:schemeClr val="accent2"/>
            </a:solidFill>
            <a:prstDash val="solid"/>
            <a:round/>
            <a:headEnd type="none" w="sm" len="sm"/>
            <a:tailEnd type="none" w="sm" len="sm"/>
          </a:ln>
        </p:spPr>
      </p:cxnSp>
      <p:cxnSp>
        <p:nvCxnSpPr>
          <p:cNvPr id="279" name="Google Shape;279;p36"/>
          <p:cNvCxnSpPr/>
          <p:nvPr/>
        </p:nvCxnSpPr>
        <p:spPr>
          <a:xfrm>
            <a:off x="6420600" y="2440448"/>
            <a:ext cx="0" cy="322500"/>
          </a:xfrm>
          <a:prstGeom prst="straightConnector1">
            <a:avLst/>
          </a:prstGeom>
          <a:noFill/>
          <a:ln w="38100" cap="flat" cmpd="sng">
            <a:solidFill>
              <a:schemeClr val="accent1"/>
            </a:solidFill>
            <a:prstDash val="solid"/>
            <a:round/>
            <a:headEnd type="none" w="sm" len="sm"/>
            <a:tailEnd type="none" w="sm" len="sm"/>
          </a:ln>
        </p:spPr>
      </p:cxnSp>
      <p:sp>
        <p:nvSpPr>
          <p:cNvPr id="280" name="Google Shape;280;p36"/>
          <p:cNvSpPr txBox="1"/>
          <p:nvPr/>
        </p:nvSpPr>
        <p:spPr>
          <a:xfrm>
            <a:off x="680501" y="3524989"/>
            <a:ext cx="1482900" cy="1015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595959"/>
                </a:solidFill>
              </a:rPr>
              <a:t>Reclassify drug usage to fit our needs</a:t>
            </a:r>
            <a:endParaRPr sz="1200">
              <a:solidFill>
                <a:srgbClr val="3F3F3F"/>
              </a:solidFill>
              <a:latin typeface="Arial"/>
              <a:ea typeface="Arial"/>
              <a:cs typeface="Arial"/>
              <a:sym typeface="Arial"/>
            </a:endParaRPr>
          </a:p>
        </p:txBody>
      </p:sp>
      <p:sp>
        <p:nvSpPr>
          <p:cNvPr id="281" name="Google Shape;281;p36"/>
          <p:cNvSpPr txBox="1"/>
          <p:nvPr/>
        </p:nvSpPr>
        <p:spPr>
          <a:xfrm>
            <a:off x="2030359" y="3602275"/>
            <a:ext cx="1482900" cy="1015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595959"/>
                </a:solidFill>
              </a:rPr>
              <a:t>Splitting, resampling, deleting insignificant variables</a:t>
            </a:r>
            <a:endParaRPr sz="1200">
              <a:solidFill>
                <a:srgbClr val="3F3F3F"/>
              </a:solidFill>
              <a:latin typeface="Arial"/>
              <a:ea typeface="Arial"/>
              <a:cs typeface="Arial"/>
              <a:sym typeface="Arial"/>
            </a:endParaRPr>
          </a:p>
        </p:txBody>
      </p:sp>
      <p:sp>
        <p:nvSpPr>
          <p:cNvPr id="282" name="Google Shape;282;p36"/>
          <p:cNvSpPr txBox="1"/>
          <p:nvPr/>
        </p:nvSpPr>
        <p:spPr>
          <a:xfrm>
            <a:off x="3277789" y="3525006"/>
            <a:ext cx="1482900" cy="1015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595959"/>
                </a:solidFill>
              </a:rPr>
              <a:t>k-NN, logistic regression, tree induction</a:t>
            </a:r>
            <a:endParaRPr sz="1200">
              <a:solidFill>
                <a:srgbClr val="3F3F3F"/>
              </a:solidFill>
              <a:latin typeface="Arial"/>
              <a:ea typeface="Arial"/>
              <a:cs typeface="Arial"/>
              <a:sym typeface="Arial"/>
            </a:endParaRPr>
          </a:p>
        </p:txBody>
      </p:sp>
      <p:sp>
        <p:nvSpPr>
          <p:cNvPr id="283" name="Google Shape;283;p36"/>
          <p:cNvSpPr txBox="1"/>
          <p:nvPr/>
        </p:nvSpPr>
        <p:spPr>
          <a:xfrm>
            <a:off x="4641961" y="3462583"/>
            <a:ext cx="1482900" cy="1015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595959"/>
                </a:solidFill>
              </a:rPr>
              <a:t>Determine best model for each prediction</a:t>
            </a:r>
            <a:endParaRPr sz="1200">
              <a:solidFill>
                <a:srgbClr val="3F3F3F"/>
              </a:solidFill>
              <a:latin typeface="Arial"/>
              <a:ea typeface="Arial"/>
              <a:cs typeface="Arial"/>
              <a:sym typeface="Arial"/>
            </a:endParaRPr>
          </a:p>
        </p:txBody>
      </p:sp>
      <p:sp>
        <p:nvSpPr>
          <p:cNvPr id="284" name="Google Shape;284;p36"/>
          <p:cNvSpPr txBox="1"/>
          <p:nvPr/>
        </p:nvSpPr>
        <p:spPr>
          <a:xfrm>
            <a:off x="6479517" y="3372702"/>
            <a:ext cx="1483047" cy="101566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a:solidFill>
                <a:srgbClr val="3F3F3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7"/>
          <p:cNvSpPr txBox="1">
            <a:spLocks noGrp="1"/>
          </p:cNvSpPr>
          <p:nvPr>
            <p:ph type="title"/>
          </p:nvPr>
        </p:nvSpPr>
        <p:spPr>
          <a:xfrm>
            <a:off x="1619672" y="0"/>
            <a:ext cx="7524300" cy="884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accent5"/>
              </a:buClr>
              <a:buSzPts val="4400"/>
              <a:buFont typeface="Arial"/>
              <a:buNone/>
            </a:pPr>
            <a:r>
              <a:rPr lang="en-US">
                <a:solidFill>
                  <a:schemeClr val="accent5"/>
                </a:solidFill>
              </a:rPr>
              <a:t>Data</a:t>
            </a:r>
            <a:r>
              <a:rPr lang="en-US" sz="4400" b="0" i="0" u="none" strike="noStrike" cap="none">
                <a:solidFill>
                  <a:srgbClr val="3F3F3F"/>
                </a:solidFill>
                <a:latin typeface="Arial"/>
                <a:ea typeface="Arial"/>
                <a:cs typeface="Arial"/>
                <a:sym typeface="Arial"/>
              </a:rPr>
              <a:t> </a:t>
            </a:r>
            <a:r>
              <a:rPr lang="en-US"/>
              <a:t>Cleaning</a:t>
            </a:r>
            <a:endParaRPr sz="4400" b="0" i="0" u="none" strike="noStrike" cap="none">
              <a:solidFill>
                <a:srgbClr val="3F3F3F"/>
              </a:solidFill>
              <a:latin typeface="Arial"/>
              <a:ea typeface="Arial"/>
              <a:cs typeface="Arial"/>
              <a:sym typeface="Arial"/>
            </a:endParaRPr>
          </a:p>
        </p:txBody>
      </p:sp>
      <p:sp>
        <p:nvSpPr>
          <p:cNvPr id="290" name="Google Shape;290;p37"/>
          <p:cNvSpPr/>
          <p:nvPr/>
        </p:nvSpPr>
        <p:spPr>
          <a:xfrm>
            <a:off x="2079428" y="1209498"/>
            <a:ext cx="1116300" cy="576000"/>
          </a:xfrm>
          <a:prstGeom prst="homePlate">
            <a:avLst>
              <a:gd name="adj" fmla="val 5491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1" name="Google Shape;291;p37"/>
          <p:cNvSpPr/>
          <p:nvPr/>
        </p:nvSpPr>
        <p:spPr>
          <a:xfrm>
            <a:off x="2974842" y="1209498"/>
            <a:ext cx="5636594" cy="576180"/>
          </a:xfrm>
          <a:custGeom>
            <a:avLst/>
            <a:gdLst/>
            <a:ahLst/>
            <a:cxnLst/>
            <a:rect l="l" t="t" r="r" b="b"/>
            <a:pathLst>
              <a:path w="6460280" h="792000" extrusionOk="0">
                <a:moveTo>
                  <a:pt x="0" y="0"/>
                </a:moveTo>
                <a:lnTo>
                  <a:pt x="6460280" y="0"/>
                </a:lnTo>
                <a:lnTo>
                  <a:pt x="6460280" y="792000"/>
                </a:lnTo>
                <a:lnTo>
                  <a:pt x="0" y="792000"/>
                </a:lnTo>
                <a:lnTo>
                  <a:pt x="396000" y="396000"/>
                </a:lnTo>
                <a:close/>
              </a:path>
            </a:pathLst>
          </a:custGeom>
          <a:solidFill>
            <a:schemeClr val="lt1"/>
          </a:solid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2" name="Google Shape;292;p37"/>
          <p:cNvSpPr txBox="1"/>
          <p:nvPr/>
        </p:nvSpPr>
        <p:spPr>
          <a:xfrm>
            <a:off x="2161101" y="1288494"/>
            <a:ext cx="604500" cy="430800"/>
          </a:xfrm>
          <a:prstGeom prst="rect">
            <a:avLst/>
          </a:prstGeom>
          <a:noFill/>
          <a:ln>
            <a:noFill/>
          </a:ln>
        </p:spPr>
        <p:txBody>
          <a:bodyPr spcFirstLastPara="1" wrap="square" lIns="91425" tIns="0" rIns="91425" bIns="0" anchor="ctr" anchorCtr="0">
            <a:noAutofit/>
          </a:bodyPr>
          <a:lstStyle/>
          <a:p>
            <a:pPr marL="0" marR="0" lvl="0" indent="0" algn="l" rtl="0">
              <a:spcBef>
                <a:spcPts val="0"/>
              </a:spcBef>
              <a:spcAft>
                <a:spcPts val="0"/>
              </a:spcAft>
              <a:buNone/>
            </a:pPr>
            <a:r>
              <a:rPr lang="en-US" sz="2800" b="1">
                <a:solidFill>
                  <a:schemeClr val="lt1"/>
                </a:solidFill>
              </a:rPr>
              <a:t>01</a:t>
            </a:r>
            <a:endParaRPr/>
          </a:p>
        </p:txBody>
      </p:sp>
      <p:grpSp>
        <p:nvGrpSpPr>
          <p:cNvPr id="293" name="Google Shape;293;p37"/>
          <p:cNvGrpSpPr/>
          <p:nvPr/>
        </p:nvGrpSpPr>
        <p:grpSpPr>
          <a:xfrm>
            <a:off x="3471198" y="1209497"/>
            <a:ext cx="4845458" cy="474082"/>
            <a:chOff x="2299400" y="1728639"/>
            <a:chExt cx="4576800" cy="474082"/>
          </a:xfrm>
        </p:grpSpPr>
        <p:sp>
          <p:nvSpPr>
            <p:cNvPr id="294" name="Google Shape;294;p37"/>
            <p:cNvSpPr txBox="1"/>
            <p:nvPr/>
          </p:nvSpPr>
          <p:spPr>
            <a:xfrm>
              <a:off x="2299400" y="1728639"/>
              <a:ext cx="45768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rPr>
                <a:t>Reclassify Drug Use</a:t>
              </a:r>
              <a:endParaRPr/>
            </a:p>
          </p:txBody>
        </p:sp>
        <p:sp>
          <p:nvSpPr>
            <p:cNvPr id="295" name="Google Shape;295;p37"/>
            <p:cNvSpPr txBox="1"/>
            <p:nvPr/>
          </p:nvSpPr>
          <p:spPr>
            <a:xfrm>
              <a:off x="2299400" y="1925821"/>
              <a:ext cx="45768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rgbClr val="3F3F3F"/>
                  </a:solidFill>
                </a:rPr>
                <a:t>“Potential user” if taken in the last year or more recently</a:t>
              </a:r>
              <a:endParaRPr sz="1000">
                <a:solidFill>
                  <a:srgbClr val="3F3F3F"/>
                </a:solidFill>
              </a:endParaRPr>
            </a:p>
            <a:p>
              <a:pPr marL="0" marR="0" lvl="0" indent="0" algn="l" rtl="0">
                <a:spcBef>
                  <a:spcPts val="0"/>
                </a:spcBef>
                <a:spcAft>
                  <a:spcPts val="0"/>
                </a:spcAft>
                <a:buNone/>
              </a:pPr>
              <a:r>
                <a:rPr lang="en-US" sz="1000">
                  <a:solidFill>
                    <a:srgbClr val="3F3F3F"/>
                  </a:solidFill>
                </a:rPr>
                <a:t>“Non use” if taken in the last decade or less recently</a:t>
              </a:r>
              <a:endParaRPr sz="1000">
                <a:solidFill>
                  <a:srgbClr val="3F3F3F"/>
                </a:solidFill>
              </a:endParaRPr>
            </a:p>
          </p:txBody>
        </p:sp>
      </p:grpSp>
      <p:sp>
        <p:nvSpPr>
          <p:cNvPr id="296" name="Google Shape;296;p37"/>
          <p:cNvSpPr/>
          <p:nvPr/>
        </p:nvSpPr>
        <p:spPr>
          <a:xfrm>
            <a:off x="2079428" y="1907374"/>
            <a:ext cx="1116300" cy="576000"/>
          </a:xfrm>
          <a:prstGeom prst="homePlate">
            <a:avLst>
              <a:gd name="adj" fmla="val 54918"/>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7" name="Google Shape;297;p37"/>
          <p:cNvSpPr/>
          <p:nvPr/>
        </p:nvSpPr>
        <p:spPr>
          <a:xfrm>
            <a:off x="2974842" y="1907374"/>
            <a:ext cx="5636594" cy="576180"/>
          </a:xfrm>
          <a:custGeom>
            <a:avLst/>
            <a:gdLst/>
            <a:ahLst/>
            <a:cxnLst/>
            <a:rect l="l" t="t" r="r" b="b"/>
            <a:pathLst>
              <a:path w="6460280" h="792000" extrusionOk="0">
                <a:moveTo>
                  <a:pt x="0" y="0"/>
                </a:moveTo>
                <a:lnTo>
                  <a:pt x="6460280" y="0"/>
                </a:lnTo>
                <a:lnTo>
                  <a:pt x="6460280" y="792000"/>
                </a:lnTo>
                <a:lnTo>
                  <a:pt x="0" y="792000"/>
                </a:lnTo>
                <a:lnTo>
                  <a:pt x="396000" y="396000"/>
                </a:lnTo>
                <a:close/>
              </a:path>
            </a:pathLst>
          </a:cu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8" name="Google Shape;298;p37"/>
          <p:cNvSpPr txBox="1"/>
          <p:nvPr/>
        </p:nvSpPr>
        <p:spPr>
          <a:xfrm>
            <a:off x="2161101" y="1986370"/>
            <a:ext cx="604500" cy="430800"/>
          </a:xfrm>
          <a:prstGeom prst="rect">
            <a:avLst/>
          </a:prstGeom>
          <a:noFill/>
          <a:ln>
            <a:noFill/>
          </a:ln>
        </p:spPr>
        <p:txBody>
          <a:bodyPr spcFirstLastPara="1" wrap="square" lIns="91425" tIns="0" rIns="91425" bIns="0" anchor="ctr" anchorCtr="0">
            <a:noAutofit/>
          </a:bodyPr>
          <a:lstStyle/>
          <a:p>
            <a:pPr marL="0" marR="0" lvl="0" indent="0" algn="l" rtl="0">
              <a:spcBef>
                <a:spcPts val="0"/>
              </a:spcBef>
              <a:spcAft>
                <a:spcPts val="0"/>
              </a:spcAft>
              <a:buNone/>
            </a:pPr>
            <a:r>
              <a:rPr lang="en-US" sz="2800" b="1">
                <a:solidFill>
                  <a:schemeClr val="lt1"/>
                </a:solidFill>
                <a:latin typeface="Arial"/>
                <a:ea typeface="Arial"/>
                <a:cs typeface="Arial"/>
                <a:sym typeface="Arial"/>
              </a:rPr>
              <a:t>02</a:t>
            </a:r>
            <a:endParaRPr/>
          </a:p>
        </p:txBody>
      </p:sp>
      <p:grpSp>
        <p:nvGrpSpPr>
          <p:cNvPr id="299" name="Google Shape;299;p37"/>
          <p:cNvGrpSpPr/>
          <p:nvPr/>
        </p:nvGrpSpPr>
        <p:grpSpPr>
          <a:xfrm>
            <a:off x="3471198" y="1959848"/>
            <a:ext cx="4845458" cy="483832"/>
            <a:chOff x="2299400" y="1781114"/>
            <a:chExt cx="4576800" cy="483832"/>
          </a:xfrm>
        </p:grpSpPr>
        <p:sp>
          <p:nvSpPr>
            <p:cNvPr id="300" name="Google Shape;300;p37"/>
            <p:cNvSpPr txBox="1"/>
            <p:nvPr/>
          </p:nvSpPr>
          <p:spPr>
            <a:xfrm>
              <a:off x="2299400" y="1781114"/>
              <a:ext cx="45768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rPr>
                <a:t>Resample for Rare Classes by Upsampling</a:t>
              </a:r>
              <a:endParaRPr/>
            </a:p>
          </p:txBody>
        </p:sp>
        <p:sp>
          <p:nvSpPr>
            <p:cNvPr id="301" name="Google Shape;301;p37"/>
            <p:cNvSpPr txBox="1"/>
            <p:nvPr/>
          </p:nvSpPr>
          <p:spPr>
            <a:xfrm>
              <a:off x="2299400" y="1988046"/>
              <a:ext cx="45768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rgbClr val="3F3F3F"/>
                  </a:solidFill>
                </a:rPr>
                <a:t>Coke, Ketamine, LSD, Heroine, Meth, VSA</a:t>
              </a:r>
              <a:endParaRPr sz="1000">
                <a:solidFill>
                  <a:srgbClr val="3F3F3F"/>
                </a:solidFill>
                <a:latin typeface="Arial"/>
                <a:ea typeface="Arial"/>
                <a:cs typeface="Arial"/>
                <a:sym typeface="Arial"/>
              </a:endParaRPr>
            </a:p>
          </p:txBody>
        </p:sp>
      </p:grpSp>
      <p:sp>
        <p:nvSpPr>
          <p:cNvPr id="302" name="Google Shape;302;p37"/>
          <p:cNvSpPr/>
          <p:nvPr/>
        </p:nvSpPr>
        <p:spPr>
          <a:xfrm>
            <a:off x="2079428" y="2605250"/>
            <a:ext cx="1116300" cy="576000"/>
          </a:xfrm>
          <a:prstGeom prst="homePlate">
            <a:avLst>
              <a:gd name="adj" fmla="val 54918"/>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3" name="Google Shape;303;p37"/>
          <p:cNvSpPr/>
          <p:nvPr/>
        </p:nvSpPr>
        <p:spPr>
          <a:xfrm>
            <a:off x="2974842" y="2605250"/>
            <a:ext cx="5636594" cy="576180"/>
          </a:xfrm>
          <a:custGeom>
            <a:avLst/>
            <a:gdLst/>
            <a:ahLst/>
            <a:cxnLst/>
            <a:rect l="l" t="t" r="r" b="b"/>
            <a:pathLst>
              <a:path w="6460280" h="792000" extrusionOk="0">
                <a:moveTo>
                  <a:pt x="0" y="0"/>
                </a:moveTo>
                <a:lnTo>
                  <a:pt x="6460280" y="0"/>
                </a:lnTo>
                <a:lnTo>
                  <a:pt x="6460280" y="792000"/>
                </a:lnTo>
                <a:lnTo>
                  <a:pt x="0" y="792000"/>
                </a:lnTo>
                <a:lnTo>
                  <a:pt x="396000" y="396000"/>
                </a:lnTo>
                <a:close/>
              </a:path>
            </a:pathLst>
          </a:custGeom>
          <a:solidFill>
            <a:schemeClr val="lt1"/>
          </a:solidFill>
          <a:ln w="381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4" name="Google Shape;304;p37"/>
          <p:cNvSpPr txBox="1"/>
          <p:nvPr/>
        </p:nvSpPr>
        <p:spPr>
          <a:xfrm>
            <a:off x="2161101" y="2684246"/>
            <a:ext cx="604500" cy="430800"/>
          </a:xfrm>
          <a:prstGeom prst="rect">
            <a:avLst/>
          </a:prstGeom>
          <a:noFill/>
          <a:ln>
            <a:noFill/>
          </a:ln>
        </p:spPr>
        <p:txBody>
          <a:bodyPr spcFirstLastPara="1" wrap="square" lIns="91425" tIns="0" rIns="91425" bIns="0" anchor="ctr" anchorCtr="0">
            <a:noAutofit/>
          </a:bodyPr>
          <a:lstStyle/>
          <a:p>
            <a:pPr marL="0" marR="0" lvl="0" indent="0" algn="l" rtl="0">
              <a:spcBef>
                <a:spcPts val="0"/>
              </a:spcBef>
              <a:spcAft>
                <a:spcPts val="0"/>
              </a:spcAft>
              <a:buNone/>
            </a:pPr>
            <a:r>
              <a:rPr lang="en-US" sz="2800" b="1">
                <a:solidFill>
                  <a:schemeClr val="lt1"/>
                </a:solidFill>
                <a:latin typeface="Arial"/>
                <a:ea typeface="Arial"/>
                <a:cs typeface="Arial"/>
                <a:sym typeface="Arial"/>
              </a:rPr>
              <a:t>03</a:t>
            </a:r>
            <a:endParaRPr/>
          </a:p>
        </p:txBody>
      </p:sp>
      <p:grpSp>
        <p:nvGrpSpPr>
          <p:cNvPr id="305" name="Google Shape;305;p37"/>
          <p:cNvGrpSpPr/>
          <p:nvPr/>
        </p:nvGrpSpPr>
        <p:grpSpPr>
          <a:xfrm>
            <a:off x="3471198" y="2605249"/>
            <a:ext cx="4845458" cy="452770"/>
            <a:chOff x="2299400" y="1728639"/>
            <a:chExt cx="4576800" cy="452770"/>
          </a:xfrm>
        </p:grpSpPr>
        <p:sp>
          <p:nvSpPr>
            <p:cNvPr id="306" name="Google Shape;306;p37"/>
            <p:cNvSpPr txBox="1"/>
            <p:nvPr/>
          </p:nvSpPr>
          <p:spPr>
            <a:xfrm>
              <a:off x="2299400" y="1728639"/>
              <a:ext cx="45768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rPr>
                <a:t>Delete Insignificant Data</a:t>
              </a:r>
              <a:endParaRPr/>
            </a:p>
          </p:txBody>
        </p:sp>
        <p:sp>
          <p:nvSpPr>
            <p:cNvPr id="307" name="Google Shape;307;p37"/>
            <p:cNvSpPr txBox="1"/>
            <p:nvPr/>
          </p:nvSpPr>
          <p:spPr>
            <a:xfrm>
              <a:off x="2299400" y="1904509"/>
              <a:ext cx="45768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rgbClr val="3F3F3F"/>
                  </a:solidFill>
                </a:rPr>
                <a:t>Delete drugs that created to curb over-reporting of drugs (Semler)</a:t>
              </a:r>
              <a:endParaRPr sz="1000">
                <a:solidFill>
                  <a:srgbClr val="3F3F3F"/>
                </a:solidFill>
                <a:latin typeface="Arial"/>
                <a:ea typeface="Arial"/>
                <a:cs typeface="Arial"/>
                <a:sym typeface="Arial"/>
              </a:endParaRPr>
            </a:p>
          </p:txBody>
        </p:sp>
      </p:grpSp>
      <p:sp>
        <p:nvSpPr>
          <p:cNvPr id="308" name="Google Shape;308;p37"/>
          <p:cNvSpPr/>
          <p:nvPr/>
        </p:nvSpPr>
        <p:spPr>
          <a:xfrm>
            <a:off x="2079428" y="3303126"/>
            <a:ext cx="1116300" cy="576000"/>
          </a:xfrm>
          <a:prstGeom prst="homePlate">
            <a:avLst>
              <a:gd name="adj" fmla="val 54918"/>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9" name="Google Shape;309;p37"/>
          <p:cNvSpPr/>
          <p:nvPr/>
        </p:nvSpPr>
        <p:spPr>
          <a:xfrm>
            <a:off x="2974842" y="3303126"/>
            <a:ext cx="5636594" cy="576180"/>
          </a:xfrm>
          <a:custGeom>
            <a:avLst/>
            <a:gdLst/>
            <a:ahLst/>
            <a:cxnLst/>
            <a:rect l="l" t="t" r="r" b="b"/>
            <a:pathLst>
              <a:path w="6460280" h="792000" extrusionOk="0">
                <a:moveTo>
                  <a:pt x="0" y="0"/>
                </a:moveTo>
                <a:lnTo>
                  <a:pt x="6460280" y="0"/>
                </a:lnTo>
                <a:lnTo>
                  <a:pt x="6460280" y="792000"/>
                </a:lnTo>
                <a:lnTo>
                  <a:pt x="0" y="792000"/>
                </a:lnTo>
                <a:lnTo>
                  <a:pt x="396000" y="396000"/>
                </a:lnTo>
                <a:close/>
              </a:path>
            </a:pathLst>
          </a:custGeom>
          <a:solidFill>
            <a:schemeClr val="lt1"/>
          </a:solidFill>
          <a:ln w="381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10" name="Google Shape;310;p37"/>
          <p:cNvSpPr txBox="1"/>
          <p:nvPr/>
        </p:nvSpPr>
        <p:spPr>
          <a:xfrm>
            <a:off x="2161101" y="3382122"/>
            <a:ext cx="604500" cy="430800"/>
          </a:xfrm>
          <a:prstGeom prst="rect">
            <a:avLst/>
          </a:prstGeom>
          <a:noFill/>
          <a:ln>
            <a:noFill/>
          </a:ln>
        </p:spPr>
        <p:txBody>
          <a:bodyPr spcFirstLastPara="1" wrap="square" lIns="91425" tIns="0" rIns="91425" bIns="0" anchor="ctr" anchorCtr="0">
            <a:noAutofit/>
          </a:bodyPr>
          <a:lstStyle/>
          <a:p>
            <a:pPr marL="0" marR="0" lvl="0" indent="0" algn="l" rtl="0">
              <a:spcBef>
                <a:spcPts val="0"/>
              </a:spcBef>
              <a:spcAft>
                <a:spcPts val="0"/>
              </a:spcAft>
              <a:buNone/>
            </a:pPr>
            <a:r>
              <a:rPr lang="en-US" sz="2800" b="1">
                <a:solidFill>
                  <a:schemeClr val="lt1"/>
                </a:solidFill>
                <a:latin typeface="Arial"/>
                <a:ea typeface="Arial"/>
                <a:cs typeface="Arial"/>
                <a:sym typeface="Arial"/>
              </a:rPr>
              <a:t>04</a:t>
            </a:r>
            <a:endParaRPr/>
          </a:p>
        </p:txBody>
      </p:sp>
      <p:grpSp>
        <p:nvGrpSpPr>
          <p:cNvPr id="311" name="Google Shape;311;p37"/>
          <p:cNvGrpSpPr/>
          <p:nvPr/>
        </p:nvGrpSpPr>
        <p:grpSpPr>
          <a:xfrm>
            <a:off x="3471198" y="3303125"/>
            <a:ext cx="4845458" cy="452782"/>
            <a:chOff x="2299400" y="1728639"/>
            <a:chExt cx="4576800" cy="452782"/>
          </a:xfrm>
        </p:grpSpPr>
        <p:sp>
          <p:nvSpPr>
            <p:cNvPr id="312" name="Google Shape;312;p37"/>
            <p:cNvSpPr txBox="1"/>
            <p:nvPr/>
          </p:nvSpPr>
          <p:spPr>
            <a:xfrm>
              <a:off x="2299400" y="1728639"/>
              <a:ext cx="45768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rPr>
                <a:t>Categorized Drugs as “Legal”</a:t>
              </a:r>
              <a:endParaRPr/>
            </a:p>
          </p:txBody>
        </p:sp>
        <p:sp>
          <p:nvSpPr>
            <p:cNvPr id="313" name="Google Shape;313;p37"/>
            <p:cNvSpPr txBox="1"/>
            <p:nvPr/>
          </p:nvSpPr>
          <p:spPr>
            <a:xfrm>
              <a:off x="2299400" y="1904521"/>
              <a:ext cx="45768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rgbClr val="3F3F3F"/>
                  </a:solidFill>
                </a:rPr>
                <a:t>Cannabis, Coke, Crack, Ecstasy, Heroin, Ketamine, Legalh, LSD, Meth, Mushrooms, VSA</a:t>
              </a:r>
              <a:endParaRPr sz="1000">
                <a:solidFill>
                  <a:srgbClr val="3F3F3F"/>
                </a:solidFill>
                <a:latin typeface="Arial"/>
                <a:ea typeface="Arial"/>
                <a:cs typeface="Arial"/>
                <a:sym typeface="Arial"/>
              </a:endParaRPr>
            </a:p>
          </p:txBody>
        </p:sp>
      </p:grpSp>
      <p:sp>
        <p:nvSpPr>
          <p:cNvPr id="314" name="Google Shape;314;p37"/>
          <p:cNvSpPr/>
          <p:nvPr/>
        </p:nvSpPr>
        <p:spPr>
          <a:xfrm>
            <a:off x="2079428" y="4001000"/>
            <a:ext cx="1116300" cy="576000"/>
          </a:xfrm>
          <a:prstGeom prst="homePlate">
            <a:avLst>
              <a:gd name="adj" fmla="val 54918"/>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15" name="Google Shape;315;p37"/>
          <p:cNvSpPr/>
          <p:nvPr/>
        </p:nvSpPr>
        <p:spPr>
          <a:xfrm>
            <a:off x="2974842" y="4001000"/>
            <a:ext cx="5636594" cy="576180"/>
          </a:xfrm>
          <a:custGeom>
            <a:avLst/>
            <a:gdLst/>
            <a:ahLst/>
            <a:cxnLst/>
            <a:rect l="l" t="t" r="r" b="b"/>
            <a:pathLst>
              <a:path w="6460280" h="792000" extrusionOk="0">
                <a:moveTo>
                  <a:pt x="0" y="0"/>
                </a:moveTo>
                <a:lnTo>
                  <a:pt x="6460280" y="0"/>
                </a:lnTo>
                <a:lnTo>
                  <a:pt x="6460280" y="792000"/>
                </a:lnTo>
                <a:lnTo>
                  <a:pt x="0" y="792000"/>
                </a:lnTo>
                <a:lnTo>
                  <a:pt x="396000" y="396000"/>
                </a:lnTo>
                <a:close/>
              </a:path>
            </a:pathLst>
          </a:custGeom>
          <a:solidFill>
            <a:schemeClr val="lt1"/>
          </a:solidFill>
          <a:ln w="381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16" name="Google Shape;316;p37"/>
          <p:cNvSpPr txBox="1"/>
          <p:nvPr/>
        </p:nvSpPr>
        <p:spPr>
          <a:xfrm>
            <a:off x="2161101" y="4079996"/>
            <a:ext cx="604500" cy="430800"/>
          </a:xfrm>
          <a:prstGeom prst="rect">
            <a:avLst/>
          </a:prstGeom>
          <a:noFill/>
          <a:ln>
            <a:noFill/>
          </a:ln>
        </p:spPr>
        <p:txBody>
          <a:bodyPr spcFirstLastPara="1" wrap="square" lIns="91425" tIns="0" rIns="91425" bIns="0" anchor="ctr" anchorCtr="0">
            <a:noAutofit/>
          </a:bodyPr>
          <a:lstStyle/>
          <a:p>
            <a:pPr marL="0" marR="0" lvl="0" indent="0" algn="l" rtl="0">
              <a:spcBef>
                <a:spcPts val="0"/>
              </a:spcBef>
              <a:spcAft>
                <a:spcPts val="0"/>
              </a:spcAft>
              <a:buNone/>
            </a:pPr>
            <a:r>
              <a:rPr lang="en-US" sz="2800" b="1">
                <a:solidFill>
                  <a:schemeClr val="lt1"/>
                </a:solidFill>
                <a:latin typeface="Arial"/>
                <a:ea typeface="Arial"/>
                <a:cs typeface="Arial"/>
                <a:sym typeface="Arial"/>
              </a:rPr>
              <a:t>05</a:t>
            </a:r>
            <a:endParaRPr/>
          </a:p>
        </p:txBody>
      </p:sp>
      <p:grpSp>
        <p:nvGrpSpPr>
          <p:cNvPr id="317" name="Google Shape;317;p37"/>
          <p:cNvGrpSpPr/>
          <p:nvPr/>
        </p:nvGrpSpPr>
        <p:grpSpPr>
          <a:xfrm>
            <a:off x="3471198" y="4000999"/>
            <a:ext cx="4845458" cy="536307"/>
            <a:chOff x="2299400" y="1728639"/>
            <a:chExt cx="4576800" cy="536307"/>
          </a:xfrm>
        </p:grpSpPr>
        <p:sp>
          <p:nvSpPr>
            <p:cNvPr id="318" name="Google Shape;318;p37"/>
            <p:cNvSpPr txBox="1"/>
            <p:nvPr/>
          </p:nvSpPr>
          <p:spPr>
            <a:xfrm>
              <a:off x="2299400" y="1728639"/>
              <a:ext cx="45768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rPr>
                <a:t>Categorized Drugs as “Illegal”</a:t>
              </a:r>
              <a:endParaRPr/>
            </a:p>
          </p:txBody>
        </p:sp>
        <p:sp>
          <p:nvSpPr>
            <p:cNvPr id="319" name="Google Shape;319;p37"/>
            <p:cNvSpPr txBox="1"/>
            <p:nvPr/>
          </p:nvSpPr>
          <p:spPr>
            <a:xfrm>
              <a:off x="2299400" y="1988046"/>
              <a:ext cx="45768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rgbClr val="3F3F3F"/>
                  </a:solidFill>
                </a:rPr>
                <a:t>Alcohol, Amphetamine, Amyls, Benzos, Caffeine, Nicotine</a:t>
              </a:r>
              <a:endParaRPr sz="1000">
                <a:solidFill>
                  <a:srgbClr val="3F3F3F"/>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8"/>
          <p:cNvSpPr/>
          <p:nvPr/>
        </p:nvSpPr>
        <p:spPr>
          <a:xfrm>
            <a:off x="1187624" y="3579862"/>
            <a:ext cx="6768900" cy="156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25" name="Google Shape;325;p38"/>
          <p:cNvSpPr/>
          <p:nvPr/>
        </p:nvSpPr>
        <p:spPr>
          <a:xfrm rot="10800000">
            <a:off x="3746808" y="11735"/>
            <a:ext cx="1650300" cy="812400"/>
          </a:xfrm>
          <a:prstGeom prst="triangle">
            <a:avLst>
              <a:gd name="adj" fmla="val 50000"/>
            </a:avLst>
          </a:prstGeom>
          <a:noFill/>
          <a:ln w="381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26" name="Google Shape;326;p38"/>
          <p:cNvSpPr/>
          <p:nvPr/>
        </p:nvSpPr>
        <p:spPr>
          <a:xfrm rot="10800000">
            <a:off x="4041552" y="111794"/>
            <a:ext cx="1060800" cy="5544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27" name="Google Shape;327;p38"/>
          <p:cNvSpPr txBox="1"/>
          <p:nvPr/>
        </p:nvSpPr>
        <p:spPr>
          <a:xfrm>
            <a:off x="2915816" y="3669157"/>
            <a:ext cx="3312300" cy="461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chemeClr val="lt1"/>
                </a:solidFill>
              </a:rPr>
              <a:t>Model Building</a:t>
            </a:r>
            <a:endParaRPr sz="2400" b="1">
              <a:solidFill>
                <a:schemeClr val="lt1"/>
              </a:solidFill>
              <a:latin typeface="Arial"/>
              <a:ea typeface="Arial"/>
              <a:cs typeface="Arial"/>
              <a:sym typeface="Arial"/>
            </a:endParaRPr>
          </a:p>
        </p:txBody>
      </p:sp>
      <p:sp>
        <p:nvSpPr>
          <p:cNvPr id="328" name="Google Shape;328;p38"/>
          <p:cNvSpPr txBox="1"/>
          <p:nvPr/>
        </p:nvSpPr>
        <p:spPr>
          <a:xfrm>
            <a:off x="1835696" y="4486349"/>
            <a:ext cx="5436600" cy="461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9"/>
          <p:cNvSpPr txBox="1">
            <a:spLocks noGrp="1"/>
          </p:cNvSpPr>
          <p:nvPr>
            <p:ph type="title"/>
          </p:nvPr>
        </p:nvSpPr>
        <p:spPr>
          <a:xfrm>
            <a:off x="0" y="0"/>
            <a:ext cx="9144000" cy="884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5"/>
              </a:buClr>
              <a:buSzPts val="4400"/>
              <a:buFont typeface="Arial"/>
              <a:buNone/>
            </a:pPr>
            <a:r>
              <a:rPr lang="en-US">
                <a:solidFill>
                  <a:schemeClr val="accent5"/>
                </a:solidFill>
              </a:rPr>
              <a:t>Facets of our Model</a:t>
            </a:r>
            <a:endParaRPr sz="4400" b="0" i="0" u="none" strike="noStrike" cap="none">
              <a:solidFill>
                <a:srgbClr val="3F3F3F"/>
              </a:solidFill>
              <a:latin typeface="Arial"/>
              <a:ea typeface="Arial"/>
              <a:cs typeface="Arial"/>
              <a:sym typeface="Arial"/>
            </a:endParaRPr>
          </a:p>
        </p:txBody>
      </p:sp>
      <p:graphicFrame>
        <p:nvGraphicFramePr>
          <p:cNvPr id="334" name="Google Shape;334;p39"/>
          <p:cNvGraphicFramePr/>
          <p:nvPr/>
        </p:nvGraphicFramePr>
        <p:xfrm>
          <a:off x="587896" y="1064016"/>
          <a:ext cx="2121150" cy="3429370"/>
        </p:xfrm>
        <a:graphic>
          <a:graphicData uri="http://schemas.openxmlformats.org/drawingml/2006/table">
            <a:tbl>
              <a:tblPr firstRow="1" bandRow="1">
                <a:noFill/>
                <a:tableStyleId>{336FD584-AFBF-490E-9609-E83DE43575C3}</a:tableStyleId>
              </a:tblPr>
              <a:tblGrid>
                <a:gridCol w="2121150">
                  <a:extLst>
                    <a:ext uri="{9D8B030D-6E8A-4147-A177-3AD203B41FA5}">
                      <a16:colId xmlns:a16="http://schemas.microsoft.com/office/drawing/2014/main" val="20000"/>
                    </a:ext>
                  </a:extLst>
                </a:gridCol>
              </a:tblGrid>
              <a:tr h="468000">
                <a:tc>
                  <a:txBody>
                    <a:bodyPr/>
                    <a:lstStyle/>
                    <a:p>
                      <a:pPr marL="0" marR="0" lvl="0" indent="0" algn="ctr" rtl="0">
                        <a:spcBef>
                          <a:spcPts val="0"/>
                        </a:spcBef>
                        <a:spcAft>
                          <a:spcPts val="0"/>
                        </a:spcAft>
                        <a:buNone/>
                      </a:pPr>
                      <a:r>
                        <a:rPr lang="en-US" sz="1400" b="1" u="none" strike="noStrike" cap="none">
                          <a:solidFill>
                            <a:schemeClr val="accent2"/>
                          </a:solidFill>
                          <a:latin typeface="Arial"/>
                          <a:ea typeface="Arial"/>
                          <a:cs typeface="Arial"/>
                          <a:sym typeface="Arial"/>
                        </a:rPr>
                        <a:t>Target Variable</a:t>
                      </a:r>
                      <a:endParaRPr sz="1400" b="1" u="none" strike="noStrike" cap="none">
                        <a:solidFill>
                          <a:schemeClr val="accent2"/>
                        </a:solidFill>
                        <a:latin typeface="Arial"/>
                        <a:ea typeface="Arial"/>
                        <a:cs typeface="Arial"/>
                        <a:sym typeface="Arial"/>
                      </a:endParaRPr>
                    </a:p>
                  </a:txBody>
                  <a:tcPr marL="91450" marR="91450" marT="45725" marB="457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0"/>
                  </a:ext>
                </a:extLst>
              </a:tr>
              <a:tr h="756000">
                <a:tc>
                  <a:txBody>
                    <a:bodyPr/>
                    <a:lstStyle/>
                    <a:p>
                      <a:pPr marL="0" marR="0" lvl="0" indent="0" algn="ctr" rtl="0">
                        <a:spcBef>
                          <a:spcPts val="0"/>
                        </a:spcBef>
                        <a:spcAft>
                          <a:spcPts val="0"/>
                        </a:spcAft>
                        <a:buNone/>
                      </a:pPr>
                      <a:endParaRPr sz="1800" u="none" strike="noStrike" cap="none">
                        <a:solidFill>
                          <a:schemeClr val="lt1"/>
                        </a:solidFill>
                        <a:latin typeface="Arial"/>
                        <a:ea typeface="Arial"/>
                        <a:cs typeface="Arial"/>
                        <a:sym typeface="Arial"/>
                      </a:endParaRPr>
                    </a:p>
                  </a:txBody>
                  <a:tcPr marL="91450" marR="91450" marT="45725" marB="457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extLst>
                  <a:ext uri="{0D108BD9-81ED-4DB2-BD59-A6C34878D82A}">
                    <a16:rowId xmlns:a16="http://schemas.microsoft.com/office/drawing/2014/main" val="10001"/>
                  </a:ext>
                </a:extLst>
              </a:tr>
              <a:tr h="468000">
                <a:tc>
                  <a:txBody>
                    <a:bodyPr/>
                    <a:lstStyle/>
                    <a:p>
                      <a:pPr marL="0" marR="0" lvl="0" indent="0" algn="ctr" rtl="0">
                        <a:lnSpc>
                          <a:spcPct val="100000"/>
                        </a:lnSpc>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“Risk” for each individual illegal drug</a:t>
                      </a:r>
                      <a:endParaRPr sz="1200" b="1" u="none" strike="noStrike" cap="none">
                        <a:solidFill>
                          <a:schemeClr val="lt1"/>
                        </a:solidFill>
                        <a:latin typeface="Arial"/>
                        <a:ea typeface="Arial"/>
                        <a:cs typeface="Arial"/>
                        <a:sym typeface="Arial"/>
                      </a:endParaRPr>
                    </a:p>
                  </a:txBody>
                  <a:tcPr marL="91450" marR="91450" marT="45725" marB="457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extLst>
                  <a:ext uri="{0D108BD9-81ED-4DB2-BD59-A6C34878D82A}">
                    <a16:rowId xmlns:a16="http://schemas.microsoft.com/office/drawing/2014/main" val="10002"/>
                  </a:ext>
                </a:extLst>
              </a:tr>
              <a:tr h="1368000">
                <a:tc>
                  <a:txBody>
                    <a:bodyPr/>
                    <a:lstStyle/>
                    <a:p>
                      <a:pPr marL="0" marR="0" lvl="0" indent="0" algn="ctr" rtl="0">
                        <a:lnSpc>
                          <a:spcPct val="100000"/>
                        </a:lnSpc>
                        <a:spcBef>
                          <a:spcPts val="0"/>
                        </a:spcBef>
                        <a:spcAft>
                          <a:spcPts val="0"/>
                        </a:spcAft>
                        <a:buClr>
                          <a:schemeClr val="dk1"/>
                        </a:buClr>
                        <a:buSzPts val="1200"/>
                        <a:buFont typeface="Arial"/>
                        <a:buNone/>
                      </a:pPr>
                      <a:endParaRPr sz="120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Clr>
                          <a:schemeClr val="lt1"/>
                        </a:buClr>
                        <a:buSzPts val="1200"/>
                        <a:buFont typeface="Arial"/>
                        <a:buNone/>
                      </a:pPr>
                      <a:r>
                        <a:rPr lang="en-US" sz="1200" u="none" strike="noStrike" cap="none">
                          <a:solidFill>
                            <a:schemeClr val="lt1"/>
                          </a:solidFill>
                          <a:latin typeface="Arial"/>
                          <a:ea typeface="Arial"/>
                          <a:cs typeface="Arial"/>
                          <a:sym typeface="Arial"/>
                        </a:rPr>
                        <a:t>A person is coded as “risk” if they are predicted to have taken a drug one year or less ago and “not risk” if they are predicted not to have taken the drug in the past year</a:t>
                      </a:r>
                      <a:endParaRPr sz="1200" u="none" strike="noStrike" cap="none">
                        <a:solidFill>
                          <a:schemeClr val="lt1"/>
                        </a:solidFill>
                        <a:latin typeface="Arial"/>
                        <a:ea typeface="Arial"/>
                        <a:cs typeface="Arial"/>
                        <a:sym typeface="Arial"/>
                      </a:endParaRPr>
                    </a:p>
                    <a:p>
                      <a:pPr marL="0" marR="0" lvl="0" indent="0" algn="ctr" rtl="0">
                        <a:spcBef>
                          <a:spcPts val="0"/>
                        </a:spcBef>
                        <a:spcAft>
                          <a:spcPts val="0"/>
                        </a:spcAft>
                        <a:buNone/>
                      </a:pPr>
                      <a:endParaRPr sz="1200" u="none" strike="noStrike" cap="none">
                        <a:solidFill>
                          <a:schemeClr val="lt1"/>
                        </a:solidFill>
                        <a:latin typeface="Arial"/>
                        <a:ea typeface="Arial"/>
                        <a:cs typeface="Arial"/>
                        <a:sym typeface="Arial"/>
                      </a:endParaRPr>
                    </a:p>
                  </a:txBody>
                  <a:tcPr marL="91450" marR="91450" marT="45725" marB="457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chemeClr val="accent2"/>
                      </a:solidFill>
                      <a:prstDash val="solid"/>
                      <a:round/>
                      <a:headEnd type="none" w="sm" len="sm"/>
                      <a:tailEnd type="none" w="sm" len="sm"/>
                    </a:lnB>
                    <a:solidFill>
                      <a:schemeClr val="accent2"/>
                    </a:solidFill>
                  </a:tcPr>
                </a:tc>
                <a:extLst>
                  <a:ext uri="{0D108BD9-81ED-4DB2-BD59-A6C34878D82A}">
                    <a16:rowId xmlns:a16="http://schemas.microsoft.com/office/drawing/2014/main" val="10003"/>
                  </a:ext>
                </a:extLst>
              </a:tr>
            </a:tbl>
          </a:graphicData>
        </a:graphic>
      </p:graphicFrame>
      <p:graphicFrame>
        <p:nvGraphicFramePr>
          <p:cNvPr id="335" name="Google Shape;335;p39"/>
          <p:cNvGraphicFramePr/>
          <p:nvPr/>
        </p:nvGraphicFramePr>
        <p:xfrm>
          <a:off x="3220211" y="1063991"/>
          <a:ext cx="2387300" cy="3412250"/>
        </p:xfrm>
        <a:graphic>
          <a:graphicData uri="http://schemas.openxmlformats.org/drawingml/2006/table">
            <a:tbl>
              <a:tblPr firstRow="1" bandRow="1">
                <a:noFill/>
                <a:tableStyleId>{336FD584-AFBF-490E-9609-E83DE43575C3}</a:tableStyleId>
              </a:tblPr>
              <a:tblGrid>
                <a:gridCol w="2387300">
                  <a:extLst>
                    <a:ext uri="{9D8B030D-6E8A-4147-A177-3AD203B41FA5}">
                      <a16:colId xmlns:a16="http://schemas.microsoft.com/office/drawing/2014/main" val="20000"/>
                    </a:ext>
                  </a:extLst>
                </a:gridCol>
              </a:tblGrid>
              <a:tr h="521875">
                <a:tc>
                  <a:txBody>
                    <a:bodyPr/>
                    <a:lstStyle/>
                    <a:p>
                      <a:pPr marL="0" marR="0" lvl="0" indent="0" algn="ctr" rtl="0">
                        <a:spcBef>
                          <a:spcPts val="0"/>
                        </a:spcBef>
                        <a:spcAft>
                          <a:spcPts val="0"/>
                        </a:spcAft>
                        <a:buNone/>
                      </a:pPr>
                      <a:r>
                        <a:rPr lang="en-US" sz="1400" b="1" u="none" strike="noStrike" cap="none">
                          <a:solidFill>
                            <a:schemeClr val="accent3"/>
                          </a:solidFill>
                          <a:latin typeface="Arial"/>
                          <a:ea typeface="Arial"/>
                          <a:cs typeface="Arial"/>
                          <a:sym typeface="Arial"/>
                        </a:rPr>
                        <a:t>Predictor Variables</a:t>
                      </a:r>
                      <a:endParaRPr sz="1400" b="1" u="none" strike="noStrike" cap="none">
                        <a:solidFill>
                          <a:schemeClr val="accent3"/>
                        </a:solidFill>
                        <a:latin typeface="Arial"/>
                        <a:ea typeface="Arial"/>
                        <a:cs typeface="Arial"/>
                        <a:sym typeface="Arial"/>
                      </a:endParaRPr>
                    </a:p>
                  </a:txBody>
                  <a:tcPr marL="91450" marR="91450" marT="45725" marB="457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extLst>
                  <a:ext uri="{0D108BD9-81ED-4DB2-BD59-A6C34878D82A}">
                    <a16:rowId xmlns:a16="http://schemas.microsoft.com/office/drawing/2014/main" val="10000"/>
                  </a:ext>
                </a:extLst>
              </a:tr>
              <a:tr h="843025">
                <a:tc>
                  <a:txBody>
                    <a:bodyPr/>
                    <a:lstStyle/>
                    <a:p>
                      <a:pPr marL="0" marR="0" lvl="0" indent="0" algn="ctr" rtl="0">
                        <a:spcBef>
                          <a:spcPts val="0"/>
                        </a:spcBef>
                        <a:spcAft>
                          <a:spcPts val="0"/>
                        </a:spcAft>
                        <a:buNone/>
                      </a:pPr>
                      <a:endParaRPr sz="1800" u="none" strike="noStrike" cap="none">
                        <a:solidFill>
                          <a:schemeClr val="lt1"/>
                        </a:solidFill>
                        <a:latin typeface="Arial"/>
                        <a:ea typeface="Arial"/>
                        <a:cs typeface="Arial"/>
                        <a:sym typeface="Arial"/>
                      </a:endParaRPr>
                    </a:p>
                  </a:txBody>
                  <a:tcPr marL="91450" marR="91450" marT="45725" marB="457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521875">
                <a:tc>
                  <a:txBody>
                    <a:bodyPr/>
                    <a:lstStyle/>
                    <a:p>
                      <a:pPr marL="0" marR="0" lvl="0" indent="0" algn="ctr" rtl="0">
                        <a:lnSpc>
                          <a:spcPct val="100000"/>
                        </a:lnSpc>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Personality Traits</a:t>
                      </a:r>
                      <a:endParaRPr/>
                    </a:p>
                    <a:p>
                      <a:pPr marL="0" marR="0" lvl="0" indent="0" algn="ctr" rtl="0">
                        <a:lnSpc>
                          <a:spcPct val="100000"/>
                        </a:lnSpc>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Legal Drug Use</a:t>
                      </a:r>
                      <a:endParaRPr sz="1200" b="1" u="none" strike="noStrike" cap="none">
                        <a:solidFill>
                          <a:schemeClr val="lt1"/>
                        </a:solidFill>
                        <a:latin typeface="Arial"/>
                        <a:ea typeface="Arial"/>
                        <a:cs typeface="Arial"/>
                        <a:sym typeface="Arial"/>
                      </a:endParaRPr>
                    </a:p>
                  </a:txBody>
                  <a:tcPr marL="91450" marR="91450" marT="45725" marB="457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1525475">
                <a:tc>
                  <a:txBody>
                    <a:bodyPr/>
                    <a:lstStyle/>
                    <a:p>
                      <a:pPr marL="0" marR="0" lvl="0" indent="0" algn="ctr" rtl="0">
                        <a:lnSpc>
                          <a:spcPct val="100000"/>
                        </a:lnSpc>
                        <a:spcBef>
                          <a:spcPts val="0"/>
                        </a:spcBef>
                        <a:spcAft>
                          <a:spcPts val="0"/>
                        </a:spcAft>
                        <a:buClr>
                          <a:schemeClr val="dk1"/>
                        </a:buClr>
                        <a:buSzPts val="1200"/>
                        <a:buFont typeface="Arial"/>
                        <a:buNone/>
                      </a:pPr>
                      <a:endParaRPr sz="120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Clr>
                          <a:schemeClr val="lt1"/>
                        </a:buClr>
                        <a:buSzPts val="1200"/>
                        <a:buFont typeface="Arial"/>
                        <a:buNone/>
                      </a:pPr>
                      <a:r>
                        <a:rPr lang="en-US" sz="1200">
                          <a:solidFill>
                            <a:schemeClr val="lt1"/>
                          </a:solidFill>
                        </a:rPr>
                        <a:t>Grid search determines proper parameters and weights</a:t>
                      </a:r>
                      <a:endParaRPr sz="1200" u="none" strike="noStrike" cap="none">
                        <a:solidFill>
                          <a:schemeClr val="lt1"/>
                        </a:solidFill>
                        <a:latin typeface="Arial"/>
                        <a:ea typeface="Arial"/>
                        <a:cs typeface="Arial"/>
                        <a:sym typeface="Arial"/>
                      </a:endParaRPr>
                    </a:p>
                    <a:p>
                      <a:pPr marL="0" marR="0" lvl="0" indent="0" algn="ctr" rtl="0">
                        <a:spcBef>
                          <a:spcPts val="0"/>
                        </a:spcBef>
                        <a:spcAft>
                          <a:spcPts val="0"/>
                        </a:spcAft>
                        <a:buNone/>
                      </a:pPr>
                      <a:endParaRPr sz="1200" u="none" strike="noStrike" cap="none">
                        <a:solidFill>
                          <a:schemeClr val="lt1"/>
                        </a:solidFill>
                        <a:latin typeface="Arial"/>
                        <a:ea typeface="Arial"/>
                        <a:cs typeface="Arial"/>
                        <a:sym typeface="Arial"/>
                      </a:endParaRPr>
                    </a:p>
                  </a:txBody>
                  <a:tcPr marL="91450" marR="91450" marT="45725" marB="457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chemeClr val="accent3"/>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bl>
          </a:graphicData>
        </a:graphic>
      </p:graphicFrame>
      <p:graphicFrame>
        <p:nvGraphicFramePr>
          <p:cNvPr id="336" name="Google Shape;336;p39"/>
          <p:cNvGraphicFramePr/>
          <p:nvPr/>
        </p:nvGraphicFramePr>
        <p:xfrm>
          <a:off x="6168815" y="1064016"/>
          <a:ext cx="2387300" cy="3412225"/>
        </p:xfrm>
        <a:graphic>
          <a:graphicData uri="http://schemas.openxmlformats.org/drawingml/2006/table">
            <a:tbl>
              <a:tblPr firstRow="1" bandRow="1">
                <a:noFill/>
                <a:tableStyleId>{336FD584-AFBF-490E-9609-E83DE43575C3}</a:tableStyleId>
              </a:tblPr>
              <a:tblGrid>
                <a:gridCol w="2387300">
                  <a:extLst>
                    <a:ext uri="{9D8B030D-6E8A-4147-A177-3AD203B41FA5}">
                      <a16:colId xmlns:a16="http://schemas.microsoft.com/office/drawing/2014/main" val="20000"/>
                    </a:ext>
                  </a:extLst>
                </a:gridCol>
              </a:tblGrid>
              <a:tr h="494950">
                <a:tc>
                  <a:txBody>
                    <a:bodyPr/>
                    <a:lstStyle/>
                    <a:p>
                      <a:pPr marL="0" marR="0" lvl="0" indent="0" algn="ctr" rtl="0">
                        <a:spcBef>
                          <a:spcPts val="0"/>
                        </a:spcBef>
                        <a:spcAft>
                          <a:spcPts val="0"/>
                        </a:spcAft>
                        <a:buNone/>
                      </a:pPr>
                      <a:r>
                        <a:rPr lang="en-US" sz="1400" b="1" u="none" strike="noStrike" cap="none">
                          <a:solidFill>
                            <a:schemeClr val="accent5"/>
                          </a:solidFill>
                          <a:latin typeface="Arial"/>
                          <a:ea typeface="Arial"/>
                          <a:cs typeface="Arial"/>
                          <a:sym typeface="Arial"/>
                        </a:rPr>
                        <a:t>Algorithms</a:t>
                      </a:r>
                      <a:endParaRPr sz="1400" b="1" u="none" strike="noStrike" cap="none">
                        <a:solidFill>
                          <a:schemeClr val="accent5"/>
                        </a:solidFill>
                        <a:latin typeface="Arial"/>
                        <a:ea typeface="Arial"/>
                        <a:cs typeface="Arial"/>
                        <a:sym typeface="Arial"/>
                      </a:endParaRPr>
                    </a:p>
                  </a:txBody>
                  <a:tcPr marL="91450" marR="91450" marT="45725" marB="45725" anchor="ct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extLst>
                  <a:ext uri="{0D108BD9-81ED-4DB2-BD59-A6C34878D82A}">
                    <a16:rowId xmlns:a16="http://schemas.microsoft.com/office/drawing/2014/main" val="10000"/>
                  </a:ext>
                </a:extLst>
              </a:tr>
              <a:tr h="799550">
                <a:tc>
                  <a:txBody>
                    <a:bodyPr/>
                    <a:lstStyle/>
                    <a:p>
                      <a:pPr marL="0" marR="0" lvl="0" indent="0" algn="ctr" rtl="0">
                        <a:spcBef>
                          <a:spcPts val="0"/>
                        </a:spcBef>
                        <a:spcAft>
                          <a:spcPts val="0"/>
                        </a:spcAft>
                        <a:buNone/>
                      </a:pPr>
                      <a:endParaRPr sz="1800" u="none" strike="noStrike" cap="none">
                        <a:solidFill>
                          <a:schemeClr val="lt1"/>
                        </a:solidFill>
                        <a:latin typeface="Arial"/>
                        <a:ea typeface="Arial"/>
                        <a:cs typeface="Arial"/>
                        <a:sym typeface="Arial"/>
                      </a:endParaRPr>
                    </a:p>
                  </a:txBody>
                  <a:tcPr marL="91450" marR="91450" marT="45725" marB="45725" anchor="ct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5"/>
                    </a:solidFill>
                  </a:tcPr>
                </a:tc>
                <a:extLst>
                  <a:ext uri="{0D108BD9-81ED-4DB2-BD59-A6C34878D82A}">
                    <a16:rowId xmlns:a16="http://schemas.microsoft.com/office/drawing/2014/main" val="10001"/>
                  </a:ext>
                </a:extLst>
              </a:tr>
              <a:tr h="670925">
                <a:tc>
                  <a:txBody>
                    <a:bodyPr/>
                    <a:lstStyle/>
                    <a:p>
                      <a:pPr marL="0" marR="0" lvl="0" indent="0" algn="ctr" rtl="0">
                        <a:lnSpc>
                          <a:spcPct val="100000"/>
                        </a:lnSpc>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K-NN</a:t>
                      </a:r>
                      <a:endParaRPr/>
                    </a:p>
                    <a:p>
                      <a:pPr marL="0" marR="0" lvl="0" indent="0" algn="ctr" rtl="0">
                        <a:lnSpc>
                          <a:spcPct val="100000"/>
                        </a:lnSpc>
                        <a:spcBef>
                          <a:spcPts val="0"/>
                        </a:spcBef>
                        <a:spcAft>
                          <a:spcPts val="0"/>
                        </a:spcAft>
                        <a:buClr>
                          <a:schemeClr val="lt1"/>
                        </a:buClr>
                        <a:buSzPts val="1200"/>
                        <a:buFont typeface="Arial"/>
                        <a:buNone/>
                      </a:pPr>
                      <a:r>
                        <a:rPr lang="en-US" sz="1200" b="1" u="none" strike="noStrike" cap="none">
                          <a:solidFill>
                            <a:schemeClr val="lt1"/>
                          </a:solidFill>
                          <a:latin typeface="Arial"/>
                          <a:ea typeface="Arial"/>
                          <a:cs typeface="Arial"/>
                          <a:sym typeface="Arial"/>
                        </a:rPr>
                        <a:t>Logistic Regression</a:t>
                      </a:r>
                      <a:endParaRPr/>
                    </a:p>
                    <a:p>
                      <a:pPr marL="0" marR="0" lvl="0" indent="0" algn="ctr" rtl="0">
                        <a:lnSpc>
                          <a:spcPct val="100000"/>
                        </a:lnSpc>
                        <a:spcBef>
                          <a:spcPts val="0"/>
                        </a:spcBef>
                        <a:spcAft>
                          <a:spcPts val="0"/>
                        </a:spcAft>
                        <a:buClr>
                          <a:schemeClr val="lt1"/>
                        </a:buClr>
                        <a:buSzPts val="1200"/>
                        <a:buFont typeface="Arial"/>
                        <a:buNone/>
                      </a:pPr>
                      <a:r>
                        <a:rPr lang="en-US" sz="1200" b="1">
                          <a:solidFill>
                            <a:schemeClr val="lt1"/>
                          </a:solidFill>
                        </a:rPr>
                        <a:t>Decision </a:t>
                      </a:r>
                      <a:r>
                        <a:rPr lang="en-US" sz="1200" b="1" u="none" strike="noStrike" cap="none">
                          <a:solidFill>
                            <a:schemeClr val="lt1"/>
                          </a:solidFill>
                          <a:latin typeface="Arial"/>
                          <a:ea typeface="Arial"/>
                          <a:cs typeface="Arial"/>
                          <a:sym typeface="Arial"/>
                        </a:rPr>
                        <a:t>Tree</a:t>
                      </a:r>
                      <a:endParaRPr sz="1200" b="1">
                        <a:solidFill>
                          <a:schemeClr val="lt1"/>
                        </a:solidFill>
                      </a:endParaRPr>
                    </a:p>
                  </a:txBody>
                  <a:tcPr marL="91450" marR="91450" marT="45725" marB="45725" anchor="ct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5"/>
                    </a:solidFill>
                  </a:tcPr>
                </a:tc>
                <a:extLst>
                  <a:ext uri="{0D108BD9-81ED-4DB2-BD59-A6C34878D82A}">
                    <a16:rowId xmlns:a16="http://schemas.microsoft.com/office/drawing/2014/main" val="10002"/>
                  </a:ext>
                </a:extLst>
              </a:tr>
              <a:tr h="1446800">
                <a:tc>
                  <a:txBody>
                    <a:bodyPr/>
                    <a:lstStyle/>
                    <a:p>
                      <a:pPr marL="0" marR="0" lvl="0" indent="0" algn="ctr" rtl="0">
                        <a:lnSpc>
                          <a:spcPct val="100000"/>
                        </a:lnSpc>
                        <a:spcBef>
                          <a:spcPts val="0"/>
                        </a:spcBef>
                        <a:spcAft>
                          <a:spcPts val="0"/>
                        </a:spcAft>
                        <a:buClr>
                          <a:schemeClr val="dk1"/>
                        </a:buClr>
                        <a:buSzPts val="1200"/>
                        <a:buFont typeface="Arial"/>
                        <a:buNone/>
                      </a:pPr>
                      <a:endParaRPr sz="120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Clr>
                          <a:schemeClr val="lt1"/>
                        </a:buClr>
                        <a:buSzPts val="1200"/>
                        <a:buFont typeface="Arial"/>
                        <a:buNone/>
                      </a:pPr>
                      <a:r>
                        <a:rPr lang="en-US" sz="1200" u="none" strike="noStrike" cap="none">
                          <a:solidFill>
                            <a:schemeClr val="lt1"/>
                          </a:solidFill>
                          <a:latin typeface="Arial"/>
                          <a:ea typeface="Arial"/>
                          <a:cs typeface="Arial"/>
                          <a:sym typeface="Arial"/>
                        </a:rPr>
                        <a:t>Parameters chosen through gridsearch, model chosen through cross validation</a:t>
                      </a:r>
                      <a:endParaRPr sz="1200" u="none" strike="noStrike" cap="none">
                        <a:solidFill>
                          <a:schemeClr val="lt1"/>
                        </a:solidFill>
                        <a:latin typeface="Arial"/>
                        <a:ea typeface="Arial"/>
                        <a:cs typeface="Arial"/>
                        <a:sym typeface="Arial"/>
                      </a:endParaRPr>
                    </a:p>
                  </a:txBody>
                  <a:tcPr marL="91450" marR="91450" marT="45725" marB="45725" anchor="ct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chemeClr val="accent5"/>
                      </a:solidFill>
                      <a:prstDash val="solid"/>
                      <a:round/>
                      <a:headEnd type="none" w="sm" len="sm"/>
                      <a:tailEnd type="none" w="sm" len="sm"/>
                    </a:lnB>
                    <a:solidFill>
                      <a:schemeClr val="accent5"/>
                    </a:solidFill>
                  </a:tcPr>
                </a:tc>
                <a:extLst>
                  <a:ext uri="{0D108BD9-81ED-4DB2-BD59-A6C34878D82A}">
                    <a16:rowId xmlns:a16="http://schemas.microsoft.com/office/drawing/2014/main" val="10003"/>
                  </a:ext>
                </a:extLst>
              </a:tr>
            </a:tbl>
          </a:graphicData>
        </a:graphic>
      </p:graphicFrame>
      <p:sp>
        <p:nvSpPr>
          <p:cNvPr id="337" name="Google Shape;337;p39"/>
          <p:cNvSpPr/>
          <p:nvPr/>
        </p:nvSpPr>
        <p:spPr>
          <a:xfrm>
            <a:off x="1331640" y="1779662"/>
            <a:ext cx="332123" cy="310897"/>
          </a:xfrm>
          <a:custGeom>
            <a:avLst/>
            <a:gdLst/>
            <a:ahLst/>
            <a:cxnLst/>
            <a:rect l="l" t="t" r="r" b="b"/>
            <a:pathLst>
              <a:path w="3239999" h="3032924" extrusionOk="0">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38" name="Google Shape;338;p39"/>
          <p:cNvSpPr/>
          <p:nvPr/>
        </p:nvSpPr>
        <p:spPr>
          <a:xfrm>
            <a:off x="7130278" y="1790370"/>
            <a:ext cx="297386" cy="299869"/>
          </a:xfrm>
          <a:custGeom>
            <a:avLst/>
            <a:gdLst/>
            <a:ahLst/>
            <a:cxnLst/>
            <a:rect l="l" t="t" r="r" b="b"/>
            <a:pathLst>
              <a:path w="1652142" h="1665940" extrusionOk="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39" name="Google Shape;339;p39"/>
          <p:cNvSpPr/>
          <p:nvPr/>
        </p:nvSpPr>
        <p:spPr>
          <a:xfrm>
            <a:off x="4173422" y="1786674"/>
            <a:ext cx="356401" cy="307570"/>
          </a:xfrm>
          <a:custGeom>
            <a:avLst/>
            <a:gdLst/>
            <a:ahLst/>
            <a:cxnLst/>
            <a:rect l="l" t="t" r="r" b="b"/>
            <a:pathLst>
              <a:path w="3240006" h="2796091" extrusionOk="0">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0"/>
          <p:cNvSpPr txBox="1">
            <a:spLocks noGrp="1"/>
          </p:cNvSpPr>
          <p:nvPr>
            <p:ph type="title"/>
          </p:nvPr>
        </p:nvSpPr>
        <p:spPr>
          <a:xfrm>
            <a:off x="1547664" y="0"/>
            <a:ext cx="7596300" cy="884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5"/>
              </a:buClr>
              <a:buSzPts val="4400"/>
              <a:buFont typeface="Arial"/>
              <a:buNone/>
            </a:pPr>
            <a:r>
              <a:rPr lang="en-US" sz="2200">
                <a:solidFill>
                  <a:schemeClr val="accent5"/>
                </a:solidFill>
              </a:rPr>
              <a:t>We created individual models for each drug based on...  </a:t>
            </a:r>
            <a:endParaRPr sz="2200" b="0" i="0" u="none" strike="noStrike" cap="none">
              <a:solidFill>
                <a:srgbClr val="3F3F3F"/>
              </a:solidFill>
              <a:latin typeface="Arial"/>
              <a:ea typeface="Arial"/>
              <a:cs typeface="Arial"/>
              <a:sym typeface="Arial"/>
            </a:endParaRPr>
          </a:p>
        </p:txBody>
      </p:sp>
      <p:grpSp>
        <p:nvGrpSpPr>
          <p:cNvPr id="345" name="Google Shape;345;p40"/>
          <p:cNvGrpSpPr/>
          <p:nvPr/>
        </p:nvGrpSpPr>
        <p:grpSpPr>
          <a:xfrm>
            <a:off x="2051720" y="1635646"/>
            <a:ext cx="2088171" cy="2952320"/>
            <a:chOff x="2051720" y="1635646"/>
            <a:chExt cx="2088171" cy="2952320"/>
          </a:xfrm>
        </p:grpSpPr>
        <p:sp>
          <p:nvSpPr>
            <p:cNvPr id="346" name="Google Shape;346;p40"/>
            <p:cNvSpPr/>
            <p:nvPr/>
          </p:nvSpPr>
          <p:spPr>
            <a:xfrm>
              <a:off x="2051720" y="1635646"/>
              <a:ext cx="2088000" cy="72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Arial"/>
                <a:ea typeface="Arial"/>
                <a:cs typeface="Arial"/>
                <a:sym typeface="Arial"/>
              </a:endParaRPr>
            </a:p>
          </p:txBody>
        </p:sp>
        <p:sp>
          <p:nvSpPr>
            <p:cNvPr id="347" name="Google Shape;347;p40"/>
            <p:cNvSpPr/>
            <p:nvPr/>
          </p:nvSpPr>
          <p:spPr>
            <a:xfrm>
              <a:off x="2051720" y="4515966"/>
              <a:ext cx="2088000" cy="72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Arial"/>
                <a:ea typeface="Arial"/>
                <a:cs typeface="Arial"/>
                <a:sym typeface="Arial"/>
              </a:endParaRPr>
            </a:p>
          </p:txBody>
        </p:sp>
        <p:grpSp>
          <p:nvGrpSpPr>
            <p:cNvPr id="348" name="Google Shape;348;p40"/>
            <p:cNvGrpSpPr/>
            <p:nvPr/>
          </p:nvGrpSpPr>
          <p:grpSpPr>
            <a:xfrm>
              <a:off x="2130939" y="1805082"/>
              <a:ext cx="2008952" cy="2627016"/>
              <a:chOff x="2227884" y="1330362"/>
              <a:chExt cx="2835900" cy="2627016"/>
            </a:xfrm>
          </p:grpSpPr>
          <p:sp>
            <p:nvSpPr>
              <p:cNvPr id="349" name="Google Shape;349;p40"/>
              <p:cNvSpPr txBox="1"/>
              <p:nvPr/>
            </p:nvSpPr>
            <p:spPr>
              <a:xfrm>
                <a:off x="2227884" y="1649178"/>
                <a:ext cx="2835900" cy="2308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3F3F3F"/>
                    </a:solidFill>
                  </a:rPr>
                  <a:t>We chose the best model for that specific illegal drug based on which model had the smallest recall and highest AUC</a:t>
                </a:r>
                <a:endParaRPr sz="1200">
                  <a:solidFill>
                    <a:srgbClr val="3F3F3F"/>
                  </a:solidFill>
                </a:endParaRPr>
              </a:p>
              <a:p>
                <a:pPr marL="0" marR="0" lvl="0" indent="0" algn="l" rtl="0">
                  <a:spcBef>
                    <a:spcPts val="0"/>
                  </a:spcBef>
                  <a:spcAft>
                    <a:spcPts val="0"/>
                  </a:spcAft>
                  <a:buNone/>
                </a:pPr>
                <a:endParaRPr sz="1200">
                  <a:solidFill>
                    <a:srgbClr val="3F3F3F"/>
                  </a:solidFill>
                </a:endParaRPr>
              </a:p>
              <a:p>
                <a:pPr marL="0" marR="0" lvl="0" indent="0" algn="l" rtl="0">
                  <a:spcBef>
                    <a:spcPts val="0"/>
                  </a:spcBef>
                  <a:spcAft>
                    <a:spcPts val="0"/>
                  </a:spcAft>
                  <a:buNone/>
                </a:pPr>
                <a:r>
                  <a:rPr lang="en-US" sz="1200">
                    <a:solidFill>
                      <a:srgbClr val="3F3F3F"/>
                    </a:solidFill>
                  </a:rPr>
                  <a:t>Our goal is </a:t>
                </a:r>
                <a:r>
                  <a:rPr lang="en-US" sz="1200" b="1">
                    <a:solidFill>
                      <a:srgbClr val="3F3F3F"/>
                    </a:solidFill>
                  </a:rPr>
                  <a:t>minimize false  negatives    </a:t>
                </a:r>
                <a:endParaRPr b="1"/>
              </a:p>
            </p:txBody>
          </p:sp>
          <p:sp>
            <p:nvSpPr>
              <p:cNvPr id="350" name="Google Shape;350;p40"/>
              <p:cNvSpPr txBox="1"/>
              <p:nvPr/>
            </p:nvSpPr>
            <p:spPr>
              <a:xfrm>
                <a:off x="2227884" y="1330362"/>
                <a:ext cx="2835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rgbClr val="3F3F3F"/>
                    </a:solidFill>
                  </a:rPr>
                  <a:t>Choosing Best Model</a:t>
                </a:r>
                <a:endParaRPr sz="1200" b="1">
                  <a:solidFill>
                    <a:srgbClr val="3F3F3F"/>
                  </a:solidFill>
                  <a:latin typeface="Arial"/>
                  <a:ea typeface="Arial"/>
                  <a:cs typeface="Arial"/>
                  <a:sym typeface="Arial"/>
                </a:endParaRPr>
              </a:p>
            </p:txBody>
          </p:sp>
        </p:grpSp>
      </p:grpSp>
      <p:sp>
        <p:nvSpPr>
          <p:cNvPr id="351" name="Google Shape;351;p40"/>
          <p:cNvSpPr/>
          <p:nvPr/>
        </p:nvSpPr>
        <p:spPr>
          <a:xfrm rot="2700000">
            <a:off x="2913740" y="954978"/>
            <a:ext cx="363041" cy="650863"/>
          </a:xfrm>
          <a:custGeom>
            <a:avLst/>
            <a:gdLst/>
            <a:ahLst/>
            <a:cxnLst/>
            <a:rect l="l" t="t" r="r" b="b"/>
            <a:pathLst>
              <a:path w="2232248" h="4001999" extrusionOk="0">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352" name="Google Shape;352;p40"/>
          <p:cNvGrpSpPr/>
          <p:nvPr/>
        </p:nvGrpSpPr>
        <p:grpSpPr>
          <a:xfrm>
            <a:off x="4289781" y="1635646"/>
            <a:ext cx="2088171" cy="2952320"/>
            <a:chOff x="2051720" y="1635646"/>
            <a:chExt cx="2088171" cy="2952320"/>
          </a:xfrm>
        </p:grpSpPr>
        <p:sp>
          <p:nvSpPr>
            <p:cNvPr id="353" name="Google Shape;353;p40"/>
            <p:cNvSpPr/>
            <p:nvPr/>
          </p:nvSpPr>
          <p:spPr>
            <a:xfrm>
              <a:off x="2051720" y="1635646"/>
              <a:ext cx="2088000" cy="72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Arial"/>
                <a:ea typeface="Arial"/>
                <a:cs typeface="Arial"/>
                <a:sym typeface="Arial"/>
              </a:endParaRPr>
            </a:p>
          </p:txBody>
        </p:sp>
        <p:sp>
          <p:nvSpPr>
            <p:cNvPr id="354" name="Google Shape;354;p40"/>
            <p:cNvSpPr/>
            <p:nvPr/>
          </p:nvSpPr>
          <p:spPr>
            <a:xfrm>
              <a:off x="2051720" y="4515966"/>
              <a:ext cx="2088000" cy="72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Arial"/>
                <a:ea typeface="Arial"/>
                <a:cs typeface="Arial"/>
                <a:sym typeface="Arial"/>
              </a:endParaRPr>
            </a:p>
          </p:txBody>
        </p:sp>
        <p:grpSp>
          <p:nvGrpSpPr>
            <p:cNvPr id="355" name="Google Shape;355;p40"/>
            <p:cNvGrpSpPr/>
            <p:nvPr/>
          </p:nvGrpSpPr>
          <p:grpSpPr>
            <a:xfrm>
              <a:off x="2130939" y="1805082"/>
              <a:ext cx="2008952" cy="2627016"/>
              <a:chOff x="2227884" y="1330362"/>
              <a:chExt cx="2835900" cy="2627016"/>
            </a:xfrm>
          </p:grpSpPr>
          <p:sp>
            <p:nvSpPr>
              <p:cNvPr id="356" name="Google Shape;356;p40"/>
              <p:cNvSpPr txBox="1"/>
              <p:nvPr/>
            </p:nvSpPr>
            <p:spPr>
              <a:xfrm>
                <a:off x="2227884" y="1649178"/>
                <a:ext cx="2835900" cy="2308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3F3F3F"/>
                    </a:solidFill>
                  </a:rPr>
                  <a:t>There was too little data to minimize false predictions beyond our values</a:t>
                </a:r>
                <a:endParaRPr sz="1200">
                  <a:solidFill>
                    <a:srgbClr val="3F3F3F"/>
                  </a:solidFill>
                </a:endParaRPr>
              </a:p>
              <a:p>
                <a:pPr marL="0" marR="0" lvl="0" indent="0" algn="l" rtl="0">
                  <a:spcBef>
                    <a:spcPts val="0"/>
                  </a:spcBef>
                  <a:spcAft>
                    <a:spcPts val="0"/>
                  </a:spcAft>
                  <a:buNone/>
                </a:pPr>
                <a:endParaRPr sz="1200">
                  <a:solidFill>
                    <a:srgbClr val="3F3F3F"/>
                  </a:solidFill>
                </a:endParaRPr>
              </a:p>
              <a:p>
                <a:pPr marL="0" marR="0" lvl="0" indent="0" algn="l" rtl="0">
                  <a:spcBef>
                    <a:spcPts val="0"/>
                  </a:spcBef>
                  <a:spcAft>
                    <a:spcPts val="0"/>
                  </a:spcAft>
                  <a:buNone/>
                </a:pPr>
                <a:r>
                  <a:rPr lang="en-US" sz="1200">
                    <a:solidFill>
                      <a:srgbClr val="3F3F3F"/>
                    </a:solidFill>
                  </a:rPr>
                  <a:t>We would prefer if the false negative rate was lower </a:t>
                </a:r>
                <a:endParaRPr sz="1200">
                  <a:solidFill>
                    <a:srgbClr val="3F3F3F"/>
                  </a:solidFill>
                </a:endParaRPr>
              </a:p>
              <a:p>
                <a:pPr marL="0" marR="0" lvl="0" indent="0" algn="l" rtl="0">
                  <a:spcBef>
                    <a:spcPts val="0"/>
                  </a:spcBef>
                  <a:spcAft>
                    <a:spcPts val="0"/>
                  </a:spcAft>
                  <a:buNone/>
                </a:pPr>
                <a:endParaRPr sz="1200">
                  <a:solidFill>
                    <a:srgbClr val="3F3F3F"/>
                  </a:solidFill>
                </a:endParaRPr>
              </a:p>
            </p:txBody>
          </p:sp>
          <p:sp>
            <p:nvSpPr>
              <p:cNvPr id="357" name="Google Shape;357;p40"/>
              <p:cNvSpPr txBox="1"/>
              <p:nvPr/>
            </p:nvSpPr>
            <p:spPr>
              <a:xfrm>
                <a:off x="2227884" y="1330362"/>
                <a:ext cx="2835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rgbClr val="3F3F3F"/>
                    </a:solidFill>
                  </a:rPr>
                  <a:t>Problems with Model</a:t>
                </a:r>
                <a:endParaRPr sz="1200" b="1">
                  <a:solidFill>
                    <a:srgbClr val="3F3F3F"/>
                  </a:solidFill>
                  <a:latin typeface="Arial"/>
                  <a:ea typeface="Arial"/>
                  <a:cs typeface="Arial"/>
                  <a:sym typeface="Arial"/>
                </a:endParaRPr>
              </a:p>
            </p:txBody>
          </p:sp>
        </p:grpSp>
      </p:grpSp>
      <p:grpSp>
        <p:nvGrpSpPr>
          <p:cNvPr id="358" name="Google Shape;358;p40"/>
          <p:cNvGrpSpPr/>
          <p:nvPr/>
        </p:nvGrpSpPr>
        <p:grpSpPr>
          <a:xfrm>
            <a:off x="6527842" y="1635646"/>
            <a:ext cx="2088171" cy="2952320"/>
            <a:chOff x="2051720" y="1635646"/>
            <a:chExt cx="2088171" cy="2952320"/>
          </a:xfrm>
        </p:grpSpPr>
        <p:sp>
          <p:nvSpPr>
            <p:cNvPr id="359" name="Google Shape;359;p40"/>
            <p:cNvSpPr/>
            <p:nvPr/>
          </p:nvSpPr>
          <p:spPr>
            <a:xfrm>
              <a:off x="2051720" y="1635646"/>
              <a:ext cx="2088000" cy="72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Arial"/>
                <a:ea typeface="Arial"/>
                <a:cs typeface="Arial"/>
                <a:sym typeface="Arial"/>
              </a:endParaRPr>
            </a:p>
          </p:txBody>
        </p:sp>
        <p:sp>
          <p:nvSpPr>
            <p:cNvPr id="360" name="Google Shape;360;p40"/>
            <p:cNvSpPr/>
            <p:nvPr/>
          </p:nvSpPr>
          <p:spPr>
            <a:xfrm>
              <a:off x="2051720" y="4515966"/>
              <a:ext cx="2088000" cy="72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Arial"/>
                <a:ea typeface="Arial"/>
                <a:cs typeface="Arial"/>
                <a:sym typeface="Arial"/>
              </a:endParaRPr>
            </a:p>
          </p:txBody>
        </p:sp>
        <p:grpSp>
          <p:nvGrpSpPr>
            <p:cNvPr id="361" name="Google Shape;361;p40"/>
            <p:cNvGrpSpPr/>
            <p:nvPr/>
          </p:nvGrpSpPr>
          <p:grpSpPr>
            <a:xfrm>
              <a:off x="2130939" y="1805082"/>
              <a:ext cx="2008952" cy="2627016"/>
              <a:chOff x="2227884" y="1330362"/>
              <a:chExt cx="2835900" cy="2627016"/>
            </a:xfrm>
          </p:grpSpPr>
          <p:sp>
            <p:nvSpPr>
              <p:cNvPr id="362" name="Google Shape;362;p40"/>
              <p:cNvSpPr txBox="1"/>
              <p:nvPr/>
            </p:nvSpPr>
            <p:spPr>
              <a:xfrm>
                <a:off x="2227884" y="1649178"/>
                <a:ext cx="2835900" cy="2308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rgbClr val="3F3F3F"/>
                  </a:solidFill>
                </a:endParaRPr>
              </a:p>
              <a:p>
                <a:pPr marL="0" marR="0" lvl="0" indent="0" algn="l" rtl="0">
                  <a:spcBef>
                    <a:spcPts val="0"/>
                  </a:spcBef>
                  <a:spcAft>
                    <a:spcPts val="0"/>
                  </a:spcAft>
                  <a:buNone/>
                </a:pPr>
                <a:r>
                  <a:rPr lang="en-US" sz="1200">
                    <a:solidFill>
                      <a:srgbClr val="3F3F3F"/>
                    </a:solidFill>
                  </a:rPr>
                  <a:t>More data would better inform the distinctions between classes</a:t>
                </a:r>
                <a:endParaRPr sz="1200">
                  <a:solidFill>
                    <a:srgbClr val="3F3F3F"/>
                  </a:solidFill>
                </a:endParaRPr>
              </a:p>
              <a:p>
                <a:pPr marL="0" marR="0" lvl="0" indent="0" algn="l" rtl="0">
                  <a:spcBef>
                    <a:spcPts val="0"/>
                  </a:spcBef>
                  <a:spcAft>
                    <a:spcPts val="0"/>
                  </a:spcAft>
                  <a:buNone/>
                </a:pPr>
                <a:endParaRPr sz="1200">
                  <a:solidFill>
                    <a:srgbClr val="3F3F3F"/>
                  </a:solidFill>
                </a:endParaRPr>
              </a:p>
              <a:p>
                <a:pPr marL="0" marR="0" lvl="0" indent="0" algn="l" rtl="0">
                  <a:spcBef>
                    <a:spcPts val="0"/>
                  </a:spcBef>
                  <a:spcAft>
                    <a:spcPts val="0"/>
                  </a:spcAft>
                  <a:buNone/>
                </a:pPr>
                <a:r>
                  <a:rPr lang="en-US" sz="1200">
                    <a:solidFill>
                      <a:srgbClr val="3F3F3F"/>
                    </a:solidFill>
                  </a:rPr>
                  <a:t>Varied data sets would eliminate overfitting to the sample </a:t>
                </a:r>
                <a:endParaRPr sz="1200">
                  <a:solidFill>
                    <a:srgbClr val="3F3F3F"/>
                  </a:solidFill>
                </a:endParaRPr>
              </a:p>
            </p:txBody>
          </p:sp>
          <p:sp>
            <p:nvSpPr>
              <p:cNvPr id="363" name="Google Shape;363;p40"/>
              <p:cNvSpPr txBox="1"/>
              <p:nvPr/>
            </p:nvSpPr>
            <p:spPr>
              <a:xfrm>
                <a:off x="2227884" y="1330362"/>
                <a:ext cx="2835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rgbClr val="3F3F3F"/>
                    </a:solidFill>
                  </a:rPr>
                  <a:t>Potential Model Improvements</a:t>
                </a:r>
                <a:endParaRPr sz="1200" b="1">
                  <a:solidFill>
                    <a:srgbClr val="3F3F3F"/>
                  </a:solidFill>
                  <a:latin typeface="Arial"/>
                  <a:ea typeface="Arial"/>
                  <a:cs typeface="Arial"/>
                  <a:sym typeface="Arial"/>
                </a:endParaRPr>
              </a:p>
            </p:txBody>
          </p:sp>
        </p:grpSp>
      </p:grpSp>
      <p:sp>
        <p:nvSpPr>
          <p:cNvPr id="364" name="Google Shape;364;p40"/>
          <p:cNvSpPr/>
          <p:nvPr/>
        </p:nvSpPr>
        <p:spPr>
          <a:xfrm rot="-5400000">
            <a:off x="7360437" y="1006535"/>
            <a:ext cx="501710" cy="502040"/>
          </a:xfrm>
          <a:custGeom>
            <a:avLst/>
            <a:gdLst/>
            <a:ahLst/>
            <a:cxnLst/>
            <a:rect l="l" t="t" r="r" b="b"/>
            <a:pathLst>
              <a:path w="3185463" h="3187558" extrusionOk="0">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5" name="Google Shape;365;p40"/>
          <p:cNvSpPr/>
          <p:nvPr/>
        </p:nvSpPr>
        <p:spPr>
          <a:xfrm>
            <a:off x="5130404" y="1035131"/>
            <a:ext cx="486000" cy="487436"/>
          </a:xfrm>
          <a:custGeom>
            <a:avLst/>
            <a:gdLst/>
            <a:ahLst/>
            <a:cxnLst/>
            <a:rect l="l" t="t" r="r" b="b"/>
            <a:pathLst>
              <a:path w="3240001" h="3249575" extrusionOk="0">
                <a:moveTo>
                  <a:pt x="1275349" y="2002569"/>
                </a:moveTo>
                <a:lnTo>
                  <a:pt x="1625117" y="2233002"/>
                </a:lnTo>
                <a:lnTo>
                  <a:pt x="1968772" y="2006596"/>
                </a:lnTo>
                <a:lnTo>
                  <a:pt x="3240001" y="3249575"/>
                </a:lnTo>
                <a:lnTo>
                  <a:pt x="0" y="3249575"/>
                </a:lnTo>
                <a:close/>
                <a:moveTo>
                  <a:pt x="1067116" y="1473605"/>
                </a:moveTo>
                <a:lnTo>
                  <a:pt x="1067116" y="1581605"/>
                </a:lnTo>
                <a:lnTo>
                  <a:pt x="2183116" y="1581605"/>
                </a:lnTo>
                <a:lnTo>
                  <a:pt x="2183116" y="1473605"/>
                </a:lnTo>
                <a:close/>
                <a:moveTo>
                  <a:pt x="1067116" y="1267205"/>
                </a:moveTo>
                <a:lnTo>
                  <a:pt x="1067116" y="1375205"/>
                </a:lnTo>
                <a:lnTo>
                  <a:pt x="2183116" y="1375205"/>
                </a:lnTo>
                <a:lnTo>
                  <a:pt x="2183116" y="1267205"/>
                </a:lnTo>
                <a:close/>
                <a:moveTo>
                  <a:pt x="3240001" y="1172196"/>
                </a:moveTo>
                <a:lnTo>
                  <a:pt x="3240001" y="3142550"/>
                </a:lnTo>
                <a:lnTo>
                  <a:pt x="2026252" y="1968728"/>
                </a:lnTo>
                <a:lnTo>
                  <a:pt x="3049854" y="1294362"/>
                </a:lnTo>
                <a:close/>
                <a:moveTo>
                  <a:pt x="0" y="1172196"/>
                </a:moveTo>
                <a:lnTo>
                  <a:pt x="602850" y="1559516"/>
                </a:lnTo>
                <a:lnTo>
                  <a:pt x="1217896" y="1964719"/>
                </a:lnTo>
                <a:lnTo>
                  <a:pt x="0" y="3142550"/>
                </a:lnTo>
                <a:close/>
                <a:moveTo>
                  <a:pt x="1067116" y="1060805"/>
                </a:moveTo>
                <a:lnTo>
                  <a:pt x="1067116" y="1168805"/>
                </a:lnTo>
                <a:lnTo>
                  <a:pt x="2183116" y="1168805"/>
                </a:lnTo>
                <a:lnTo>
                  <a:pt x="2183116" y="1060805"/>
                </a:lnTo>
                <a:close/>
                <a:moveTo>
                  <a:pt x="869032" y="816137"/>
                </a:moveTo>
                <a:lnTo>
                  <a:pt x="2381200" y="816137"/>
                </a:lnTo>
                <a:lnTo>
                  <a:pt x="2381200" y="1623491"/>
                </a:lnTo>
                <a:lnTo>
                  <a:pt x="1668045" y="2093329"/>
                </a:lnTo>
                <a:lnTo>
                  <a:pt x="1625116" y="2121611"/>
                </a:lnTo>
                <a:lnTo>
                  <a:pt x="869032" y="1623491"/>
                </a:lnTo>
                <a:close/>
                <a:moveTo>
                  <a:pt x="1625116" y="0"/>
                </a:moveTo>
                <a:lnTo>
                  <a:pt x="3235286" y="1060806"/>
                </a:lnTo>
                <a:lnTo>
                  <a:pt x="2489212" y="1552331"/>
                </a:lnTo>
                <a:lnTo>
                  <a:pt x="2489212" y="708008"/>
                </a:lnTo>
                <a:lnTo>
                  <a:pt x="761020" y="708008"/>
                </a:lnTo>
                <a:lnTo>
                  <a:pt x="761020" y="1552331"/>
                </a:lnTo>
                <a:lnTo>
                  <a:pt x="14946" y="1060806"/>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1"/>
          <p:cNvSpPr/>
          <p:nvPr/>
        </p:nvSpPr>
        <p:spPr>
          <a:xfrm>
            <a:off x="1187624" y="3579862"/>
            <a:ext cx="6768900" cy="156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71" name="Google Shape;371;p41"/>
          <p:cNvSpPr/>
          <p:nvPr/>
        </p:nvSpPr>
        <p:spPr>
          <a:xfrm rot="10800000">
            <a:off x="3746808" y="11735"/>
            <a:ext cx="1650300" cy="812400"/>
          </a:xfrm>
          <a:prstGeom prst="triangle">
            <a:avLst>
              <a:gd name="adj" fmla="val 50000"/>
            </a:avLst>
          </a:prstGeom>
          <a:noFill/>
          <a:ln w="381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72" name="Google Shape;372;p41"/>
          <p:cNvSpPr/>
          <p:nvPr/>
        </p:nvSpPr>
        <p:spPr>
          <a:xfrm rot="10800000">
            <a:off x="4041552" y="111794"/>
            <a:ext cx="1060800" cy="5544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73" name="Google Shape;373;p41"/>
          <p:cNvSpPr txBox="1"/>
          <p:nvPr/>
        </p:nvSpPr>
        <p:spPr>
          <a:xfrm>
            <a:off x="2915816" y="3669157"/>
            <a:ext cx="3312300" cy="461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chemeClr val="lt1"/>
                </a:solidFill>
              </a:rPr>
              <a:t>Evaluation</a:t>
            </a:r>
            <a:endParaRPr sz="2400" b="1">
              <a:solidFill>
                <a:schemeClr val="lt1"/>
              </a:solidFill>
              <a:latin typeface="Arial"/>
              <a:ea typeface="Arial"/>
              <a:cs typeface="Arial"/>
              <a:sym typeface="Arial"/>
            </a:endParaRPr>
          </a:p>
        </p:txBody>
      </p:sp>
      <p:sp>
        <p:nvSpPr>
          <p:cNvPr id="374" name="Google Shape;374;p41"/>
          <p:cNvSpPr txBox="1"/>
          <p:nvPr/>
        </p:nvSpPr>
        <p:spPr>
          <a:xfrm>
            <a:off x="1835696" y="4486349"/>
            <a:ext cx="5436600" cy="461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2"/>
          <p:cNvSpPr/>
          <p:nvPr/>
        </p:nvSpPr>
        <p:spPr>
          <a:xfrm>
            <a:off x="605775" y="4265500"/>
            <a:ext cx="483900" cy="4839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2"/>
          <p:cNvSpPr/>
          <p:nvPr/>
        </p:nvSpPr>
        <p:spPr>
          <a:xfrm>
            <a:off x="585682" y="2144897"/>
            <a:ext cx="524100" cy="5241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81" name="Google Shape;381;p42"/>
          <p:cNvSpPr/>
          <p:nvPr/>
        </p:nvSpPr>
        <p:spPr>
          <a:xfrm>
            <a:off x="585682" y="2836804"/>
            <a:ext cx="524100" cy="5241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82" name="Google Shape;382;p42"/>
          <p:cNvSpPr/>
          <p:nvPr/>
        </p:nvSpPr>
        <p:spPr>
          <a:xfrm>
            <a:off x="585682" y="3571841"/>
            <a:ext cx="524100" cy="524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83" name="Google Shape;383;p42"/>
          <p:cNvSpPr txBox="1">
            <a:spLocks noGrp="1"/>
          </p:cNvSpPr>
          <p:nvPr>
            <p:ph type="title"/>
          </p:nvPr>
        </p:nvSpPr>
        <p:spPr>
          <a:xfrm>
            <a:off x="0" y="0"/>
            <a:ext cx="9144000" cy="884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5"/>
              </a:buClr>
              <a:buSzPts val="4400"/>
              <a:buFont typeface="Arial"/>
              <a:buNone/>
            </a:pPr>
            <a:r>
              <a:rPr lang="en-US" sz="3400">
                <a:solidFill>
                  <a:schemeClr val="accent5"/>
                </a:solidFill>
              </a:rPr>
              <a:t>Evaluation Metrics Across All Target Variables</a:t>
            </a:r>
            <a:endParaRPr sz="3400" b="0" i="0" u="none" strike="noStrike" cap="none">
              <a:solidFill>
                <a:srgbClr val="3F3F3F"/>
              </a:solidFill>
              <a:latin typeface="Arial"/>
              <a:ea typeface="Arial"/>
              <a:cs typeface="Arial"/>
              <a:sym typeface="Arial"/>
            </a:endParaRPr>
          </a:p>
        </p:txBody>
      </p:sp>
      <p:graphicFrame>
        <p:nvGraphicFramePr>
          <p:cNvPr id="384" name="Google Shape;384;p42"/>
          <p:cNvGraphicFramePr/>
          <p:nvPr/>
        </p:nvGraphicFramePr>
        <p:xfrm>
          <a:off x="540000" y="1059582"/>
          <a:ext cx="8090650" cy="3810050"/>
        </p:xfrm>
        <a:graphic>
          <a:graphicData uri="http://schemas.openxmlformats.org/drawingml/2006/table">
            <a:tbl>
              <a:tblPr firstRow="1" bandRow="1">
                <a:noFill/>
                <a:tableStyleId>{6CF0D29C-C9FF-48BC-8B2D-4C767C23102D}</a:tableStyleId>
              </a:tblPr>
              <a:tblGrid>
                <a:gridCol w="608350">
                  <a:extLst>
                    <a:ext uri="{9D8B030D-6E8A-4147-A177-3AD203B41FA5}">
                      <a16:colId xmlns:a16="http://schemas.microsoft.com/office/drawing/2014/main" val="20000"/>
                    </a:ext>
                  </a:extLst>
                </a:gridCol>
                <a:gridCol w="2847575">
                  <a:extLst>
                    <a:ext uri="{9D8B030D-6E8A-4147-A177-3AD203B41FA5}">
                      <a16:colId xmlns:a16="http://schemas.microsoft.com/office/drawing/2014/main" val="20001"/>
                    </a:ext>
                  </a:extLst>
                </a:gridCol>
                <a:gridCol w="360050">
                  <a:extLst>
                    <a:ext uri="{9D8B030D-6E8A-4147-A177-3AD203B41FA5}">
                      <a16:colId xmlns:a16="http://schemas.microsoft.com/office/drawing/2014/main" val="20002"/>
                    </a:ext>
                  </a:extLst>
                </a:gridCol>
                <a:gridCol w="360050">
                  <a:extLst>
                    <a:ext uri="{9D8B030D-6E8A-4147-A177-3AD203B41FA5}">
                      <a16:colId xmlns:a16="http://schemas.microsoft.com/office/drawing/2014/main" val="20003"/>
                    </a:ext>
                  </a:extLst>
                </a:gridCol>
                <a:gridCol w="3554625">
                  <a:extLst>
                    <a:ext uri="{9D8B030D-6E8A-4147-A177-3AD203B41FA5}">
                      <a16:colId xmlns:a16="http://schemas.microsoft.com/office/drawing/2014/main" val="20004"/>
                    </a:ext>
                  </a:extLst>
                </a:gridCol>
                <a:gridCol w="360000">
                  <a:extLst>
                    <a:ext uri="{9D8B030D-6E8A-4147-A177-3AD203B41FA5}">
                      <a16:colId xmlns:a16="http://schemas.microsoft.com/office/drawing/2014/main" val="20005"/>
                    </a:ext>
                  </a:extLst>
                </a:gridCol>
              </a:tblGrid>
              <a:tr h="759050">
                <a:tc>
                  <a:txBody>
                    <a:bodyPr/>
                    <a:lstStyle/>
                    <a:p>
                      <a:pPr marL="0" marR="0" lvl="0" indent="0" algn="l" rtl="0">
                        <a:spcBef>
                          <a:spcPts val="0"/>
                        </a:spcBef>
                        <a:spcAft>
                          <a:spcPts val="0"/>
                        </a:spcAft>
                        <a:buNone/>
                      </a:pPr>
                      <a:endParaRPr sz="1800" u="none" strike="noStrike" cap="none">
                        <a:latin typeface="Arial"/>
                        <a:ea typeface="Arial"/>
                        <a:cs typeface="Arial"/>
                        <a:sym typeface="Arial"/>
                      </a:endParaRPr>
                    </a:p>
                  </a:txBody>
                  <a:tcPr marL="91450" marR="91450" marT="45725" marB="45725">
                    <a:lnB w="19050" cap="flat" cmpd="sng">
                      <a:solidFill>
                        <a:schemeClr val="accent2"/>
                      </a:solidFill>
                      <a:prstDash val="solid"/>
                      <a:round/>
                      <a:headEnd type="none" w="sm" len="sm"/>
                      <a:tailEnd type="none" w="sm" len="sm"/>
                    </a:lnB>
                  </a:tcPr>
                </a:tc>
                <a:tc>
                  <a:txBody>
                    <a:bodyPr/>
                    <a:lstStyle/>
                    <a:p>
                      <a:pPr marL="0" marR="0" lvl="0" indent="0" algn="l" rtl="0">
                        <a:spcBef>
                          <a:spcPts val="0"/>
                        </a:spcBef>
                        <a:spcAft>
                          <a:spcPts val="0"/>
                        </a:spcAft>
                        <a:buNone/>
                      </a:pPr>
                      <a:endParaRPr sz="1400" u="none" strike="noStrike" cap="none">
                        <a:solidFill>
                          <a:srgbClr val="3F3F3F"/>
                        </a:solidFill>
                        <a:latin typeface="Arial"/>
                        <a:ea typeface="Arial"/>
                        <a:cs typeface="Arial"/>
                        <a:sym typeface="Arial"/>
                      </a:endParaRPr>
                    </a:p>
                  </a:txBody>
                  <a:tcPr marL="91450" marR="91450" marT="45725" marB="45725" anchor="ctr">
                    <a:lnB w="19050" cap="flat" cmpd="sng">
                      <a:solidFill>
                        <a:schemeClr val="accent2"/>
                      </a:solidFill>
                      <a:prstDash val="solid"/>
                      <a:round/>
                      <a:headEnd type="none" w="sm" len="sm"/>
                      <a:tailEnd type="none" w="sm" len="sm"/>
                    </a:lnB>
                  </a:tcPr>
                </a:tc>
                <a:tc>
                  <a:txBody>
                    <a:bodyPr/>
                    <a:lstStyle/>
                    <a:p>
                      <a:pPr marL="0" marR="0" lvl="0" indent="0" algn="l" rtl="0">
                        <a:spcBef>
                          <a:spcPts val="0"/>
                        </a:spcBef>
                        <a:spcAft>
                          <a:spcPts val="0"/>
                        </a:spcAft>
                        <a:buNone/>
                      </a:pPr>
                      <a:endParaRPr sz="1800" u="none" strike="noStrike" cap="none">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endParaRPr sz="1200" u="none" strike="noStrike" cap="none">
                        <a:latin typeface="Arial"/>
                        <a:ea typeface="Arial"/>
                        <a:cs typeface="Arial"/>
                        <a:sym typeface="Arial"/>
                      </a:endParaRPr>
                    </a:p>
                    <a:p>
                      <a:pPr marL="0" marR="0" lvl="0" indent="0" algn="l" rtl="0">
                        <a:spcBef>
                          <a:spcPts val="0"/>
                        </a:spcBef>
                        <a:spcAft>
                          <a:spcPts val="0"/>
                        </a:spcAft>
                        <a:buNone/>
                      </a:pPr>
                      <a:endParaRPr sz="1200" b="0" u="none" strike="noStrike" cap="none">
                        <a:latin typeface="Arial"/>
                        <a:ea typeface="Arial"/>
                        <a:cs typeface="Arial"/>
                        <a:sym typeface="Arial"/>
                      </a:endParaRPr>
                    </a:p>
                  </a:txBody>
                  <a:tcPr marL="91450" marR="91450" marT="45725" marB="45725">
                    <a:lnB w="19050" cap="flat" cmpd="sng">
                      <a:solidFill>
                        <a:schemeClr val="accen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F3F3F"/>
                        </a:buClr>
                        <a:buSzPts val="1200"/>
                        <a:buFont typeface="Arial"/>
                        <a:buNone/>
                      </a:pPr>
                      <a:r>
                        <a:rPr lang="en-US" sz="1200">
                          <a:solidFill>
                            <a:srgbClr val="3F3F3F"/>
                          </a:solidFill>
                        </a:rPr>
                        <a:t>We measured the average evaluation metrics after creating models that analyzed the drug use risk for each individual drug... </a:t>
                      </a:r>
                      <a:endParaRPr sz="1200">
                        <a:solidFill>
                          <a:srgbClr val="3F3F3F"/>
                        </a:solidFill>
                      </a:endParaRPr>
                    </a:p>
                    <a:p>
                      <a:pPr marL="0" marR="0" lvl="0" indent="0" algn="l" rtl="0">
                        <a:lnSpc>
                          <a:spcPct val="100000"/>
                        </a:lnSpc>
                        <a:spcBef>
                          <a:spcPts val="0"/>
                        </a:spcBef>
                        <a:spcAft>
                          <a:spcPts val="0"/>
                        </a:spcAft>
                        <a:buClr>
                          <a:srgbClr val="3F3F3F"/>
                        </a:buClr>
                        <a:buSzPts val="1200"/>
                        <a:buFont typeface="Arial"/>
                        <a:buNone/>
                      </a:pPr>
                      <a:r>
                        <a:rPr lang="en-US" sz="1200">
                          <a:solidFill>
                            <a:srgbClr val="3F3F3F"/>
                          </a:solidFill>
                        </a:rPr>
                        <a:t> </a:t>
                      </a:r>
                      <a:endParaRPr/>
                    </a:p>
                    <a:p>
                      <a:pPr marL="0" marR="0" lvl="0" indent="0" algn="l" rtl="0">
                        <a:spcBef>
                          <a:spcPts val="0"/>
                        </a:spcBef>
                        <a:spcAft>
                          <a:spcPts val="0"/>
                        </a:spcAft>
                        <a:buNone/>
                      </a:pPr>
                      <a:endParaRPr sz="1200" b="0" u="none" strike="noStrike" cap="none">
                        <a:solidFill>
                          <a:srgbClr val="3F3F3F"/>
                        </a:solidFill>
                        <a:latin typeface="Arial"/>
                        <a:ea typeface="Arial"/>
                        <a:cs typeface="Arial"/>
                        <a:sym typeface="Arial"/>
                      </a:endParaRPr>
                    </a:p>
                  </a:txBody>
                  <a:tcPr marL="91450" marR="91450" marT="45725" marB="45725">
                    <a:lnB w="19050" cap="flat" cmpd="sng">
                      <a:solidFill>
                        <a:schemeClr val="accent2"/>
                      </a:solidFill>
                      <a:prstDash val="solid"/>
                      <a:round/>
                      <a:headEnd type="none" w="sm" len="sm"/>
                      <a:tailEnd type="none" w="sm" len="sm"/>
                    </a:lnB>
                  </a:tcPr>
                </a:tc>
                <a:tc>
                  <a:txBody>
                    <a:bodyPr/>
                    <a:lstStyle/>
                    <a:p>
                      <a:pPr marL="0" marR="0" lvl="0" indent="0" algn="l" rtl="0">
                        <a:spcBef>
                          <a:spcPts val="0"/>
                        </a:spcBef>
                        <a:spcAft>
                          <a:spcPts val="0"/>
                        </a:spcAft>
                        <a:buNone/>
                      </a:pPr>
                      <a:endParaRPr sz="1200" b="0" u="none" strike="noStrike" cap="none">
                        <a:latin typeface="Arial"/>
                        <a:ea typeface="Arial"/>
                        <a:cs typeface="Arial"/>
                        <a:sym typeface="Arial"/>
                      </a:endParaRPr>
                    </a:p>
                  </a:txBody>
                  <a:tcPr marL="91450" marR="91450" marT="45725" marB="45725">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0"/>
                  </a:ext>
                </a:extLst>
              </a:tr>
              <a:tr h="684000">
                <a:tc>
                  <a:txBody>
                    <a:bodyPr/>
                    <a:lstStyle/>
                    <a:p>
                      <a:pPr marL="0" marR="0" lvl="0" indent="0" algn="ctr" rtl="0">
                        <a:spcBef>
                          <a:spcPts val="0"/>
                        </a:spcBef>
                        <a:spcAft>
                          <a:spcPts val="0"/>
                        </a:spcAft>
                        <a:buNone/>
                      </a:pPr>
                      <a:r>
                        <a:rPr lang="en-US" sz="1400" u="none" strike="noStrike" cap="none">
                          <a:solidFill>
                            <a:schemeClr val="lt1"/>
                          </a:solidFill>
                          <a:latin typeface="Arial"/>
                          <a:ea typeface="Arial"/>
                          <a:cs typeface="Arial"/>
                          <a:sym typeface="Arial"/>
                        </a:rPr>
                        <a:t>01</a:t>
                      </a:r>
                      <a:endParaRPr sz="1400" b="1" u="none" strike="noStrike" cap="none">
                        <a:solidFill>
                          <a:schemeClr val="lt1"/>
                        </a:solidFill>
                        <a:latin typeface="Arial"/>
                        <a:ea typeface="Arial"/>
                        <a:cs typeface="Arial"/>
                        <a:sym typeface="Arial"/>
                      </a:endParaRPr>
                    </a:p>
                  </a:txBody>
                  <a:tcPr marL="91450" marR="91450" marT="45725" marB="45725" anchor="ct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lvl="0" indent="0" algn="l" rtl="0">
                        <a:spcBef>
                          <a:spcPts val="0"/>
                        </a:spcBef>
                        <a:spcAft>
                          <a:spcPts val="0"/>
                        </a:spcAft>
                        <a:buNone/>
                      </a:pPr>
                      <a:r>
                        <a:rPr lang="en-US" sz="1200">
                          <a:solidFill>
                            <a:srgbClr val="3F3F3F"/>
                          </a:solidFill>
                        </a:rPr>
                        <a:t>Average AUC Score on all target variables</a:t>
                      </a:r>
                      <a:endParaRPr sz="1200" u="none" strike="noStrike" cap="none">
                        <a:solidFill>
                          <a:srgbClr val="3F3F3F"/>
                        </a:solidFill>
                        <a:latin typeface="Arial"/>
                        <a:ea typeface="Arial"/>
                        <a:cs typeface="Arial"/>
                        <a:sym typeface="Arial"/>
                      </a:endParaRPr>
                    </a:p>
                  </a:txBody>
                  <a:tcPr marL="91450" marR="91450" marT="45725" marB="45725" anchor="ct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lvl="0" indent="0" algn="l" rtl="0">
                        <a:spcBef>
                          <a:spcPts val="0"/>
                        </a:spcBef>
                        <a:spcAft>
                          <a:spcPts val="0"/>
                        </a:spcAft>
                        <a:buNone/>
                      </a:pPr>
                      <a:endParaRPr sz="1800" u="none" strike="noStrike" cap="none">
                        <a:latin typeface="Arial"/>
                        <a:ea typeface="Arial"/>
                        <a:cs typeface="Arial"/>
                        <a:sym typeface="Arial"/>
                      </a:endParaRPr>
                    </a:p>
                  </a:txBody>
                  <a:tcPr marL="91450" marR="91450" marT="45725" marB="45725"/>
                </a:tc>
                <a:tc gridSpan="3">
                  <a:txBody>
                    <a:bodyPr/>
                    <a:lstStyle/>
                    <a:p>
                      <a:pPr marL="0" marR="0" lvl="0" indent="0" algn="ctr" rtl="0">
                        <a:spcBef>
                          <a:spcPts val="0"/>
                        </a:spcBef>
                        <a:spcAft>
                          <a:spcPts val="0"/>
                        </a:spcAft>
                        <a:buNone/>
                      </a:pPr>
                      <a:r>
                        <a:rPr lang="en-US" sz="4000" b="1">
                          <a:solidFill>
                            <a:schemeClr val="accent3"/>
                          </a:solidFill>
                        </a:rPr>
                        <a:t>82</a:t>
                      </a:r>
                      <a:r>
                        <a:rPr lang="en-US" sz="4000" b="1" u="none" strike="noStrike" cap="none">
                          <a:solidFill>
                            <a:schemeClr val="accent3"/>
                          </a:solidFill>
                          <a:latin typeface="Arial"/>
                          <a:ea typeface="Arial"/>
                          <a:cs typeface="Arial"/>
                          <a:sym typeface="Arial"/>
                        </a:rPr>
                        <a:t>%</a:t>
                      </a:r>
                      <a:endParaRPr sz="4000" b="1" u="none" strike="noStrike" cap="none">
                        <a:solidFill>
                          <a:schemeClr val="accent3"/>
                        </a:solidFill>
                        <a:latin typeface="Arial"/>
                        <a:ea typeface="Arial"/>
                        <a:cs typeface="Arial"/>
                        <a:sym typeface="Arial"/>
                      </a:endParaRPr>
                    </a:p>
                  </a:txBody>
                  <a:tcPr marL="91450" marR="91450" marT="45725" marB="45725" anchor="ct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684000">
                <a:tc>
                  <a:txBody>
                    <a:bodyPr/>
                    <a:lstStyle/>
                    <a:p>
                      <a:pPr marL="0" marR="0" lvl="0" indent="0" algn="ctr" rtl="0">
                        <a:spcBef>
                          <a:spcPts val="0"/>
                        </a:spcBef>
                        <a:spcAft>
                          <a:spcPts val="0"/>
                        </a:spcAft>
                        <a:buNone/>
                      </a:pPr>
                      <a:r>
                        <a:rPr lang="en-US" sz="1400" u="none" strike="noStrike" cap="none">
                          <a:solidFill>
                            <a:schemeClr val="lt1"/>
                          </a:solidFill>
                          <a:latin typeface="Arial"/>
                          <a:ea typeface="Arial"/>
                          <a:cs typeface="Arial"/>
                          <a:sym typeface="Arial"/>
                        </a:rPr>
                        <a:t>02</a:t>
                      </a:r>
                      <a:endParaRPr sz="1400" b="1" u="none" strike="noStrike" cap="none">
                        <a:solidFill>
                          <a:schemeClr val="lt1"/>
                        </a:solidFill>
                        <a:latin typeface="Arial"/>
                        <a:ea typeface="Arial"/>
                        <a:cs typeface="Arial"/>
                        <a:sym typeface="Arial"/>
                      </a:endParaRPr>
                    </a:p>
                  </a:txBody>
                  <a:tcPr marL="91450" marR="91450" marT="45725" marB="45725" anchor="ct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F3F3F"/>
                        </a:buClr>
                        <a:buSzPts val="1200"/>
                        <a:buFont typeface="Arial"/>
                        <a:buNone/>
                      </a:pPr>
                      <a:r>
                        <a:rPr lang="en-US" sz="1200">
                          <a:solidFill>
                            <a:srgbClr val="3F3F3F"/>
                          </a:solidFill>
                        </a:rPr>
                        <a:t>Average accuracy on all target variables</a:t>
                      </a:r>
                      <a:endParaRPr sz="1200" u="none" strike="noStrike" cap="none">
                        <a:solidFill>
                          <a:srgbClr val="3F3F3F"/>
                        </a:solidFill>
                        <a:latin typeface="Arial"/>
                        <a:ea typeface="Arial"/>
                        <a:cs typeface="Arial"/>
                        <a:sym typeface="Arial"/>
                      </a:endParaRPr>
                    </a:p>
                  </a:txBody>
                  <a:tcPr marL="91450" marR="91450" marT="45725" marB="45725" anchor="ct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lvl="0" indent="0" algn="l" rtl="0">
                        <a:spcBef>
                          <a:spcPts val="0"/>
                        </a:spcBef>
                        <a:spcAft>
                          <a:spcPts val="0"/>
                        </a:spcAft>
                        <a:buNone/>
                      </a:pPr>
                      <a:endParaRPr sz="1800" u="none" strike="noStrike" cap="none">
                        <a:latin typeface="Arial"/>
                        <a:ea typeface="Arial"/>
                        <a:cs typeface="Arial"/>
                        <a:sym typeface="Arial"/>
                      </a:endParaRPr>
                    </a:p>
                  </a:txBody>
                  <a:tcPr marL="91450" marR="91450" marT="45725" marB="45725"/>
                </a:tc>
                <a:tc gridSpan="3">
                  <a:txBody>
                    <a:bodyPr/>
                    <a:lstStyle/>
                    <a:p>
                      <a:pPr marL="0" marR="0" lvl="0" indent="0" algn="ctr" rtl="0">
                        <a:spcBef>
                          <a:spcPts val="0"/>
                        </a:spcBef>
                        <a:spcAft>
                          <a:spcPts val="0"/>
                        </a:spcAft>
                        <a:buNone/>
                      </a:pPr>
                      <a:r>
                        <a:rPr lang="en-US" sz="4000" b="1">
                          <a:solidFill>
                            <a:schemeClr val="accent4"/>
                          </a:solidFill>
                        </a:rPr>
                        <a:t>94</a:t>
                      </a:r>
                      <a:r>
                        <a:rPr lang="en-US" sz="4000" b="1" u="none" strike="noStrike" cap="none">
                          <a:solidFill>
                            <a:schemeClr val="accent4"/>
                          </a:solidFill>
                          <a:latin typeface="Arial"/>
                          <a:ea typeface="Arial"/>
                          <a:cs typeface="Arial"/>
                          <a:sym typeface="Arial"/>
                        </a:rPr>
                        <a:t>%</a:t>
                      </a:r>
                      <a:endParaRPr sz="4000" b="1" u="none" strike="noStrike" cap="none">
                        <a:solidFill>
                          <a:schemeClr val="accent4"/>
                        </a:solidFill>
                        <a:latin typeface="Arial"/>
                        <a:ea typeface="Arial"/>
                        <a:cs typeface="Arial"/>
                        <a:sym typeface="Arial"/>
                      </a:endParaRPr>
                    </a:p>
                  </a:txBody>
                  <a:tcPr marL="91450" marR="91450" marT="45725" marB="45725" anchor="ct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684000">
                <a:tc>
                  <a:txBody>
                    <a:bodyPr/>
                    <a:lstStyle/>
                    <a:p>
                      <a:pPr marL="0" marR="0" lvl="0" indent="0" algn="ctr" rtl="0">
                        <a:spcBef>
                          <a:spcPts val="0"/>
                        </a:spcBef>
                        <a:spcAft>
                          <a:spcPts val="0"/>
                        </a:spcAft>
                        <a:buNone/>
                      </a:pPr>
                      <a:r>
                        <a:rPr lang="en-US" sz="1400" u="none" strike="noStrike" cap="none">
                          <a:solidFill>
                            <a:schemeClr val="lt1"/>
                          </a:solidFill>
                          <a:latin typeface="Arial"/>
                          <a:ea typeface="Arial"/>
                          <a:cs typeface="Arial"/>
                          <a:sym typeface="Arial"/>
                        </a:rPr>
                        <a:t>03</a:t>
                      </a:r>
                      <a:endParaRPr sz="1400" b="1" u="none" strike="noStrike" cap="none">
                        <a:solidFill>
                          <a:schemeClr val="lt1"/>
                        </a:solidFill>
                        <a:latin typeface="Arial"/>
                        <a:ea typeface="Arial"/>
                        <a:cs typeface="Arial"/>
                        <a:sym typeface="Arial"/>
                      </a:endParaRPr>
                    </a:p>
                  </a:txBody>
                  <a:tcPr marL="91450" marR="91450" marT="45725" marB="45725" anchor="ct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lvl="0" indent="0" algn="l" rtl="0">
                        <a:spcBef>
                          <a:spcPts val="0"/>
                        </a:spcBef>
                        <a:spcAft>
                          <a:spcPts val="0"/>
                        </a:spcAft>
                        <a:buNone/>
                      </a:pPr>
                      <a:r>
                        <a:rPr lang="en-US" sz="1200">
                          <a:solidFill>
                            <a:srgbClr val="3F3F3F"/>
                          </a:solidFill>
                        </a:rPr>
                        <a:t>Average recall on all target variables</a:t>
                      </a:r>
                      <a:endParaRPr sz="1200" u="none" strike="noStrike" cap="none">
                        <a:solidFill>
                          <a:srgbClr val="3F3F3F"/>
                        </a:solidFill>
                        <a:latin typeface="Arial"/>
                        <a:ea typeface="Arial"/>
                        <a:cs typeface="Arial"/>
                        <a:sym typeface="Arial"/>
                      </a:endParaRPr>
                    </a:p>
                  </a:txBody>
                  <a:tcPr marL="91450" marR="91450" marT="45725" marB="45725" anchor="ct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lvl="0" indent="0" algn="l" rtl="0">
                        <a:spcBef>
                          <a:spcPts val="0"/>
                        </a:spcBef>
                        <a:spcAft>
                          <a:spcPts val="0"/>
                        </a:spcAft>
                        <a:buNone/>
                      </a:pPr>
                      <a:endParaRPr sz="1800" u="none" strike="noStrike" cap="none">
                        <a:latin typeface="Arial"/>
                        <a:ea typeface="Arial"/>
                        <a:cs typeface="Arial"/>
                        <a:sym typeface="Arial"/>
                      </a:endParaRPr>
                    </a:p>
                  </a:txBody>
                  <a:tcPr marL="91450" marR="91450" marT="45725" marB="45725"/>
                </a:tc>
                <a:tc gridSpan="3">
                  <a:txBody>
                    <a:bodyPr/>
                    <a:lstStyle/>
                    <a:p>
                      <a:pPr marL="0" marR="0" lvl="0" indent="0" algn="ctr" rtl="0">
                        <a:spcBef>
                          <a:spcPts val="0"/>
                        </a:spcBef>
                        <a:spcAft>
                          <a:spcPts val="0"/>
                        </a:spcAft>
                        <a:buNone/>
                      </a:pPr>
                      <a:r>
                        <a:rPr lang="en-US" sz="4000" b="1">
                          <a:solidFill>
                            <a:schemeClr val="accent1"/>
                          </a:solidFill>
                        </a:rPr>
                        <a:t>71</a:t>
                      </a:r>
                      <a:r>
                        <a:rPr lang="en-US" sz="4000" b="1" u="none" strike="noStrike" cap="none">
                          <a:solidFill>
                            <a:schemeClr val="accent1"/>
                          </a:solidFill>
                          <a:latin typeface="Arial"/>
                          <a:ea typeface="Arial"/>
                          <a:cs typeface="Arial"/>
                          <a:sym typeface="Arial"/>
                        </a:rPr>
                        <a:t>%</a:t>
                      </a:r>
                      <a:endParaRPr sz="4000" b="1" u="none" strike="noStrike" cap="none">
                        <a:solidFill>
                          <a:schemeClr val="accent1"/>
                        </a:solidFill>
                        <a:latin typeface="Arial"/>
                        <a:ea typeface="Arial"/>
                        <a:cs typeface="Arial"/>
                        <a:sym typeface="Arial"/>
                      </a:endParaRPr>
                    </a:p>
                  </a:txBody>
                  <a:tcPr marL="91450" marR="91450" marT="45725" marB="45725" anchor="ct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684000">
                <a:tc>
                  <a:txBody>
                    <a:bodyPr/>
                    <a:lstStyle/>
                    <a:p>
                      <a:pPr marL="0" marR="0" lvl="0" indent="0" algn="ctr" rtl="0">
                        <a:spcBef>
                          <a:spcPts val="0"/>
                        </a:spcBef>
                        <a:spcAft>
                          <a:spcPts val="0"/>
                        </a:spcAft>
                        <a:buNone/>
                      </a:pPr>
                      <a:r>
                        <a:rPr lang="en-US">
                          <a:solidFill>
                            <a:schemeClr val="lt1"/>
                          </a:solidFill>
                        </a:rPr>
                        <a:t>04</a:t>
                      </a:r>
                      <a:endParaRPr sz="1400" u="none" strike="noStrike" cap="none">
                        <a:solidFill>
                          <a:schemeClr val="lt1"/>
                        </a:solidFill>
                        <a:latin typeface="Arial"/>
                        <a:ea typeface="Arial"/>
                        <a:cs typeface="Arial"/>
                        <a:sym typeface="Arial"/>
                      </a:endParaRPr>
                    </a:p>
                  </a:txBody>
                  <a:tcPr marL="91450" marR="91450" marT="45725" marB="45725" anchor="ct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lvl="0" indent="0" algn="l" rtl="0">
                        <a:spcBef>
                          <a:spcPts val="0"/>
                        </a:spcBef>
                        <a:spcAft>
                          <a:spcPts val="0"/>
                        </a:spcAft>
                        <a:buNone/>
                      </a:pPr>
                      <a:r>
                        <a:rPr lang="en-US" sz="1200">
                          <a:solidFill>
                            <a:srgbClr val="3F3F3F"/>
                          </a:solidFill>
                        </a:rPr>
                        <a:t>Average F-Measure</a:t>
                      </a:r>
                      <a:endParaRPr sz="1200">
                        <a:solidFill>
                          <a:srgbClr val="3F3F3F"/>
                        </a:solidFill>
                      </a:endParaRPr>
                    </a:p>
                  </a:txBody>
                  <a:tcPr marL="91450" marR="91450" marT="45725" marB="45725" anchor="ct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lvl="0" indent="0" algn="l" rtl="0">
                        <a:spcBef>
                          <a:spcPts val="0"/>
                        </a:spcBef>
                        <a:spcAft>
                          <a:spcPts val="0"/>
                        </a:spcAft>
                        <a:buNone/>
                      </a:pPr>
                      <a:endParaRPr sz="1800" u="none" strike="noStrike" cap="none">
                        <a:latin typeface="Arial"/>
                        <a:ea typeface="Arial"/>
                        <a:cs typeface="Arial"/>
                        <a:sym typeface="Arial"/>
                      </a:endParaRPr>
                    </a:p>
                  </a:txBody>
                  <a:tcPr marL="91450" marR="91450" marT="45725" marB="45725"/>
                </a:tc>
                <a:tc gridSpan="3">
                  <a:txBody>
                    <a:bodyPr/>
                    <a:lstStyle/>
                    <a:p>
                      <a:pPr marL="0" marR="0" lvl="0" indent="0" algn="ctr" rtl="0">
                        <a:spcBef>
                          <a:spcPts val="0"/>
                        </a:spcBef>
                        <a:spcAft>
                          <a:spcPts val="0"/>
                        </a:spcAft>
                        <a:buNone/>
                      </a:pPr>
                      <a:r>
                        <a:rPr lang="en-US" sz="4000" b="1">
                          <a:solidFill>
                            <a:schemeClr val="accent3"/>
                          </a:solidFill>
                        </a:rPr>
                        <a:t>75%</a:t>
                      </a:r>
                      <a:endParaRPr sz="4000" b="1">
                        <a:solidFill>
                          <a:schemeClr val="accent3"/>
                        </a:solidFill>
                      </a:endParaRPr>
                    </a:p>
                  </a:txBody>
                  <a:tcPr marL="91450" marR="91450" marT="45725" marB="45725" anchor="ct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3"/>
          <p:cNvSpPr/>
          <p:nvPr/>
        </p:nvSpPr>
        <p:spPr>
          <a:xfrm>
            <a:off x="3753925" y="2488800"/>
            <a:ext cx="1970400" cy="1977300"/>
          </a:xfrm>
          <a:prstGeom prst="rect">
            <a:avLst/>
          </a:prstGeom>
          <a:solidFill>
            <a:srgbClr val="59595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3"/>
          <p:cNvSpPr txBox="1"/>
          <p:nvPr/>
        </p:nvSpPr>
        <p:spPr>
          <a:xfrm>
            <a:off x="204844" y="165925"/>
            <a:ext cx="3024300" cy="1569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chemeClr val="accent1"/>
                </a:solidFill>
              </a:rPr>
              <a:t>Cannabis</a:t>
            </a:r>
            <a:r>
              <a:rPr lang="en-US" sz="3200" b="1">
                <a:solidFill>
                  <a:srgbClr val="3F3F3F"/>
                </a:solidFill>
              </a:rPr>
              <a:t> Model</a:t>
            </a:r>
            <a:endParaRPr sz="3200" b="1">
              <a:solidFill>
                <a:srgbClr val="3F3F3F"/>
              </a:solidFill>
              <a:latin typeface="Arial"/>
              <a:ea typeface="Arial"/>
              <a:cs typeface="Arial"/>
              <a:sym typeface="Arial"/>
            </a:endParaRPr>
          </a:p>
        </p:txBody>
      </p:sp>
      <p:sp>
        <p:nvSpPr>
          <p:cNvPr id="391" name="Google Shape;391;p43"/>
          <p:cNvSpPr txBox="1"/>
          <p:nvPr/>
        </p:nvSpPr>
        <p:spPr>
          <a:xfrm>
            <a:off x="315419" y="1576114"/>
            <a:ext cx="2160300" cy="1569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3F3F3F"/>
                </a:solidFill>
              </a:rPr>
              <a:t>Based on the AUC, the logistic regression model is the best predictor of the risk for cannabis use. </a:t>
            </a:r>
            <a:endParaRPr sz="1200">
              <a:solidFill>
                <a:srgbClr val="3F3F3F"/>
              </a:solidFill>
            </a:endParaRPr>
          </a:p>
          <a:p>
            <a:pPr marL="0" marR="0" lvl="0" indent="0" algn="l" rtl="0">
              <a:spcBef>
                <a:spcPts val="0"/>
              </a:spcBef>
              <a:spcAft>
                <a:spcPts val="0"/>
              </a:spcAft>
              <a:buNone/>
            </a:pPr>
            <a:endParaRPr sz="1200">
              <a:solidFill>
                <a:srgbClr val="3F3F3F"/>
              </a:solidFill>
            </a:endParaRPr>
          </a:p>
          <a:p>
            <a:pPr marL="0" marR="0" lvl="0" indent="0" algn="l" rtl="0">
              <a:spcBef>
                <a:spcPts val="0"/>
              </a:spcBef>
              <a:spcAft>
                <a:spcPts val="0"/>
              </a:spcAft>
              <a:buNone/>
            </a:pPr>
            <a:r>
              <a:rPr lang="en-US" sz="1200">
                <a:solidFill>
                  <a:srgbClr val="3F3F3F"/>
                </a:solidFill>
              </a:rPr>
              <a:t>This results in the collection of 211 cannabis users out of 300 total users. The positive recall is 70%. </a:t>
            </a:r>
            <a:endParaRPr sz="1200">
              <a:solidFill>
                <a:srgbClr val="3F3F3F"/>
              </a:solidFill>
            </a:endParaRPr>
          </a:p>
          <a:p>
            <a:pPr marL="0" marR="0" lvl="0" indent="0" algn="l" rtl="0">
              <a:spcBef>
                <a:spcPts val="0"/>
              </a:spcBef>
              <a:spcAft>
                <a:spcPts val="0"/>
              </a:spcAft>
              <a:buNone/>
            </a:pPr>
            <a:endParaRPr sz="1200">
              <a:solidFill>
                <a:srgbClr val="3F3F3F"/>
              </a:solidFill>
            </a:endParaRPr>
          </a:p>
          <a:p>
            <a:pPr marL="0" marR="0" lvl="0" indent="0" algn="l" rtl="0">
              <a:spcBef>
                <a:spcPts val="0"/>
              </a:spcBef>
              <a:spcAft>
                <a:spcPts val="0"/>
              </a:spcAft>
              <a:buNone/>
            </a:pPr>
            <a:r>
              <a:rPr lang="en-US" sz="1200" b="1">
                <a:solidFill>
                  <a:srgbClr val="3F3F3F"/>
                </a:solidFill>
              </a:rPr>
              <a:t>Accuracy:</a:t>
            </a:r>
            <a:r>
              <a:rPr lang="en-US" sz="1200">
                <a:solidFill>
                  <a:srgbClr val="3F3F3F"/>
                </a:solidFill>
              </a:rPr>
              <a:t> 79%</a:t>
            </a:r>
            <a:endParaRPr sz="1200">
              <a:solidFill>
                <a:srgbClr val="3F3F3F"/>
              </a:solidFill>
            </a:endParaRPr>
          </a:p>
          <a:p>
            <a:pPr marL="0" marR="0" lvl="0" indent="0" algn="l" rtl="0">
              <a:spcBef>
                <a:spcPts val="0"/>
              </a:spcBef>
              <a:spcAft>
                <a:spcPts val="0"/>
              </a:spcAft>
              <a:buNone/>
            </a:pPr>
            <a:r>
              <a:rPr lang="en-US" sz="1200" b="1">
                <a:solidFill>
                  <a:srgbClr val="3F3F3F"/>
                </a:solidFill>
              </a:rPr>
              <a:t>AUC:</a:t>
            </a:r>
            <a:r>
              <a:rPr lang="en-US" sz="1200">
                <a:solidFill>
                  <a:srgbClr val="3F3F3F"/>
                </a:solidFill>
              </a:rPr>
              <a:t> 89%</a:t>
            </a:r>
            <a:endParaRPr sz="1200">
              <a:solidFill>
                <a:srgbClr val="3F3F3F"/>
              </a:solidFill>
            </a:endParaRPr>
          </a:p>
          <a:p>
            <a:pPr marL="0" marR="0" lvl="0" indent="0" algn="l" rtl="0">
              <a:spcBef>
                <a:spcPts val="0"/>
              </a:spcBef>
              <a:spcAft>
                <a:spcPts val="0"/>
              </a:spcAft>
              <a:buNone/>
            </a:pPr>
            <a:r>
              <a:rPr lang="en-US" sz="1200" b="1">
                <a:solidFill>
                  <a:srgbClr val="3F3F3F"/>
                </a:solidFill>
              </a:rPr>
              <a:t>Recall:</a:t>
            </a:r>
            <a:r>
              <a:rPr lang="en-US" sz="1200">
                <a:solidFill>
                  <a:srgbClr val="3F3F3F"/>
                </a:solidFill>
              </a:rPr>
              <a:t> 79% </a:t>
            </a:r>
            <a:endParaRPr sz="1200">
              <a:solidFill>
                <a:srgbClr val="3F3F3F"/>
              </a:solidFill>
            </a:endParaRPr>
          </a:p>
          <a:p>
            <a:pPr marL="0" marR="0" lvl="0" indent="0" algn="l" rtl="0">
              <a:spcBef>
                <a:spcPts val="0"/>
              </a:spcBef>
              <a:spcAft>
                <a:spcPts val="0"/>
              </a:spcAft>
              <a:buNone/>
            </a:pPr>
            <a:r>
              <a:rPr lang="en-US" sz="1200" b="1">
                <a:solidFill>
                  <a:srgbClr val="3F3F3F"/>
                </a:solidFill>
              </a:rPr>
              <a:t>Precision:</a:t>
            </a:r>
            <a:r>
              <a:rPr lang="en-US" sz="1200">
                <a:solidFill>
                  <a:srgbClr val="3F3F3F"/>
                </a:solidFill>
              </a:rPr>
              <a:t> 81% </a:t>
            </a:r>
            <a:endParaRPr sz="1200">
              <a:solidFill>
                <a:srgbClr val="3F3F3F"/>
              </a:solidFill>
            </a:endParaRPr>
          </a:p>
          <a:p>
            <a:pPr marL="0" marR="0" lvl="0" indent="0" algn="l" rtl="0">
              <a:spcBef>
                <a:spcPts val="0"/>
              </a:spcBef>
              <a:spcAft>
                <a:spcPts val="0"/>
              </a:spcAft>
              <a:buNone/>
            </a:pPr>
            <a:r>
              <a:rPr lang="en-US" sz="1200" b="1">
                <a:solidFill>
                  <a:srgbClr val="3F3F3F"/>
                </a:solidFill>
              </a:rPr>
              <a:t>F-Measure:</a:t>
            </a:r>
            <a:r>
              <a:rPr lang="en-US" sz="1200">
                <a:solidFill>
                  <a:srgbClr val="3F3F3F"/>
                </a:solidFill>
              </a:rPr>
              <a:t> 79%  </a:t>
            </a:r>
            <a:endParaRPr/>
          </a:p>
          <a:p>
            <a:pPr marL="0" marR="0" lvl="0" indent="0" algn="l" rtl="0">
              <a:spcBef>
                <a:spcPts val="0"/>
              </a:spcBef>
              <a:spcAft>
                <a:spcPts val="0"/>
              </a:spcAft>
              <a:buNone/>
            </a:pPr>
            <a:endParaRPr/>
          </a:p>
        </p:txBody>
      </p:sp>
      <p:sp>
        <p:nvSpPr>
          <p:cNvPr id="392" name="Google Shape;392;p43"/>
          <p:cNvSpPr txBox="1"/>
          <p:nvPr/>
        </p:nvSpPr>
        <p:spPr>
          <a:xfrm>
            <a:off x="4324231" y="65806"/>
            <a:ext cx="3024300" cy="523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a:solidFill>
                  <a:srgbClr val="3F3F3F"/>
                </a:solidFill>
              </a:rPr>
              <a:t>AUC</a:t>
            </a:r>
            <a:endParaRPr b="1"/>
          </a:p>
        </p:txBody>
      </p:sp>
      <p:pic>
        <p:nvPicPr>
          <p:cNvPr id="393" name="Google Shape;393;p43"/>
          <p:cNvPicPr preferRelativeResize="0"/>
          <p:nvPr/>
        </p:nvPicPr>
        <p:blipFill rotWithShape="1">
          <a:blip r:embed="rId3">
            <a:alphaModFix/>
          </a:blip>
          <a:srcRect l="11545" t="5177" r="2809" b="14053"/>
          <a:stretch/>
        </p:blipFill>
        <p:spPr>
          <a:xfrm>
            <a:off x="4373338" y="345750"/>
            <a:ext cx="3108914" cy="2004900"/>
          </a:xfrm>
          <a:prstGeom prst="rect">
            <a:avLst/>
          </a:prstGeom>
          <a:noFill/>
          <a:ln>
            <a:noFill/>
          </a:ln>
        </p:spPr>
      </p:pic>
      <p:sp>
        <p:nvSpPr>
          <p:cNvPr id="394" name="Google Shape;394;p43"/>
          <p:cNvSpPr/>
          <p:nvPr/>
        </p:nvSpPr>
        <p:spPr>
          <a:xfrm>
            <a:off x="6221975" y="2495600"/>
            <a:ext cx="2025900" cy="2004900"/>
          </a:xfrm>
          <a:prstGeom prst="rect">
            <a:avLst/>
          </a:prstGeom>
          <a:solidFill>
            <a:srgbClr val="59595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3"/>
          <p:cNvSpPr txBox="1"/>
          <p:nvPr/>
        </p:nvSpPr>
        <p:spPr>
          <a:xfrm>
            <a:off x="3841725" y="4818450"/>
            <a:ext cx="1953900" cy="4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rgbClr val="3F3F3F"/>
                </a:solidFill>
              </a:rPr>
              <a:t>Confusion Matrix</a:t>
            </a:r>
            <a:endParaRPr b="1">
              <a:solidFill>
                <a:srgbClr val="3F3F3F"/>
              </a:solidFill>
            </a:endParaRPr>
          </a:p>
        </p:txBody>
      </p:sp>
      <p:sp>
        <p:nvSpPr>
          <p:cNvPr id="396" name="Google Shape;396;p43"/>
          <p:cNvSpPr txBox="1"/>
          <p:nvPr/>
        </p:nvSpPr>
        <p:spPr>
          <a:xfrm>
            <a:off x="6132200" y="4818450"/>
            <a:ext cx="2758200" cy="2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rgbClr val="3F3F3F"/>
                </a:solidFill>
              </a:rPr>
              <a:t>Normalized Confusion Matrix</a:t>
            </a:r>
            <a:endParaRPr b="1">
              <a:solidFill>
                <a:srgbClr val="3F3F3F"/>
              </a:solidFill>
            </a:endParaRPr>
          </a:p>
        </p:txBody>
      </p:sp>
      <p:pic>
        <p:nvPicPr>
          <p:cNvPr id="397" name="Google Shape;397;p43"/>
          <p:cNvPicPr preferRelativeResize="0"/>
          <p:nvPr/>
        </p:nvPicPr>
        <p:blipFill>
          <a:blip r:embed="rId4">
            <a:alphaModFix/>
          </a:blip>
          <a:stretch>
            <a:fillRect/>
          </a:stretch>
        </p:blipFill>
        <p:spPr>
          <a:xfrm>
            <a:off x="3229152" y="2488800"/>
            <a:ext cx="2758200" cy="2373176"/>
          </a:xfrm>
          <a:prstGeom prst="rect">
            <a:avLst/>
          </a:prstGeom>
          <a:noFill/>
          <a:ln>
            <a:noFill/>
          </a:ln>
        </p:spPr>
      </p:pic>
      <p:pic>
        <p:nvPicPr>
          <p:cNvPr id="398" name="Google Shape;398;p43"/>
          <p:cNvPicPr preferRelativeResize="0"/>
          <p:nvPr/>
        </p:nvPicPr>
        <p:blipFill>
          <a:blip r:embed="rId5">
            <a:alphaModFix/>
          </a:blip>
          <a:stretch>
            <a:fillRect/>
          </a:stretch>
        </p:blipFill>
        <p:spPr>
          <a:xfrm>
            <a:off x="6132200" y="2488804"/>
            <a:ext cx="2734558" cy="2329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6"/>
          <p:cNvSpPr/>
          <p:nvPr/>
        </p:nvSpPr>
        <p:spPr>
          <a:xfrm>
            <a:off x="1187624" y="3579862"/>
            <a:ext cx="6768900" cy="156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7" name="Google Shape;97;p26"/>
          <p:cNvSpPr/>
          <p:nvPr/>
        </p:nvSpPr>
        <p:spPr>
          <a:xfrm rot="10800000">
            <a:off x="3746808" y="11735"/>
            <a:ext cx="1650300" cy="812400"/>
          </a:xfrm>
          <a:prstGeom prst="triangle">
            <a:avLst>
              <a:gd name="adj" fmla="val 50000"/>
            </a:avLst>
          </a:prstGeom>
          <a:noFill/>
          <a:ln w="381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8" name="Google Shape;98;p26"/>
          <p:cNvSpPr/>
          <p:nvPr/>
        </p:nvSpPr>
        <p:spPr>
          <a:xfrm rot="10800000">
            <a:off x="4041552" y="111794"/>
            <a:ext cx="1060800" cy="5544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9" name="Google Shape;99;p26"/>
          <p:cNvSpPr txBox="1"/>
          <p:nvPr/>
        </p:nvSpPr>
        <p:spPr>
          <a:xfrm>
            <a:off x="2915816" y="3669157"/>
            <a:ext cx="3312300" cy="461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chemeClr val="lt1"/>
                </a:solidFill>
              </a:rPr>
              <a:t>Business Understanding</a:t>
            </a:r>
            <a:endParaRPr sz="2400" b="1">
              <a:solidFill>
                <a:schemeClr val="lt1"/>
              </a:solidFill>
              <a:latin typeface="Arial"/>
              <a:ea typeface="Arial"/>
              <a:cs typeface="Arial"/>
              <a:sym typeface="Arial"/>
            </a:endParaRPr>
          </a:p>
        </p:txBody>
      </p:sp>
      <p:sp>
        <p:nvSpPr>
          <p:cNvPr id="100" name="Google Shape;100;p26"/>
          <p:cNvSpPr txBox="1"/>
          <p:nvPr/>
        </p:nvSpPr>
        <p:spPr>
          <a:xfrm>
            <a:off x="1835696" y="4486349"/>
            <a:ext cx="5436600" cy="461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44"/>
          <p:cNvSpPr/>
          <p:nvPr/>
        </p:nvSpPr>
        <p:spPr>
          <a:xfrm>
            <a:off x="617175" y="4247175"/>
            <a:ext cx="461100" cy="461100"/>
          </a:xfrm>
          <a:prstGeom prst="ellipse">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4"/>
          <p:cNvSpPr/>
          <p:nvPr/>
        </p:nvSpPr>
        <p:spPr>
          <a:xfrm>
            <a:off x="585682" y="2144897"/>
            <a:ext cx="524100" cy="5241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05" name="Google Shape;405;p44"/>
          <p:cNvSpPr/>
          <p:nvPr/>
        </p:nvSpPr>
        <p:spPr>
          <a:xfrm>
            <a:off x="585682" y="2836804"/>
            <a:ext cx="524100" cy="5241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06" name="Google Shape;406;p44"/>
          <p:cNvSpPr/>
          <p:nvPr/>
        </p:nvSpPr>
        <p:spPr>
          <a:xfrm>
            <a:off x="585682" y="3571841"/>
            <a:ext cx="524100" cy="524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07" name="Google Shape;407;p44"/>
          <p:cNvSpPr txBox="1">
            <a:spLocks noGrp="1"/>
          </p:cNvSpPr>
          <p:nvPr>
            <p:ph type="title"/>
          </p:nvPr>
        </p:nvSpPr>
        <p:spPr>
          <a:xfrm>
            <a:off x="0" y="0"/>
            <a:ext cx="9144000" cy="884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5"/>
              </a:buClr>
              <a:buSzPts val="4400"/>
              <a:buFont typeface="Arial"/>
              <a:buNone/>
            </a:pPr>
            <a:r>
              <a:rPr lang="en-US" sz="2400">
                <a:solidFill>
                  <a:schemeClr val="accent5"/>
                </a:solidFill>
              </a:rPr>
              <a:t>Cannabis Model in Accomodation and Food Services Industry</a:t>
            </a:r>
            <a:endParaRPr sz="2400" b="0" i="0" u="none" strike="noStrike" cap="none">
              <a:solidFill>
                <a:srgbClr val="3F3F3F"/>
              </a:solidFill>
              <a:latin typeface="Arial"/>
              <a:ea typeface="Arial"/>
              <a:cs typeface="Arial"/>
              <a:sym typeface="Arial"/>
            </a:endParaRPr>
          </a:p>
        </p:txBody>
      </p:sp>
      <p:graphicFrame>
        <p:nvGraphicFramePr>
          <p:cNvPr id="408" name="Google Shape;408;p44"/>
          <p:cNvGraphicFramePr/>
          <p:nvPr>
            <p:extLst>
              <p:ext uri="{D42A27DB-BD31-4B8C-83A1-F6EECF244321}">
                <p14:modId xmlns:p14="http://schemas.microsoft.com/office/powerpoint/2010/main" val="279895289"/>
              </p:ext>
            </p:extLst>
          </p:nvPr>
        </p:nvGraphicFramePr>
        <p:xfrm>
          <a:off x="540000" y="1059582"/>
          <a:ext cx="8113550" cy="3749090"/>
        </p:xfrm>
        <a:graphic>
          <a:graphicData uri="http://schemas.openxmlformats.org/drawingml/2006/table">
            <a:tbl>
              <a:tblPr firstRow="1" bandRow="1">
                <a:noFill/>
                <a:tableStyleId>{6CF0D29C-C9FF-48BC-8B2D-4C767C23102D}</a:tableStyleId>
              </a:tblPr>
              <a:tblGrid>
                <a:gridCol w="608350">
                  <a:extLst>
                    <a:ext uri="{9D8B030D-6E8A-4147-A177-3AD203B41FA5}">
                      <a16:colId xmlns:a16="http://schemas.microsoft.com/office/drawing/2014/main" val="20000"/>
                    </a:ext>
                  </a:extLst>
                </a:gridCol>
                <a:gridCol w="2847575">
                  <a:extLst>
                    <a:ext uri="{9D8B030D-6E8A-4147-A177-3AD203B41FA5}">
                      <a16:colId xmlns:a16="http://schemas.microsoft.com/office/drawing/2014/main" val="20001"/>
                    </a:ext>
                  </a:extLst>
                </a:gridCol>
                <a:gridCol w="360050">
                  <a:extLst>
                    <a:ext uri="{9D8B030D-6E8A-4147-A177-3AD203B41FA5}">
                      <a16:colId xmlns:a16="http://schemas.microsoft.com/office/drawing/2014/main" val="20002"/>
                    </a:ext>
                  </a:extLst>
                </a:gridCol>
                <a:gridCol w="360050">
                  <a:extLst>
                    <a:ext uri="{9D8B030D-6E8A-4147-A177-3AD203B41FA5}">
                      <a16:colId xmlns:a16="http://schemas.microsoft.com/office/drawing/2014/main" val="20003"/>
                    </a:ext>
                  </a:extLst>
                </a:gridCol>
                <a:gridCol w="3554625">
                  <a:extLst>
                    <a:ext uri="{9D8B030D-6E8A-4147-A177-3AD203B41FA5}">
                      <a16:colId xmlns:a16="http://schemas.microsoft.com/office/drawing/2014/main" val="20004"/>
                    </a:ext>
                  </a:extLst>
                </a:gridCol>
                <a:gridCol w="382900">
                  <a:extLst>
                    <a:ext uri="{9D8B030D-6E8A-4147-A177-3AD203B41FA5}">
                      <a16:colId xmlns:a16="http://schemas.microsoft.com/office/drawing/2014/main" val="20005"/>
                    </a:ext>
                  </a:extLst>
                </a:gridCol>
              </a:tblGrid>
              <a:tr h="759050">
                <a:tc>
                  <a:txBody>
                    <a:bodyPr/>
                    <a:lstStyle/>
                    <a:p>
                      <a:pPr marL="0" marR="0" lvl="0" indent="0" algn="l" rtl="0">
                        <a:spcBef>
                          <a:spcPts val="0"/>
                        </a:spcBef>
                        <a:spcAft>
                          <a:spcPts val="0"/>
                        </a:spcAft>
                        <a:buNone/>
                      </a:pPr>
                      <a:endParaRPr sz="1800" u="none" strike="noStrike" cap="none">
                        <a:latin typeface="Arial"/>
                        <a:ea typeface="Arial"/>
                        <a:cs typeface="Arial"/>
                        <a:sym typeface="Arial"/>
                      </a:endParaRPr>
                    </a:p>
                  </a:txBody>
                  <a:tcPr marL="91450" marR="91450" marT="45725" marB="45725">
                    <a:lnB w="19050" cap="flat" cmpd="sng">
                      <a:solidFill>
                        <a:schemeClr val="accent2"/>
                      </a:solidFill>
                      <a:prstDash val="solid"/>
                      <a:round/>
                      <a:headEnd type="none" w="sm" len="sm"/>
                      <a:tailEnd type="none" w="sm" len="sm"/>
                    </a:lnB>
                  </a:tcPr>
                </a:tc>
                <a:tc>
                  <a:txBody>
                    <a:bodyPr/>
                    <a:lstStyle/>
                    <a:p>
                      <a:pPr marL="0" marR="0" lvl="0" indent="0" algn="l" rtl="0">
                        <a:spcBef>
                          <a:spcPts val="0"/>
                        </a:spcBef>
                        <a:spcAft>
                          <a:spcPts val="0"/>
                        </a:spcAft>
                        <a:buNone/>
                      </a:pPr>
                      <a:r>
                        <a:rPr lang="en-US" sz="1400" u="none" strike="noStrike" cap="none">
                          <a:solidFill>
                            <a:srgbClr val="3F3F3F"/>
                          </a:solidFill>
                          <a:latin typeface="Arial"/>
                          <a:ea typeface="Arial"/>
                          <a:cs typeface="Arial"/>
                          <a:sym typeface="Arial"/>
                        </a:rPr>
                        <a:t> </a:t>
                      </a:r>
                      <a:endParaRPr sz="1400" u="none" strike="noStrike" cap="none">
                        <a:solidFill>
                          <a:srgbClr val="3F3F3F"/>
                        </a:solidFill>
                        <a:latin typeface="Arial"/>
                        <a:ea typeface="Arial"/>
                        <a:cs typeface="Arial"/>
                        <a:sym typeface="Arial"/>
                      </a:endParaRPr>
                    </a:p>
                  </a:txBody>
                  <a:tcPr marL="91450" marR="91450" marT="45725" marB="45725" anchor="ctr">
                    <a:lnB w="19050" cap="flat" cmpd="sng">
                      <a:solidFill>
                        <a:schemeClr val="accent2"/>
                      </a:solidFill>
                      <a:prstDash val="solid"/>
                      <a:round/>
                      <a:headEnd type="none" w="sm" len="sm"/>
                      <a:tailEnd type="none" w="sm" len="sm"/>
                    </a:lnB>
                  </a:tcPr>
                </a:tc>
                <a:tc>
                  <a:txBody>
                    <a:bodyPr/>
                    <a:lstStyle/>
                    <a:p>
                      <a:pPr marL="0" marR="0" lvl="0" indent="0" algn="l" rtl="0">
                        <a:spcBef>
                          <a:spcPts val="0"/>
                        </a:spcBef>
                        <a:spcAft>
                          <a:spcPts val="0"/>
                        </a:spcAft>
                        <a:buNone/>
                      </a:pPr>
                      <a:endParaRPr sz="1800" u="none" strike="noStrike" cap="none">
                        <a:latin typeface="Arial"/>
                        <a:ea typeface="Arial"/>
                        <a:cs typeface="Arial"/>
                        <a:sym typeface="Arial"/>
                      </a:endParaRPr>
                    </a:p>
                  </a:txBody>
                  <a:tcPr marL="91450" marR="91450" marT="45725" marB="45725"/>
                </a:tc>
                <a:tc>
                  <a:txBody>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txBody>
                  <a:tcPr marL="91450" marR="91450" marT="45725" marB="45725">
                    <a:lnB w="19050"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50" marR="91450" marT="45725" marB="45725">
                    <a:lnB w="19050" cap="flat" cmpd="sng">
                      <a:solidFill>
                        <a:schemeClr val="accent2"/>
                      </a:solidFill>
                      <a:prstDash val="solid"/>
                      <a:round/>
                      <a:headEnd type="none" w="sm" len="sm"/>
                      <a:tailEnd type="none" w="sm" len="sm"/>
                    </a:lnB>
                  </a:tcPr>
                </a:tc>
                <a:tc>
                  <a:txBody>
                    <a:bodyPr/>
                    <a:lstStyle/>
                    <a:p>
                      <a:pPr marL="0" marR="0" lvl="0" indent="0" algn="l" rtl="0">
                        <a:spcBef>
                          <a:spcPts val="0"/>
                        </a:spcBef>
                        <a:spcAft>
                          <a:spcPts val="0"/>
                        </a:spcAft>
                        <a:buNone/>
                      </a:pPr>
                      <a:endParaRPr sz="1200" b="0" u="none" strike="noStrike" cap="none">
                        <a:latin typeface="Arial"/>
                        <a:ea typeface="Arial"/>
                        <a:cs typeface="Arial"/>
                        <a:sym typeface="Arial"/>
                      </a:endParaRPr>
                    </a:p>
                  </a:txBody>
                  <a:tcPr marL="91450" marR="91450" marT="45725" marB="45725">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0"/>
                  </a:ext>
                </a:extLst>
              </a:tr>
              <a:tr h="684000">
                <a:tc>
                  <a:txBody>
                    <a:bodyPr/>
                    <a:lstStyle/>
                    <a:p>
                      <a:pPr marL="0" marR="0" lvl="0" indent="0" algn="ctr" rtl="0">
                        <a:spcBef>
                          <a:spcPts val="0"/>
                        </a:spcBef>
                        <a:spcAft>
                          <a:spcPts val="0"/>
                        </a:spcAft>
                        <a:buNone/>
                      </a:pPr>
                      <a:r>
                        <a:rPr lang="en-US" sz="1400" u="none" strike="noStrike" cap="none">
                          <a:solidFill>
                            <a:schemeClr val="lt1"/>
                          </a:solidFill>
                          <a:latin typeface="Arial"/>
                          <a:ea typeface="Arial"/>
                          <a:cs typeface="Arial"/>
                          <a:sym typeface="Arial"/>
                        </a:rPr>
                        <a:t>01</a:t>
                      </a:r>
                      <a:endParaRPr sz="1400" b="1" u="none" strike="noStrike" cap="none">
                        <a:solidFill>
                          <a:schemeClr val="lt1"/>
                        </a:solidFill>
                        <a:latin typeface="Arial"/>
                        <a:ea typeface="Arial"/>
                        <a:cs typeface="Arial"/>
                        <a:sym typeface="Arial"/>
                      </a:endParaRPr>
                    </a:p>
                  </a:txBody>
                  <a:tcPr marL="91450" marR="91450" marT="45725" marB="45725" anchor="ct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lvl="0" indent="0" algn="l" rtl="0">
                        <a:spcBef>
                          <a:spcPts val="0"/>
                        </a:spcBef>
                        <a:spcAft>
                          <a:spcPts val="0"/>
                        </a:spcAft>
                        <a:buNone/>
                      </a:pPr>
                      <a:r>
                        <a:rPr lang="en-US" sz="1200">
                          <a:solidFill>
                            <a:srgbClr val="3F3F3F"/>
                          </a:solidFill>
                        </a:rPr>
                        <a:t>With the model, we can reduce 71% of the total drug users</a:t>
                      </a:r>
                      <a:endParaRPr sz="1200" u="none" strike="noStrike" cap="none">
                        <a:solidFill>
                          <a:srgbClr val="3F3F3F"/>
                        </a:solidFill>
                        <a:latin typeface="Arial"/>
                        <a:ea typeface="Arial"/>
                        <a:cs typeface="Arial"/>
                        <a:sym typeface="Arial"/>
                      </a:endParaRPr>
                    </a:p>
                  </a:txBody>
                  <a:tcPr marL="91450" marR="91450" marT="45725" marB="45725" anchor="ct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lvl="0" indent="0" algn="l" rtl="0">
                        <a:spcBef>
                          <a:spcPts val="0"/>
                        </a:spcBef>
                        <a:spcAft>
                          <a:spcPts val="0"/>
                        </a:spcAft>
                        <a:buNone/>
                      </a:pPr>
                      <a:endParaRPr sz="1800" u="none" strike="noStrike" cap="none">
                        <a:latin typeface="Arial"/>
                        <a:ea typeface="Arial"/>
                        <a:cs typeface="Arial"/>
                        <a:sym typeface="Arial"/>
                      </a:endParaRPr>
                    </a:p>
                  </a:txBody>
                  <a:tcPr marL="91450" marR="91450" marT="45725" marB="45725"/>
                </a:tc>
                <a:tc gridSpan="3">
                  <a:txBody>
                    <a:bodyPr/>
                    <a:lstStyle/>
                    <a:p>
                      <a:pPr marL="0" marR="0" lvl="0" indent="0" algn="ctr" rtl="0">
                        <a:spcBef>
                          <a:spcPts val="0"/>
                        </a:spcBef>
                        <a:spcAft>
                          <a:spcPts val="0"/>
                        </a:spcAft>
                        <a:buNone/>
                      </a:pPr>
                      <a:r>
                        <a:rPr lang="en-US" sz="4000" b="1">
                          <a:solidFill>
                            <a:schemeClr val="accent3"/>
                          </a:solidFill>
                        </a:rPr>
                        <a:t>71</a:t>
                      </a:r>
                      <a:r>
                        <a:rPr lang="en-US" sz="4000" b="1" u="none" strike="noStrike" cap="none">
                          <a:solidFill>
                            <a:schemeClr val="accent3"/>
                          </a:solidFill>
                          <a:latin typeface="Arial"/>
                          <a:ea typeface="Arial"/>
                          <a:cs typeface="Arial"/>
                          <a:sym typeface="Arial"/>
                        </a:rPr>
                        <a:t>%</a:t>
                      </a:r>
                      <a:endParaRPr sz="4000" b="1" u="none" strike="noStrike" cap="none">
                        <a:solidFill>
                          <a:schemeClr val="accent3"/>
                        </a:solidFill>
                        <a:latin typeface="Arial"/>
                        <a:ea typeface="Arial"/>
                        <a:cs typeface="Arial"/>
                        <a:sym typeface="Arial"/>
                      </a:endParaRPr>
                    </a:p>
                  </a:txBody>
                  <a:tcPr marL="91450" marR="91450" marT="45725" marB="45725" anchor="ct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684000">
                <a:tc>
                  <a:txBody>
                    <a:bodyPr/>
                    <a:lstStyle/>
                    <a:p>
                      <a:pPr marL="0" marR="0" lvl="0" indent="0" algn="ctr" rtl="0">
                        <a:spcBef>
                          <a:spcPts val="0"/>
                        </a:spcBef>
                        <a:spcAft>
                          <a:spcPts val="0"/>
                        </a:spcAft>
                        <a:buNone/>
                      </a:pPr>
                      <a:r>
                        <a:rPr lang="en-US" sz="1400" u="none" strike="noStrike" cap="none">
                          <a:solidFill>
                            <a:schemeClr val="lt1"/>
                          </a:solidFill>
                          <a:latin typeface="Arial"/>
                          <a:ea typeface="Arial"/>
                          <a:cs typeface="Arial"/>
                          <a:sym typeface="Arial"/>
                        </a:rPr>
                        <a:t>02</a:t>
                      </a:r>
                      <a:endParaRPr sz="1400" b="1" u="none" strike="noStrike" cap="none">
                        <a:solidFill>
                          <a:schemeClr val="lt1"/>
                        </a:solidFill>
                        <a:latin typeface="Arial"/>
                        <a:ea typeface="Arial"/>
                        <a:cs typeface="Arial"/>
                        <a:sym typeface="Arial"/>
                      </a:endParaRPr>
                    </a:p>
                  </a:txBody>
                  <a:tcPr marL="91450" marR="91450" marT="45725" marB="45725" anchor="ct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Clr>
                          <a:schemeClr val="dk1"/>
                        </a:buClr>
                        <a:buFont typeface="Arial"/>
                        <a:buNone/>
                      </a:pPr>
                      <a:r>
                        <a:rPr lang="en-US" sz="1200">
                          <a:solidFill>
                            <a:schemeClr val="hlink"/>
                          </a:solidFill>
                        </a:rPr>
                        <a:t>We assume there are 14% of the food industry that uses cannabis</a:t>
                      </a:r>
                      <a:endParaRPr sz="1200">
                        <a:solidFill>
                          <a:schemeClr val="hlink"/>
                        </a:solidFill>
                      </a:endParaRPr>
                    </a:p>
                    <a:p>
                      <a:pPr marL="0" marR="0" lvl="0" indent="0" algn="l" rtl="0">
                        <a:lnSpc>
                          <a:spcPct val="100000"/>
                        </a:lnSpc>
                        <a:spcBef>
                          <a:spcPts val="0"/>
                        </a:spcBef>
                        <a:spcAft>
                          <a:spcPts val="0"/>
                        </a:spcAft>
                        <a:buClr>
                          <a:srgbClr val="3F3F3F"/>
                        </a:buClr>
                        <a:buSzPts val="1200"/>
                        <a:buFont typeface="Arial"/>
                        <a:buNone/>
                      </a:pPr>
                      <a:endParaRPr sz="1200">
                        <a:solidFill>
                          <a:srgbClr val="3F3F3F"/>
                        </a:solidFill>
                      </a:endParaRPr>
                    </a:p>
                  </a:txBody>
                  <a:tcPr marL="91450" marR="91450" marT="45725" marB="45725" anchor="ct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lvl="0" indent="0" algn="l" rtl="0">
                        <a:spcBef>
                          <a:spcPts val="0"/>
                        </a:spcBef>
                        <a:spcAft>
                          <a:spcPts val="0"/>
                        </a:spcAft>
                        <a:buNone/>
                      </a:pPr>
                      <a:endParaRPr sz="1800" u="none" strike="noStrike" cap="none">
                        <a:latin typeface="Arial"/>
                        <a:ea typeface="Arial"/>
                        <a:cs typeface="Arial"/>
                        <a:sym typeface="Arial"/>
                      </a:endParaRPr>
                    </a:p>
                  </a:txBody>
                  <a:tcPr marL="91450" marR="91450" marT="45725" marB="45725"/>
                </a:tc>
                <a:tc gridSpan="3">
                  <a:txBody>
                    <a:bodyPr/>
                    <a:lstStyle/>
                    <a:p>
                      <a:pPr marL="0" marR="0" lvl="0" indent="0" algn="ctr" rtl="0">
                        <a:spcBef>
                          <a:spcPts val="0"/>
                        </a:spcBef>
                        <a:spcAft>
                          <a:spcPts val="0"/>
                        </a:spcAft>
                        <a:buNone/>
                      </a:pPr>
                      <a:r>
                        <a:rPr lang="en-US" sz="4000" b="1">
                          <a:solidFill>
                            <a:schemeClr val="accent4"/>
                          </a:solidFill>
                        </a:rPr>
                        <a:t>14</a:t>
                      </a:r>
                      <a:r>
                        <a:rPr lang="en-US" sz="4000" b="1" u="none" strike="noStrike" cap="none">
                          <a:solidFill>
                            <a:schemeClr val="accent4"/>
                          </a:solidFill>
                          <a:latin typeface="Arial"/>
                          <a:ea typeface="Arial"/>
                          <a:cs typeface="Arial"/>
                          <a:sym typeface="Arial"/>
                        </a:rPr>
                        <a:t>%</a:t>
                      </a:r>
                      <a:endParaRPr sz="4000" b="1" u="none" strike="noStrike" cap="none">
                        <a:solidFill>
                          <a:schemeClr val="accent4"/>
                        </a:solidFill>
                        <a:latin typeface="Arial"/>
                        <a:ea typeface="Arial"/>
                        <a:cs typeface="Arial"/>
                        <a:sym typeface="Arial"/>
                      </a:endParaRPr>
                    </a:p>
                  </a:txBody>
                  <a:tcPr marL="91450" marR="91450" marT="45725" marB="45725" anchor="ct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684000">
                <a:tc>
                  <a:txBody>
                    <a:bodyPr/>
                    <a:lstStyle/>
                    <a:p>
                      <a:pPr marL="0" marR="0" lvl="0" indent="0" algn="ctr" rtl="0">
                        <a:spcBef>
                          <a:spcPts val="0"/>
                        </a:spcBef>
                        <a:spcAft>
                          <a:spcPts val="0"/>
                        </a:spcAft>
                        <a:buNone/>
                      </a:pPr>
                      <a:r>
                        <a:rPr lang="en-US" sz="1400" u="none" strike="noStrike" cap="none">
                          <a:solidFill>
                            <a:schemeClr val="lt1"/>
                          </a:solidFill>
                          <a:latin typeface="Arial"/>
                          <a:ea typeface="Arial"/>
                          <a:cs typeface="Arial"/>
                          <a:sym typeface="Arial"/>
                        </a:rPr>
                        <a:t>03</a:t>
                      </a:r>
                      <a:endParaRPr sz="1400" b="1" u="none" strike="noStrike" cap="none">
                        <a:solidFill>
                          <a:schemeClr val="lt1"/>
                        </a:solidFill>
                        <a:latin typeface="Arial"/>
                        <a:ea typeface="Arial"/>
                        <a:cs typeface="Arial"/>
                        <a:sym typeface="Arial"/>
                      </a:endParaRPr>
                    </a:p>
                  </a:txBody>
                  <a:tcPr marL="91450" marR="91450" marT="45725" marB="45725" anchor="ct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lvl="0" indent="0" algn="l" rtl="0">
                        <a:spcBef>
                          <a:spcPts val="0"/>
                        </a:spcBef>
                        <a:spcAft>
                          <a:spcPts val="0"/>
                        </a:spcAft>
                        <a:buNone/>
                      </a:pPr>
                      <a:r>
                        <a:rPr lang="en-US" sz="1200" dirty="0">
                          <a:solidFill>
                            <a:srgbClr val="3F3F3F"/>
                          </a:solidFill>
                        </a:rPr>
                        <a:t>Average annual salary paid on the industry </a:t>
                      </a:r>
                      <a:endParaRPr sz="1200" u="none" strike="noStrike" cap="none" dirty="0">
                        <a:solidFill>
                          <a:srgbClr val="3F3F3F"/>
                        </a:solidFill>
                        <a:latin typeface="Arial"/>
                        <a:ea typeface="Arial"/>
                        <a:cs typeface="Arial"/>
                        <a:sym typeface="Arial"/>
                      </a:endParaRPr>
                    </a:p>
                  </a:txBody>
                  <a:tcPr marL="91450" marR="91450" marT="45725" marB="45725" anchor="ct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lvl="0" indent="0" algn="l" rtl="0">
                        <a:spcBef>
                          <a:spcPts val="0"/>
                        </a:spcBef>
                        <a:spcAft>
                          <a:spcPts val="0"/>
                        </a:spcAft>
                        <a:buNone/>
                      </a:pPr>
                      <a:endParaRPr sz="1800" u="none" strike="noStrike" cap="none">
                        <a:latin typeface="Arial"/>
                        <a:ea typeface="Arial"/>
                        <a:cs typeface="Arial"/>
                        <a:sym typeface="Arial"/>
                      </a:endParaRPr>
                    </a:p>
                  </a:txBody>
                  <a:tcPr marL="91450" marR="91450" marT="45725" marB="45725"/>
                </a:tc>
                <a:tc gridSpan="3">
                  <a:txBody>
                    <a:bodyPr/>
                    <a:lstStyle/>
                    <a:p>
                      <a:pPr marL="0" marR="0" lvl="0" indent="0" algn="ctr" rtl="0">
                        <a:spcBef>
                          <a:spcPts val="0"/>
                        </a:spcBef>
                        <a:spcAft>
                          <a:spcPts val="0"/>
                        </a:spcAft>
                        <a:buNone/>
                      </a:pPr>
                      <a:r>
                        <a:rPr lang="en-US" sz="4000" b="1" dirty="0">
                          <a:solidFill>
                            <a:schemeClr val="accent1"/>
                          </a:solidFill>
                        </a:rPr>
                        <a:t>$21,903</a:t>
                      </a:r>
                      <a:endParaRPr sz="4000" b="1" u="none" strike="noStrike" cap="none" dirty="0">
                        <a:solidFill>
                          <a:schemeClr val="accent1"/>
                        </a:solidFill>
                        <a:latin typeface="Arial"/>
                        <a:ea typeface="Arial"/>
                        <a:cs typeface="Arial"/>
                        <a:sym typeface="Arial"/>
                      </a:endParaRPr>
                    </a:p>
                  </a:txBody>
                  <a:tcPr marL="91450" marR="91450" marT="45725" marB="45725" anchor="ct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684000">
                <a:tc>
                  <a:txBody>
                    <a:bodyPr/>
                    <a:lstStyle/>
                    <a:p>
                      <a:pPr marL="0" marR="0" lvl="0" indent="0" algn="ctr" rtl="0">
                        <a:spcBef>
                          <a:spcPts val="0"/>
                        </a:spcBef>
                        <a:spcAft>
                          <a:spcPts val="0"/>
                        </a:spcAft>
                        <a:buNone/>
                      </a:pPr>
                      <a:r>
                        <a:rPr lang="en-US">
                          <a:solidFill>
                            <a:schemeClr val="lt1"/>
                          </a:solidFill>
                        </a:rPr>
                        <a:t>04</a:t>
                      </a:r>
                      <a:endParaRPr sz="1400" u="none" strike="noStrike" cap="none">
                        <a:solidFill>
                          <a:schemeClr val="lt1"/>
                        </a:solidFill>
                        <a:latin typeface="Arial"/>
                        <a:ea typeface="Arial"/>
                        <a:cs typeface="Arial"/>
                        <a:sym typeface="Arial"/>
                      </a:endParaRPr>
                    </a:p>
                  </a:txBody>
                  <a:tcPr marL="91450" marR="91450" marT="45725" marB="45725" anchor="ct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lvl="0" indent="0" algn="l" rtl="0">
                        <a:spcBef>
                          <a:spcPts val="0"/>
                        </a:spcBef>
                        <a:spcAft>
                          <a:spcPts val="0"/>
                        </a:spcAft>
                        <a:buNone/>
                      </a:pPr>
                      <a:r>
                        <a:rPr lang="en-US" sz="1800" b="1" dirty="0">
                          <a:solidFill>
                            <a:srgbClr val="3F3F3F"/>
                          </a:solidFill>
                        </a:rPr>
                        <a:t>Annual </a:t>
                      </a:r>
                    </a:p>
                    <a:p>
                      <a:pPr marL="0" marR="0" lvl="0" indent="0" algn="l" rtl="0">
                        <a:spcBef>
                          <a:spcPts val="0"/>
                        </a:spcBef>
                        <a:spcAft>
                          <a:spcPts val="0"/>
                        </a:spcAft>
                        <a:buNone/>
                      </a:pPr>
                      <a:r>
                        <a:rPr lang="en-US" sz="1800" b="1" dirty="0">
                          <a:solidFill>
                            <a:srgbClr val="3F3F3F"/>
                          </a:solidFill>
                        </a:rPr>
                        <a:t>ROI on the industry</a:t>
                      </a:r>
                      <a:endParaRPr sz="1800" b="1" dirty="0">
                        <a:solidFill>
                          <a:srgbClr val="3F3F3F"/>
                        </a:solidFill>
                      </a:endParaRPr>
                    </a:p>
                  </a:txBody>
                  <a:tcPr marL="91450" marR="91450" marT="45725" marB="45725" anchor="ct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lvl="0" indent="0" algn="l" rtl="0">
                        <a:spcBef>
                          <a:spcPts val="0"/>
                        </a:spcBef>
                        <a:spcAft>
                          <a:spcPts val="0"/>
                        </a:spcAft>
                        <a:buNone/>
                      </a:pPr>
                      <a:endParaRPr sz="1800" u="none" strike="noStrike" cap="none">
                        <a:latin typeface="Arial"/>
                        <a:ea typeface="Arial"/>
                        <a:cs typeface="Arial"/>
                        <a:sym typeface="Arial"/>
                      </a:endParaRPr>
                    </a:p>
                  </a:txBody>
                  <a:tcPr marL="91450" marR="91450" marT="45725" marB="45725"/>
                </a:tc>
                <a:tc gridSpan="3">
                  <a:txBody>
                    <a:bodyPr/>
                    <a:lstStyle/>
                    <a:p>
                      <a:pPr marL="0" marR="0" lvl="0" indent="0" algn="ctr" rtl="0">
                        <a:spcBef>
                          <a:spcPts val="0"/>
                        </a:spcBef>
                        <a:spcAft>
                          <a:spcPts val="0"/>
                        </a:spcAft>
                        <a:buNone/>
                      </a:pPr>
                      <a:r>
                        <a:rPr lang="en-US" sz="4000" b="1" dirty="0">
                          <a:solidFill>
                            <a:srgbClr val="93C47D"/>
                          </a:solidFill>
                        </a:rPr>
                        <a:t>$601M</a:t>
                      </a:r>
                      <a:endParaRPr sz="4000" b="1" dirty="0">
                        <a:solidFill>
                          <a:srgbClr val="93C47D"/>
                        </a:solidFill>
                      </a:endParaRPr>
                    </a:p>
                  </a:txBody>
                  <a:tcPr marL="91450" marR="91450" marT="45725" marB="45725" anchor="ct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45"/>
          <p:cNvSpPr/>
          <p:nvPr/>
        </p:nvSpPr>
        <p:spPr>
          <a:xfrm>
            <a:off x="1187624" y="3579862"/>
            <a:ext cx="6768900" cy="156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14" name="Google Shape;414;p45"/>
          <p:cNvSpPr/>
          <p:nvPr/>
        </p:nvSpPr>
        <p:spPr>
          <a:xfrm rot="10800000">
            <a:off x="3746808" y="11735"/>
            <a:ext cx="1650300" cy="812400"/>
          </a:xfrm>
          <a:prstGeom prst="triangle">
            <a:avLst>
              <a:gd name="adj" fmla="val 50000"/>
            </a:avLst>
          </a:prstGeom>
          <a:noFill/>
          <a:ln w="381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15" name="Google Shape;415;p45"/>
          <p:cNvSpPr/>
          <p:nvPr/>
        </p:nvSpPr>
        <p:spPr>
          <a:xfrm rot="10800000">
            <a:off x="4041552" y="111794"/>
            <a:ext cx="1060800" cy="5544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16" name="Google Shape;416;p45"/>
          <p:cNvSpPr txBox="1"/>
          <p:nvPr/>
        </p:nvSpPr>
        <p:spPr>
          <a:xfrm>
            <a:off x="2915816" y="3669157"/>
            <a:ext cx="3312300" cy="461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chemeClr val="lt1"/>
                </a:solidFill>
              </a:rPr>
              <a:t>Deployment</a:t>
            </a:r>
            <a:endParaRPr sz="2400" b="1">
              <a:solidFill>
                <a:schemeClr val="lt1"/>
              </a:solidFill>
              <a:latin typeface="Arial"/>
              <a:ea typeface="Arial"/>
              <a:cs typeface="Arial"/>
              <a:sym typeface="Arial"/>
            </a:endParaRPr>
          </a:p>
        </p:txBody>
      </p:sp>
      <p:sp>
        <p:nvSpPr>
          <p:cNvPr id="417" name="Google Shape;417;p45"/>
          <p:cNvSpPr txBox="1"/>
          <p:nvPr/>
        </p:nvSpPr>
        <p:spPr>
          <a:xfrm>
            <a:off x="1835696" y="4486349"/>
            <a:ext cx="5436600" cy="461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46"/>
          <p:cNvSpPr/>
          <p:nvPr/>
        </p:nvSpPr>
        <p:spPr>
          <a:xfrm>
            <a:off x="819500" y="1615914"/>
            <a:ext cx="914400" cy="9144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23" name="Google Shape;423;p46"/>
          <p:cNvSpPr/>
          <p:nvPr/>
        </p:nvSpPr>
        <p:spPr>
          <a:xfrm>
            <a:off x="2398250" y="1615914"/>
            <a:ext cx="914400" cy="9144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24" name="Google Shape;424;p46"/>
          <p:cNvSpPr/>
          <p:nvPr/>
        </p:nvSpPr>
        <p:spPr>
          <a:xfrm>
            <a:off x="3977000" y="1615914"/>
            <a:ext cx="914400" cy="9144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25" name="Google Shape;425;p46"/>
          <p:cNvSpPr/>
          <p:nvPr/>
        </p:nvSpPr>
        <p:spPr>
          <a:xfrm>
            <a:off x="5555750" y="1615914"/>
            <a:ext cx="914400" cy="9144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26" name="Google Shape;426;p46"/>
          <p:cNvSpPr/>
          <p:nvPr/>
        </p:nvSpPr>
        <p:spPr>
          <a:xfrm>
            <a:off x="7134500" y="1615914"/>
            <a:ext cx="914400" cy="914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427" name="Google Shape;427;p46"/>
          <p:cNvGrpSpPr/>
          <p:nvPr/>
        </p:nvGrpSpPr>
        <p:grpSpPr>
          <a:xfrm>
            <a:off x="482082" y="2592222"/>
            <a:ext cx="1553712" cy="1640274"/>
            <a:chOff x="2013621" y="4283314"/>
            <a:chExt cx="3747496" cy="1640274"/>
          </a:xfrm>
        </p:grpSpPr>
        <p:sp>
          <p:nvSpPr>
            <p:cNvPr id="428" name="Google Shape;428;p46"/>
            <p:cNvSpPr txBox="1"/>
            <p:nvPr/>
          </p:nvSpPr>
          <p:spPr>
            <a:xfrm>
              <a:off x="2013621" y="4723288"/>
              <a:ext cx="3647400" cy="1200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3F3F3F"/>
                  </a:solidFill>
                </a:rPr>
                <a:t>Using the model will reduce costs associated with drug using employees </a:t>
              </a:r>
              <a:r>
                <a:rPr lang="en-US" sz="1200">
                  <a:solidFill>
                    <a:srgbClr val="3F3F3F"/>
                  </a:solidFill>
                  <a:latin typeface="Arial"/>
                  <a:ea typeface="Arial"/>
                  <a:cs typeface="Arial"/>
                  <a:sym typeface="Arial"/>
                </a:rPr>
                <a:t>  </a:t>
              </a:r>
              <a:endParaRPr/>
            </a:p>
          </p:txBody>
        </p:sp>
        <p:sp>
          <p:nvSpPr>
            <p:cNvPr id="429" name="Google Shape;429;p46"/>
            <p:cNvSpPr txBox="1"/>
            <p:nvPr/>
          </p:nvSpPr>
          <p:spPr>
            <a:xfrm>
              <a:off x="2113658" y="4283314"/>
              <a:ext cx="3647459"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1">
                  <a:solidFill>
                    <a:srgbClr val="3F3F3F"/>
                  </a:solidFill>
                </a:rPr>
                <a:t>Non-Drug Testing Companies	</a:t>
              </a:r>
              <a:endParaRPr sz="1200" b="1">
                <a:solidFill>
                  <a:srgbClr val="3F3F3F"/>
                </a:solidFill>
                <a:latin typeface="Arial"/>
                <a:ea typeface="Arial"/>
                <a:cs typeface="Arial"/>
                <a:sym typeface="Arial"/>
              </a:endParaRPr>
            </a:p>
          </p:txBody>
        </p:sp>
      </p:grpSp>
      <p:sp>
        <p:nvSpPr>
          <p:cNvPr id="430" name="Google Shape;430;p46"/>
          <p:cNvSpPr/>
          <p:nvPr/>
        </p:nvSpPr>
        <p:spPr>
          <a:xfrm>
            <a:off x="4221525" y="1882895"/>
            <a:ext cx="396514" cy="399826"/>
          </a:xfrm>
          <a:custGeom>
            <a:avLst/>
            <a:gdLst/>
            <a:ahLst/>
            <a:cxnLst/>
            <a:rect l="l" t="t" r="r" b="b"/>
            <a:pathLst>
              <a:path w="1652142" h="1665940" extrusionOk="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31" name="Google Shape;431;p46"/>
          <p:cNvSpPr/>
          <p:nvPr/>
        </p:nvSpPr>
        <p:spPr>
          <a:xfrm>
            <a:off x="1116278" y="1906272"/>
            <a:ext cx="356400" cy="333622"/>
          </a:xfrm>
          <a:custGeom>
            <a:avLst/>
            <a:gdLst/>
            <a:ahLst/>
            <a:cxnLst/>
            <a:rect l="l" t="t" r="r" b="b"/>
            <a:pathLst>
              <a:path w="3239999" h="3032924" extrusionOk="0">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32" name="Google Shape;432;p46"/>
          <p:cNvSpPr/>
          <p:nvPr/>
        </p:nvSpPr>
        <p:spPr>
          <a:xfrm>
            <a:off x="2695750" y="1921503"/>
            <a:ext cx="315900" cy="314977"/>
          </a:xfrm>
          <a:custGeom>
            <a:avLst/>
            <a:gdLst/>
            <a:ahLst/>
            <a:cxnLst/>
            <a:rect l="l" t="t" r="r" b="b"/>
            <a:pathLst>
              <a:path w="3240000" h="3230531" extrusionOk="0">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33" name="Google Shape;433;p46"/>
          <p:cNvSpPr/>
          <p:nvPr/>
        </p:nvSpPr>
        <p:spPr>
          <a:xfrm>
            <a:off x="5821722" y="1881792"/>
            <a:ext cx="380700" cy="380700"/>
          </a:xfrm>
          <a:custGeom>
            <a:avLst/>
            <a:gdLst/>
            <a:ahLst/>
            <a:cxnLst/>
            <a:rect l="l" t="t" r="r" b="b"/>
            <a:pathLst>
              <a:path w="3240000" h="3240000" extrusionOk="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34" name="Google Shape;434;p46"/>
          <p:cNvSpPr/>
          <p:nvPr/>
        </p:nvSpPr>
        <p:spPr>
          <a:xfrm rot="-5400000">
            <a:off x="7395763" y="1871119"/>
            <a:ext cx="398183" cy="398445"/>
          </a:xfrm>
          <a:custGeom>
            <a:avLst/>
            <a:gdLst/>
            <a:ahLst/>
            <a:cxnLst/>
            <a:rect l="l" t="t" r="r" b="b"/>
            <a:pathLst>
              <a:path w="3185463" h="3187558" extrusionOk="0">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nvGrpSpPr>
          <p:cNvPr id="435" name="Google Shape;435;p46"/>
          <p:cNvGrpSpPr/>
          <p:nvPr/>
        </p:nvGrpSpPr>
        <p:grpSpPr>
          <a:xfrm>
            <a:off x="2067032" y="2592222"/>
            <a:ext cx="1546787" cy="1587899"/>
            <a:chOff x="2030324" y="4283314"/>
            <a:chExt cx="3730793" cy="1587899"/>
          </a:xfrm>
        </p:grpSpPr>
        <p:sp>
          <p:nvSpPr>
            <p:cNvPr id="436" name="Google Shape;436;p46"/>
            <p:cNvSpPr txBox="1"/>
            <p:nvPr/>
          </p:nvSpPr>
          <p:spPr>
            <a:xfrm>
              <a:off x="2030324" y="4670913"/>
              <a:ext cx="3647400" cy="1200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3F3F3F"/>
                  </a:solidFill>
                </a:rPr>
                <a:t>Using the model will reduce number of candidates tested, resulting in $50-100 saved per untested candidate</a:t>
              </a:r>
              <a:r>
                <a:rPr lang="en-US" sz="1200">
                  <a:solidFill>
                    <a:srgbClr val="3F3F3F"/>
                  </a:solidFill>
                  <a:latin typeface="Arial"/>
                  <a:ea typeface="Arial"/>
                  <a:cs typeface="Arial"/>
                  <a:sym typeface="Arial"/>
                </a:rPr>
                <a:t> </a:t>
              </a:r>
              <a:endParaRPr/>
            </a:p>
          </p:txBody>
        </p:sp>
        <p:sp>
          <p:nvSpPr>
            <p:cNvPr id="437" name="Google Shape;437;p46"/>
            <p:cNvSpPr txBox="1"/>
            <p:nvPr/>
          </p:nvSpPr>
          <p:spPr>
            <a:xfrm>
              <a:off x="2113658" y="4283314"/>
              <a:ext cx="3647459"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1">
                  <a:solidFill>
                    <a:srgbClr val="3F3F3F"/>
                  </a:solidFill>
                </a:rPr>
                <a:t>Drug Testing Companies</a:t>
              </a:r>
              <a:endParaRPr sz="1200" b="1">
                <a:solidFill>
                  <a:srgbClr val="3F3F3F"/>
                </a:solidFill>
                <a:latin typeface="Arial"/>
                <a:ea typeface="Arial"/>
                <a:cs typeface="Arial"/>
                <a:sym typeface="Arial"/>
              </a:endParaRPr>
            </a:p>
          </p:txBody>
        </p:sp>
      </p:grpSp>
      <p:grpSp>
        <p:nvGrpSpPr>
          <p:cNvPr id="438" name="Google Shape;438;p46"/>
          <p:cNvGrpSpPr/>
          <p:nvPr/>
        </p:nvGrpSpPr>
        <p:grpSpPr>
          <a:xfrm>
            <a:off x="3679607" y="2592222"/>
            <a:ext cx="1512237" cy="1477299"/>
            <a:chOff x="2113658" y="4283314"/>
            <a:chExt cx="3647459" cy="1477299"/>
          </a:xfrm>
        </p:grpSpPr>
        <p:sp>
          <p:nvSpPr>
            <p:cNvPr id="439" name="Google Shape;439;p46"/>
            <p:cNvSpPr txBox="1"/>
            <p:nvPr/>
          </p:nvSpPr>
          <p:spPr>
            <a:xfrm>
              <a:off x="2113687" y="4560313"/>
              <a:ext cx="3647400" cy="1200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3F3F3F"/>
                  </a:solidFill>
                </a:rPr>
                <a:t>Based on the model for cannabis, there is a drop in risk of from 53% (is taking drug) to 16% (predicted not taking and is taking the drug)</a:t>
              </a:r>
              <a:r>
                <a:rPr lang="en-US" sz="1200">
                  <a:solidFill>
                    <a:srgbClr val="3F3F3F"/>
                  </a:solidFill>
                  <a:latin typeface="Arial"/>
                  <a:ea typeface="Arial"/>
                  <a:cs typeface="Arial"/>
                  <a:sym typeface="Arial"/>
                </a:rPr>
                <a:t>  </a:t>
              </a:r>
              <a:endParaRPr/>
            </a:p>
          </p:txBody>
        </p:sp>
        <p:sp>
          <p:nvSpPr>
            <p:cNvPr id="440" name="Google Shape;440;p46"/>
            <p:cNvSpPr txBox="1"/>
            <p:nvPr/>
          </p:nvSpPr>
          <p:spPr>
            <a:xfrm>
              <a:off x="2113658" y="4283314"/>
              <a:ext cx="3647459"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1">
                  <a:solidFill>
                    <a:srgbClr val="3F3F3F"/>
                  </a:solidFill>
                </a:rPr>
                <a:t>Biggest Risk</a:t>
              </a:r>
              <a:endParaRPr sz="1200" b="1">
                <a:solidFill>
                  <a:srgbClr val="3F3F3F"/>
                </a:solidFill>
                <a:latin typeface="Arial"/>
                <a:ea typeface="Arial"/>
                <a:cs typeface="Arial"/>
                <a:sym typeface="Arial"/>
              </a:endParaRPr>
            </a:p>
          </p:txBody>
        </p:sp>
      </p:grpSp>
      <p:grpSp>
        <p:nvGrpSpPr>
          <p:cNvPr id="441" name="Google Shape;441;p46"/>
          <p:cNvGrpSpPr/>
          <p:nvPr/>
        </p:nvGrpSpPr>
        <p:grpSpPr>
          <a:xfrm>
            <a:off x="5257632" y="2592222"/>
            <a:ext cx="1512237" cy="1640224"/>
            <a:chOff x="2113657" y="4283314"/>
            <a:chExt cx="3647460" cy="1640224"/>
          </a:xfrm>
        </p:grpSpPr>
        <p:sp>
          <p:nvSpPr>
            <p:cNvPr id="442" name="Google Shape;442;p46"/>
            <p:cNvSpPr txBox="1"/>
            <p:nvPr/>
          </p:nvSpPr>
          <p:spPr>
            <a:xfrm>
              <a:off x="2113657" y="4723238"/>
              <a:ext cx="3647400" cy="1200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3F3F3F"/>
                  </a:solidFill>
                </a:rPr>
                <a:t>It may be unethical to selectively drug test people, or to target people based on their personalities or demographics</a:t>
              </a:r>
              <a:endParaRPr/>
            </a:p>
          </p:txBody>
        </p:sp>
        <p:sp>
          <p:nvSpPr>
            <p:cNvPr id="443" name="Google Shape;443;p46"/>
            <p:cNvSpPr txBox="1"/>
            <p:nvPr/>
          </p:nvSpPr>
          <p:spPr>
            <a:xfrm>
              <a:off x="2113658" y="4283314"/>
              <a:ext cx="3647459"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1">
                  <a:solidFill>
                    <a:srgbClr val="3F3F3F"/>
                  </a:solidFill>
                </a:rPr>
                <a:t>Ethical Considerations</a:t>
              </a:r>
              <a:endParaRPr sz="1200" b="1">
                <a:solidFill>
                  <a:srgbClr val="3F3F3F"/>
                </a:solidFill>
                <a:latin typeface="Arial"/>
                <a:ea typeface="Arial"/>
                <a:cs typeface="Arial"/>
                <a:sym typeface="Arial"/>
              </a:endParaRPr>
            </a:p>
          </p:txBody>
        </p:sp>
      </p:grpSp>
      <p:grpSp>
        <p:nvGrpSpPr>
          <p:cNvPr id="444" name="Google Shape;444;p46"/>
          <p:cNvGrpSpPr/>
          <p:nvPr/>
        </p:nvGrpSpPr>
        <p:grpSpPr>
          <a:xfrm>
            <a:off x="6835656" y="2592222"/>
            <a:ext cx="1512237" cy="1412178"/>
            <a:chOff x="2113657" y="4283314"/>
            <a:chExt cx="3647460" cy="1412178"/>
          </a:xfrm>
        </p:grpSpPr>
        <p:sp>
          <p:nvSpPr>
            <p:cNvPr id="445" name="Google Shape;445;p46"/>
            <p:cNvSpPr txBox="1"/>
            <p:nvPr/>
          </p:nvSpPr>
          <p:spPr>
            <a:xfrm>
              <a:off x="2113657" y="4495163"/>
              <a:ext cx="3647458" cy="120032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3F3F3F"/>
                  </a:solidFill>
                </a:rPr>
                <a:t>The biggest improvement to the model would be increasing amount and diversity of data to eventually lower the false negative rate  </a:t>
              </a:r>
              <a:r>
                <a:rPr lang="en-US" sz="1200">
                  <a:solidFill>
                    <a:srgbClr val="3F3F3F"/>
                  </a:solidFill>
                  <a:latin typeface="Arial"/>
                  <a:ea typeface="Arial"/>
                  <a:cs typeface="Arial"/>
                  <a:sym typeface="Arial"/>
                </a:rPr>
                <a:t> </a:t>
              </a:r>
              <a:endParaRPr/>
            </a:p>
          </p:txBody>
        </p:sp>
        <p:sp>
          <p:nvSpPr>
            <p:cNvPr id="446" name="Google Shape;446;p46"/>
            <p:cNvSpPr txBox="1"/>
            <p:nvPr/>
          </p:nvSpPr>
          <p:spPr>
            <a:xfrm>
              <a:off x="2113658" y="4283314"/>
              <a:ext cx="3647459"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1">
                  <a:solidFill>
                    <a:srgbClr val="3F3F3F"/>
                  </a:solidFill>
                </a:rPr>
                <a:t>Model Needs</a:t>
              </a:r>
              <a:endParaRPr sz="1200" b="1">
                <a:solidFill>
                  <a:srgbClr val="3F3F3F"/>
                </a:solidFill>
                <a:latin typeface="Arial"/>
                <a:ea typeface="Arial"/>
                <a:cs typeface="Arial"/>
                <a:sym typeface="Arial"/>
              </a:endParaRPr>
            </a:p>
          </p:txBody>
        </p:sp>
      </p:grpSp>
      <p:sp>
        <p:nvSpPr>
          <p:cNvPr id="447" name="Google Shape;447;p46"/>
          <p:cNvSpPr txBox="1">
            <a:spLocks noGrp="1"/>
          </p:cNvSpPr>
          <p:nvPr>
            <p:ph type="title"/>
          </p:nvPr>
        </p:nvSpPr>
        <p:spPr>
          <a:xfrm>
            <a:off x="0" y="0"/>
            <a:ext cx="9144000" cy="884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5"/>
              </a:buClr>
              <a:buSzPts val="4400"/>
              <a:buFont typeface="Arial"/>
              <a:buNone/>
            </a:pPr>
            <a:r>
              <a:rPr lang="en-US" sz="3400">
                <a:solidFill>
                  <a:schemeClr val="accent5"/>
                </a:solidFill>
              </a:rPr>
              <a:t>Deployment Considerations</a:t>
            </a:r>
            <a:endParaRPr sz="3400" b="0" i="0" u="none" strike="noStrike" cap="none">
              <a:solidFill>
                <a:srgbClr val="3F3F3F"/>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47"/>
          <p:cNvSpPr txBox="1"/>
          <p:nvPr/>
        </p:nvSpPr>
        <p:spPr>
          <a:xfrm>
            <a:off x="1907704" y="1985806"/>
            <a:ext cx="5472600" cy="542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5"/>
              </a:buClr>
              <a:buSzPts val="3600"/>
              <a:buFont typeface="Arial"/>
              <a:buNone/>
            </a:pPr>
            <a:r>
              <a:rPr lang="en-US" sz="3600" b="1">
                <a:solidFill>
                  <a:schemeClr val="accent5"/>
                </a:solidFill>
                <a:latin typeface="Arial"/>
                <a:ea typeface="Arial"/>
                <a:cs typeface="Arial"/>
                <a:sym typeface="Arial"/>
              </a:rPr>
              <a:t>Thank you</a:t>
            </a:r>
            <a:endParaRPr sz="3600" b="1">
              <a:solidFill>
                <a:schemeClr val="accent5"/>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48"/>
          <p:cNvSpPr txBox="1">
            <a:spLocks noGrp="1"/>
          </p:cNvSpPr>
          <p:nvPr>
            <p:ph type="title"/>
          </p:nvPr>
        </p:nvSpPr>
        <p:spPr>
          <a:xfrm>
            <a:off x="0" y="0"/>
            <a:ext cx="9144000" cy="884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3F3F3F"/>
              </a:buClr>
              <a:buSzPts val="4400"/>
              <a:buFont typeface="Arial"/>
              <a:buNone/>
            </a:pPr>
            <a:r>
              <a:rPr lang="en-US" sz="4400" b="0" i="0" u="none" strike="noStrike" cap="none">
                <a:solidFill>
                  <a:srgbClr val="3F3F3F"/>
                </a:solidFill>
                <a:latin typeface="Arial"/>
                <a:ea typeface="Arial"/>
                <a:cs typeface="Arial"/>
                <a:sym typeface="Arial"/>
              </a:rPr>
              <a:t>Our </a:t>
            </a:r>
            <a:r>
              <a:rPr lang="en-US" sz="4400" b="0" i="0" u="none" strike="noStrike" cap="none">
                <a:solidFill>
                  <a:schemeClr val="accent5"/>
                </a:solidFill>
                <a:latin typeface="Arial"/>
                <a:ea typeface="Arial"/>
                <a:cs typeface="Arial"/>
                <a:sym typeface="Arial"/>
              </a:rPr>
              <a:t>Services</a:t>
            </a:r>
            <a:endParaRPr sz="4400" b="0" i="0" u="none" strike="noStrike" cap="none">
              <a:solidFill>
                <a:schemeClr val="accent5"/>
              </a:solidFill>
              <a:latin typeface="Arial"/>
              <a:ea typeface="Arial"/>
              <a:cs typeface="Arial"/>
              <a:sym typeface="Arial"/>
            </a:endParaRPr>
          </a:p>
        </p:txBody>
      </p:sp>
      <p:sp>
        <p:nvSpPr>
          <p:cNvPr id="458" name="Google Shape;458;p48"/>
          <p:cNvSpPr/>
          <p:nvPr/>
        </p:nvSpPr>
        <p:spPr>
          <a:xfrm>
            <a:off x="6339632" y="2827978"/>
            <a:ext cx="573628" cy="581575"/>
          </a:xfrm>
          <a:custGeom>
            <a:avLst/>
            <a:gdLst/>
            <a:ahLst/>
            <a:cxnLst/>
            <a:rect l="l" t="t" r="r" b="b"/>
            <a:pathLst>
              <a:path w="3186824" h="3060919" extrusionOk="0">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59" name="Google Shape;459;p48"/>
          <p:cNvSpPr/>
          <p:nvPr/>
        </p:nvSpPr>
        <p:spPr>
          <a:xfrm>
            <a:off x="3819353" y="2852382"/>
            <a:ext cx="573628" cy="479508"/>
          </a:xfrm>
          <a:custGeom>
            <a:avLst/>
            <a:gdLst/>
            <a:ahLst/>
            <a:cxnLst/>
            <a:rect l="l" t="t" r="r" b="b"/>
            <a:pathLst>
              <a:path w="3186824" h="2663936" extrusionOk="0">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60" name="Google Shape;460;p48"/>
          <p:cNvSpPr/>
          <p:nvPr/>
        </p:nvSpPr>
        <p:spPr>
          <a:xfrm>
            <a:off x="833945" y="3020772"/>
            <a:ext cx="645332" cy="495702"/>
          </a:xfrm>
          <a:custGeom>
            <a:avLst/>
            <a:gdLst/>
            <a:ahLst/>
            <a:cxnLst/>
            <a:rect l="l" t="t" r="r" b="b"/>
            <a:pathLst>
              <a:path w="3186824" h="2447912" extrusionOk="0">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61" name="Google Shape;461;p48"/>
          <p:cNvSpPr/>
          <p:nvPr/>
        </p:nvSpPr>
        <p:spPr>
          <a:xfrm>
            <a:off x="884236" y="1484691"/>
            <a:ext cx="656101" cy="566208"/>
          </a:xfrm>
          <a:custGeom>
            <a:avLst/>
            <a:gdLst/>
            <a:ahLst/>
            <a:cxnLst/>
            <a:rect l="l" t="t" r="r" b="b"/>
            <a:pathLst>
              <a:path w="3240006" h="2796091" extrusionOk="0">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62" name="Google Shape;462;p48"/>
          <p:cNvSpPr/>
          <p:nvPr/>
        </p:nvSpPr>
        <p:spPr>
          <a:xfrm>
            <a:off x="6300192" y="1131590"/>
            <a:ext cx="656100" cy="656100"/>
          </a:xfrm>
          <a:custGeom>
            <a:avLst/>
            <a:gdLst/>
            <a:ahLst/>
            <a:cxnLst/>
            <a:rect l="l" t="t" r="r" b="b"/>
            <a:pathLst>
              <a:path w="3240000" h="3240000" extrusionOk="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63" name="Google Shape;463;p48"/>
          <p:cNvSpPr/>
          <p:nvPr/>
        </p:nvSpPr>
        <p:spPr>
          <a:xfrm>
            <a:off x="3779912" y="1243635"/>
            <a:ext cx="656101" cy="431198"/>
          </a:xfrm>
          <a:custGeom>
            <a:avLst/>
            <a:gdLst/>
            <a:ahLst/>
            <a:cxnLst/>
            <a:rect l="l" t="t" r="r" b="b"/>
            <a:pathLst>
              <a:path w="3240006" h="2129375" extrusionOk="0">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64" name="Google Shape;464;p48"/>
          <p:cNvSpPr txBox="1"/>
          <p:nvPr/>
        </p:nvSpPr>
        <p:spPr>
          <a:xfrm>
            <a:off x="540000" y="2142258"/>
            <a:ext cx="25197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595959"/>
                </a:solidFill>
              </a:rPr>
              <a:t>To eliminate the costs associated with employing someone who uses drugs</a:t>
            </a:r>
            <a:endParaRPr sz="1200">
              <a:solidFill>
                <a:srgbClr val="595959"/>
              </a:solidFill>
            </a:endParaRPr>
          </a:p>
        </p:txBody>
      </p:sp>
      <p:sp>
        <p:nvSpPr>
          <p:cNvPr id="465" name="Google Shape;465;p48"/>
          <p:cNvSpPr txBox="1"/>
          <p:nvPr/>
        </p:nvSpPr>
        <p:spPr>
          <a:xfrm>
            <a:off x="1846286" y="1649904"/>
            <a:ext cx="1213500" cy="430800"/>
          </a:xfrm>
          <a:prstGeom prst="rect">
            <a:avLst/>
          </a:prstGeom>
          <a:noFill/>
          <a:ln>
            <a:noFill/>
          </a:ln>
        </p:spPr>
        <p:txBody>
          <a:bodyPr spcFirstLastPara="1" wrap="square" lIns="91425" tIns="0" rIns="91425" bIns="0" anchor="ctr" anchorCtr="0">
            <a:noAutofit/>
          </a:bodyPr>
          <a:lstStyle/>
          <a:p>
            <a:pPr marL="0" marR="0" lvl="0" indent="0" algn="l" rtl="0">
              <a:spcBef>
                <a:spcPts val="0"/>
              </a:spcBef>
              <a:spcAft>
                <a:spcPts val="0"/>
              </a:spcAft>
              <a:buNone/>
            </a:pPr>
            <a:r>
              <a:rPr lang="en-US" sz="1200" b="1">
                <a:solidFill>
                  <a:srgbClr val="3F3F3F"/>
                </a:solidFill>
              </a:rPr>
              <a:t>Getting People Drug Tested</a:t>
            </a:r>
            <a:endParaRPr sz="1200"/>
          </a:p>
        </p:txBody>
      </p:sp>
      <p:sp>
        <p:nvSpPr>
          <p:cNvPr id="466" name="Google Shape;466;p48"/>
          <p:cNvSpPr txBox="1"/>
          <p:nvPr/>
        </p:nvSpPr>
        <p:spPr>
          <a:xfrm>
            <a:off x="1846286" y="3083800"/>
            <a:ext cx="1213500" cy="430800"/>
          </a:xfrm>
          <a:prstGeom prst="rect">
            <a:avLst/>
          </a:prstGeom>
          <a:noFill/>
          <a:ln>
            <a:noFill/>
          </a:ln>
        </p:spPr>
        <p:txBody>
          <a:bodyPr spcFirstLastPara="1" wrap="square" lIns="91425" tIns="0" rIns="91425" bIns="0" anchor="ctr" anchorCtr="0">
            <a:noAutofit/>
          </a:bodyPr>
          <a:lstStyle/>
          <a:p>
            <a:pPr marL="0" marR="0" lvl="0" indent="0" algn="l" rtl="0">
              <a:spcBef>
                <a:spcPts val="0"/>
              </a:spcBef>
              <a:spcAft>
                <a:spcPts val="0"/>
              </a:spcAft>
              <a:buNone/>
            </a:pPr>
            <a:r>
              <a:rPr lang="en-US" sz="1200" b="1">
                <a:solidFill>
                  <a:srgbClr val="3F3F3F"/>
                </a:solidFill>
              </a:rPr>
              <a:t>Keeping Cost of Drug Tests Low</a:t>
            </a:r>
            <a:endParaRPr sz="1200"/>
          </a:p>
        </p:txBody>
      </p:sp>
      <p:sp>
        <p:nvSpPr>
          <p:cNvPr id="467" name="Google Shape;467;p48"/>
          <p:cNvSpPr txBox="1"/>
          <p:nvPr/>
        </p:nvSpPr>
        <p:spPr>
          <a:xfrm>
            <a:off x="540000" y="3611103"/>
            <a:ext cx="25197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3F3F3F"/>
                </a:solidFill>
              </a:rPr>
              <a:t>To curb the fear of over spending on drug testing, specify who they need to drug test and what that individual requires</a:t>
            </a:r>
            <a:endParaRPr/>
          </a:p>
        </p:txBody>
      </p:sp>
      <p:grpSp>
        <p:nvGrpSpPr>
          <p:cNvPr id="468" name="Google Shape;468;p48"/>
          <p:cNvGrpSpPr/>
          <p:nvPr/>
        </p:nvGrpSpPr>
        <p:grpSpPr>
          <a:xfrm>
            <a:off x="3635925" y="1779662"/>
            <a:ext cx="2626496" cy="997913"/>
            <a:chOff x="2113654" y="4283314"/>
            <a:chExt cx="3647404" cy="997913"/>
          </a:xfrm>
        </p:grpSpPr>
        <p:sp>
          <p:nvSpPr>
            <p:cNvPr id="469" name="Google Shape;469;p48"/>
            <p:cNvSpPr txBox="1"/>
            <p:nvPr/>
          </p:nvSpPr>
          <p:spPr>
            <a:xfrm>
              <a:off x="2113654" y="4635027"/>
              <a:ext cx="31785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rgbClr val="3F3F3F"/>
                  </a:solidFill>
                </a:rPr>
                <a:t>Only invest time and money into testing the candidates who are “at risk” for drug use</a:t>
              </a:r>
              <a:r>
                <a:rPr lang="en-US" sz="1200">
                  <a:solidFill>
                    <a:srgbClr val="3F3F3F"/>
                  </a:solidFill>
                  <a:latin typeface="Arial"/>
                  <a:ea typeface="Arial"/>
                  <a:cs typeface="Arial"/>
                  <a:sym typeface="Arial"/>
                </a:rPr>
                <a:t>  </a:t>
              </a:r>
              <a:endParaRPr/>
            </a:p>
          </p:txBody>
        </p:sp>
        <p:sp>
          <p:nvSpPr>
            <p:cNvPr id="470" name="Google Shape;470;p48"/>
            <p:cNvSpPr txBox="1"/>
            <p:nvPr/>
          </p:nvSpPr>
          <p:spPr>
            <a:xfrm>
              <a:off x="2113658" y="4283314"/>
              <a:ext cx="36474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rgbClr val="3F3F3F"/>
                  </a:solidFill>
                </a:rPr>
                <a:t>Pinpoint the people to be tested</a:t>
              </a:r>
              <a:endParaRPr sz="1200" b="1">
                <a:solidFill>
                  <a:srgbClr val="3F3F3F"/>
                </a:solidFill>
                <a:latin typeface="Arial"/>
                <a:ea typeface="Arial"/>
                <a:cs typeface="Arial"/>
                <a:sym typeface="Arial"/>
              </a:endParaRPr>
            </a:p>
          </p:txBody>
        </p:sp>
      </p:grpSp>
      <p:grpSp>
        <p:nvGrpSpPr>
          <p:cNvPr id="471" name="Google Shape;471;p48"/>
          <p:cNvGrpSpPr/>
          <p:nvPr/>
        </p:nvGrpSpPr>
        <p:grpSpPr>
          <a:xfrm>
            <a:off x="3635929" y="3476050"/>
            <a:ext cx="2664306" cy="1067249"/>
            <a:chOff x="2061147" y="4283314"/>
            <a:chExt cx="3699911" cy="1067249"/>
          </a:xfrm>
        </p:grpSpPr>
        <p:sp>
          <p:nvSpPr>
            <p:cNvPr id="472" name="Google Shape;472;p48"/>
            <p:cNvSpPr txBox="1"/>
            <p:nvPr/>
          </p:nvSpPr>
          <p:spPr>
            <a:xfrm>
              <a:off x="2061147" y="4704363"/>
              <a:ext cx="36474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rgbClr val="3F3F3F"/>
                  </a:solidFill>
                </a:rPr>
                <a:t>Different drugs require different tests, and those tests come at different prices</a:t>
              </a:r>
              <a:r>
                <a:rPr lang="en-US" sz="1200">
                  <a:solidFill>
                    <a:srgbClr val="3F3F3F"/>
                  </a:solidFill>
                  <a:latin typeface="Arial"/>
                  <a:ea typeface="Arial"/>
                  <a:cs typeface="Arial"/>
                  <a:sym typeface="Arial"/>
                </a:rPr>
                <a:t>  </a:t>
              </a:r>
              <a:endParaRPr/>
            </a:p>
          </p:txBody>
        </p:sp>
        <p:sp>
          <p:nvSpPr>
            <p:cNvPr id="473" name="Google Shape;473;p48"/>
            <p:cNvSpPr txBox="1"/>
            <p:nvPr/>
          </p:nvSpPr>
          <p:spPr>
            <a:xfrm>
              <a:off x="2113658" y="4283314"/>
              <a:ext cx="36474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rgbClr val="3F3F3F"/>
                  </a:solidFill>
                </a:rPr>
                <a:t>Specify the type of drug test each individual needs</a:t>
              </a:r>
              <a:endParaRPr sz="1200" b="1">
                <a:solidFill>
                  <a:srgbClr val="3F3F3F"/>
                </a:solidFill>
                <a:latin typeface="Arial"/>
                <a:ea typeface="Arial"/>
                <a:cs typeface="Arial"/>
                <a:sym typeface="Arial"/>
              </a:endParaRPr>
            </a:p>
          </p:txBody>
        </p:sp>
      </p:grpSp>
      <p:grpSp>
        <p:nvGrpSpPr>
          <p:cNvPr id="474" name="Google Shape;474;p48"/>
          <p:cNvGrpSpPr/>
          <p:nvPr/>
        </p:nvGrpSpPr>
        <p:grpSpPr>
          <a:xfrm>
            <a:off x="6083700" y="1784664"/>
            <a:ext cx="2862181" cy="1003786"/>
            <a:chOff x="1912970" y="4283314"/>
            <a:chExt cx="3974700" cy="1003786"/>
          </a:xfrm>
        </p:grpSpPr>
        <p:sp>
          <p:nvSpPr>
            <p:cNvPr id="475" name="Google Shape;475;p48"/>
            <p:cNvSpPr txBox="1"/>
            <p:nvPr/>
          </p:nvSpPr>
          <p:spPr>
            <a:xfrm>
              <a:off x="1912970" y="4640900"/>
              <a:ext cx="39747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rgbClr val="3F3F3F"/>
                  </a:solidFill>
                </a:rPr>
                <a:t>By capturing the job candidates that use drugs before they are hired, costs associated with hiring drug users will be diminished</a:t>
              </a:r>
              <a:endParaRPr sz="1000"/>
            </a:p>
          </p:txBody>
        </p:sp>
        <p:sp>
          <p:nvSpPr>
            <p:cNvPr id="476" name="Google Shape;476;p48"/>
            <p:cNvSpPr txBox="1"/>
            <p:nvPr/>
          </p:nvSpPr>
          <p:spPr>
            <a:xfrm>
              <a:off x="2113658" y="4283314"/>
              <a:ext cx="36474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rgbClr val="3F3F3F"/>
                  </a:solidFill>
                </a:rPr>
                <a:t>Minimize cost of drug users in the workplace</a:t>
              </a:r>
              <a:endParaRPr sz="1200" b="1">
                <a:solidFill>
                  <a:srgbClr val="3F3F3F"/>
                </a:solidFill>
                <a:latin typeface="Arial"/>
                <a:ea typeface="Arial"/>
                <a:cs typeface="Arial"/>
                <a:sym typeface="Arial"/>
              </a:endParaRPr>
            </a:p>
          </p:txBody>
        </p:sp>
      </p:grpSp>
      <p:grpSp>
        <p:nvGrpSpPr>
          <p:cNvPr id="477" name="Google Shape;477;p48"/>
          <p:cNvGrpSpPr/>
          <p:nvPr/>
        </p:nvGrpSpPr>
        <p:grpSpPr>
          <a:xfrm>
            <a:off x="6262429" y="3578690"/>
            <a:ext cx="2626493" cy="995436"/>
            <a:chOff x="2113657" y="4049127"/>
            <a:chExt cx="3647401" cy="995436"/>
          </a:xfrm>
        </p:grpSpPr>
        <p:sp>
          <p:nvSpPr>
            <p:cNvPr id="478" name="Google Shape;478;p48"/>
            <p:cNvSpPr txBox="1"/>
            <p:nvPr/>
          </p:nvSpPr>
          <p:spPr>
            <a:xfrm>
              <a:off x="2113657" y="4398363"/>
              <a:ext cx="36474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rgbClr val="3F3F3F"/>
                  </a:solidFill>
                </a:rPr>
                <a:t>Avoiding overtesting candidates that are not likely to take drugs</a:t>
              </a:r>
              <a:r>
                <a:rPr lang="en-US" sz="1000">
                  <a:solidFill>
                    <a:srgbClr val="3F3F3F"/>
                  </a:solidFill>
                  <a:latin typeface="Arial"/>
                  <a:ea typeface="Arial"/>
                  <a:cs typeface="Arial"/>
                  <a:sym typeface="Arial"/>
                </a:rPr>
                <a:t>  </a:t>
              </a:r>
              <a:endParaRPr sz="1000"/>
            </a:p>
          </p:txBody>
        </p:sp>
        <p:sp>
          <p:nvSpPr>
            <p:cNvPr id="479" name="Google Shape;479;p48"/>
            <p:cNvSpPr txBox="1"/>
            <p:nvPr/>
          </p:nvSpPr>
          <p:spPr>
            <a:xfrm>
              <a:off x="2113658" y="4049127"/>
              <a:ext cx="36474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rgbClr val="3F3F3F"/>
                  </a:solidFill>
                </a:rPr>
                <a:t>Only test “at risk” candidates</a:t>
              </a:r>
              <a:endParaRPr sz="1200" b="1">
                <a:solidFill>
                  <a:srgbClr val="3F3F3F"/>
                </a:solidFill>
                <a:latin typeface="Arial"/>
                <a:ea typeface="Arial"/>
                <a:cs typeface="Arial"/>
                <a:sym typeface="Aria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50"/>
          <p:cNvSpPr txBox="1">
            <a:spLocks noGrp="1"/>
          </p:cNvSpPr>
          <p:nvPr>
            <p:ph type="title"/>
          </p:nvPr>
        </p:nvSpPr>
        <p:spPr>
          <a:xfrm>
            <a:off x="86675" y="208534"/>
            <a:ext cx="9144000" cy="533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3F3F3F"/>
              </a:buClr>
              <a:buSzPts val="3600"/>
              <a:buFont typeface="Arial"/>
              <a:buNone/>
            </a:pPr>
            <a:r>
              <a:rPr lang="en-US"/>
              <a:t>Appendix</a:t>
            </a:r>
            <a:endParaRPr sz="3600" b="1" i="0" u="none" strike="noStrike" cap="none">
              <a:solidFill>
                <a:srgbClr val="3F3F3F"/>
              </a:solidFill>
              <a:latin typeface="Arial"/>
              <a:ea typeface="Arial"/>
              <a:cs typeface="Arial"/>
              <a:sym typeface="Arial"/>
            </a:endParaRPr>
          </a:p>
        </p:txBody>
      </p:sp>
      <p:sp>
        <p:nvSpPr>
          <p:cNvPr id="491" name="Google Shape;491;p50"/>
          <p:cNvSpPr txBox="1">
            <a:spLocks noGrp="1"/>
          </p:cNvSpPr>
          <p:nvPr>
            <p:ph type="body" idx="1"/>
          </p:nvPr>
        </p:nvSpPr>
        <p:spPr>
          <a:xfrm>
            <a:off x="0" y="1383447"/>
            <a:ext cx="9144000" cy="2376600"/>
          </a:xfrm>
          <a:prstGeom prst="rect">
            <a:avLst/>
          </a:prstGeom>
          <a:noFill/>
          <a:ln>
            <a:noFill/>
          </a:ln>
        </p:spPr>
        <p:txBody>
          <a:bodyPr spcFirstLastPara="1" wrap="square" lIns="108000" tIns="45700" rIns="91425" bIns="45700" anchor="ctr" anchorCtr="0">
            <a:noAutofit/>
          </a:bodyPr>
          <a:lstStyle/>
          <a:p>
            <a:pPr marL="457200" marR="0" lvl="0" indent="0" algn="ctr" rtl="0">
              <a:spcBef>
                <a:spcPts val="0"/>
              </a:spcBef>
              <a:spcAft>
                <a:spcPts val="0"/>
              </a:spcAft>
              <a:buNone/>
            </a:pPr>
            <a:r>
              <a:rPr lang="en-US" sz="2400">
                <a:solidFill>
                  <a:srgbClr val="3F3F3F"/>
                </a:solidFill>
              </a:rPr>
              <a:t>1.Data Cleaning</a:t>
            </a:r>
            <a:endParaRPr sz="2400">
              <a:solidFill>
                <a:srgbClr val="3F3F3F"/>
              </a:solidFill>
            </a:endParaRPr>
          </a:p>
          <a:p>
            <a:pPr marL="457200" marR="0" lvl="0" indent="0" algn="ctr" rtl="0">
              <a:spcBef>
                <a:spcPts val="0"/>
              </a:spcBef>
              <a:spcAft>
                <a:spcPts val="0"/>
              </a:spcAft>
              <a:buNone/>
            </a:pPr>
            <a:endParaRPr sz="2400">
              <a:solidFill>
                <a:srgbClr val="3F3F3F"/>
              </a:solidFill>
            </a:endParaRPr>
          </a:p>
          <a:p>
            <a:pPr marL="457200" marR="0" lvl="0" indent="0" algn="ctr" rtl="0">
              <a:spcBef>
                <a:spcPts val="0"/>
              </a:spcBef>
              <a:spcAft>
                <a:spcPts val="0"/>
              </a:spcAft>
              <a:buNone/>
            </a:pPr>
            <a:r>
              <a:rPr lang="en-US" sz="2400">
                <a:solidFill>
                  <a:srgbClr val="3F3F3F"/>
                </a:solidFill>
              </a:rPr>
              <a:t>2. FOR Loop</a:t>
            </a:r>
            <a:endParaRPr sz="2400">
              <a:solidFill>
                <a:srgbClr val="3F3F3F"/>
              </a:solidFill>
            </a:endParaRPr>
          </a:p>
          <a:p>
            <a:pPr marL="457200" lvl="0" indent="0" algn="ctr" rtl="0">
              <a:spcBef>
                <a:spcPts val="0"/>
              </a:spcBef>
              <a:spcAft>
                <a:spcPts val="0"/>
              </a:spcAft>
              <a:buClr>
                <a:schemeClr val="dk1"/>
              </a:buClr>
              <a:buSzPts val="1100"/>
              <a:buFont typeface="Arial"/>
              <a:buNone/>
            </a:pPr>
            <a:r>
              <a:rPr lang="en-US" sz="1400">
                <a:solidFill>
                  <a:schemeClr val="hlink"/>
                </a:solidFill>
              </a:rPr>
              <a:t>2a. Grid Search</a:t>
            </a:r>
            <a:endParaRPr sz="2400">
              <a:solidFill>
                <a:srgbClr val="3F3F3F"/>
              </a:solidFill>
            </a:endParaRPr>
          </a:p>
          <a:p>
            <a:pPr marL="457200" marR="0" lvl="0" indent="0" algn="ctr" rtl="0">
              <a:spcBef>
                <a:spcPts val="0"/>
              </a:spcBef>
              <a:spcAft>
                <a:spcPts val="0"/>
              </a:spcAft>
              <a:buNone/>
            </a:pPr>
            <a:r>
              <a:rPr lang="en-US" sz="1400">
                <a:solidFill>
                  <a:srgbClr val="3F3F3F"/>
                </a:solidFill>
              </a:rPr>
              <a:t>2b. ROC-AUC scores</a:t>
            </a:r>
            <a:endParaRPr sz="1400">
              <a:solidFill>
                <a:srgbClr val="3F3F3F"/>
              </a:solidFill>
            </a:endParaRPr>
          </a:p>
          <a:p>
            <a:pPr marL="457200" marR="0" lvl="0" indent="0" algn="ctr" rtl="0">
              <a:spcBef>
                <a:spcPts val="0"/>
              </a:spcBef>
              <a:spcAft>
                <a:spcPts val="0"/>
              </a:spcAft>
              <a:buNone/>
            </a:pPr>
            <a:r>
              <a:rPr lang="en-US" sz="1400">
                <a:solidFill>
                  <a:srgbClr val="3F3F3F"/>
                </a:solidFill>
              </a:rPr>
              <a:t>2c. Selecting the best model</a:t>
            </a:r>
            <a:endParaRPr sz="1400">
              <a:solidFill>
                <a:srgbClr val="3F3F3F"/>
              </a:solidFill>
            </a:endParaRPr>
          </a:p>
          <a:p>
            <a:pPr marL="457200" marR="0" lvl="0" indent="0" algn="ctr" rtl="0">
              <a:spcBef>
                <a:spcPts val="0"/>
              </a:spcBef>
              <a:spcAft>
                <a:spcPts val="0"/>
              </a:spcAft>
              <a:buNone/>
            </a:pPr>
            <a:endParaRPr sz="1400">
              <a:solidFill>
                <a:srgbClr val="3F3F3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51"/>
          <p:cNvSpPr txBox="1">
            <a:spLocks noGrp="1"/>
          </p:cNvSpPr>
          <p:nvPr>
            <p:ph type="title"/>
          </p:nvPr>
        </p:nvSpPr>
        <p:spPr>
          <a:xfrm>
            <a:off x="86675" y="208534"/>
            <a:ext cx="9144000" cy="533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3F3F3F"/>
              </a:buClr>
              <a:buSzPts val="3600"/>
              <a:buFont typeface="Arial"/>
              <a:buNone/>
            </a:pPr>
            <a:r>
              <a:rPr lang="en-US"/>
              <a:t>Data cleaning</a:t>
            </a:r>
            <a:endParaRPr sz="3600" b="1" i="0" u="none" strike="noStrike" cap="none">
              <a:solidFill>
                <a:srgbClr val="3F3F3F"/>
              </a:solidFill>
              <a:latin typeface="Arial"/>
              <a:ea typeface="Arial"/>
              <a:cs typeface="Arial"/>
              <a:sym typeface="Arial"/>
            </a:endParaRPr>
          </a:p>
        </p:txBody>
      </p:sp>
      <p:sp>
        <p:nvSpPr>
          <p:cNvPr id="497" name="Google Shape;497;p51"/>
          <p:cNvSpPr txBox="1"/>
          <p:nvPr/>
        </p:nvSpPr>
        <p:spPr>
          <a:xfrm>
            <a:off x="216725" y="1297425"/>
            <a:ext cx="8365500" cy="248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Our data had labelled every positive drug user among one of six classes from CL0 to CL6</a:t>
            </a:r>
            <a:endParaRPr/>
          </a:p>
          <a:p>
            <a:pPr marL="0" lvl="0" indent="0" algn="l" rtl="0">
              <a:spcBef>
                <a:spcPts val="0"/>
              </a:spcBef>
              <a:spcAft>
                <a:spcPts val="0"/>
              </a:spcAft>
              <a:buNone/>
            </a:pPr>
            <a:endParaRPr/>
          </a:p>
          <a:p>
            <a:pPr marL="0" lvl="0" indent="0" algn="l" rtl="0">
              <a:spcBef>
                <a:spcPts val="0"/>
              </a:spcBef>
              <a:spcAft>
                <a:spcPts val="0"/>
              </a:spcAft>
              <a:buNone/>
            </a:pPr>
            <a:r>
              <a:rPr lang="en-US"/>
              <a:t>The description for these is as follows:</a:t>
            </a:r>
            <a:endParaRPr/>
          </a:p>
          <a:p>
            <a:pPr marL="0" lvl="0" indent="0" algn="l" rtl="0">
              <a:spcBef>
                <a:spcPts val="0"/>
              </a:spcBef>
              <a:spcAft>
                <a:spcPts val="0"/>
              </a:spcAft>
              <a:buNone/>
            </a:pPr>
            <a:endParaRPr/>
          </a:p>
          <a:p>
            <a:pPr marL="0" lvl="0" indent="0" algn="l" rtl="0">
              <a:spcBef>
                <a:spcPts val="0"/>
              </a:spcBef>
              <a:spcAft>
                <a:spcPts val="0"/>
              </a:spcAft>
              <a:buNone/>
            </a:pPr>
            <a:r>
              <a:rPr lang="en-US"/>
              <a:t>CL0- Never Consumed the drug </a:t>
            </a:r>
            <a:endParaRPr/>
          </a:p>
          <a:p>
            <a:pPr marL="0" lvl="0" indent="0" algn="l" rtl="0">
              <a:spcBef>
                <a:spcPts val="0"/>
              </a:spcBef>
              <a:spcAft>
                <a:spcPts val="0"/>
              </a:spcAft>
              <a:buNone/>
            </a:pPr>
            <a:r>
              <a:rPr lang="en-US"/>
              <a:t>CL1-Consumed more than a decade ago</a:t>
            </a:r>
            <a:endParaRPr/>
          </a:p>
          <a:p>
            <a:pPr marL="0" lvl="0" indent="0" algn="l" rtl="0">
              <a:spcBef>
                <a:spcPts val="0"/>
              </a:spcBef>
              <a:spcAft>
                <a:spcPts val="0"/>
              </a:spcAft>
              <a:buNone/>
            </a:pPr>
            <a:r>
              <a:rPr lang="en-US"/>
              <a:t>CL2-Consumed more than a year and less than a decade ago</a:t>
            </a:r>
            <a:endParaRPr/>
          </a:p>
          <a:p>
            <a:pPr marL="0" lvl="0" indent="0" algn="l" rtl="0">
              <a:spcBef>
                <a:spcPts val="0"/>
              </a:spcBef>
              <a:spcAft>
                <a:spcPts val="0"/>
              </a:spcAft>
              <a:buNone/>
            </a:pPr>
            <a:r>
              <a:rPr lang="en-US"/>
              <a:t>CL3-Consumed less than a year ago</a:t>
            </a:r>
            <a:endParaRPr/>
          </a:p>
          <a:p>
            <a:pPr marL="0" lvl="0" indent="0" algn="l" rtl="0">
              <a:spcBef>
                <a:spcPts val="0"/>
              </a:spcBef>
              <a:spcAft>
                <a:spcPts val="0"/>
              </a:spcAft>
              <a:buNone/>
            </a:pPr>
            <a:r>
              <a:rPr lang="en-US"/>
              <a:t>CL4-Consumed last month</a:t>
            </a:r>
            <a:endParaRPr/>
          </a:p>
          <a:p>
            <a:pPr marL="0" lvl="0" indent="0" algn="l" rtl="0">
              <a:spcBef>
                <a:spcPts val="0"/>
              </a:spcBef>
              <a:spcAft>
                <a:spcPts val="0"/>
              </a:spcAft>
              <a:buNone/>
            </a:pPr>
            <a:r>
              <a:rPr lang="en-US"/>
              <a:t>CL5-Consumed last week</a:t>
            </a:r>
            <a:endParaRPr/>
          </a:p>
          <a:p>
            <a:pPr marL="0" lvl="0" indent="0" algn="l" rtl="0">
              <a:spcBef>
                <a:spcPts val="0"/>
              </a:spcBef>
              <a:spcAft>
                <a:spcPts val="0"/>
              </a:spcAft>
              <a:buNone/>
            </a:pPr>
            <a:r>
              <a:rPr lang="en-US"/>
              <a:t>CL6- Consumed yesterday</a:t>
            </a:r>
            <a:endParaRPr/>
          </a:p>
          <a:p>
            <a:pPr marL="0" lvl="0" indent="0" algn="l" rtl="0">
              <a:spcBef>
                <a:spcPts val="0"/>
              </a:spcBef>
              <a:spcAft>
                <a:spcPts val="0"/>
              </a:spcAft>
              <a:buNone/>
            </a:pPr>
            <a:endParaRPr/>
          </a:p>
          <a:p>
            <a:pPr marL="0" lvl="0" indent="0" algn="l" rtl="0">
              <a:spcBef>
                <a:spcPts val="0"/>
              </a:spcBef>
              <a:spcAft>
                <a:spcPts val="0"/>
              </a:spcAft>
              <a:buNone/>
            </a:pPr>
            <a:r>
              <a:rPr lang="en-US"/>
              <a:t>We decided  that classes CL1 and CL2 should be treated as non-consumers of the drug because taking the drug once or twice almost a year ago doesn’t qualify the subject as a regular user</a:t>
            </a:r>
            <a:endParaRPr/>
          </a:p>
          <a:p>
            <a:pPr marL="0" lvl="0" indent="0" algn="l" rtl="0">
              <a:spcBef>
                <a:spcPts val="0"/>
              </a:spcBef>
              <a:spcAft>
                <a:spcPts val="0"/>
              </a:spcAft>
              <a:buNone/>
            </a:pPr>
            <a:endParaRPr/>
          </a:p>
          <a:p>
            <a:pPr marL="0" lvl="0" indent="0" algn="l" rtl="0">
              <a:spcBef>
                <a:spcPts val="0"/>
              </a:spcBef>
              <a:spcAft>
                <a:spcPts val="0"/>
              </a:spcAft>
              <a:buNone/>
            </a:pPr>
            <a:r>
              <a:rPr lang="en-US"/>
              <a:t>This is why we decided to rename those classes as negative classes along with CL0</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HSANG3\AppData\Local\Temp\WeChat Files\4ae5cb3819914d6192ed7b689eb7ce6.png">
            <a:extLst>
              <a:ext uri="{FF2B5EF4-FFF2-40B4-BE49-F238E27FC236}">
                <a16:creationId xmlns:a16="http://schemas.microsoft.com/office/drawing/2014/main" id="{B6CD68E0-C7D8-4280-A5E0-8CDFB4F41DD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4587949" cy="2622698"/>
          </a:xfrm>
          <a:prstGeom prst="rect">
            <a:avLst/>
          </a:prstGeom>
          <a:noFill/>
          <a:ln>
            <a:noFill/>
          </a:ln>
        </p:spPr>
      </p:pic>
      <p:pic>
        <p:nvPicPr>
          <p:cNvPr id="5" name="Picture 4" descr="C:\Users\HSANG3\AppData\Local\Temp\WeChat Files\0d87ecdd5598ef98fb9ae51933b450f.png">
            <a:extLst>
              <a:ext uri="{FF2B5EF4-FFF2-40B4-BE49-F238E27FC236}">
                <a16:creationId xmlns:a16="http://schemas.microsoft.com/office/drawing/2014/main" id="{D206281F-A1CC-4275-9DE6-FF88CBAB5C0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622699"/>
            <a:ext cx="4587949" cy="2306313"/>
          </a:xfrm>
          <a:prstGeom prst="rect">
            <a:avLst/>
          </a:prstGeom>
          <a:noFill/>
          <a:ln>
            <a:noFill/>
          </a:ln>
        </p:spPr>
      </p:pic>
      <p:pic>
        <p:nvPicPr>
          <p:cNvPr id="6" name="Picture 5" descr="C:\Users\HSANG3\AppData\Local\Temp\msohtmlclip1\02\clip_image001.png">
            <a:extLst>
              <a:ext uri="{FF2B5EF4-FFF2-40B4-BE49-F238E27FC236}">
                <a16:creationId xmlns:a16="http://schemas.microsoft.com/office/drawing/2014/main" id="{240FABE0-910A-4723-A771-6F8173F9A0E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587949" y="-176507"/>
            <a:ext cx="4254795" cy="2799206"/>
          </a:xfrm>
          <a:prstGeom prst="rect">
            <a:avLst/>
          </a:prstGeom>
          <a:noFill/>
          <a:ln>
            <a:noFill/>
          </a:ln>
        </p:spPr>
      </p:pic>
      <p:pic>
        <p:nvPicPr>
          <p:cNvPr id="7" name="Picture 6" descr="C:\Users\HSANG3\AppData\Local\Temp\msohtmlclip1\02\clip_image002.png">
            <a:extLst>
              <a:ext uri="{FF2B5EF4-FFF2-40B4-BE49-F238E27FC236}">
                <a16:creationId xmlns:a16="http://schemas.microsoft.com/office/drawing/2014/main" id="{B236D14A-3AB5-488A-9A88-A6CBC090D8C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768704" y="2571750"/>
            <a:ext cx="4254795" cy="2665806"/>
          </a:xfrm>
          <a:prstGeom prst="rect">
            <a:avLst/>
          </a:prstGeom>
          <a:noFill/>
          <a:ln>
            <a:noFill/>
          </a:ln>
        </p:spPr>
      </p:pic>
    </p:spTree>
    <p:extLst>
      <p:ext uri="{BB962C8B-B14F-4D97-AF65-F5344CB8AC3E}">
        <p14:creationId xmlns:p14="http://schemas.microsoft.com/office/powerpoint/2010/main" val="3039561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52"/>
          <p:cNvSpPr txBox="1"/>
          <p:nvPr/>
        </p:nvSpPr>
        <p:spPr>
          <a:xfrm>
            <a:off x="303400" y="300525"/>
            <a:ext cx="8379900" cy="124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This was done as follows: </a:t>
            </a:r>
            <a:endParaRPr/>
          </a:p>
        </p:txBody>
      </p:sp>
      <p:pic>
        <p:nvPicPr>
          <p:cNvPr id="503" name="Google Shape;503;p52"/>
          <p:cNvPicPr preferRelativeResize="0"/>
          <p:nvPr/>
        </p:nvPicPr>
        <p:blipFill>
          <a:blip r:embed="rId3">
            <a:alphaModFix/>
          </a:blip>
          <a:stretch>
            <a:fillRect/>
          </a:stretch>
        </p:blipFill>
        <p:spPr>
          <a:xfrm>
            <a:off x="101125" y="875750"/>
            <a:ext cx="8039100" cy="2438400"/>
          </a:xfrm>
          <a:prstGeom prst="rect">
            <a:avLst/>
          </a:prstGeom>
          <a:noFill/>
          <a:ln>
            <a:noFill/>
          </a:ln>
        </p:spPr>
      </p:pic>
      <p:sp>
        <p:nvSpPr>
          <p:cNvPr id="504" name="Google Shape;504;p52"/>
          <p:cNvSpPr txBox="1"/>
          <p:nvPr/>
        </p:nvSpPr>
        <p:spPr>
          <a:xfrm>
            <a:off x="419000" y="3955875"/>
            <a:ext cx="8264400" cy="6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‘0’ signifies non-user and ‘1’ signifies user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53"/>
          <p:cNvSpPr txBox="1"/>
          <p:nvPr/>
        </p:nvSpPr>
        <p:spPr>
          <a:xfrm>
            <a:off x="447900" y="473900"/>
            <a:ext cx="7353900" cy="47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After this we split the dataset into three parts each containing:</a:t>
            </a:r>
            <a:endParaRPr/>
          </a:p>
          <a:p>
            <a:pPr marL="457200" lvl="0" indent="-317500" algn="l" rtl="0">
              <a:spcBef>
                <a:spcPts val="0"/>
              </a:spcBef>
              <a:spcAft>
                <a:spcPts val="0"/>
              </a:spcAft>
              <a:buSzPts val="1400"/>
              <a:buAutoNum type="arabicPeriod"/>
            </a:pPr>
            <a:r>
              <a:rPr lang="en-US"/>
              <a:t>Personality traits and subject background(personality)</a:t>
            </a:r>
            <a:endParaRPr/>
          </a:p>
          <a:p>
            <a:pPr marL="457200" lvl="0" indent="-317500" algn="l" rtl="0">
              <a:spcBef>
                <a:spcPts val="0"/>
              </a:spcBef>
              <a:spcAft>
                <a:spcPts val="0"/>
              </a:spcAft>
              <a:buSzPts val="1400"/>
              <a:buAutoNum type="arabicPeriod"/>
            </a:pPr>
            <a:r>
              <a:rPr lang="en-US"/>
              <a:t>Usage data of legal/prescription drugs(legal)</a:t>
            </a:r>
            <a:endParaRPr/>
          </a:p>
          <a:p>
            <a:pPr marL="457200" lvl="0" indent="-317500" algn="l" rtl="0">
              <a:spcBef>
                <a:spcPts val="0"/>
              </a:spcBef>
              <a:spcAft>
                <a:spcPts val="0"/>
              </a:spcAft>
              <a:buSzPts val="1400"/>
              <a:buAutoNum type="arabicPeriod"/>
            </a:pPr>
            <a:r>
              <a:rPr lang="en-US"/>
              <a:t>Usage data of illegal drugs(illegal)</a:t>
            </a:r>
            <a:endParaRPr/>
          </a:p>
        </p:txBody>
      </p:sp>
      <p:pic>
        <p:nvPicPr>
          <p:cNvPr id="510" name="Google Shape;510;p53"/>
          <p:cNvPicPr preferRelativeResize="0"/>
          <p:nvPr/>
        </p:nvPicPr>
        <p:blipFill>
          <a:blip r:embed="rId3">
            <a:alphaModFix/>
          </a:blip>
          <a:stretch>
            <a:fillRect/>
          </a:stretch>
        </p:blipFill>
        <p:spPr>
          <a:xfrm>
            <a:off x="447900" y="1753150"/>
            <a:ext cx="6572250" cy="2390775"/>
          </a:xfrm>
          <a:prstGeom prst="rect">
            <a:avLst/>
          </a:prstGeom>
          <a:noFill/>
          <a:ln>
            <a:noFill/>
          </a:ln>
        </p:spPr>
      </p:pic>
      <p:sp>
        <p:nvSpPr>
          <p:cNvPr id="511" name="Google Shape;511;p53"/>
          <p:cNvSpPr txBox="1"/>
          <p:nvPr/>
        </p:nvSpPr>
        <p:spPr>
          <a:xfrm>
            <a:off x="693300" y="4331525"/>
            <a:ext cx="8062200" cy="34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i="1"/>
              <a:t>NOTE:</a:t>
            </a:r>
            <a:r>
              <a:rPr lang="en-US"/>
              <a:t> For creating the training set; the personality and legal dataframes along with columns for choclolate and nicotine consumption were merged to create a single dataframe named ‘legal’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7"/>
          <p:cNvSpPr/>
          <p:nvPr/>
        </p:nvSpPr>
        <p:spPr>
          <a:xfrm>
            <a:off x="0" y="1107272"/>
            <a:ext cx="9144000" cy="230425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06" name="Google Shape;106;p27"/>
          <p:cNvGrpSpPr/>
          <p:nvPr/>
        </p:nvGrpSpPr>
        <p:grpSpPr>
          <a:xfrm>
            <a:off x="613495" y="2214297"/>
            <a:ext cx="7556366" cy="1155675"/>
            <a:chOff x="2334601" y="1332338"/>
            <a:chExt cx="4651273" cy="1102413"/>
          </a:xfrm>
        </p:grpSpPr>
        <p:sp>
          <p:nvSpPr>
            <p:cNvPr id="107" name="Google Shape;107;p27"/>
            <p:cNvSpPr txBox="1"/>
            <p:nvPr/>
          </p:nvSpPr>
          <p:spPr>
            <a:xfrm>
              <a:off x="2334601" y="2158064"/>
              <a:ext cx="4608512" cy="27668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8" name="Google Shape;108;p27"/>
            <p:cNvSpPr txBox="1"/>
            <p:nvPr/>
          </p:nvSpPr>
          <p:spPr>
            <a:xfrm>
              <a:off x="2377274" y="1332338"/>
              <a:ext cx="4608600" cy="542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400"/>
                <a:buFont typeface="Arial"/>
                <a:buNone/>
              </a:pPr>
              <a:r>
                <a:rPr lang="en-US" sz="2400" b="1">
                  <a:solidFill>
                    <a:schemeClr val="lt1"/>
                  </a:solidFill>
                </a:rPr>
                <a:t>6</a:t>
              </a:r>
              <a:r>
                <a:rPr lang="en-US" sz="2400" b="1" i="0" u="none" strike="noStrike" cap="none">
                  <a:solidFill>
                    <a:schemeClr val="lt1"/>
                  </a:solidFill>
                  <a:latin typeface="Arial"/>
                  <a:ea typeface="Arial"/>
                  <a:cs typeface="Arial"/>
                  <a:sym typeface="Arial"/>
                </a:rPr>
                <a:t>0% of Employers are </a:t>
              </a:r>
              <a:r>
                <a:rPr lang="en-US" sz="3000" b="1">
                  <a:solidFill>
                    <a:schemeClr val="lt1"/>
                  </a:solidFill>
                </a:rPr>
                <a:t>not</a:t>
              </a:r>
              <a:r>
                <a:rPr lang="en-US" sz="2400" b="1">
                  <a:solidFill>
                    <a:schemeClr val="lt1"/>
                  </a:solidFill>
                </a:rPr>
                <a:t> </a:t>
              </a:r>
              <a:r>
                <a:rPr lang="en-US" sz="2400" b="1" i="0" u="none" strike="noStrike" cap="none">
                  <a:solidFill>
                    <a:schemeClr val="lt1"/>
                  </a:solidFill>
                  <a:latin typeface="Arial"/>
                  <a:ea typeface="Arial"/>
                  <a:cs typeface="Arial"/>
                  <a:sym typeface="Arial"/>
                </a:rPr>
                <a:t>Drug </a:t>
              </a:r>
              <a:r>
                <a:rPr lang="en-US" sz="2400" b="1">
                  <a:solidFill>
                    <a:schemeClr val="lt1"/>
                  </a:solidFill>
                </a:rPr>
                <a:t>T</a:t>
              </a:r>
              <a:r>
                <a:rPr lang="en-US" sz="2400" b="1" i="0" u="none" strike="noStrike" cap="none">
                  <a:solidFill>
                    <a:schemeClr val="lt1"/>
                  </a:solidFill>
                  <a:latin typeface="Arial"/>
                  <a:ea typeface="Arial"/>
                  <a:cs typeface="Arial"/>
                  <a:sym typeface="Arial"/>
                </a:rPr>
                <a:t>esting</a:t>
              </a:r>
              <a:endParaRPr sz="2400" b="1" i="0" u="none" strike="noStrike" cap="none">
                <a:solidFill>
                  <a:schemeClr val="lt1"/>
                </a:solidFill>
                <a:latin typeface="Arial"/>
                <a:ea typeface="Arial"/>
                <a:cs typeface="Arial"/>
                <a:sym typeface="Arial"/>
              </a:endParaRPr>
            </a:p>
          </p:txBody>
        </p:sp>
      </p:grpSp>
      <p:sp>
        <p:nvSpPr>
          <p:cNvPr id="109" name="Google Shape;109;p27"/>
          <p:cNvSpPr/>
          <p:nvPr/>
        </p:nvSpPr>
        <p:spPr>
          <a:xfrm rot="2942052">
            <a:off x="4170554" y="1547693"/>
            <a:ext cx="584820" cy="538508"/>
          </a:xfrm>
          <a:custGeom>
            <a:avLst/>
            <a:gdLst/>
            <a:ahLst/>
            <a:cxnLst/>
            <a:rect l="l" t="t" r="r" b="b"/>
            <a:pathLst>
              <a:path w="3011706" h="3204001" extrusionOk="0">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0" name="Google Shape;110;p27"/>
          <p:cNvSpPr/>
          <p:nvPr/>
        </p:nvSpPr>
        <p:spPr>
          <a:xfrm>
            <a:off x="211816" y="3825450"/>
            <a:ext cx="8502295" cy="954107"/>
          </a:xfrm>
          <a:prstGeom prst="rect">
            <a:avLst/>
          </a:prstGeom>
          <a:noFill/>
          <a:ln>
            <a:noFill/>
          </a:ln>
        </p:spPr>
        <p:txBody>
          <a:bodyPr spcFirstLastPara="1" wrap="square" lIns="91425" tIns="45700" rIns="91425" bIns="45700" anchor="t" anchorCtr="0">
            <a:noAutofit/>
          </a:bodyPr>
          <a:lstStyle/>
          <a:p>
            <a:pPr marL="457200" marR="0" lvl="1" indent="0" algn="l" rtl="0">
              <a:spcBef>
                <a:spcPts val="0"/>
              </a:spcBef>
              <a:spcAft>
                <a:spcPts val="0"/>
              </a:spcAft>
              <a:buNone/>
            </a:pPr>
            <a:r>
              <a:rPr lang="en-US" sz="1400" b="0" i="0" u="none" strike="noStrike" cap="none">
                <a:solidFill>
                  <a:srgbClr val="3F3F3F"/>
                </a:solidFill>
                <a:latin typeface="Arial"/>
                <a:ea typeface="Arial"/>
                <a:cs typeface="Arial"/>
                <a:sym typeface="Arial"/>
              </a:rPr>
              <a:t>“For some employers the cost to find a single drug user can be high… a positive test result cannot </a:t>
            </a:r>
            <a:endParaRPr sz="1400" b="0" i="0" u="none" strike="noStrike" cap="none">
              <a:solidFill>
                <a:srgbClr val="3F3F3F"/>
              </a:solidFill>
              <a:latin typeface="Arial"/>
              <a:ea typeface="Arial"/>
              <a:cs typeface="Arial"/>
              <a:sym typeface="Arial"/>
            </a:endParaRPr>
          </a:p>
          <a:p>
            <a:pPr marL="457200" marR="0" lvl="1" indent="0" algn="l" rtl="0">
              <a:spcBef>
                <a:spcPts val="0"/>
              </a:spcBef>
              <a:spcAft>
                <a:spcPts val="0"/>
              </a:spcAft>
              <a:buNone/>
            </a:pPr>
            <a:r>
              <a:rPr lang="en-US" sz="1400" b="0" i="0" u="none" strike="noStrike" cap="none">
                <a:solidFill>
                  <a:srgbClr val="3F3F3F"/>
                </a:solidFill>
                <a:latin typeface="Arial"/>
                <a:ea typeface="Arial"/>
                <a:cs typeface="Arial"/>
                <a:sym typeface="Arial"/>
              </a:rPr>
              <a:t>determine use or impairment at work and [that there’s a] general lack of evidence that drug testing </a:t>
            </a:r>
            <a:endParaRPr sz="1400" b="0" i="0" u="none" strike="noStrike" cap="none">
              <a:solidFill>
                <a:srgbClr val="3F3F3F"/>
              </a:solidFill>
              <a:latin typeface="Arial"/>
              <a:ea typeface="Arial"/>
              <a:cs typeface="Arial"/>
              <a:sym typeface="Arial"/>
            </a:endParaRPr>
          </a:p>
          <a:p>
            <a:pPr marL="457200" marR="0" lvl="1" indent="0" algn="l" rtl="0">
              <a:spcBef>
                <a:spcPts val="0"/>
              </a:spcBef>
              <a:spcAft>
                <a:spcPts val="0"/>
              </a:spcAft>
              <a:buNone/>
            </a:pPr>
            <a:r>
              <a:rPr lang="en-US" sz="1400" b="0" i="0" u="none" strike="noStrike" cap="none">
                <a:solidFill>
                  <a:srgbClr val="3F3F3F"/>
                </a:solidFill>
                <a:latin typeface="Arial"/>
                <a:ea typeface="Arial"/>
                <a:cs typeface="Arial"/>
                <a:sym typeface="Arial"/>
              </a:rPr>
              <a:t>has an impact on performance or safety.”</a:t>
            </a:r>
            <a:endParaRPr sz="1400" b="0" i="0" u="none" strike="noStrike" cap="none">
              <a:solidFill>
                <a:srgbClr val="3F3F3F"/>
              </a:solidFill>
              <a:latin typeface="Arial"/>
              <a:ea typeface="Arial"/>
              <a:cs typeface="Arial"/>
              <a:sym typeface="Arial"/>
            </a:endParaRPr>
          </a:p>
          <a:p>
            <a:pPr marL="457200" marR="0" lvl="1" indent="0" algn="l" rtl="0">
              <a:spcBef>
                <a:spcPts val="0"/>
              </a:spcBef>
              <a:spcAft>
                <a:spcPts val="0"/>
              </a:spcAft>
              <a:buNone/>
            </a:pPr>
            <a:endParaRPr>
              <a:solidFill>
                <a:srgbClr val="3F3F3F"/>
              </a:solidFill>
            </a:endParaRPr>
          </a:p>
          <a:p>
            <a:pPr marL="457200" marR="0" lvl="1" indent="0" algn="l" rtl="0">
              <a:spcBef>
                <a:spcPts val="0"/>
              </a:spcBef>
              <a:spcAft>
                <a:spcPts val="0"/>
              </a:spcAft>
              <a:buNone/>
            </a:pPr>
            <a:r>
              <a:rPr lang="en-US" sz="1400" b="0" i="0" u="none" strike="noStrike" cap="none">
                <a:solidFill>
                  <a:schemeClr val="dk1"/>
                </a:solidFill>
                <a:latin typeface="Arial"/>
                <a:ea typeface="Arial"/>
                <a:cs typeface="Arial"/>
                <a:sym typeface="Arial"/>
              </a:rPr>
              <a:t>	- </a:t>
            </a:r>
            <a:r>
              <a:rPr lang="en-US" sz="1400" b="0" i="0" u="none" strike="noStrike" cap="none">
                <a:solidFill>
                  <a:srgbClr val="3F3F3F"/>
                </a:solidFill>
                <a:latin typeface="Arial"/>
                <a:ea typeface="Arial"/>
                <a:cs typeface="Arial"/>
                <a:sym typeface="Arial"/>
              </a:rPr>
              <a:t>Michael Frone in his book </a:t>
            </a:r>
            <a:r>
              <a:rPr lang="en-US" sz="1400" b="0" i="1" u="none" strike="noStrike" cap="none">
                <a:solidFill>
                  <a:srgbClr val="3F3F3F"/>
                </a:solidFill>
                <a:latin typeface="Arial"/>
                <a:ea typeface="Arial"/>
                <a:cs typeface="Arial"/>
                <a:sym typeface="Arial"/>
              </a:rPr>
              <a:t>Alcohol and Illicit Drug Use in the Workforce and Workplace</a:t>
            </a:r>
            <a:endParaRPr sz="1400" b="0" i="1" u="none" strike="noStrike" cap="none">
              <a:solidFill>
                <a:srgbClr val="3F3F3F"/>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54"/>
          <p:cNvSpPr txBox="1"/>
          <p:nvPr/>
        </p:nvSpPr>
        <p:spPr>
          <a:xfrm>
            <a:off x="404525" y="2063175"/>
            <a:ext cx="7975200" cy="73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After this we plotted statistics to see examine what the rare classes are and how many subjects belong to the negative class on all drugs</a:t>
            </a:r>
            <a:endParaRPr/>
          </a:p>
        </p:txBody>
      </p:sp>
      <p:pic>
        <p:nvPicPr>
          <p:cNvPr id="517" name="Google Shape;517;p54"/>
          <p:cNvPicPr preferRelativeResize="0"/>
          <p:nvPr/>
        </p:nvPicPr>
        <p:blipFill rotWithShape="1">
          <a:blip r:embed="rId3">
            <a:alphaModFix/>
          </a:blip>
          <a:srcRect l="1140" t="5390" r="-1139" b="-5390"/>
          <a:stretch/>
        </p:blipFill>
        <p:spPr>
          <a:xfrm>
            <a:off x="239075" y="3039075"/>
            <a:ext cx="8839199" cy="1876286"/>
          </a:xfrm>
          <a:prstGeom prst="rect">
            <a:avLst/>
          </a:prstGeom>
          <a:noFill/>
          <a:ln>
            <a:noFill/>
          </a:ln>
        </p:spPr>
      </p:pic>
      <p:sp>
        <p:nvSpPr>
          <p:cNvPr id="518" name="Google Shape;518;p54"/>
          <p:cNvSpPr txBox="1"/>
          <p:nvPr/>
        </p:nvSpPr>
        <p:spPr>
          <a:xfrm>
            <a:off x="462325" y="300525"/>
            <a:ext cx="8177700" cy="134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Each of the columns in the ‘illegal’ dataframe corresponds to a single target variable that our model predicts</a:t>
            </a:r>
            <a:endParaRPr/>
          </a:p>
          <a:p>
            <a:pPr marL="0" lvl="0" indent="0" algn="l" rtl="0">
              <a:spcBef>
                <a:spcPts val="0"/>
              </a:spcBef>
              <a:spcAft>
                <a:spcPts val="0"/>
              </a:spcAft>
              <a:buNone/>
            </a:pPr>
            <a:endParaRPr/>
          </a:p>
          <a:p>
            <a:pPr marL="0" lvl="0" indent="0" algn="l" rtl="0">
              <a:spcBef>
                <a:spcPts val="0"/>
              </a:spcBef>
              <a:spcAft>
                <a:spcPts val="0"/>
              </a:spcAft>
              <a:buNone/>
            </a:pPr>
            <a:r>
              <a:rPr lang="en-US" sz="1800" b="1"/>
              <a:t>So, our model predicts consumption for 12 illegal drugs each of which are divided into classes consumed(1) and not-consumed (0)</a:t>
            </a:r>
            <a:endParaRPr sz="1800"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55"/>
          <p:cNvSpPr txBox="1"/>
          <p:nvPr/>
        </p:nvSpPr>
        <p:spPr>
          <a:xfrm>
            <a:off x="245625" y="358300"/>
            <a:ext cx="8509800" cy="7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The rare classes were identified using the following code</a:t>
            </a:r>
            <a:endParaRPr/>
          </a:p>
        </p:txBody>
      </p:sp>
      <p:pic>
        <p:nvPicPr>
          <p:cNvPr id="524" name="Google Shape;524;p55"/>
          <p:cNvPicPr preferRelativeResize="0"/>
          <p:nvPr/>
        </p:nvPicPr>
        <p:blipFill>
          <a:blip r:embed="rId3">
            <a:alphaModFix/>
          </a:blip>
          <a:stretch>
            <a:fillRect/>
          </a:stretch>
        </p:blipFill>
        <p:spPr>
          <a:xfrm>
            <a:off x="2052501" y="804375"/>
            <a:ext cx="4408225" cy="3534750"/>
          </a:xfrm>
          <a:prstGeom prst="rect">
            <a:avLst/>
          </a:prstGeom>
          <a:noFill/>
          <a:ln>
            <a:noFill/>
          </a:ln>
        </p:spPr>
      </p:pic>
      <p:sp>
        <p:nvSpPr>
          <p:cNvPr id="525" name="Google Shape;525;p55"/>
          <p:cNvSpPr txBox="1"/>
          <p:nvPr/>
        </p:nvSpPr>
        <p:spPr>
          <a:xfrm>
            <a:off x="361200" y="4620475"/>
            <a:ext cx="78309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Any class with a ratio less than 70/30 was considered as a rare class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49"/>
          <p:cNvSpPr txBox="1">
            <a:spLocks noGrp="1"/>
          </p:cNvSpPr>
          <p:nvPr>
            <p:ph type="title"/>
          </p:nvPr>
        </p:nvSpPr>
        <p:spPr>
          <a:xfrm>
            <a:off x="0" y="0"/>
            <a:ext cx="9144000" cy="884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3F3F3F"/>
              </a:buClr>
              <a:buSzPts val="4400"/>
              <a:buFont typeface="Arial"/>
              <a:buNone/>
            </a:pPr>
            <a:r>
              <a:rPr lang="en-US" altLang="zh-CN" sz="4400" b="0" i="0" u="none" strike="noStrike" cap="none" dirty="0">
                <a:solidFill>
                  <a:srgbClr val="3F3F3F"/>
                </a:solidFill>
                <a:latin typeface="Arial"/>
                <a:ea typeface="Arial"/>
                <a:cs typeface="Arial"/>
                <a:sym typeface="Arial"/>
              </a:rPr>
              <a:t>ROI</a:t>
            </a:r>
            <a:endParaRPr sz="4400" b="0" i="0" u="none" strike="noStrike" cap="none" dirty="0">
              <a:solidFill>
                <a:schemeClr val="accent5"/>
              </a:solidFill>
              <a:latin typeface="Arial"/>
              <a:ea typeface="Arial"/>
              <a:cs typeface="Arial"/>
              <a:sym typeface="Arial"/>
            </a:endParaRPr>
          </a:p>
        </p:txBody>
      </p:sp>
      <p:sp>
        <p:nvSpPr>
          <p:cNvPr id="485" name="Google Shape;485;p49"/>
          <p:cNvSpPr txBox="1"/>
          <p:nvPr/>
        </p:nvSpPr>
        <p:spPr>
          <a:xfrm>
            <a:off x="353550" y="818850"/>
            <a:ext cx="8336700" cy="406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t>the total salary pay on accommodation and food services industry is 21903 * 13.4M = 293.5 BN, and about 19.1% percentage of the salary is paid to workers with marijuana smoking history, which is about 56.1 BN. Given our technique, we could discover up 71% of the addicts in the whole industry, which involves about 39.2 BN salary payment.</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US" dirty="0"/>
              <a:t>If we apply the marijuana screening check on the industry’s recruiting market, then we could potentially identify 71% of the 14% weed smokers in 0.28M new recruits at almost no cost. If we could replace these new addict recruits with clean workers, then the industry could save a total salary payment of </a:t>
            </a:r>
            <a:r>
              <a:rPr lang="en-US" b="1" u="sng" dirty="0"/>
              <a:t>0.28M * 14% * 70% * 21903 = $601M.</a:t>
            </a:r>
            <a:endParaRPr b="1" u="sng" dirty="0"/>
          </a:p>
          <a:p>
            <a:pPr marL="0" lvl="0" indent="0" algn="l" rtl="0">
              <a:spcBef>
                <a:spcPts val="0"/>
              </a:spcBef>
              <a:spcAft>
                <a:spcPts val="0"/>
              </a:spcAft>
              <a:buNone/>
            </a:pP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56"/>
          <p:cNvSpPr txBox="1">
            <a:spLocks noGrp="1"/>
          </p:cNvSpPr>
          <p:nvPr>
            <p:ph type="title"/>
          </p:nvPr>
        </p:nvSpPr>
        <p:spPr>
          <a:xfrm>
            <a:off x="86675" y="208534"/>
            <a:ext cx="9144000" cy="533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3F3F3F"/>
              </a:buClr>
              <a:buSzPts val="3600"/>
              <a:buFont typeface="Arial"/>
              <a:buNone/>
            </a:pPr>
            <a:r>
              <a:rPr lang="en-US"/>
              <a:t>FOR Loop</a:t>
            </a:r>
            <a:endParaRPr sz="3600" b="1" i="0" u="none" strike="noStrike" cap="none">
              <a:solidFill>
                <a:srgbClr val="3F3F3F"/>
              </a:solidFill>
              <a:latin typeface="Arial"/>
              <a:ea typeface="Arial"/>
              <a:cs typeface="Arial"/>
              <a:sym typeface="Arial"/>
            </a:endParaRPr>
          </a:p>
        </p:txBody>
      </p:sp>
      <p:sp>
        <p:nvSpPr>
          <p:cNvPr id="531" name="Google Shape;531;p56"/>
          <p:cNvSpPr txBox="1">
            <a:spLocks noGrp="1"/>
          </p:cNvSpPr>
          <p:nvPr>
            <p:ph type="body" idx="1"/>
          </p:nvPr>
        </p:nvSpPr>
        <p:spPr>
          <a:xfrm>
            <a:off x="86675" y="1051151"/>
            <a:ext cx="9144000" cy="3150300"/>
          </a:xfrm>
          <a:prstGeom prst="rect">
            <a:avLst/>
          </a:prstGeom>
          <a:noFill/>
          <a:ln>
            <a:noFill/>
          </a:ln>
        </p:spPr>
        <p:txBody>
          <a:bodyPr spcFirstLastPara="1" wrap="square" lIns="108000" tIns="45700" rIns="91425" bIns="45700" anchor="ctr" anchorCtr="0">
            <a:noAutofit/>
          </a:bodyPr>
          <a:lstStyle/>
          <a:p>
            <a:pPr marL="457200" marR="0" lvl="0" indent="0" algn="ctr" rtl="0">
              <a:spcBef>
                <a:spcPts val="0"/>
              </a:spcBef>
              <a:spcAft>
                <a:spcPts val="0"/>
              </a:spcAft>
              <a:buNone/>
            </a:pPr>
            <a:r>
              <a:rPr lang="en-US" sz="2400">
                <a:solidFill>
                  <a:srgbClr val="3F3F3F"/>
                </a:solidFill>
              </a:rPr>
              <a:t>A massive For loop, iterating over each target drug and containing the following sequence of operations was constructed:</a:t>
            </a:r>
            <a:endParaRPr sz="2400">
              <a:solidFill>
                <a:srgbClr val="3F3F3F"/>
              </a:solidFill>
            </a:endParaRPr>
          </a:p>
          <a:p>
            <a:pPr marL="457200" marR="0" lvl="0" indent="0" algn="ctr" rtl="0">
              <a:spcBef>
                <a:spcPts val="0"/>
              </a:spcBef>
              <a:spcAft>
                <a:spcPts val="0"/>
              </a:spcAft>
              <a:buNone/>
            </a:pPr>
            <a:endParaRPr sz="2400">
              <a:solidFill>
                <a:srgbClr val="3F3F3F"/>
              </a:solidFill>
            </a:endParaRPr>
          </a:p>
          <a:p>
            <a:pPr marL="457200" marR="0" lvl="0" indent="0" algn="ctr" rtl="0">
              <a:spcBef>
                <a:spcPts val="0"/>
              </a:spcBef>
              <a:spcAft>
                <a:spcPts val="0"/>
              </a:spcAft>
              <a:buNone/>
            </a:pPr>
            <a:endParaRPr sz="1800" b="0">
              <a:solidFill>
                <a:srgbClr val="3F3F3F"/>
              </a:solidFill>
            </a:endParaRPr>
          </a:p>
          <a:p>
            <a:pPr marL="457200" marR="0" lvl="0" indent="-342900" algn="ctr" rtl="0">
              <a:spcBef>
                <a:spcPts val="0"/>
              </a:spcBef>
              <a:spcAft>
                <a:spcPts val="0"/>
              </a:spcAft>
              <a:buClr>
                <a:srgbClr val="3F3F3F"/>
              </a:buClr>
              <a:buSzPts val="1800"/>
              <a:buAutoNum type="arabicPeriod"/>
            </a:pPr>
            <a:r>
              <a:rPr lang="en-US" sz="1800" b="0">
                <a:solidFill>
                  <a:srgbClr val="3F3F3F"/>
                </a:solidFill>
              </a:rPr>
              <a:t>Split the data into train and test sets and resample</a:t>
            </a:r>
            <a:endParaRPr sz="1800" b="0">
              <a:solidFill>
                <a:srgbClr val="3F3F3F"/>
              </a:solidFill>
            </a:endParaRPr>
          </a:p>
          <a:p>
            <a:pPr marL="457200" marR="0" lvl="0" indent="-342900" algn="ctr" rtl="0">
              <a:spcBef>
                <a:spcPts val="0"/>
              </a:spcBef>
              <a:spcAft>
                <a:spcPts val="0"/>
              </a:spcAft>
              <a:buClr>
                <a:srgbClr val="3F3F3F"/>
              </a:buClr>
              <a:buSzPts val="1800"/>
              <a:buAutoNum type="arabicPeriod"/>
            </a:pPr>
            <a:r>
              <a:rPr lang="en-US" sz="1800" b="0">
                <a:solidFill>
                  <a:srgbClr val="3F3F3F"/>
                </a:solidFill>
              </a:rPr>
              <a:t>Perform grid search on 3 classifiers</a:t>
            </a:r>
            <a:endParaRPr sz="1800" b="0">
              <a:solidFill>
                <a:srgbClr val="3F3F3F"/>
              </a:solidFill>
            </a:endParaRPr>
          </a:p>
          <a:p>
            <a:pPr marL="914400" marR="0" lvl="0" indent="-342900" algn="ctr" rtl="0">
              <a:spcBef>
                <a:spcPts val="0"/>
              </a:spcBef>
              <a:spcAft>
                <a:spcPts val="0"/>
              </a:spcAft>
              <a:buClr>
                <a:srgbClr val="3F3F3F"/>
              </a:buClr>
              <a:buSzPts val="1800"/>
              <a:buAutoNum type="arabicPeriod"/>
            </a:pPr>
            <a:r>
              <a:rPr lang="en-US" sz="1800" b="0">
                <a:solidFill>
                  <a:srgbClr val="3F3F3F"/>
                </a:solidFill>
              </a:rPr>
              <a:t>Calculate the ROC-AUC score using best parameters for classifier</a:t>
            </a:r>
            <a:endParaRPr sz="1800" b="0">
              <a:solidFill>
                <a:srgbClr val="3F3F3F"/>
              </a:solidFill>
            </a:endParaRPr>
          </a:p>
          <a:p>
            <a:pPr marL="914400" marR="0" lvl="0" indent="-342900" algn="ctr" rtl="0">
              <a:spcBef>
                <a:spcPts val="0"/>
              </a:spcBef>
              <a:spcAft>
                <a:spcPts val="0"/>
              </a:spcAft>
              <a:buClr>
                <a:srgbClr val="3F3F3F"/>
              </a:buClr>
              <a:buSzPts val="1800"/>
              <a:buAutoNum type="arabicPeriod"/>
            </a:pPr>
            <a:r>
              <a:rPr lang="en-US" sz="1800" b="0">
                <a:solidFill>
                  <a:srgbClr val="3F3F3F"/>
                </a:solidFill>
              </a:rPr>
              <a:t>Choose the best model for the particular drug class</a:t>
            </a:r>
            <a:endParaRPr sz="1800" b="0">
              <a:solidFill>
                <a:srgbClr val="3F3F3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57"/>
          <p:cNvSpPr txBox="1">
            <a:spLocks noGrp="1"/>
          </p:cNvSpPr>
          <p:nvPr>
            <p:ph type="title"/>
          </p:nvPr>
        </p:nvSpPr>
        <p:spPr>
          <a:xfrm>
            <a:off x="0" y="627534"/>
            <a:ext cx="9144000" cy="533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Data splitting</a:t>
            </a:r>
            <a:endParaRPr/>
          </a:p>
        </p:txBody>
      </p:sp>
      <p:sp>
        <p:nvSpPr>
          <p:cNvPr id="537" name="Google Shape;537;p57"/>
          <p:cNvSpPr txBox="1">
            <a:spLocks noGrp="1"/>
          </p:cNvSpPr>
          <p:nvPr>
            <p:ph type="body" idx="1"/>
          </p:nvPr>
        </p:nvSpPr>
        <p:spPr>
          <a:xfrm>
            <a:off x="0" y="4035423"/>
            <a:ext cx="9144000" cy="432000"/>
          </a:xfrm>
          <a:prstGeom prst="rect">
            <a:avLst/>
          </a:prstGeom>
        </p:spPr>
        <p:txBody>
          <a:bodyPr spcFirstLastPara="1" wrap="square" lIns="108000" tIns="45700" rIns="91425" bIns="45700" anchor="ctr" anchorCtr="0">
            <a:noAutofit/>
          </a:bodyPr>
          <a:lstStyle/>
          <a:p>
            <a:pPr marL="0" lvl="0" indent="0" algn="ctr" rtl="0">
              <a:spcBef>
                <a:spcPts val="240"/>
              </a:spcBef>
              <a:spcAft>
                <a:spcPts val="0"/>
              </a:spcAft>
              <a:buNone/>
            </a:pPr>
            <a:r>
              <a:rPr lang="en-US"/>
              <a:t>Note: The concatenation at the end is done for the purpose of resampling </a:t>
            </a:r>
            <a:endParaRPr/>
          </a:p>
        </p:txBody>
      </p:sp>
      <p:pic>
        <p:nvPicPr>
          <p:cNvPr id="538" name="Google Shape;538;p57"/>
          <p:cNvPicPr preferRelativeResize="0"/>
          <p:nvPr/>
        </p:nvPicPr>
        <p:blipFill>
          <a:blip r:embed="rId3">
            <a:alphaModFix/>
          </a:blip>
          <a:stretch>
            <a:fillRect/>
          </a:stretch>
        </p:blipFill>
        <p:spPr>
          <a:xfrm>
            <a:off x="152400" y="1787998"/>
            <a:ext cx="8839200" cy="168919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58"/>
          <p:cNvSpPr txBox="1">
            <a:spLocks noGrp="1"/>
          </p:cNvSpPr>
          <p:nvPr>
            <p:ph type="title"/>
          </p:nvPr>
        </p:nvSpPr>
        <p:spPr>
          <a:xfrm>
            <a:off x="0" y="627534"/>
            <a:ext cx="9144000" cy="533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000"/>
              <a:t>Resampling</a:t>
            </a:r>
            <a:endParaRPr sz="3000"/>
          </a:p>
        </p:txBody>
      </p:sp>
      <p:sp>
        <p:nvSpPr>
          <p:cNvPr id="544" name="Google Shape;544;p58"/>
          <p:cNvSpPr txBox="1">
            <a:spLocks noGrp="1"/>
          </p:cNvSpPr>
          <p:nvPr>
            <p:ph type="body" idx="1"/>
          </p:nvPr>
        </p:nvSpPr>
        <p:spPr>
          <a:xfrm>
            <a:off x="0" y="1203598"/>
            <a:ext cx="9144000" cy="432000"/>
          </a:xfrm>
          <a:prstGeom prst="rect">
            <a:avLst/>
          </a:prstGeom>
        </p:spPr>
        <p:txBody>
          <a:bodyPr spcFirstLastPara="1" wrap="square" lIns="108000" tIns="45700" rIns="91425" bIns="45700" anchor="ctr" anchorCtr="0">
            <a:noAutofit/>
          </a:bodyPr>
          <a:lstStyle/>
          <a:p>
            <a:pPr marL="0" lvl="0" indent="0" algn="l" rtl="0">
              <a:spcBef>
                <a:spcPts val="240"/>
              </a:spcBef>
              <a:spcAft>
                <a:spcPts val="0"/>
              </a:spcAft>
              <a:buNone/>
            </a:pPr>
            <a:r>
              <a:rPr lang="en-US" sz="1400" b="0"/>
              <a:t>The minority class for each drug is identified and upsampling is done. We choose upsampling because we have less data available</a:t>
            </a:r>
            <a:endParaRPr sz="1400" b="0"/>
          </a:p>
        </p:txBody>
      </p:sp>
      <p:pic>
        <p:nvPicPr>
          <p:cNvPr id="545" name="Google Shape;545;p58"/>
          <p:cNvPicPr preferRelativeResize="0"/>
          <p:nvPr/>
        </p:nvPicPr>
        <p:blipFill>
          <a:blip r:embed="rId3">
            <a:alphaModFix/>
          </a:blip>
          <a:stretch>
            <a:fillRect/>
          </a:stretch>
        </p:blipFill>
        <p:spPr>
          <a:xfrm>
            <a:off x="152400" y="1946925"/>
            <a:ext cx="8210550" cy="21534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59"/>
          <p:cNvSpPr txBox="1">
            <a:spLocks noGrp="1"/>
          </p:cNvSpPr>
          <p:nvPr>
            <p:ph type="title"/>
          </p:nvPr>
        </p:nvSpPr>
        <p:spPr>
          <a:xfrm>
            <a:off x="0" y="627534"/>
            <a:ext cx="9144000" cy="533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2400"/>
              <a:t>Upsampling code</a:t>
            </a:r>
            <a:endParaRPr sz="2400"/>
          </a:p>
        </p:txBody>
      </p:sp>
      <p:pic>
        <p:nvPicPr>
          <p:cNvPr id="551" name="Google Shape;551;p59"/>
          <p:cNvPicPr preferRelativeResize="0"/>
          <p:nvPr/>
        </p:nvPicPr>
        <p:blipFill>
          <a:blip r:embed="rId3">
            <a:alphaModFix/>
          </a:blip>
          <a:stretch>
            <a:fillRect/>
          </a:stretch>
        </p:blipFill>
        <p:spPr>
          <a:xfrm>
            <a:off x="210200" y="1255534"/>
            <a:ext cx="8239125" cy="2085975"/>
          </a:xfrm>
          <a:prstGeom prst="rect">
            <a:avLst/>
          </a:prstGeom>
          <a:noFill/>
          <a:ln>
            <a:noFill/>
          </a:ln>
        </p:spPr>
      </p:pic>
      <p:sp>
        <p:nvSpPr>
          <p:cNvPr id="552" name="Google Shape;552;p59"/>
          <p:cNvSpPr txBox="1"/>
          <p:nvPr/>
        </p:nvSpPr>
        <p:spPr>
          <a:xfrm>
            <a:off x="245625" y="3551325"/>
            <a:ext cx="8394300" cy="33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The upsampled training data is combined again:</a:t>
            </a:r>
            <a:endParaRPr/>
          </a:p>
        </p:txBody>
      </p:sp>
      <p:pic>
        <p:nvPicPr>
          <p:cNvPr id="553" name="Google Shape;553;p59"/>
          <p:cNvPicPr preferRelativeResize="0"/>
          <p:nvPr/>
        </p:nvPicPr>
        <p:blipFill>
          <a:blip r:embed="rId4">
            <a:alphaModFix/>
          </a:blip>
          <a:stretch>
            <a:fillRect/>
          </a:stretch>
        </p:blipFill>
        <p:spPr>
          <a:xfrm>
            <a:off x="329038" y="3883725"/>
            <a:ext cx="8227477" cy="9549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60"/>
          <p:cNvSpPr txBox="1">
            <a:spLocks noGrp="1"/>
          </p:cNvSpPr>
          <p:nvPr>
            <p:ph type="title"/>
          </p:nvPr>
        </p:nvSpPr>
        <p:spPr>
          <a:xfrm>
            <a:off x="0" y="627534"/>
            <a:ext cx="9144000" cy="533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Grid Search</a:t>
            </a:r>
            <a:endParaRPr/>
          </a:p>
        </p:txBody>
      </p:sp>
      <p:sp>
        <p:nvSpPr>
          <p:cNvPr id="559" name="Google Shape;559;p60"/>
          <p:cNvSpPr txBox="1">
            <a:spLocks noGrp="1"/>
          </p:cNvSpPr>
          <p:nvPr>
            <p:ph type="body" idx="1"/>
          </p:nvPr>
        </p:nvSpPr>
        <p:spPr>
          <a:xfrm>
            <a:off x="86700" y="1434779"/>
            <a:ext cx="9144000" cy="1293000"/>
          </a:xfrm>
          <a:prstGeom prst="rect">
            <a:avLst/>
          </a:prstGeom>
        </p:spPr>
        <p:txBody>
          <a:bodyPr spcFirstLastPara="1" wrap="square" lIns="108000" tIns="45700" rIns="91425" bIns="45700" anchor="ctr" anchorCtr="0">
            <a:noAutofit/>
          </a:bodyPr>
          <a:lstStyle/>
          <a:p>
            <a:pPr marL="0" lvl="0" indent="0" algn="ctr" rtl="0">
              <a:spcBef>
                <a:spcPts val="240"/>
              </a:spcBef>
              <a:spcAft>
                <a:spcPts val="0"/>
              </a:spcAft>
              <a:buNone/>
            </a:pPr>
            <a:r>
              <a:rPr lang="en-US" sz="1400" b="0"/>
              <a:t>Grid search was done for each of the three classifiers:</a:t>
            </a:r>
            <a:endParaRPr sz="1400" b="0"/>
          </a:p>
          <a:p>
            <a:pPr marL="457200" lvl="0" indent="-317500" algn="ctr" rtl="0">
              <a:spcBef>
                <a:spcPts val="240"/>
              </a:spcBef>
              <a:spcAft>
                <a:spcPts val="0"/>
              </a:spcAft>
              <a:buSzPts val="1400"/>
              <a:buAutoNum type="arabicPeriod"/>
            </a:pPr>
            <a:r>
              <a:rPr lang="en-US" sz="1400" b="0"/>
              <a:t>Decision Tree Classifier</a:t>
            </a:r>
            <a:endParaRPr sz="1400" b="0"/>
          </a:p>
          <a:p>
            <a:pPr marL="457200" lvl="0" indent="-317500" algn="ctr" rtl="0">
              <a:spcBef>
                <a:spcPts val="0"/>
              </a:spcBef>
              <a:spcAft>
                <a:spcPts val="0"/>
              </a:spcAft>
              <a:buSzPts val="1400"/>
              <a:buAutoNum type="arabicPeriod"/>
            </a:pPr>
            <a:r>
              <a:rPr lang="en-US" sz="1400" b="0"/>
              <a:t>KNN Classifier</a:t>
            </a:r>
            <a:endParaRPr sz="1400" b="0"/>
          </a:p>
          <a:p>
            <a:pPr marL="457200" lvl="0" indent="-317500" algn="ctr" rtl="0">
              <a:spcBef>
                <a:spcPts val="0"/>
              </a:spcBef>
              <a:spcAft>
                <a:spcPts val="0"/>
              </a:spcAft>
              <a:buSzPts val="1400"/>
              <a:buAutoNum type="arabicPeriod"/>
            </a:pPr>
            <a:r>
              <a:rPr lang="en-US" sz="1400" b="0"/>
              <a:t>Logistic regression Classifier</a:t>
            </a:r>
            <a:endParaRPr sz="1400" b="0"/>
          </a:p>
        </p:txBody>
      </p:sp>
      <p:pic>
        <p:nvPicPr>
          <p:cNvPr id="560" name="Google Shape;560;p60"/>
          <p:cNvPicPr preferRelativeResize="0"/>
          <p:nvPr/>
        </p:nvPicPr>
        <p:blipFill>
          <a:blip r:embed="rId3">
            <a:alphaModFix/>
          </a:blip>
          <a:stretch>
            <a:fillRect/>
          </a:stretch>
        </p:blipFill>
        <p:spPr>
          <a:xfrm>
            <a:off x="643625" y="3001629"/>
            <a:ext cx="8258175" cy="12668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61"/>
          <p:cNvSpPr txBox="1">
            <a:spLocks noGrp="1"/>
          </p:cNvSpPr>
          <p:nvPr>
            <p:ph type="title"/>
          </p:nvPr>
        </p:nvSpPr>
        <p:spPr>
          <a:xfrm>
            <a:off x="0" y="627534"/>
            <a:ext cx="9144000" cy="533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scoring= ’recall’</a:t>
            </a:r>
            <a:endParaRPr/>
          </a:p>
        </p:txBody>
      </p:sp>
      <p:sp>
        <p:nvSpPr>
          <p:cNvPr id="566" name="Google Shape;566;p61"/>
          <p:cNvSpPr txBox="1">
            <a:spLocks noGrp="1"/>
          </p:cNvSpPr>
          <p:nvPr>
            <p:ph type="body" idx="1"/>
          </p:nvPr>
        </p:nvSpPr>
        <p:spPr>
          <a:xfrm>
            <a:off x="0" y="1203601"/>
            <a:ext cx="9144000" cy="744000"/>
          </a:xfrm>
          <a:prstGeom prst="rect">
            <a:avLst/>
          </a:prstGeom>
        </p:spPr>
        <p:txBody>
          <a:bodyPr spcFirstLastPara="1" wrap="square" lIns="108000" tIns="45700" rIns="91425" bIns="45700" anchor="ctr" anchorCtr="0">
            <a:noAutofit/>
          </a:bodyPr>
          <a:lstStyle/>
          <a:p>
            <a:pPr marL="0" lvl="0" indent="0" algn="ctr" rtl="0">
              <a:spcBef>
                <a:spcPts val="240"/>
              </a:spcBef>
              <a:spcAft>
                <a:spcPts val="0"/>
              </a:spcAft>
              <a:buNone/>
            </a:pPr>
            <a:r>
              <a:rPr lang="en-US" sz="1400" b="0"/>
              <a:t>We have used the recall score to optimise for our parameters. Grid search tries to maximise the recall score. This will result in a model that gives less number of false negatives</a:t>
            </a:r>
            <a:endParaRPr sz="1400" b="0"/>
          </a:p>
        </p:txBody>
      </p:sp>
      <p:sp>
        <p:nvSpPr>
          <p:cNvPr id="567" name="Google Shape;567;p61"/>
          <p:cNvSpPr txBox="1"/>
          <p:nvPr/>
        </p:nvSpPr>
        <p:spPr>
          <a:xfrm>
            <a:off x="158925" y="2771125"/>
            <a:ext cx="8654400" cy="62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The best parameters generated by grid search are then saved:</a:t>
            </a:r>
            <a:endParaRPr/>
          </a:p>
        </p:txBody>
      </p:sp>
      <p:pic>
        <p:nvPicPr>
          <p:cNvPr id="568" name="Google Shape;568;p61"/>
          <p:cNvPicPr preferRelativeResize="0"/>
          <p:nvPr/>
        </p:nvPicPr>
        <p:blipFill>
          <a:blip r:embed="rId3">
            <a:alphaModFix/>
          </a:blip>
          <a:stretch>
            <a:fillRect/>
          </a:stretch>
        </p:blipFill>
        <p:spPr>
          <a:xfrm>
            <a:off x="1452725" y="3501475"/>
            <a:ext cx="4152900" cy="7810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62"/>
          <p:cNvSpPr txBox="1">
            <a:spLocks noGrp="1"/>
          </p:cNvSpPr>
          <p:nvPr>
            <p:ph type="title"/>
          </p:nvPr>
        </p:nvSpPr>
        <p:spPr>
          <a:xfrm>
            <a:off x="0" y="627534"/>
            <a:ext cx="9144000" cy="533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ROC-AUC Score </a:t>
            </a:r>
            <a:endParaRPr/>
          </a:p>
        </p:txBody>
      </p:sp>
      <p:sp>
        <p:nvSpPr>
          <p:cNvPr id="574" name="Google Shape;574;p62"/>
          <p:cNvSpPr txBox="1">
            <a:spLocks noGrp="1"/>
          </p:cNvSpPr>
          <p:nvPr>
            <p:ph type="body" idx="1"/>
          </p:nvPr>
        </p:nvSpPr>
        <p:spPr>
          <a:xfrm>
            <a:off x="0" y="1203598"/>
            <a:ext cx="9144000" cy="432000"/>
          </a:xfrm>
          <a:prstGeom prst="rect">
            <a:avLst/>
          </a:prstGeom>
        </p:spPr>
        <p:txBody>
          <a:bodyPr spcFirstLastPara="1" wrap="square" lIns="108000" tIns="45700" rIns="91425" bIns="45700" anchor="ctr" anchorCtr="0">
            <a:noAutofit/>
          </a:bodyPr>
          <a:lstStyle/>
          <a:p>
            <a:pPr marL="0" lvl="0" indent="0" algn="ctr" rtl="0">
              <a:spcBef>
                <a:spcPts val="240"/>
              </a:spcBef>
              <a:spcAft>
                <a:spcPts val="0"/>
              </a:spcAft>
              <a:buNone/>
            </a:pPr>
            <a:r>
              <a:rPr lang="en-US"/>
              <a:t>T</a:t>
            </a:r>
            <a:r>
              <a:rPr lang="en-US" sz="1400" b="0"/>
              <a:t>he best parameters for each classifier are used to calculate the AUC score for the best model </a:t>
            </a:r>
            <a:endParaRPr sz="1400" b="0"/>
          </a:p>
        </p:txBody>
      </p:sp>
      <p:pic>
        <p:nvPicPr>
          <p:cNvPr id="575" name="Google Shape;575;p62"/>
          <p:cNvPicPr preferRelativeResize="0"/>
          <p:nvPr/>
        </p:nvPicPr>
        <p:blipFill>
          <a:blip r:embed="rId3">
            <a:alphaModFix/>
          </a:blip>
          <a:stretch>
            <a:fillRect/>
          </a:stretch>
        </p:blipFill>
        <p:spPr>
          <a:xfrm>
            <a:off x="1512975" y="1860250"/>
            <a:ext cx="6118050" cy="838650"/>
          </a:xfrm>
          <a:prstGeom prst="rect">
            <a:avLst/>
          </a:prstGeom>
          <a:noFill/>
          <a:ln>
            <a:noFill/>
          </a:ln>
        </p:spPr>
      </p:pic>
      <p:pic>
        <p:nvPicPr>
          <p:cNvPr id="576" name="Google Shape;576;p62"/>
          <p:cNvPicPr preferRelativeResize="0"/>
          <p:nvPr/>
        </p:nvPicPr>
        <p:blipFill>
          <a:blip r:embed="rId4">
            <a:alphaModFix/>
          </a:blip>
          <a:stretch>
            <a:fillRect/>
          </a:stretch>
        </p:blipFill>
        <p:spPr>
          <a:xfrm>
            <a:off x="788100" y="2851300"/>
            <a:ext cx="7927526" cy="2139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8"/>
          <p:cNvSpPr txBox="1">
            <a:spLocks noGrp="1"/>
          </p:cNvSpPr>
          <p:nvPr>
            <p:ph type="title"/>
          </p:nvPr>
        </p:nvSpPr>
        <p:spPr>
          <a:xfrm>
            <a:off x="0" y="349275"/>
            <a:ext cx="9144000" cy="884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sz="1400" b="1">
                <a:solidFill>
                  <a:schemeClr val="dk1"/>
                </a:solidFill>
              </a:rPr>
              <a:t>According to the National Council on Alcoholism and Drug Dependence, Inc. (NCADD), drug abuse costs employers </a:t>
            </a:r>
            <a:r>
              <a:rPr lang="en-US" sz="1800" b="1">
                <a:solidFill>
                  <a:schemeClr val="accent1"/>
                </a:solidFill>
              </a:rPr>
              <a:t>$81 billion</a:t>
            </a:r>
            <a:r>
              <a:rPr lang="en-US" sz="1400" b="1">
                <a:solidFill>
                  <a:schemeClr val="dk1"/>
                </a:solidFill>
              </a:rPr>
              <a:t> annually.</a:t>
            </a:r>
            <a:endParaRPr sz="4400" b="1" i="0" u="none" strike="noStrike" cap="none">
              <a:solidFill>
                <a:srgbClr val="3F3F3F"/>
              </a:solidFill>
            </a:endParaRPr>
          </a:p>
        </p:txBody>
      </p:sp>
      <p:grpSp>
        <p:nvGrpSpPr>
          <p:cNvPr id="116" name="Google Shape;116;p28"/>
          <p:cNvGrpSpPr/>
          <p:nvPr/>
        </p:nvGrpSpPr>
        <p:grpSpPr>
          <a:xfrm>
            <a:off x="677901" y="1945306"/>
            <a:ext cx="7788202" cy="972146"/>
            <a:chOff x="542552" y="1945340"/>
            <a:chExt cx="8093321" cy="986450"/>
          </a:xfrm>
        </p:grpSpPr>
        <p:sp>
          <p:nvSpPr>
            <p:cNvPr id="117" name="Google Shape;117;p28"/>
            <p:cNvSpPr/>
            <p:nvPr/>
          </p:nvSpPr>
          <p:spPr>
            <a:xfrm>
              <a:off x="542552" y="1945340"/>
              <a:ext cx="371115" cy="977425"/>
            </a:xfrm>
            <a:custGeom>
              <a:avLst/>
              <a:gdLst/>
              <a:ahLst/>
              <a:cxnLst/>
              <a:rect l="l" t="t" r="r" b="b"/>
              <a:pathLst>
                <a:path w="1489775" h="3923699" extrusionOk="0">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8" name="Google Shape;118;p28"/>
            <p:cNvSpPr/>
            <p:nvPr/>
          </p:nvSpPr>
          <p:spPr>
            <a:xfrm rot="10800000">
              <a:off x="948458" y="1945340"/>
              <a:ext cx="462427" cy="986449"/>
            </a:xfrm>
            <a:custGeom>
              <a:avLst/>
              <a:gdLst/>
              <a:ahLst/>
              <a:cxnLst/>
              <a:rect l="l" t="t" r="r" b="b"/>
              <a:pathLst>
                <a:path w="1856332" h="3959924" extrusionOk="0">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9" name="Google Shape;119;p28"/>
            <p:cNvSpPr/>
            <p:nvPr/>
          </p:nvSpPr>
          <p:spPr>
            <a:xfrm>
              <a:off x="1445676" y="1945340"/>
              <a:ext cx="371115" cy="977425"/>
            </a:xfrm>
            <a:custGeom>
              <a:avLst/>
              <a:gdLst/>
              <a:ahLst/>
              <a:cxnLst/>
              <a:rect l="l" t="t" r="r" b="b"/>
              <a:pathLst>
                <a:path w="1489775" h="3923699" extrusionOk="0">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0" name="Google Shape;120;p28"/>
            <p:cNvSpPr/>
            <p:nvPr/>
          </p:nvSpPr>
          <p:spPr>
            <a:xfrm rot="10800000">
              <a:off x="1851582" y="1945340"/>
              <a:ext cx="462427" cy="986449"/>
            </a:xfrm>
            <a:custGeom>
              <a:avLst/>
              <a:gdLst/>
              <a:ahLst/>
              <a:cxnLst/>
              <a:rect l="l" t="t" r="r" b="b"/>
              <a:pathLst>
                <a:path w="1856332" h="3959924" extrusionOk="0">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1" name="Google Shape;121;p28"/>
            <p:cNvSpPr/>
            <p:nvPr/>
          </p:nvSpPr>
          <p:spPr>
            <a:xfrm>
              <a:off x="2348800" y="1945340"/>
              <a:ext cx="371115" cy="977425"/>
            </a:xfrm>
            <a:custGeom>
              <a:avLst/>
              <a:gdLst/>
              <a:ahLst/>
              <a:cxnLst/>
              <a:rect l="l" t="t" r="r" b="b"/>
              <a:pathLst>
                <a:path w="1489775" h="3923699" extrusionOk="0">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2" name="Google Shape;122;p28"/>
            <p:cNvSpPr/>
            <p:nvPr/>
          </p:nvSpPr>
          <p:spPr>
            <a:xfrm rot="10800000">
              <a:off x="2754706" y="1945340"/>
              <a:ext cx="462427" cy="986449"/>
            </a:xfrm>
            <a:custGeom>
              <a:avLst/>
              <a:gdLst/>
              <a:ahLst/>
              <a:cxnLst/>
              <a:rect l="l" t="t" r="r" b="b"/>
              <a:pathLst>
                <a:path w="1856332" h="3959924" extrusionOk="0">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3" name="Google Shape;123;p28"/>
            <p:cNvSpPr/>
            <p:nvPr/>
          </p:nvSpPr>
          <p:spPr>
            <a:xfrm>
              <a:off x="3251924" y="1945340"/>
              <a:ext cx="371115" cy="977425"/>
            </a:xfrm>
            <a:custGeom>
              <a:avLst/>
              <a:gdLst/>
              <a:ahLst/>
              <a:cxnLst/>
              <a:rect l="l" t="t" r="r" b="b"/>
              <a:pathLst>
                <a:path w="1489775" h="3923699" extrusionOk="0">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4" name="Google Shape;124;p28"/>
            <p:cNvSpPr/>
            <p:nvPr/>
          </p:nvSpPr>
          <p:spPr>
            <a:xfrm rot="10800000">
              <a:off x="3657830" y="1945340"/>
              <a:ext cx="462427" cy="986449"/>
            </a:xfrm>
            <a:custGeom>
              <a:avLst/>
              <a:gdLst/>
              <a:ahLst/>
              <a:cxnLst/>
              <a:rect l="l" t="t" r="r" b="b"/>
              <a:pathLst>
                <a:path w="1856332" h="3959924" extrusionOk="0">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5" name="Google Shape;125;p28"/>
            <p:cNvSpPr/>
            <p:nvPr/>
          </p:nvSpPr>
          <p:spPr>
            <a:xfrm>
              <a:off x="4155048" y="1945340"/>
              <a:ext cx="371115" cy="977425"/>
            </a:xfrm>
            <a:custGeom>
              <a:avLst/>
              <a:gdLst/>
              <a:ahLst/>
              <a:cxnLst/>
              <a:rect l="l" t="t" r="r" b="b"/>
              <a:pathLst>
                <a:path w="1489775" h="3923699" extrusionOk="0">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28"/>
            <p:cNvSpPr/>
            <p:nvPr/>
          </p:nvSpPr>
          <p:spPr>
            <a:xfrm rot="10800000">
              <a:off x="4560954" y="1945340"/>
              <a:ext cx="462427" cy="986449"/>
            </a:xfrm>
            <a:custGeom>
              <a:avLst/>
              <a:gdLst/>
              <a:ahLst/>
              <a:cxnLst/>
              <a:rect l="l" t="t" r="r" b="b"/>
              <a:pathLst>
                <a:path w="1856332" h="3959924" extrusionOk="0">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28"/>
            <p:cNvSpPr/>
            <p:nvPr/>
          </p:nvSpPr>
          <p:spPr>
            <a:xfrm>
              <a:off x="5058172" y="1945340"/>
              <a:ext cx="371115" cy="977425"/>
            </a:xfrm>
            <a:custGeom>
              <a:avLst/>
              <a:gdLst/>
              <a:ahLst/>
              <a:cxnLst/>
              <a:rect l="l" t="t" r="r" b="b"/>
              <a:pathLst>
                <a:path w="1489775" h="3923699" extrusionOk="0">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 name="Google Shape;128;p28"/>
            <p:cNvSpPr/>
            <p:nvPr/>
          </p:nvSpPr>
          <p:spPr>
            <a:xfrm rot="10800000">
              <a:off x="5464078" y="1945340"/>
              <a:ext cx="462427" cy="986449"/>
            </a:xfrm>
            <a:custGeom>
              <a:avLst/>
              <a:gdLst/>
              <a:ahLst/>
              <a:cxnLst/>
              <a:rect l="l" t="t" r="r" b="b"/>
              <a:pathLst>
                <a:path w="1856332" h="3959924" extrusionOk="0">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28"/>
            <p:cNvSpPr/>
            <p:nvPr/>
          </p:nvSpPr>
          <p:spPr>
            <a:xfrm>
              <a:off x="5961296" y="1945340"/>
              <a:ext cx="371115" cy="977425"/>
            </a:xfrm>
            <a:custGeom>
              <a:avLst/>
              <a:gdLst/>
              <a:ahLst/>
              <a:cxnLst/>
              <a:rect l="l" t="t" r="r" b="b"/>
              <a:pathLst>
                <a:path w="1489775" h="3923699" extrusionOk="0">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28"/>
            <p:cNvSpPr/>
            <p:nvPr/>
          </p:nvSpPr>
          <p:spPr>
            <a:xfrm rot="10800000">
              <a:off x="6367202" y="1945341"/>
              <a:ext cx="462427" cy="986449"/>
            </a:xfrm>
            <a:custGeom>
              <a:avLst/>
              <a:gdLst/>
              <a:ahLst/>
              <a:cxnLst/>
              <a:rect l="l" t="t" r="r" b="b"/>
              <a:pathLst>
                <a:path w="1856332" h="3959924" extrusionOk="0">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28"/>
            <p:cNvSpPr/>
            <p:nvPr/>
          </p:nvSpPr>
          <p:spPr>
            <a:xfrm>
              <a:off x="6864420" y="1945340"/>
              <a:ext cx="371115" cy="977425"/>
            </a:xfrm>
            <a:custGeom>
              <a:avLst/>
              <a:gdLst/>
              <a:ahLst/>
              <a:cxnLst/>
              <a:rect l="l" t="t" r="r" b="b"/>
              <a:pathLst>
                <a:path w="1489775" h="3923699" extrusionOk="0">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2" name="Google Shape;132;p28"/>
            <p:cNvSpPr/>
            <p:nvPr/>
          </p:nvSpPr>
          <p:spPr>
            <a:xfrm rot="10800000">
              <a:off x="7270326" y="1945340"/>
              <a:ext cx="462427" cy="986449"/>
            </a:xfrm>
            <a:custGeom>
              <a:avLst/>
              <a:gdLst/>
              <a:ahLst/>
              <a:cxnLst/>
              <a:rect l="l" t="t" r="r" b="b"/>
              <a:pathLst>
                <a:path w="1856332" h="3959924" extrusionOk="0">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3" name="Google Shape;133;p28"/>
            <p:cNvSpPr/>
            <p:nvPr/>
          </p:nvSpPr>
          <p:spPr>
            <a:xfrm>
              <a:off x="7767544" y="1945340"/>
              <a:ext cx="371115" cy="977425"/>
            </a:xfrm>
            <a:custGeom>
              <a:avLst/>
              <a:gdLst/>
              <a:ahLst/>
              <a:cxnLst/>
              <a:rect l="l" t="t" r="r" b="b"/>
              <a:pathLst>
                <a:path w="1489775" h="3923699" extrusionOk="0">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4" name="Google Shape;134;p28"/>
            <p:cNvSpPr/>
            <p:nvPr/>
          </p:nvSpPr>
          <p:spPr>
            <a:xfrm rot="10800000">
              <a:off x="8173446" y="1945340"/>
              <a:ext cx="462427" cy="986449"/>
            </a:xfrm>
            <a:custGeom>
              <a:avLst/>
              <a:gdLst/>
              <a:ahLst/>
              <a:cxnLst/>
              <a:rect l="l" t="t" r="r" b="b"/>
              <a:pathLst>
                <a:path w="1856332" h="3959924" extrusionOk="0">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35" name="Google Shape;135;p28"/>
          <p:cNvSpPr txBox="1"/>
          <p:nvPr/>
        </p:nvSpPr>
        <p:spPr>
          <a:xfrm>
            <a:off x="305256" y="3509938"/>
            <a:ext cx="3615366"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50" b="1">
                <a:solidFill>
                  <a:schemeClr val="accent1"/>
                </a:solidFill>
                <a:highlight>
                  <a:srgbClr val="FFFFFF"/>
                </a:highlight>
              </a:rPr>
              <a:t>70 percent</a:t>
            </a:r>
            <a:r>
              <a:rPr lang="en-US" sz="1450" b="1">
                <a:solidFill>
                  <a:srgbClr val="222222"/>
                </a:solidFill>
                <a:highlight>
                  <a:srgbClr val="FFFFFF"/>
                </a:highlight>
              </a:rPr>
              <a:t> of the estimated 14.8 million Americans who use illegal drugs </a:t>
            </a:r>
            <a:r>
              <a:rPr lang="en-US" sz="1450" b="1">
                <a:solidFill>
                  <a:srgbClr val="E62949"/>
                </a:solidFill>
                <a:highlight>
                  <a:srgbClr val="FFFFFF"/>
                </a:highlight>
              </a:rPr>
              <a:t>are employed</a:t>
            </a:r>
            <a:endParaRPr sz="1200" b="1">
              <a:solidFill>
                <a:srgbClr val="E62949"/>
              </a:solidFill>
            </a:endParaRPr>
          </a:p>
        </p:txBody>
      </p:sp>
      <p:sp>
        <p:nvSpPr>
          <p:cNvPr id="136" name="Google Shape;136;p28"/>
          <p:cNvSpPr/>
          <p:nvPr/>
        </p:nvSpPr>
        <p:spPr>
          <a:xfrm rot="5400000">
            <a:off x="1890204" y="1964376"/>
            <a:ext cx="385181" cy="2656247"/>
          </a:xfrm>
          <a:prstGeom prst="leftBrace">
            <a:avLst>
              <a:gd name="adj1" fmla="val 52270"/>
              <a:gd name="adj2" fmla="val 49675"/>
            </a:avLst>
          </a:prstGeom>
          <a:noFill/>
          <a:ln w="381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37" name="Google Shape;137;p28"/>
          <p:cNvSpPr/>
          <p:nvPr/>
        </p:nvSpPr>
        <p:spPr>
          <a:xfrm rot="10800000">
            <a:off x="179503" y="1946282"/>
            <a:ext cx="450161" cy="970181"/>
          </a:xfrm>
          <a:custGeom>
            <a:avLst/>
            <a:gdLst/>
            <a:ahLst/>
            <a:cxnLst/>
            <a:rect l="l" t="t" r="r" b="b"/>
            <a:pathLst>
              <a:path w="1856332" h="3959924" extrusionOk="0">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8" name="Google Shape;138;p28"/>
          <p:cNvSpPr/>
          <p:nvPr/>
        </p:nvSpPr>
        <p:spPr>
          <a:xfrm>
            <a:off x="8485058" y="1950734"/>
            <a:ext cx="357546" cy="961306"/>
          </a:xfrm>
          <a:custGeom>
            <a:avLst/>
            <a:gdLst/>
            <a:ahLst/>
            <a:cxnLst/>
            <a:rect l="l" t="t" r="r" b="b"/>
            <a:pathLst>
              <a:path w="1489775" h="3923699" extrusionOk="0">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63"/>
          <p:cNvSpPr txBox="1">
            <a:spLocks noGrp="1"/>
          </p:cNvSpPr>
          <p:nvPr>
            <p:ph type="title"/>
          </p:nvPr>
        </p:nvSpPr>
        <p:spPr>
          <a:xfrm>
            <a:off x="0" y="627534"/>
            <a:ext cx="9144000" cy="533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Selecting best model for the drug</a:t>
            </a:r>
            <a:endParaRPr/>
          </a:p>
        </p:txBody>
      </p:sp>
      <p:sp>
        <p:nvSpPr>
          <p:cNvPr id="582" name="Google Shape;582;p63"/>
          <p:cNvSpPr txBox="1">
            <a:spLocks noGrp="1"/>
          </p:cNvSpPr>
          <p:nvPr>
            <p:ph type="body" idx="1"/>
          </p:nvPr>
        </p:nvSpPr>
        <p:spPr>
          <a:xfrm>
            <a:off x="0" y="2149874"/>
            <a:ext cx="9144000" cy="1271400"/>
          </a:xfrm>
          <a:prstGeom prst="rect">
            <a:avLst/>
          </a:prstGeom>
        </p:spPr>
        <p:txBody>
          <a:bodyPr spcFirstLastPara="1" wrap="square" lIns="108000" tIns="45700" rIns="91425" bIns="45700" anchor="ctr" anchorCtr="0">
            <a:noAutofit/>
          </a:bodyPr>
          <a:lstStyle/>
          <a:p>
            <a:pPr marL="0" lvl="0" indent="0" algn="ctr" rtl="0">
              <a:spcBef>
                <a:spcPts val="240"/>
              </a:spcBef>
              <a:spcAft>
                <a:spcPts val="0"/>
              </a:spcAft>
              <a:buNone/>
            </a:pPr>
            <a:r>
              <a:rPr lang="en-US" sz="1400" b="0"/>
              <a:t>The model with the best AUC score on test-data was selected as the best model for predicting </a:t>
            </a:r>
            <a:endParaRPr sz="1400" b="0"/>
          </a:p>
          <a:p>
            <a:pPr marL="0" lvl="0" indent="0" algn="ctr" rtl="0">
              <a:spcBef>
                <a:spcPts val="240"/>
              </a:spcBef>
              <a:spcAft>
                <a:spcPts val="0"/>
              </a:spcAft>
              <a:buNone/>
            </a:pPr>
            <a:r>
              <a:rPr lang="en-US" sz="1400" b="0"/>
              <a:t>that particular illegal  drug</a:t>
            </a:r>
            <a:endParaRPr sz="1400" b="0"/>
          </a:p>
          <a:p>
            <a:pPr marL="0" lvl="0" indent="0" algn="ctr" rtl="0">
              <a:spcBef>
                <a:spcPts val="240"/>
              </a:spcBef>
              <a:spcAft>
                <a:spcPts val="0"/>
              </a:spcAft>
              <a:buNone/>
            </a:pPr>
            <a:endParaRPr sz="1400" b="0"/>
          </a:p>
          <a:p>
            <a:pPr marL="0" lvl="0" indent="0" algn="ctr" rtl="0">
              <a:spcBef>
                <a:spcPts val="240"/>
              </a:spcBef>
              <a:spcAft>
                <a:spcPts val="0"/>
              </a:spcAft>
              <a:buNone/>
            </a:pPr>
            <a:r>
              <a:rPr lang="en-US" sz="1400" b="0"/>
              <a:t>The model parameters for each of these best models would be saved and then used to make predictions for each drug when a new data-instance comes in</a:t>
            </a:r>
            <a:endParaRPr sz="1400" b="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64"/>
          <p:cNvSpPr txBox="1">
            <a:spLocks noGrp="1"/>
          </p:cNvSpPr>
          <p:nvPr>
            <p:ph type="title"/>
          </p:nvPr>
        </p:nvSpPr>
        <p:spPr>
          <a:xfrm>
            <a:off x="0" y="627534"/>
            <a:ext cx="9144000" cy="533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Cannabis example</a:t>
            </a:r>
            <a:endParaRPr/>
          </a:p>
        </p:txBody>
      </p:sp>
      <p:sp>
        <p:nvSpPr>
          <p:cNvPr id="588" name="Google Shape;588;p64"/>
          <p:cNvSpPr txBox="1"/>
          <p:nvPr/>
        </p:nvSpPr>
        <p:spPr>
          <a:xfrm>
            <a:off x="842325" y="3760275"/>
            <a:ext cx="1953900" cy="4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rgbClr val="3F3F3F"/>
                </a:solidFill>
              </a:rPr>
              <a:t>Confusion Matrix</a:t>
            </a:r>
            <a:endParaRPr b="1">
              <a:solidFill>
                <a:srgbClr val="3F3F3F"/>
              </a:solidFill>
            </a:endParaRPr>
          </a:p>
        </p:txBody>
      </p:sp>
      <p:sp>
        <p:nvSpPr>
          <p:cNvPr id="589" name="Google Shape;589;p64"/>
          <p:cNvSpPr txBox="1"/>
          <p:nvPr/>
        </p:nvSpPr>
        <p:spPr>
          <a:xfrm>
            <a:off x="3729350" y="1628575"/>
            <a:ext cx="4083000" cy="66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Based on true positives and false negatives:</a:t>
            </a:r>
            <a:endParaRPr/>
          </a:p>
          <a:p>
            <a:pPr marL="0" lvl="0" indent="0" algn="l" rtl="0">
              <a:spcBef>
                <a:spcPts val="0"/>
              </a:spcBef>
              <a:spcAft>
                <a:spcPts val="0"/>
              </a:spcAft>
              <a:buNone/>
            </a:pPr>
            <a:endParaRPr/>
          </a:p>
          <a:p>
            <a:pPr marL="0" lvl="0" indent="0" algn="l" rtl="0">
              <a:spcBef>
                <a:spcPts val="0"/>
              </a:spcBef>
              <a:spcAft>
                <a:spcPts val="0"/>
              </a:spcAft>
              <a:buNone/>
            </a:pPr>
            <a:r>
              <a:rPr lang="en-US"/>
              <a:t>Original risk: 300/566=56%</a:t>
            </a:r>
            <a:endParaRPr/>
          </a:p>
          <a:p>
            <a:pPr marL="0" lvl="0" indent="0" algn="l" rtl="0">
              <a:spcBef>
                <a:spcPts val="0"/>
              </a:spcBef>
              <a:spcAft>
                <a:spcPts val="0"/>
              </a:spcAft>
              <a:buNone/>
            </a:pPr>
            <a:endParaRPr/>
          </a:p>
          <a:p>
            <a:pPr marL="0" lvl="0" indent="0" algn="l" rtl="0">
              <a:spcBef>
                <a:spcPts val="0"/>
              </a:spcBef>
              <a:spcAft>
                <a:spcPts val="0"/>
              </a:spcAft>
              <a:buNone/>
            </a:pPr>
            <a:r>
              <a:rPr lang="en-US"/>
              <a:t>Risk after using our model: 89/566=16%</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b="1"/>
              <a:t>Risk Reduction: (56%-16%)/56%=71%</a:t>
            </a:r>
            <a:endParaRPr b="1"/>
          </a:p>
        </p:txBody>
      </p:sp>
      <p:pic>
        <p:nvPicPr>
          <p:cNvPr id="590" name="Google Shape;590;p64"/>
          <p:cNvPicPr preferRelativeResize="0"/>
          <p:nvPr/>
        </p:nvPicPr>
        <p:blipFill>
          <a:blip r:embed="rId3">
            <a:alphaModFix/>
          </a:blip>
          <a:stretch>
            <a:fillRect/>
          </a:stretch>
        </p:blipFill>
        <p:spPr>
          <a:xfrm>
            <a:off x="479000" y="1487800"/>
            <a:ext cx="2719375" cy="233979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65"/>
          <p:cNvSpPr txBox="1">
            <a:spLocks noGrp="1"/>
          </p:cNvSpPr>
          <p:nvPr>
            <p:ph type="title"/>
          </p:nvPr>
        </p:nvSpPr>
        <p:spPr>
          <a:xfrm>
            <a:off x="0" y="454159"/>
            <a:ext cx="9144000" cy="533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Fitting Curve</a:t>
            </a:r>
            <a:endParaRPr/>
          </a:p>
        </p:txBody>
      </p:sp>
      <p:sp>
        <p:nvSpPr>
          <p:cNvPr id="597" name="Google Shape;597;p65"/>
          <p:cNvSpPr txBox="1">
            <a:spLocks noGrp="1"/>
          </p:cNvSpPr>
          <p:nvPr>
            <p:ph type="body" idx="1"/>
          </p:nvPr>
        </p:nvSpPr>
        <p:spPr>
          <a:xfrm>
            <a:off x="0" y="987548"/>
            <a:ext cx="9144000" cy="432000"/>
          </a:xfrm>
          <a:prstGeom prst="rect">
            <a:avLst/>
          </a:prstGeom>
        </p:spPr>
        <p:txBody>
          <a:bodyPr spcFirstLastPara="1" wrap="square" lIns="108000" tIns="45700" rIns="91425" bIns="45700" anchor="ctr" anchorCtr="0">
            <a:noAutofit/>
          </a:bodyPr>
          <a:lstStyle/>
          <a:p>
            <a:pPr marL="0" lvl="0" indent="0" algn="ctr" rtl="0">
              <a:spcBef>
                <a:spcPts val="240"/>
              </a:spcBef>
              <a:spcAft>
                <a:spcPts val="0"/>
              </a:spcAft>
              <a:buNone/>
            </a:pPr>
            <a:r>
              <a:rPr lang="en-US"/>
              <a:t>The best classifier on cannabis was logistic regression</a:t>
            </a:r>
            <a:endParaRPr/>
          </a:p>
        </p:txBody>
      </p:sp>
      <p:pic>
        <p:nvPicPr>
          <p:cNvPr id="598" name="Google Shape;598;p65"/>
          <p:cNvPicPr preferRelativeResize="0"/>
          <p:nvPr/>
        </p:nvPicPr>
        <p:blipFill>
          <a:blip r:embed="rId3">
            <a:alphaModFix/>
          </a:blip>
          <a:stretch>
            <a:fillRect/>
          </a:stretch>
        </p:blipFill>
        <p:spPr>
          <a:xfrm>
            <a:off x="1936025" y="1419550"/>
            <a:ext cx="5461350" cy="36065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66"/>
          <p:cNvSpPr txBox="1">
            <a:spLocks noGrp="1"/>
          </p:cNvSpPr>
          <p:nvPr>
            <p:ph type="title"/>
          </p:nvPr>
        </p:nvSpPr>
        <p:spPr>
          <a:xfrm>
            <a:off x="245625" y="2231259"/>
            <a:ext cx="9144000" cy="533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END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9"/>
          <p:cNvSpPr txBox="1">
            <a:spLocks noGrp="1"/>
          </p:cNvSpPr>
          <p:nvPr>
            <p:ph type="title"/>
          </p:nvPr>
        </p:nvSpPr>
        <p:spPr>
          <a:xfrm>
            <a:off x="69150" y="227450"/>
            <a:ext cx="9144000" cy="884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US" sz="3000">
                <a:solidFill>
                  <a:schemeClr val="hlink"/>
                </a:solidFill>
              </a:rPr>
              <a:t>Companies who drug test are spending money on job candidates that are not taking drugs</a:t>
            </a:r>
            <a:endParaRPr sz="3000" b="0" i="0" u="none" strike="noStrike" cap="none">
              <a:solidFill>
                <a:srgbClr val="595959"/>
              </a:solidFill>
              <a:latin typeface="Arial"/>
              <a:ea typeface="Arial"/>
              <a:cs typeface="Arial"/>
              <a:sym typeface="Arial"/>
            </a:endParaRPr>
          </a:p>
        </p:txBody>
      </p:sp>
      <p:sp>
        <p:nvSpPr>
          <p:cNvPr id="144" name="Google Shape;144;p29"/>
          <p:cNvSpPr/>
          <p:nvPr/>
        </p:nvSpPr>
        <p:spPr>
          <a:xfrm rot="5400000">
            <a:off x="7525676" y="1098487"/>
            <a:ext cx="792090" cy="986409"/>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5" name="Google Shape;145;p29"/>
          <p:cNvSpPr/>
          <p:nvPr/>
        </p:nvSpPr>
        <p:spPr>
          <a:xfrm rot="5400000">
            <a:off x="6565207" y="1867997"/>
            <a:ext cx="792090" cy="986409"/>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6" name="Google Shape;146;p29"/>
          <p:cNvSpPr/>
          <p:nvPr/>
        </p:nvSpPr>
        <p:spPr>
          <a:xfrm rot="5400000">
            <a:off x="5578798" y="2649244"/>
            <a:ext cx="792090" cy="986409"/>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7" name="Google Shape;147;p29"/>
          <p:cNvSpPr/>
          <p:nvPr/>
        </p:nvSpPr>
        <p:spPr>
          <a:xfrm rot="5400000">
            <a:off x="4597152" y="3429744"/>
            <a:ext cx="792090" cy="986409"/>
          </a:xfrm>
          <a:prstGeom prst="rtTriangl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8" name="Google Shape;148;p29"/>
          <p:cNvSpPr/>
          <p:nvPr/>
        </p:nvSpPr>
        <p:spPr>
          <a:xfrm>
            <a:off x="5196909" y="3917037"/>
            <a:ext cx="332123" cy="310897"/>
          </a:xfrm>
          <a:custGeom>
            <a:avLst/>
            <a:gdLst/>
            <a:ahLst/>
            <a:cxnLst/>
            <a:rect l="l" t="t" r="r" b="b"/>
            <a:pathLst>
              <a:path w="3239999" h="3032924" extrusionOk="0">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9" name="Google Shape;149;p29"/>
          <p:cNvSpPr/>
          <p:nvPr/>
        </p:nvSpPr>
        <p:spPr>
          <a:xfrm>
            <a:off x="8023636" y="1593178"/>
            <a:ext cx="391290" cy="394559"/>
          </a:xfrm>
          <a:custGeom>
            <a:avLst/>
            <a:gdLst/>
            <a:ahLst/>
            <a:cxnLst/>
            <a:rect l="l" t="t" r="r" b="b"/>
            <a:pathLst>
              <a:path w="1652142" h="1665940" extrusionOk="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0" name="Google Shape;150;p29"/>
          <p:cNvSpPr/>
          <p:nvPr/>
        </p:nvSpPr>
        <p:spPr>
          <a:xfrm rot="1795255">
            <a:off x="7155688" y="2349301"/>
            <a:ext cx="298553" cy="535251"/>
          </a:xfrm>
          <a:custGeom>
            <a:avLst/>
            <a:gdLst/>
            <a:ahLst/>
            <a:cxnLst/>
            <a:rect l="l" t="t" r="r" b="b"/>
            <a:pathLst>
              <a:path w="2232248" h="4001999" extrusionOk="0">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1" name="Google Shape;151;p29"/>
          <p:cNvSpPr/>
          <p:nvPr/>
        </p:nvSpPr>
        <p:spPr>
          <a:xfrm>
            <a:off x="6141558" y="3246116"/>
            <a:ext cx="358474" cy="309358"/>
          </a:xfrm>
          <a:custGeom>
            <a:avLst/>
            <a:gdLst/>
            <a:ahLst/>
            <a:cxnLst/>
            <a:rect l="l" t="t" r="r" b="b"/>
            <a:pathLst>
              <a:path w="3240006" h="2796091" extrusionOk="0">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2" name="Google Shape;152;p29"/>
          <p:cNvSpPr txBox="1"/>
          <p:nvPr/>
        </p:nvSpPr>
        <p:spPr>
          <a:xfrm>
            <a:off x="5052386" y="1245835"/>
            <a:ext cx="2373042" cy="46166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1" i="0" u="none" strike="noStrike" cap="none">
                <a:solidFill>
                  <a:srgbClr val="3F3F3F"/>
                </a:solidFill>
                <a:latin typeface="Arial"/>
                <a:ea typeface="Arial"/>
                <a:cs typeface="Arial"/>
                <a:sym typeface="Arial"/>
              </a:rPr>
              <a:t>Accommodations and Food Services</a:t>
            </a:r>
            <a:endParaRPr sz="1200" b="1" i="0" u="none" strike="noStrike" cap="none">
              <a:solidFill>
                <a:srgbClr val="3F3F3F"/>
              </a:solidFill>
              <a:latin typeface="Arial"/>
              <a:ea typeface="Arial"/>
              <a:cs typeface="Arial"/>
              <a:sym typeface="Arial"/>
            </a:endParaRPr>
          </a:p>
        </p:txBody>
      </p:sp>
      <p:sp>
        <p:nvSpPr>
          <p:cNvPr id="153" name="Google Shape;153;p29"/>
          <p:cNvSpPr txBox="1"/>
          <p:nvPr/>
        </p:nvSpPr>
        <p:spPr>
          <a:xfrm>
            <a:off x="4027640" y="1989809"/>
            <a:ext cx="2373042" cy="276999"/>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1" i="0" u="none" strike="noStrike" cap="none">
                <a:solidFill>
                  <a:srgbClr val="3F3F3F"/>
                </a:solidFill>
                <a:latin typeface="Arial"/>
                <a:ea typeface="Arial"/>
                <a:cs typeface="Arial"/>
                <a:sym typeface="Arial"/>
              </a:rPr>
              <a:t>Management</a:t>
            </a:r>
            <a:endParaRPr sz="1200" b="1" i="0" u="none" strike="noStrike" cap="none">
              <a:solidFill>
                <a:srgbClr val="3F3F3F"/>
              </a:solidFill>
              <a:latin typeface="Arial"/>
              <a:ea typeface="Arial"/>
              <a:cs typeface="Arial"/>
              <a:sym typeface="Arial"/>
            </a:endParaRPr>
          </a:p>
        </p:txBody>
      </p:sp>
      <p:sp>
        <p:nvSpPr>
          <p:cNvPr id="154" name="Google Shape;154;p29"/>
          <p:cNvSpPr txBox="1"/>
          <p:nvPr/>
        </p:nvSpPr>
        <p:spPr>
          <a:xfrm>
            <a:off x="3027578" y="2786382"/>
            <a:ext cx="2373042" cy="46166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1" i="0" u="none" strike="noStrike" cap="none">
                <a:solidFill>
                  <a:srgbClr val="3F3F3F"/>
                </a:solidFill>
                <a:latin typeface="Arial"/>
                <a:ea typeface="Arial"/>
                <a:cs typeface="Arial"/>
                <a:sym typeface="Arial"/>
              </a:rPr>
              <a:t>Professional, Scientific, and Professional Services </a:t>
            </a:r>
            <a:endParaRPr sz="1200" b="1" i="0" u="none" strike="noStrike" cap="none">
              <a:solidFill>
                <a:srgbClr val="3F3F3F"/>
              </a:solidFill>
              <a:latin typeface="Arial"/>
              <a:ea typeface="Arial"/>
              <a:cs typeface="Arial"/>
              <a:sym typeface="Arial"/>
            </a:endParaRPr>
          </a:p>
        </p:txBody>
      </p:sp>
      <p:grpSp>
        <p:nvGrpSpPr>
          <p:cNvPr id="155" name="Google Shape;155;p29"/>
          <p:cNvGrpSpPr/>
          <p:nvPr/>
        </p:nvGrpSpPr>
        <p:grpSpPr>
          <a:xfrm>
            <a:off x="2053393" y="3591581"/>
            <a:ext cx="2373043" cy="488848"/>
            <a:chOff x="2113657" y="4283314"/>
            <a:chExt cx="3647460" cy="488848"/>
          </a:xfrm>
        </p:grpSpPr>
        <p:sp>
          <p:nvSpPr>
            <p:cNvPr id="156" name="Google Shape;156;p29"/>
            <p:cNvSpPr txBox="1"/>
            <p:nvPr/>
          </p:nvSpPr>
          <p:spPr>
            <a:xfrm>
              <a:off x="2113657" y="4495163"/>
              <a:ext cx="3647458" cy="276999"/>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endParaRPr sz="1200" b="0" i="0" u="none" strike="noStrike" cap="none">
                <a:solidFill>
                  <a:srgbClr val="3F3F3F"/>
                </a:solidFill>
                <a:latin typeface="Arial"/>
                <a:ea typeface="Arial"/>
                <a:cs typeface="Arial"/>
                <a:sym typeface="Arial"/>
              </a:endParaRPr>
            </a:p>
          </p:txBody>
        </p:sp>
        <p:sp>
          <p:nvSpPr>
            <p:cNvPr id="157" name="Google Shape;157;p29"/>
            <p:cNvSpPr txBox="1"/>
            <p:nvPr/>
          </p:nvSpPr>
          <p:spPr>
            <a:xfrm>
              <a:off x="2113658" y="4283314"/>
              <a:ext cx="3647459" cy="276999"/>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1" i="0" u="none" strike="noStrike" cap="none">
                  <a:solidFill>
                    <a:srgbClr val="3F3F3F"/>
                  </a:solidFill>
                  <a:latin typeface="Arial"/>
                  <a:ea typeface="Arial"/>
                  <a:cs typeface="Arial"/>
                  <a:sym typeface="Arial"/>
                </a:rPr>
                <a:t>Finance and Insurance</a:t>
              </a:r>
              <a:endParaRPr sz="1200" b="1" i="0" u="none" strike="noStrike" cap="none">
                <a:solidFill>
                  <a:srgbClr val="3F3F3F"/>
                </a:solidFill>
                <a:latin typeface="Arial"/>
                <a:ea typeface="Arial"/>
                <a:cs typeface="Arial"/>
                <a:sym typeface="Arial"/>
              </a:endParaRPr>
            </a:p>
          </p:txBody>
        </p:sp>
      </p:grpSp>
      <p:sp>
        <p:nvSpPr>
          <p:cNvPr id="158" name="Google Shape;158;p29"/>
          <p:cNvSpPr txBox="1"/>
          <p:nvPr/>
        </p:nvSpPr>
        <p:spPr>
          <a:xfrm>
            <a:off x="7385623" y="1270404"/>
            <a:ext cx="815893" cy="246221"/>
          </a:xfrm>
          <a:prstGeom prst="rect">
            <a:avLst/>
          </a:prstGeom>
          <a:noFill/>
          <a:ln>
            <a:noFill/>
          </a:ln>
        </p:spPr>
        <p:txBody>
          <a:bodyPr spcFirstLastPara="1" wrap="square" lIns="91425" tIns="0" rIns="91425" bIns="0" anchor="ctr" anchorCtr="0">
            <a:noAutofit/>
          </a:bodyPr>
          <a:lstStyle/>
          <a:p>
            <a:pPr marL="0" marR="0" lvl="0" indent="0" algn="l" rtl="0">
              <a:spcBef>
                <a:spcPts val="0"/>
              </a:spcBef>
              <a:spcAft>
                <a:spcPts val="0"/>
              </a:spcAft>
              <a:buNone/>
            </a:pPr>
            <a:r>
              <a:rPr lang="en-US" sz="1600" b="1" i="0" u="none" strike="noStrike" cap="none">
                <a:solidFill>
                  <a:schemeClr val="lt1"/>
                </a:solidFill>
                <a:latin typeface="Arial"/>
                <a:ea typeface="Arial"/>
                <a:cs typeface="Arial"/>
                <a:sym typeface="Arial"/>
              </a:rPr>
              <a:t>19.1%</a:t>
            </a:r>
            <a:endParaRPr sz="1600" b="1">
              <a:solidFill>
                <a:schemeClr val="lt1"/>
              </a:solidFill>
              <a:latin typeface="Arial"/>
              <a:ea typeface="Arial"/>
              <a:cs typeface="Arial"/>
              <a:sym typeface="Arial"/>
            </a:endParaRPr>
          </a:p>
        </p:txBody>
      </p:sp>
      <p:sp>
        <p:nvSpPr>
          <p:cNvPr id="159" name="Google Shape;159;p29"/>
          <p:cNvSpPr txBox="1"/>
          <p:nvPr/>
        </p:nvSpPr>
        <p:spPr>
          <a:xfrm>
            <a:off x="6805821" y="3357154"/>
            <a:ext cx="2231799"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a:solidFill>
                  <a:srgbClr val="3F3F3F"/>
                </a:solidFill>
              </a:rPr>
              <a:t>Other Companies who are not drug testing because m</a:t>
            </a:r>
            <a:r>
              <a:rPr lang="en-US" sz="1600" b="1">
                <a:solidFill>
                  <a:srgbClr val="3F3F3F"/>
                </a:solidFill>
                <a:latin typeface="Arial"/>
                <a:ea typeface="Arial"/>
                <a:cs typeface="Arial"/>
                <a:sym typeface="Arial"/>
              </a:rPr>
              <a:t>oney is being </a:t>
            </a:r>
            <a:r>
              <a:rPr lang="en-US" sz="1600" b="1">
                <a:solidFill>
                  <a:srgbClr val="E62949"/>
                </a:solidFill>
                <a:latin typeface="Arial"/>
                <a:ea typeface="Arial"/>
                <a:cs typeface="Arial"/>
                <a:sym typeface="Arial"/>
              </a:rPr>
              <a:t>wasted</a:t>
            </a:r>
            <a:endParaRPr sz="1600" b="1">
              <a:solidFill>
                <a:srgbClr val="E62949"/>
              </a:solidFill>
              <a:latin typeface="Arial"/>
              <a:ea typeface="Arial"/>
              <a:cs typeface="Arial"/>
              <a:sym typeface="Arial"/>
            </a:endParaRPr>
          </a:p>
        </p:txBody>
      </p:sp>
      <p:sp>
        <p:nvSpPr>
          <p:cNvPr id="160" name="Google Shape;160;p29"/>
          <p:cNvSpPr txBox="1"/>
          <p:nvPr/>
        </p:nvSpPr>
        <p:spPr>
          <a:xfrm>
            <a:off x="6443574" y="1981403"/>
            <a:ext cx="815893" cy="246221"/>
          </a:xfrm>
          <a:prstGeom prst="rect">
            <a:avLst/>
          </a:prstGeom>
          <a:noFill/>
          <a:ln>
            <a:noFill/>
          </a:ln>
        </p:spPr>
        <p:txBody>
          <a:bodyPr spcFirstLastPara="1" wrap="square" lIns="91425" tIns="0" rIns="91425" bIns="0" anchor="ctr" anchorCtr="0">
            <a:noAutofit/>
          </a:bodyPr>
          <a:lstStyle/>
          <a:p>
            <a:pPr marL="0" marR="0" lvl="0" indent="0" algn="l" rtl="0">
              <a:spcBef>
                <a:spcPts val="0"/>
              </a:spcBef>
              <a:spcAft>
                <a:spcPts val="0"/>
              </a:spcAft>
              <a:buNone/>
            </a:pPr>
            <a:r>
              <a:rPr lang="en-US" sz="1600" b="1">
                <a:solidFill>
                  <a:schemeClr val="lt1"/>
                </a:solidFill>
                <a:latin typeface="Arial"/>
                <a:ea typeface="Arial"/>
                <a:cs typeface="Arial"/>
                <a:sym typeface="Arial"/>
              </a:rPr>
              <a:t>12.1%</a:t>
            </a:r>
            <a:endParaRPr sz="1600" b="1">
              <a:solidFill>
                <a:schemeClr val="lt1"/>
              </a:solidFill>
              <a:latin typeface="Arial"/>
              <a:ea typeface="Arial"/>
              <a:cs typeface="Arial"/>
              <a:sym typeface="Arial"/>
            </a:endParaRPr>
          </a:p>
        </p:txBody>
      </p:sp>
      <p:sp>
        <p:nvSpPr>
          <p:cNvPr id="161" name="Google Shape;161;p29"/>
          <p:cNvSpPr txBox="1"/>
          <p:nvPr/>
        </p:nvSpPr>
        <p:spPr>
          <a:xfrm>
            <a:off x="5504902" y="2740505"/>
            <a:ext cx="815893" cy="246221"/>
          </a:xfrm>
          <a:prstGeom prst="rect">
            <a:avLst/>
          </a:prstGeom>
          <a:noFill/>
          <a:ln>
            <a:noFill/>
          </a:ln>
        </p:spPr>
        <p:txBody>
          <a:bodyPr spcFirstLastPara="1" wrap="square" lIns="91425" tIns="0" rIns="91425" bIns="0" anchor="ctr" anchorCtr="0">
            <a:noAutofit/>
          </a:bodyPr>
          <a:lstStyle/>
          <a:p>
            <a:pPr marL="0" marR="0" lvl="0" indent="0" algn="l" rtl="0">
              <a:spcBef>
                <a:spcPts val="0"/>
              </a:spcBef>
              <a:spcAft>
                <a:spcPts val="0"/>
              </a:spcAft>
              <a:buNone/>
            </a:pPr>
            <a:r>
              <a:rPr lang="en-US" sz="1600" b="1">
                <a:solidFill>
                  <a:schemeClr val="lt1"/>
                </a:solidFill>
                <a:latin typeface="Arial"/>
                <a:ea typeface="Arial"/>
                <a:cs typeface="Arial"/>
                <a:sym typeface="Arial"/>
              </a:rPr>
              <a:t>9.0%</a:t>
            </a:r>
            <a:endParaRPr sz="1600" b="1">
              <a:solidFill>
                <a:schemeClr val="lt1"/>
              </a:solidFill>
              <a:latin typeface="Arial"/>
              <a:ea typeface="Arial"/>
              <a:cs typeface="Arial"/>
              <a:sym typeface="Arial"/>
            </a:endParaRPr>
          </a:p>
        </p:txBody>
      </p:sp>
      <p:sp>
        <p:nvSpPr>
          <p:cNvPr id="162" name="Google Shape;162;p29"/>
          <p:cNvSpPr txBox="1"/>
          <p:nvPr/>
        </p:nvSpPr>
        <p:spPr>
          <a:xfrm>
            <a:off x="4499991" y="3544874"/>
            <a:ext cx="815893" cy="246221"/>
          </a:xfrm>
          <a:prstGeom prst="rect">
            <a:avLst/>
          </a:prstGeom>
          <a:noFill/>
          <a:ln>
            <a:noFill/>
          </a:ln>
        </p:spPr>
        <p:txBody>
          <a:bodyPr spcFirstLastPara="1" wrap="square" lIns="91425" tIns="0" rIns="91425" bIns="0" anchor="ctr" anchorCtr="0">
            <a:noAutofit/>
          </a:bodyPr>
          <a:lstStyle/>
          <a:p>
            <a:pPr marL="0" marR="0" lvl="0" indent="0" algn="l" rtl="0">
              <a:spcBef>
                <a:spcPts val="0"/>
              </a:spcBef>
              <a:spcAft>
                <a:spcPts val="0"/>
              </a:spcAft>
              <a:buNone/>
            </a:pPr>
            <a:r>
              <a:rPr lang="en-US" sz="1600" b="1">
                <a:solidFill>
                  <a:schemeClr val="lt1"/>
                </a:solidFill>
                <a:latin typeface="Arial"/>
                <a:ea typeface="Arial"/>
                <a:cs typeface="Arial"/>
                <a:sym typeface="Arial"/>
              </a:rPr>
              <a:t>6.5%</a:t>
            </a:r>
            <a:endParaRPr sz="1600" b="1">
              <a:solidFill>
                <a:schemeClr val="lt1"/>
              </a:solidFill>
              <a:latin typeface="Arial"/>
              <a:ea typeface="Arial"/>
              <a:cs typeface="Arial"/>
              <a:sym typeface="Arial"/>
            </a:endParaRPr>
          </a:p>
        </p:txBody>
      </p:sp>
      <p:sp>
        <p:nvSpPr>
          <p:cNvPr id="163" name="Google Shape;163;p29"/>
          <p:cNvSpPr txBox="1"/>
          <p:nvPr/>
        </p:nvSpPr>
        <p:spPr>
          <a:xfrm>
            <a:off x="502400" y="1707500"/>
            <a:ext cx="3189900" cy="1091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chemeClr val="dk1"/>
                </a:solidFill>
                <a:latin typeface="Arial"/>
                <a:ea typeface="Arial"/>
                <a:cs typeface="Arial"/>
                <a:sym typeface="Arial"/>
              </a:rPr>
              <a:t>Past month illicit drug use among adults ages 18-64 employed full   time, by job category  </a:t>
            </a:r>
            <a:endParaRPr>
              <a:solidFill>
                <a:schemeClr val="dk1"/>
              </a:solidFill>
              <a:latin typeface="Arial"/>
              <a:ea typeface="Arial"/>
              <a:cs typeface="Arial"/>
              <a:sym typeface="Arial"/>
            </a:endParaRPr>
          </a:p>
          <a:p>
            <a:pPr marL="0" marR="0" lvl="0" indent="0" algn="ctr" rtl="0">
              <a:spcBef>
                <a:spcPts val="0"/>
              </a:spcBef>
              <a:spcAft>
                <a:spcPts val="0"/>
              </a:spcAft>
              <a:buNone/>
            </a:pPr>
            <a:endParaRPr>
              <a:solidFill>
                <a:schemeClr val="dk1"/>
              </a:solidFill>
            </a:endParaRPr>
          </a:p>
          <a:p>
            <a:pPr marL="0" marR="0" lvl="0" indent="0" algn="l" rtl="0">
              <a:spcBef>
                <a:spcPts val="0"/>
              </a:spcBef>
              <a:spcAft>
                <a:spcPts val="0"/>
              </a:spcAft>
              <a:buNone/>
            </a:pPr>
            <a:r>
              <a:rPr lang="en-US" sz="600">
                <a:solidFill>
                  <a:srgbClr val="7F7F7F"/>
                </a:solidFill>
                <a:latin typeface="Arial"/>
                <a:ea typeface="Arial"/>
                <a:cs typeface="Arial"/>
                <a:sym typeface="Arial"/>
              </a:rPr>
              <a:t>2008-2001, SAMHA, Center for Behavioral Health Statistics and Quality</a:t>
            </a:r>
            <a:endParaRPr sz="600">
              <a:solidFill>
                <a:srgbClr val="7F7F7F"/>
              </a:solidFill>
            </a:endParaRPr>
          </a:p>
          <a:p>
            <a:pPr marL="0" marR="0" lvl="0" indent="0" algn="l" rtl="0">
              <a:spcBef>
                <a:spcPts val="0"/>
              </a:spcBef>
              <a:spcAft>
                <a:spcPts val="0"/>
              </a:spcAft>
              <a:buNone/>
            </a:pPr>
            <a:r>
              <a:rPr lang="en-US" sz="600">
                <a:solidFill>
                  <a:srgbClr val="7F7F7F"/>
                </a:solidFill>
                <a:latin typeface="Arial"/>
                <a:ea typeface="Arial"/>
                <a:cs typeface="Arial"/>
                <a:sym typeface="Arial"/>
              </a:rPr>
              <a:t>National Survey on Drug use and Health</a:t>
            </a:r>
            <a:endParaRPr sz="600">
              <a:solidFill>
                <a:srgbClr val="7F7F7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xfrm>
            <a:off x="0" y="224450"/>
            <a:ext cx="9144000" cy="884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5"/>
              </a:buClr>
              <a:buSzPts val="4400"/>
              <a:buFont typeface="Arial"/>
              <a:buNone/>
            </a:pPr>
            <a:r>
              <a:rPr lang="en-US" sz="3400">
                <a:solidFill>
                  <a:srgbClr val="3F3F3F"/>
                </a:solidFill>
              </a:rPr>
              <a:t>We aim to drug test people according to their specific risk</a:t>
            </a:r>
            <a:endParaRPr sz="3400" b="0" i="0" u="none" strike="noStrike" cap="none">
              <a:solidFill>
                <a:srgbClr val="3F3F3F"/>
              </a:solidFill>
              <a:latin typeface="Arial"/>
              <a:ea typeface="Arial"/>
              <a:cs typeface="Arial"/>
              <a:sym typeface="Arial"/>
            </a:endParaRPr>
          </a:p>
        </p:txBody>
      </p:sp>
      <p:grpSp>
        <p:nvGrpSpPr>
          <p:cNvPr id="169" name="Google Shape;169;p30"/>
          <p:cNvGrpSpPr/>
          <p:nvPr/>
        </p:nvGrpSpPr>
        <p:grpSpPr>
          <a:xfrm>
            <a:off x="152093" y="1531760"/>
            <a:ext cx="3339786" cy="3339786"/>
            <a:chOff x="152093" y="1531760"/>
            <a:chExt cx="3339786" cy="3339786"/>
          </a:xfrm>
        </p:grpSpPr>
        <p:sp>
          <p:nvSpPr>
            <p:cNvPr id="170" name="Google Shape;170;p30"/>
            <p:cNvSpPr/>
            <p:nvPr/>
          </p:nvSpPr>
          <p:spPr>
            <a:xfrm rot="2700000" flipH="1">
              <a:off x="1034951" y="1627103"/>
              <a:ext cx="1574070" cy="3149101"/>
            </a:xfrm>
            <a:custGeom>
              <a:avLst/>
              <a:gdLst/>
              <a:ahLst/>
              <a:cxnLst/>
              <a:rect l="l" t="t" r="r" b="b"/>
              <a:pathLst>
                <a:path w="1574070" h="3149101" extrusionOk="0">
                  <a:moveTo>
                    <a:pt x="1396232" y="177838"/>
                  </a:moveTo>
                  <a:cubicBezTo>
                    <a:pt x="1732682" y="514288"/>
                    <a:pt x="1732682" y="1059782"/>
                    <a:pt x="1396232" y="1396232"/>
                  </a:cubicBezTo>
                  <a:cubicBezTo>
                    <a:pt x="1059782" y="1732681"/>
                    <a:pt x="514289" y="1732681"/>
                    <a:pt x="177839" y="1396232"/>
                  </a:cubicBezTo>
                  <a:cubicBezTo>
                    <a:pt x="-158611" y="1059782"/>
                    <a:pt x="-158611" y="514288"/>
                    <a:pt x="177839" y="177838"/>
                  </a:cubicBezTo>
                  <a:cubicBezTo>
                    <a:pt x="514289" y="-158611"/>
                    <a:pt x="1059782" y="-158611"/>
                    <a:pt x="1396232" y="177838"/>
                  </a:cubicBezTo>
                  <a:close/>
                  <a:moveTo>
                    <a:pt x="1574070" y="0"/>
                  </a:moveTo>
                  <a:cubicBezTo>
                    <a:pt x="1139403" y="-434668"/>
                    <a:pt x="434668" y="-434668"/>
                    <a:pt x="0" y="0"/>
                  </a:cubicBezTo>
                  <a:cubicBezTo>
                    <a:pt x="-434668" y="434667"/>
                    <a:pt x="-434668" y="1139403"/>
                    <a:pt x="0" y="1574070"/>
                  </a:cubicBezTo>
                  <a:cubicBezTo>
                    <a:pt x="149565" y="1723636"/>
                    <a:pt x="331107" y="1821737"/>
                    <a:pt x="522925" y="1867116"/>
                  </a:cubicBezTo>
                  <a:lnTo>
                    <a:pt x="522925" y="3149101"/>
                  </a:lnTo>
                  <a:lnTo>
                    <a:pt x="1051145" y="3149101"/>
                  </a:lnTo>
                  <a:lnTo>
                    <a:pt x="1051145" y="1867115"/>
                  </a:lnTo>
                  <a:cubicBezTo>
                    <a:pt x="1242964" y="1821737"/>
                    <a:pt x="1424505" y="1723636"/>
                    <a:pt x="1574070" y="1574070"/>
                  </a:cubicBezTo>
                  <a:cubicBezTo>
                    <a:pt x="2008738" y="1139403"/>
                    <a:pt x="2008738" y="434667"/>
                    <a:pt x="1574070"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1" name="Google Shape;171;p30"/>
            <p:cNvSpPr/>
            <p:nvPr/>
          </p:nvSpPr>
          <p:spPr>
            <a:xfrm rot="-8100000" flipH="1">
              <a:off x="299369" y="4293587"/>
              <a:ext cx="528162" cy="301840"/>
            </a:xfrm>
            <a:prstGeom prst="round2SameRect">
              <a:avLst>
                <a:gd name="adj1" fmla="val 50000"/>
                <a:gd name="adj2" fmla="val 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172" name="Google Shape;172;p30" descr="D:\KBM-정애\014-Fullppt\PNG이미지\지구본.png"/>
          <p:cNvPicPr preferRelativeResize="0"/>
          <p:nvPr/>
        </p:nvPicPr>
        <p:blipFill rotWithShape="1">
          <a:blip r:embed="rId3">
            <a:alphaModFix/>
          </a:blip>
          <a:srcRect/>
          <a:stretch/>
        </p:blipFill>
        <p:spPr>
          <a:xfrm>
            <a:off x="1769041" y="2076375"/>
            <a:ext cx="1236428" cy="1238857"/>
          </a:xfrm>
          <a:prstGeom prst="rect">
            <a:avLst/>
          </a:prstGeom>
          <a:noFill/>
          <a:ln>
            <a:noFill/>
          </a:ln>
        </p:spPr>
      </p:pic>
      <p:sp>
        <p:nvSpPr>
          <p:cNvPr id="173" name="Google Shape;173;p30"/>
          <p:cNvSpPr/>
          <p:nvPr/>
        </p:nvSpPr>
        <p:spPr>
          <a:xfrm>
            <a:off x="2756081" y="3123455"/>
            <a:ext cx="656698" cy="65669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30"/>
          <p:cNvSpPr/>
          <p:nvPr/>
        </p:nvSpPr>
        <p:spPr>
          <a:xfrm>
            <a:off x="2467039" y="1446774"/>
            <a:ext cx="656698" cy="656698"/>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5" name="Google Shape;175;p30"/>
          <p:cNvSpPr/>
          <p:nvPr/>
        </p:nvSpPr>
        <p:spPr>
          <a:xfrm>
            <a:off x="3038837" y="2300271"/>
            <a:ext cx="656698" cy="656698"/>
          </a:xfrm>
          <a:prstGeom prst="ellipse">
            <a:avLst/>
          </a:prstGeom>
          <a:solidFill>
            <a:schemeClr val="accen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76" name="Google Shape;176;p30"/>
          <p:cNvGrpSpPr/>
          <p:nvPr/>
        </p:nvGrpSpPr>
        <p:grpSpPr>
          <a:xfrm>
            <a:off x="3239489" y="1309467"/>
            <a:ext cx="4991285" cy="754418"/>
            <a:chOff x="7182364" y="1019440"/>
            <a:chExt cx="1467702" cy="754418"/>
          </a:xfrm>
        </p:grpSpPr>
        <p:sp>
          <p:nvSpPr>
            <p:cNvPr id="177" name="Google Shape;177;p30"/>
            <p:cNvSpPr txBox="1"/>
            <p:nvPr/>
          </p:nvSpPr>
          <p:spPr>
            <a:xfrm>
              <a:off x="7182364" y="1019440"/>
              <a:ext cx="1439711"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rgbClr val="3F3F3F"/>
                  </a:solidFill>
                  <a:latin typeface="Arial"/>
                  <a:ea typeface="Arial"/>
                  <a:cs typeface="Arial"/>
                  <a:sym typeface="Arial"/>
                </a:rPr>
                <a:t>Who is at risk for taking drugs?</a:t>
              </a:r>
              <a:endParaRPr sz="1200" b="1">
                <a:solidFill>
                  <a:srgbClr val="3F3F3F"/>
                </a:solidFill>
                <a:latin typeface="Arial"/>
                <a:ea typeface="Arial"/>
                <a:cs typeface="Arial"/>
                <a:sym typeface="Arial"/>
              </a:endParaRPr>
            </a:p>
          </p:txBody>
        </p:sp>
        <p:sp>
          <p:nvSpPr>
            <p:cNvPr id="178" name="Google Shape;178;p30"/>
            <p:cNvSpPr txBox="1"/>
            <p:nvPr/>
          </p:nvSpPr>
          <p:spPr>
            <a:xfrm>
              <a:off x="7210355" y="1312193"/>
              <a:ext cx="1439711"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3F3F3F"/>
                  </a:solidFill>
                  <a:latin typeface="Arial"/>
                  <a:ea typeface="Arial"/>
                  <a:cs typeface="Arial"/>
                  <a:sym typeface="Arial"/>
                </a:rPr>
                <a:t>Based on personality traits and use of legal substances such as caffeine, alcohol, and nicotine</a:t>
              </a:r>
              <a:endParaRPr sz="1200">
                <a:solidFill>
                  <a:srgbClr val="3F3F3F"/>
                </a:solidFill>
                <a:latin typeface="Arial"/>
                <a:ea typeface="Arial"/>
                <a:cs typeface="Arial"/>
                <a:sym typeface="Arial"/>
              </a:endParaRPr>
            </a:p>
          </p:txBody>
        </p:sp>
      </p:grpSp>
      <p:grpSp>
        <p:nvGrpSpPr>
          <p:cNvPr id="179" name="Google Shape;179;p30"/>
          <p:cNvGrpSpPr/>
          <p:nvPr/>
        </p:nvGrpSpPr>
        <p:grpSpPr>
          <a:xfrm>
            <a:off x="3842587" y="2264428"/>
            <a:ext cx="4896096" cy="523586"/>
            <a:chOff x="7164288" y="856926"/>
            <a:chExt cx="1439711" cy="523586"/>
          </a:xfrm>
        </p:grpSpPr>
        <p:sp>
          <p:nvSpPr>
            <p:cNvPr id="180" name="Google Shape;180;p30"/>
            <p:cNvSpPr txBox="1"/>
            <p:nvPr/>
          </p:nvSpPr>
          <p:spPr>
            <a:xfrm>
              <a:off x="7164288" y="856926"/>
              <a:ext cx="1439711"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rgbClr val="3F3F3F"/>
                  </a:solidFill>
                  <a:latin typeface="Arial"/>
                  <a:ea typeface="Arial"/>
                  <a:cs typeface="Arial"/>
                  <a:sym typeface="Arial"/>
                </a:rPr>
                <a:t>What drugs are they are risk for taking?</a:t>
              </a:r>
              <a:endParaRPr sz="1200" b="1">
                <a:solidFill>
                  <a:srgbClr val="3F3F3F"/>
                </a:solidFill>
                <a:latin typeface="Arial"/>
                <a:ea typeface="Arial"/>
                <a:cs typeface="Arial"/>
                <a:sym typeface="Arial"/>
              </a:endParaRPr>
            </a:p>
          </p:txBody>
        </p:sp>
        <p:sp>
          <p:nvSpPr>
            <p:cNvPr id="181" name="Google Shape;181;p30"/>
            <p:cNvSpPr txBox="1"/>
            <p:nvPr/>
          </p:nvSpPr>
          <p:spPr>
            <a:xfrm>
              <a:off x="7164288" y="1103513"/>
              <a:ext cx="1439711"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3F3F3F"/>
                  </a:solidFill>
                  <a:latin typeface="Arial"/>
                  <a:ea typeface="Arial"/>
                  <a:cs typeface="Arial"/>
                  <a:sym typeface="Arial"/>
                </a:rPr>
                <a:t>So that we can drug</a:t>
              </a:r>
              <a:r>
                <a:rPr lang="en-US" sz="1200">
                  <a:solidFill>
                    <a:srgbClr val="3F3F3F"/>
                  </a:solidFill>
                </a:rPr>
                <a:t> test accordingly and eliminate the cost associated with sick days, lack of productivity, and inefficiencies due to drug using employees</a:t>
              </a:r>
              <a:r>
                <a:rPr lang="en-US" sz="1200">
                  <a:solidFill>
                    <a:srgbClr val="3F3F3F"/>
                  </a:solidFill>
                  <a:latin typeface="Arial"/>
                  <a:ea typeface="Arial"/>
                  <a:cs typeface="Arial"/>
                  <a:sym typeface="Arial"/>
                </a:rPr>
                <a:t> </a:t>
              </a:r>
              <a:endParaRPr sz="1200">
                <a:solidFill>
                  <a:srgbClr val="3F3F3F"/>
                </a:solidFill>
                <a:latin typeface="Arial"/>
                <a:ea typeface="Arial"/>
                <a:cs typeface="Arial"/>
                <a:sym typeface="Arial"/>
              </a:endParaRPr>
            </a:p>
          </p:txBody>
        </p:sp>
      </p:grpSp>
      <p:grpSp>
        <p:nvGrpSpPr>
          <p:cNvPr id="182" name="Google Shape;182;p30"/>
          <p:cNvGrpSpPr/>
          <p:nvPr/>
        </p:nvGrpSpPr>
        <p:grpSpPr>
          <a:xfrm>
            <a:off x="3628831" y="3295670"/>
            <a:ext cx="4962804" cy="533226"/>
            <a:chOff x="7144673" y="847286"/>
            <a:chExt cx="1459327" cy="533226"/>
          </a:xfrm>
        </p:grpSpPr>
        <p:sp>
          <p:nvSpPr>
            <p:cNvPr id="183" name="Google Shape;183;p30"/>
            <p:cNvSpPr txBox="1"/>
            <p:nvPr/>
          </p:nvSpPr>
          <p:spPr>
            <a:xfrm>
              <a:off x="7144673" y="847286"/>
              <a:ext cx="1439711"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rgbClr val="3F3F3F"/>
                  </a:solidFill>
                  <a:latin typeface="Arial"/>
                  <a:ea typeface="Arial"/>
                  <a:cs typeface="Arial"/>
                  <a:sym typeface="Arial"/>
                </a:rPr>
                <a:t>What type of drug test should they be given?</a:t>
              </a:r>
              <a:endParaRPr sz="1200" b="1">
                <a:solidFill>
                  <a:srgbClr val="3F3F3F"/>
                </a:solidFill>
                <a:latin typeface="Arial"/>
                <a:ea typeface="Arial"/>
                <a:cs typeface="Arial"/>
                <a:sym typeface="Arial"/>
              </a:endParaRPr>
            </a:p>
          </p:txBody>
        </p:sp>
        <p:sp>
          <p:nvSpPr>
            <p:cNvPr id="184" name="Google Shape;184;p30"/>
            <p:cNvSpPr txBox="1"/>
            <p:nvPr/>
          </p:nvSpPr>
          <p:spPr>
            <a:xfrm>
              <a:off x="7164288" y="1103513"/>
              <a:ext cx="1439711"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3F3F3F"/>
                  </a:solidFill>
                  <a:latin typeface="Arial"/>
                  <a:ea typeface="Arial"/>
                  <a:cs typeface="Arial"/>
                  <a:sym typeface="Arial"/>
                </a:rPr>
                <a:t>To eliminate over- or under- spending on drug testing </a:t>
              </a:r>
              <a:endParaRPr sz="1200">
                <a:solidFill>
                  <a:srgbClr val="3F3F3F"/>
                </a:solidFill>
                <a:latin typeface="Arial"/>
                <a:ea typeface="Arial"/>
                <a:cs typeface="Arial"/>
                <a:sym typeface="Arial"/>
              </a:endParaRPr>
            </a:p>
          </p:txBody>
        </p:sp>
      </p:grpSp>
      <p:sp>
        <p:nvSpPr>
          <p:cNvPr id="185" name="Google Shape;185;p30"/>
          <p:cNvSpPr txBox="1"/>
          <p:nvPr/>
        </p:nvSpPr>
        <p:spPr>
          <a:xfrm>
            <a:off x="2553072" y="1582454"/>
            <a:ext cx="539292" cy="307777"/>
          </a:xfrm>
          <a:prstGeom prst="rect">
            <a:avLst/>
          </a:prstGeom>
          <a:noFill/>
          <a:ln>
            <a:noFill/>
          </a:ln>
        </p:spPr>
        <p:txBody>
          <a:bodyPr spcFirstLastPara="1" wrap="square" lIns="91425" tIns="0" rIns="91425" bIns="0" anchor="ctr" anchorCtr="0">
            <a:noAutofit/>
          </a:bodyPr>
          <a:lstStyle/>
          <a:p>
            <a:pPr marL="0" marR="0" lvl="0" indent="0" algn="l" rtl="0">
              <a:spcBef>
                <a:spcPts val="0"/>
              </a:spcBef>
              <a:spcAft>
                <a:spcPts val="0"/>
              </a:spcAft>
              <a:buNone/>
            </a:pPr>
            <a:r>
              <a:rPr lang="en-US" sz="2000" b="1">
                <a:solidFill>
                  <a:schemeClr val="lt1"/>
                </a:solidFill>
                <a:latin typeface="Arial"/>
                <a:ea typeface="Arial"/>
                <a:cs typeface="Arial"/>
                <a:sym typeface="Arial"/>
              </a:rPr>
              <a:t>01</a:t>
            </a:r>
            <a:endParaRPr/>
          </a:p>
        </p:txBody>
      </p:sp>
      <p:sp>
        <p:nvSpPr>
          <p:cNvPr id="186" name="Google Shape;186;p30"/>
          <p:cNvSpPr txBox="1"/>
          <p:nvPr/>
        </p:nvSpPr>
        <p:spPr>
          <a:xfrm>
            <a:off x="3152520" y="2464506"/>
            <a:ext cx="470598" cy="307777"/>
          </a:xfrm>
          <a:prstGeom prst="rect">
            <a:avLst/>
          </a:prstGeom>
          <a:noFill/>
          <a:ln>
            <a:noFill/>
          </a:ln>
        </p:spPr>
        <p:txBody>
          <a:bodyPr spcFirstLastPara="1" wrap="square" lIns="91425" tIns="0" rIns="91425" bIns="0" anchor="ctr" anchorCtr="0">
            <a:noAutofit/>
          </a:bodyPr>
          <a:lstStyle/>
          <a:p>
            <a:pPr marL="0" marR="0" lvl="0" indent="0" algn="l" rtl="0">
              <a:spcBef>
                <a:spcPts val="0"/>
              </a:spcBef>
              <a:spcAft>
                <a:spcPts val="0"/>
              </a:spcAft>
              <a:buNone/>
            </a:pPr>
            <a:r>
              <a:rPr lang="en-US" sz="2000" b="1">
                <a:solidFill>
                  <a:schemeClr val="lt1"/>
                </a:solidFill>
                <a:latin typeface="Arial"/>
                <a:ea typeface="Arial"/>
                <a:cs typeface="Arial"/>
                <a:sym typeface="Arial"/>
              </a:rPr>
              <a:t>02</a:t>
            </a:r>
            <a:endParaRPr/>
          </a:p>
        </p:txBody>
      </p:sp>
      <p:sp>
        <p:nvSpPr>
          <p:cNvPr id="187" name="Google Shape;187;p30"/>
          <p:cNvSpPr txBox="1"/>
          <p:nvPr/>
        </p:nvSpPr>
        <p:spPr>
          <a:xfrm>
            <a:off x="2864082" y="3311192"/>
            <a:ext cx="470598" cy="307777"/>
          </a:xfrm>
          <a:prstGeom prst="rect">
            <a:avLst/>
          </a:prstGeom>
          <a:noFill/>
          <a:ln>
            <a:noFill/>
          </a:ln>
        </p:spPr>
        <p:txBody>
          <a:bodyPr spcFirstLastPara="1" wrap="square" lIns="91425" tIns="0" rIns="91425" bIns="0" anchor="ctr" anchorCtr="0">
            <a:noAutofit/>
          </a:bodyPr>
          <a:lstStyle/>
          <a:p>
            <a:pPr marL="0" marR="0" lvl="0" indent="0" algn="l" rtl="0">
              <a:spcBef>
                <a:spcPts val="0"/>
              </a:spcBef>
              <a:spcAft>
                <a:spcPts val="0"/>
              </a:spcAft>
              <a:buNone/>
            </a:pPr>
            <a:r>
              <a:rPr lang="en-US" sz="2000" b="1">
                <a:solidFill>
                  <a:schemeClr val="lt1"/>
                </a:solidFill>
                <a:latin typeface="Arial"/>
                <a:ea typeface="Arial"/>
                <a:cs typeface="Arial"/>
                <a:sym typeface="Arial"/>
              </a:rPr>
              <a:t>03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1"/>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5"/>
              </a:buClr>
              <a:buSzPts val="4400"/>
              <a:buFont typeface="Arial"/>
              <a:buNone/>
            </a:pPr>
            <a:r>
              <a:rPr lang="en-US" sz="3000">
                <a:solidFill>
                  <a:srgbClr val="3F3F3F"/>
                </a:solidFill>
              </a:rPr>
              <a:t>There are different costs associated with different degrees of drug tests</a:t>
            </a:r>
            <a:endParaRPr sz="3000" b="0" i="0" u="none" strike="noStrike" cap="none">
              <a:solidFill>
                <a:srgbClr val="3F3F3F"/>
              </a:solidFill>
              <a:latin typeface="Arial"/>
              <a:ea typeface="Arial"/>
              <a:cs typeface="Arial"/>
              <a:sym typeface="Arial"/>
            </a:endParaRPr>
          </a:p>
        </p:txBody>
      </p:sp>
      <p:graphicFrame>
        <p:nvGraphicFramePr>
          <p:cNvPr id="193" name="Google Shape;193;p31"/>
          <p:cNvGraphicFramePr/>
          <p:nvPr/>
        </p:nvGraphicFramePr>
        <p:xfrm>
          <a:off x="2087896" y="1180207"/>
          <a:ext cx="1548000" cy="3439375"/>
        </p:xfrm>
        <a:graphic>
          <a:graphicData uri="http://schemas.openxmlformats.org/drawingml/2006/table">
            <a:tbl>
              <a:tblPr firstRow="1" bandRow="1">
                <a:noFill/>
                <a:tableStyleId>{458C9D12-0E17-4871-98C0-1B357B0DC972}</a:tableStyleId>
              </a:tblPr>
              <a:tblGrid>
                <a:gridCol w="1548000">
                  <a:extLst>
                    <a:ext uri="{9D8B030D-6E8A-4147-A177-3AD203B41FA5}">
                      <a16:colId xmlns:a16="http://schemas.microsoft.com/office/drawing/2014/main" val="20000"/>
                    </a:ext>
                  </a:extLst>
                </a:gridCol>
              </a:tblGrid>
              <a:tr h="796725">
                <a:tc>
                  <a:txBody>
                    <a:bodyPr/>
                    <a:lstStyle/>
                    <a:p>
                      <a:pPr marL="0" marR="0" lvl="0" indent="0" algn="ctr" rtl="0">
                        <a:lnSpc>
                          <a:spcPct val="100000"/>
                        </a:lnSpc>
                        <a:spcBef>
                          <a:spcPts val="0"/>
                        </a:spcBef>
                        <a:spcAft>
                          <a:spcPts val="0"/>
                        </a:spcAft>
                        <a:buClr>
                          <a:schemeClr val="lt1"/>
                        </a:buClr>
                        <a:buSzPts val="1400"/>
                        <a:buFont typeface="Arial"/>
                        <a:buNone/>
                      </a:pPr>
                      <a:r>
                        <a:rPr lang="en-US" sz="1400" b="1" u="none" strike="noStrike" cap="none">
                          <a:solidFill>
                            <a:schemeClr val="lt1"/>
                          </a:solidFill>
                          <a:latin typeface="Arial"/>
                          <a:ea typeface="Arial"/>
                          <a:cs typeface="Arial"/>
                          <a:sym typeface="Arial"/>
                        </a:rPr>
                        <a:t>Hair</a:t>
                      </a:r>
                      <a:endParaRPr sz="1400" b="1" u="none" strike="noStrike" cap="none">
                        <a:solidFill>
                          <a:schemeClr val="lt1"/>
                        </a:solidFill>
                        <a:latin typeface="Arial"/>
                        <a:ea typeface="Arial"/>
                        <a:cs typeface="Arial"/>
                        <a:sym typeface="Arial"/>
                      </a:endParaRPr>
                    </a:p>
                  </a:txBody>
                  <a:tcPr marL="91450" marR="91450" marT="45725" marB="457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594825">
                <a:tc>
                  <a:txBody>
                    <a:bodyPr/>
                    <a:lstStyle/>
                    <a:p>
                      <a:pPr marL="0" marR="0" lvl="0" indent="0" algn="ctr" rtl="0">
                        <a:lnSpc>
                          <a:spcPct val="100000"/>
                        </a:lnSpc>
                        <a:spcBef>
                          <a:spcPts val="0"/>
                        </a:spcBef>
                        <a:spcAft>
                          <a:spcPts val="0"/>
                        </a:spcAft>
                        <a:buClr>
                          <a:srgbClr val="3F3F3F"/>
                        </a:buClr>
                        <a:buSzPts val="1200"/>
                        <a:buFont typeface="Arial"/>
                        <a:buNone/>
                      </a:pPr>
                      <a:r>
                        <a:rPr lang="en-US" sz="1200" b="0" u="none" strike="noStrike" cap="none">
                          <a:solidFill>
                            <a:srgbClr val="3F3F3F"/>
                          </a:solidFill>
                          <a:latin typeface="Arial"/>
                          <a:ea typeface="Arial"/>
                          <a:cs typeface="Arial"/>
                          <a:sym typeface="Arial"/>
                        </a:rPr>
                        <a:t>$100</a:t>
                      </a:r>
                      <a:endParaRPr sz="1200" b="0" u="none" strike="noStrike" cap="none">
                        <a:solidFill>
                          <a:srgbClr val="3F3F3F"/>
                        </a:solidFill>
                        <a:latin typeface="Arial"/>
                        <a:ea typeface="Arial"/>
                        <a:cs typeface="Arial"/>
                        <a:sym typeface="Arial"/>
                      </a:endParaRPr>
                    </a:p>
                  </a:txBody>
                  <a:tcPr marL="91450" marR="91450" marT="45725" marB="457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578700">
                <a:tc>
                  <a:txBody>
                    <a:bodyPr/>
                    <a:lstStyle/>
                    <a:p>
                      <a:pPr marL="0" marR="0" lvl="0" indent="0" algn="ctr" rtl="0">
                        <a:spcBef>
                          <a:spcPts val="0"/>
                        </a:spcBef>
                        <a:spcAft>
                          <a:spcPts val="0"/>
                        </a:spcAft>
                        <a:buNone/>
                      </a:pPr>
                      <a:r>
                        <a:rPr lang="en-US" sz="1200" b="0" u="none" strike="noStrike" cap="none">
                          <a:solidFill>
                            <a:srgbClr val="3F3F3F"/>
                          </a:solidFill>
                          <a:latin typeface="Arial"/>
                          <a:ea typeface="Arial"/>
                          <a:cs typeface="Arial"/>
                          <a:sym typeface="Arial"/>
                        </a:rPr>
                        <a:t>90+ Days</a:t>
                      </a:r>
                      <a:endParaRPr sz="1200" b="0" u="none" strike="noStrike" cap="none">
                        <a:solidFill>
                          <a:srgbClr val="3F3F3F"/>
                        </a:solidFill>
                        <a:latin typeface="Arial"/>
                        <a:ea typeface="Arial"/>
                        <a:cs typeface="Arial"/>
                        <a:sym typeface="Arial"/>
                      </a:endParaRPr>
                    </a:p>
                  </a:txBody>
                  <a:tcPr marL="91450" marR="91450" marT="45725" marB="457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634600">
                <a:tc>
                  <a:txBody>
                    <a:bodyPr/>
                    <a:lstStyle/>
                    <a:p>
                      <a:pPr marL="0" marR="0" lvl="0" indent="0" algn="ctr" rtl="0">
                        <a:lnSpc>
                          <a:spcPct val="100000"/>
                        </a:lnSpc>
                        <a:spcBef>
                          <a:spcPts val="0"/>
                        </a:spcBef>
                        <a:spcAft>
                          <a:spcPts val="0"/>
                        </a:spcAft>
                        <a:buClr>
                          <a:srgbClr val="3F3F3F"/>
                        </a:buClr>
                        <a:buSzPts val="1200"/>
                        <a:buFont typeface="Arial"/>
                        <a:buNone/>
                      </a:pPr>
                      <a:r>
                        <a:rPr lang="en-US" sz="1200" b="0" u="none" strike="noStrike" cap="none">
                          <a:solidFill>
                            <a:srgbClr val="3F3F3F"/>
                          </a:solidFill>
                          <a:latin typeface="Arial"/>
                          <a:ea typeface="Arial"/>
                          <a:cs typeface="Arial"/>
                          <a:sym typeface="Arial"/>
                        </a:rPr>
                        <a:t>All</a:t>
                      </a:r>
                      <a:endParaRPr sz="1200" b="0" u="none" strike="noStrike" cap="none">
                        <a:solidFill>
                          <a:srgbClr val="3F3F3F"/>
                        </a:solidFill>
                        <a:latin typeface="Arial"/>
                        <a:ea typeface="Arial"/>
                        <a:cs typeface="Arial"/>
                        <a:sym typeface="Arial"/>
                      </a:endParaRPr>
                    </a:p>
                  </a:txBody>
                  <a:tcPr marL="91450" marR="91450" marT="45725" marB="457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834525">
                <a:tc>
                  <a:txBody>
                    <a:bodyPr/>
                    <a:lstStyle/>
                    <a:p>
                      <a:pPr marL="0" marR="0" lvl="0" indent="0" algn="ctr" rtl="0">
                        <a:lnSpc>
                          <a:spcPct val="100000"/>
                        </a:lnSpc>
                        <a:spcBef>
                          <a:spcPts val="0"/>
                        </a:spcBef>
                        <a:spcAft>
                          <a:spcPts val="0"/>
                        </a:spcAft>
                        <a:buClr>
                          <a:srgbClr val="3F3F3F"/>
                        </a:buClr>
                        <a:buSzPts val="1200"/>
                        <a:buFont typeface="Arial"/>
                        <a:buNone/>
                      </a:pPr>
                      <a:r>
                        <a:rPr lang="en-US" sz="1200" b="0" u="none" strike="noStrike" cap="none">
                          <a:solidFill>
                            <a:srgbClr val="3F3F3F"/>
                          </a:solidFill>
                          <a:latin typeface="Arial"/>
                          <a:ea typeface="Arial"/>
                          <a:cs typeface="Arial"/>
                          <a:sym typeface="Arial"/>
                        </a:rPr>
                        <a:t>Drug Use</a:t>
                      </a:r>
                      <a:endParaRPr/>
                    </a:p>
                  </a:txBody>
                  <a:tcPr marL="91450" marR="91450" marT="45725" marB="457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194" name="Google Shape;194;p31"/>
          <p:cNvGraphicFramePr/>
          <p:nvPr/>
        </p:nvGraphicFramePr>
        <p:xfrm>
          <a:off x="3743931" y="1180207"/>
          <a:ext cx="1548000" cy="3439375"/>
        </p:xfrm>
        <a:graphic>
          <a:graphicData uri="http://schemas.openxmlformats.org/drawingml/2006/table">
            <a:tbl>
              <a:tblPr firstRow="1" bandRow="1">
                <a:noFill/>
                <a:tableStyleId>{458C9D12-0E17-4871-98C0-1B357B0DC972}</a:tableStyleId>
              </a:tblPr>
              <a:tblGrid>
                <a:gridCol w="1548000">
                  <a:extLst>
                    <a:ext uri="{9D8B030D-6E8A-4147-A177-3AD203B41FA5}">
                      <a16:colId xmlns:a16="http://schemas.microsoft.com/office/drawing/2014/main" val="20000"/>
                    </a:ext>
                  </a:extLst>
                </a:gridCol>
              </a:tblGrid>
              <a:tr h="752100">
                <a:tc>
                  <a:txBody>
                    <a:bodyPr/>
                    <a:lstStyle/>
                    <a:p>
                      <a:pPr marL="0" marR="0" lvl="0" indent="0" algn="ctr" rtl="0">
                        <a:lnSpc>
                          <a:spcPct val="100000"/>
                        </a:lnSpc>
                        <a:spcBef>
                          <a:spcPts val="0"/>
                        </a:spcBef>
                        <a:spcAft>
                          <a:spcPts val="0"/>
                        </a:spcAft>
                        <a:buClr>
                          <a:schemeClr val="lt1"/>
                        </a:buClr>
                        <a:buSzPts val="1400"/>
                        <a:buFont typeface="Arial"/>
                        <a:buNone/>
                      </a:pPr>
                      <a:r>
                        <a:rPr lang="en-US" sz="1400" b="1" u="none" strike="noStrike" cap="none">
                          <a:solidFill>
                            <a:schemeClr val="lt1"/>
                          </a:solidFill>
                          <a:latin typeface="Arial"/>
                          <a:ea typeface="Arial"/>
                          <a:cs typeface="Arial"/>
                          <a:sym typeface="Arial"/>
                        </a:rPr>
                        <a:t>Urine</a:t>
                      </a:r>
                      <a:endParaRPr sz="1400" b="1" u="none" strike="noStrike" cap="none">
                        <a:solidFill>
                          <a:schemeClr val="lt1"/>
                        </a:solidFill>
                        <a:latin typeface="Arial"/>
                        <a:ea typeface="Arial"/>
                        <a:cs typeface="Arial"/>
                        <a:sym typeface="Arial"/>
                      </a:endParaRPr>
                    </a:p>
                  </a:txBody>
                  <a:tcPr marL="91450" marR="91450" marT="45725" marB="457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558325">
                <a:tc>
                  <a:txBody>
                    <a:bodyPr/>
                    <a:lstStyle/>
                    <a:p>
                      <a:pPr marL="0" marR="0" lvl="0" indent="0" algn="ctr" rtl="0">
                        <a:lnSpc>
                          <a:spcPct val="100000"/>
                        </a:lnSpc>
                        <a:spcBef>
                          <a:spcPts val="0"/>
                        </a:spcBef>
                        <a:spcAft>
                          <a:spcPts val="0"/>
                        </a:spcAft>
                        <a:buClr>
                          <a:srgbClr val="3F3F3F"/>
                        </a:buClr>
                        <a:buSzPts val="1200"/>
                        <a:buFont typeface="Arial"/>
                        <a:buNone/>
                      </a:pPr>
                      <a:r>
                        <a:rPr lang="en-US" sz="1200" b="0" u="none" strike="noStrike" cap="none">
                          <a:solidFill>
                            <a:srgbClr val="3F3F3F"/>
                          </a:solidFill>
                          <a:latin typeface="Arial"/>
                          <a:ea typeface="Arial"/>
                          <a:cs typeface="Arial"/>
                          <a:sym typeface="Arial"/>
                        </a:rPr>
                        <a:t>$50</a:t>
                      </a:r>
                      <a:endParaRPr sz="1200" b="0" u="none" strike="noStrike" cap="none">
                        <a:solidFill>
                          <a:srgbClr val="3F3F3F"/>
                        </a:solidFill>
                        <a:latin typeface="Arial"/>
                        <a:ea typeface="Arial"/>
                        <a:cs typeface="Arial"/>
                        <a:sym typeface="Arial"/>
                      </a:endParaRPr>
                    </a:p>
                  </a:txBody>
                  <a:tcPr marL="91450" marR="91450" marT="45725" marB="457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715100">
                <a:tc>
                  <a:txBody>
                    <a:bodyPr/>
                    <a:lstStyle/>
                    <a:p>
                      <a:pPr marL="0" marR="0" lvl="0" indent="0" algn="ctr" rtl="0">
                        <a:spcBef>
                          <a:spcPts val="0"/>
                        </a:spcBef>
                        <a:spcAft>
                          <a:spcPts val="0"/>
                        </a:spcAft>
                        <a:buNone/>
                      </a:pPr>
                      <a:r>
                        <a:rPr lang="en-US" sz="1200" b="0" u="none" strike="noStrike" cap="none">
                          <a:solidFill>
                            <a:srgbClr val="3F3F3F"/>
                          </a:solidFill>
                          <a:latin typeface="Arial"/>
                          <a:ea typeface="Arial"/>
                          <a:cs typeface="Arial"/>
                          <a:sym typeface="Arial"/>
                        </a:rPr>
                        <a:t>~60 Days</a:t>
                      </a:r>
                      <a:endParaRPr sz="1200" b="0" u="none" strike="noStrike" cap="none">
                        <a:solidFill>
                          <a:srgbClr val="3F3F3F"/>
                        </a:solidFill>
                        <a:latin typeface="Arial"/>
                        <a:ea typeface="Arial"/>
                        <a:cs typeface="Arial"/>
                        <a:sym typeface="Arial"/>
                      </a:endParaRPr>
                    </a:p>
                  </a:txBody>
                  <a:tcPr marL="91450" marR="91450" marT="45725" marB="457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858125">
                <a:tc>
                  <a:txBody>
                    <a:bodyPr/>
                    <a:lstStyle/>
                    <a:p>
                      <a:pPr marL="0" marR="0" lvl="0" indent="0" algn="ctr" rtl="0">
                        <a:lnSpc>
                          <a:spcPct val="100000"/>
                        </a:lnSpc>
                        <a:spcBef>
                          <a:spcPts val="0"/>
                        </a:spcBef>
                        <a:spcAft>
                          <a:spcPts val="0"/>
                        </a:spcAft>
                        <a:buClr>
                          <a:srgbClr val="3F3F3F"/>
                        </a:buClr>
                        <a:buSzPts val="1200"/>
                        <a:buFont typeface="Arial"/>
                        <a:buNone/>
                      </a:pPr>
                      <a:r>
                        <a:rPr lang="en-US" sz="1200" b="0" u="none" strike="noStrike" cap="none">
                          <a:solidFill>
                            <a:srgbClr val="3F3F3F"/>
                          </a:solidFill>
                          <a:latin typeface="Arial"/>
                          <a:ea typeface="Arial"/>
                          <a:cs typeface="Arial"/>
                          <a:sym typeface="Arial"/>
                        </a:rPr>
                        <a:t>Marijuana, Cocaine, Amphetamines, Opioids</a:t>
                      </a:r>
                      <a:endParaRPr sz="1200" b="0" u="none" strike="noStrike" cap="none">
                        <a:solidFill>
                          <a:srgbClr val="3F3F3F"/>
                        </a:solidFill>
                        <a:latin typeface="Arial"/>
                        <a:ea typeface="Arial"/>
                        <a:cs typeface="Arial"/>
                        <a:sym typeface="Arial"/>
                      </a:endParaRPr>
                    </a:p>
                  </a:txBody>
                  <a:tcPr marL="91450" marR="91450" marT="45725" marB="457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555725">
                <a:tc>
                  <a:txBody>
                    <a:bodyPr/>
                    <a:lstStyle/>
                    <a:p>
                      <a:pPr marL="0" marR="0" lvl="0" indent="0" algn="ctr" rtl="0">
                        <a:lnSpc>
                          <a:spcPct val="100000"/>
                        </a:lnSpc>
                        <a:spcBef>
                          <a:spcPts val="0"/>
                        </a:spcBef>
                        <a:spcAft>
                          <a:spcPts val="0"/>
                        </a:spcAft>
                        <a:buClr>
                          <a:srgbClr val="3F3F3F"/>
                        </a:buClr>
                        <a:buSzPts val="1200"/>
                        <a:buFont typeface="Arial"/>
                        <a:buNone/>
                      </a:pPr>
                      <a:r>
                        <a:rPr lang="en-US" sz="1200" b="0" u="none" strike="noStrike" cap="none">
                          <a:solidFill>
                            <a:srgbClr val="3F3F3F"/>
                          </a:solidFill>
                          <a:latin typeface="Arial"/>
                          <a:ea typeface="Arial"/>
                          <a:cs typeface="Arial"/>
                          <a:sym typeface="Arial"/>
                        </a:rPr>
                        <a:t>Drug Use</a:t>
                      </a:r>
                      <a:endParaRPr sz="1200" b="0" u="none" strike="noStrike" cap="none">
                        <a:solidFill>
                          <a:srgbClr val="3F3F3F"/>
                        </a:solidFill>
                        <a:latin typeface="Arial"/>
                        <a:ea typeface="Arial"/>
                        <a:cs typeface="Arial"/>
                        <a:sym typeface="Arial"/>
                      </a:endParaRPr>
                    </a:p>
                  </a:txBody>
                  <a:tcPr marL="91450" marR="91450" marT="45725" marB="457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chemeClr val="accent3"/>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195" name="Google Shape;195;p31"/>
          <p:cNvGraphicFramePr/>
          <p:nvPr/>
        </p:nvGraphicFramePr>
        <p:xfrm>
          <a:off x="7056000" y="1180207"/>
          <a:ext cx="1548000" cy="3439375"/>
        </p:xfrm>
        <a:graphic>
          <a:graphicData uri="http://schemas.openxmlformats.org/drawingml/2006/table">
            <a:tbl>
              <a:tblPr firstRow="1" bandRow="1">
                <a:noFill/>
                <a:tableStyleId>{458C9D12-0E17-4871-98C0-1B357B0DC972}</a:tableStyleId>
              </a:tblPr>
              <a:tblGrid>
                <a:gridCol w="1548000">
                  <a:extLst>
                    <a:ext uri="{9D8B030D-6E8A-4147-A177-3AD203B41FA5}">
                      <a16:colId xmlns:a16="http://schemas.microsoft.com/office/drawing/2014/main" val="20000"/>
                    </a:ext>
                  </a:extLst>
                </a:gridCol>
              </a:tblGrid>
              <a:tr h="743475">
                <a:tc>
                  <a:txBody>
                    <a:bodyPr/>
                    <a:lstStyle/>
                    <a:p>
                      <a:pPr marL="0" marR="0" lvl="0" indent="0" algn="ctr" rtl="0">
                        <a:lnSpc>
                          <a:spcPct val="100000"/>
                        </a:lnSpc>
                        <a:spcBef>
                          <a:spcPts val="0"/>
                        </a:spcBef>
                        <a:spcAft>
                          <a:spcPts val="0"/>
                        </a:spcAft>
                        <a:buClr>
                          <a:schemeClr val="lt1"/>
                        </a:buClr>
                        <a:buSzPts val="1400"/>
                        <a:buFont typeface="Arial"/>
                        <a:buNone/>
                      </a:pPr>
                      <a:r>
                        <a:rPr lang="en-US" sz="1400" b="1" u="none" strike="noStrike" cap="none">
                          <a:solidFill>
                            <a:schemeClr val="lt1"/>
                          </a:solidFill>
                          <a:latin typeface="Arial"/>
                          <a:ea typeface="Arial"/>
                          <a:cs typeface="Arial"/>
                          <a:sym typeface="Arial"/>
                        </a:rPr>
                        <a:t>Blood</a:t>
                      </a:r>
                      <a:endParaRPr sz="1400" b="1" u="none" strike="noStrike" cap="none">
                        <a:solidFill>
                          <a:schemeClr val="lt1"/>
                        </a:solidFill>
                        <a:latin typeface="Arial"/>
                        <a:ea typeface="Arial"/>
                        <a:cs typeface="Arial"/>
                        <a:sym typeface="Arial"/>
                      </a:endParaRPr>
                    </a:p>
                  </a:txBody>
                  <a:tcPr marL="91450" marR="91450" marT="45725" marB="45725" anchor="ct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5"/>
                    </a:solidFill>
                  </a:tcPr>
                </a:tc>
                <a:extLst>
                  <a:ext uri="{0D108BD9-81ED-4DB2-BD59-A6C34878D82A}">
                    <a16:rowId xmlns:a16="http://schemas.microsoft.com/office/drawing/2014/main" val="10000"/>
                  </a:ext>
                </a:extLst>
              </a:tr>
              <a:tr h="720075">
                <a:tc>
                  <a:txBody>
                    <a:bodyPr/>
                    <a:lstStyle/>
                    <a:p>
                      <a:pPr marL="0" marR="0" lvl="0" indent="0" algn="ctr" rtl="0">
                        <a:lnSpc>
                          <a:spcPct val="100000"/>
                        </a:lnSpc>
                        <a:spcBef>
                          <a:spcPts val="0"/>
                        </a:spcBef>
                        <a:spcAft>
                          <a:spcPts val="0"/>
                        </a:spcAft>
                        <a:buClr>
                          <a:srgbClr val="3F3F3F"/>
                        </a:buClr>
                        <a:buSzPts val="1200"/>
                        <a:buFont typeface="Arial"/>
                        <a:buNone/>
                      </a:pPr>
                      <a:r>
                        <a:rPr lang="en-US" sz="1200" b="0" u="none" strike="noStrike" cap="none">
                          <a:solidFill>
                            <a:srgbClr val="3F3F3F"/>
                          </a:solidFill>
                          <a:latin typeface="Arial"/>
                          <a:ea typeface="Arial"/>
                          <a:cs typeface="Arial"/>
                          <a:sym typeface="Arial"/>
                        </a:rPr>
                        <a:t>$200</a:t>
                      </a:r>
                      <a:endParaRPr sz="1200" b="0" u="none" strike="noStrike" cap="none">
                        <a:solidFill>
                          <a:srgbClr val="3F3F3F"/>
                        </a:solidFill>
                        <a:latin typeface="Arial"/>
                        <a:ea typeface="Arial"/>
                        <a:cs typeface="Arial"/>
                        <a:sym typeface="Arial"/>
                      </a:endParaRPr>
                    </a:p>
                  </a:txBody>
                  <a:tcPr marL="91450" marR="91450" marT="45725" marB="45725" anchor="ct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845350">
                <a:tc>
                  <a:txBody>
                    <a:bodyPr/>
                    <a:lstStyle/>
                    <a:p>
                      <a:pPr marL="0" marR="0" lvl="0" indent="0" algn="ctr" rtl="0">
                        <a:spcBef>
                          <a:spcPts val="0"/>
                        </a:spcBef>
                        <a:spcAft>
                          <a:spcPts val="0"/>
                        </a:spcAft>
                        <a:buNone/>
                      </a:pPr>
                      <a:r>
                        <a:rPr lang="en-US" sz="1200" b="0" u="none" strike="noStrike" cap="none">
                          <a:solidFill>
                            <a:srgbClr val="3F3F3F"/>
                          </a:solidFill>
                          <a:latin typeface="Arial"/>
                          <a:ea typeface="Arial"/>
                          <a:cs typeface="Arial"/>
                          <a:sym typeface="Arial"/>
                        </a:rPr>
                        <a:t>~3 Days</a:t>
                      </a:r>
                      <a:endParaRPr sz="1200" b="0" u="none" strike="noStrike" cap="none">
                        <a:solidFill>
                          <a:srgbClr val="3F3F3F"/>
                        </a:solidFill>
                        <a:latin typeface="Arial"/>
                        <a:ea typeface="Arial"/>
                        <a:cs typeface="Arial"/>
                        <a:sym typeface="Arial"/>
                      </a:endParaRPr>
                    </a:p>
                  </a:txBody>
                  <a:tcPr marL="91450" marR="91450" marT="45725" marB="45725" anchor="ct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666825">
                <a:tc>
                  <a:txBody>
                    <a:bodyPr/>
                    <a:lstStyle/>
                    <a:p>
                      <a:pPr marL="0" marR="0" lvl="0" indent="0" algn="ctr" rtl="0">
                        <a:lnSpc>
                          <a:spcPct val="100000"/>
                        </a:lnSpc>
                        <a:spcBef>
                          <a:spcPts val="0"/>
                        </a:spcBef>
                        <a:spcAft>
                          <a:spcPts val="0"/>
                        </a:spcAft>
                        <a:buClr>
                          <a:srgbClr val="3F3F3F"/>
                        </a:buClr>
                        <a:buSzPts val="1200"/>
                        <a:buFont typeface="Arial"/>
                        <a:buNone/>
                      </a:pPr>
                      <a:r>
                        <a:rPr lang="en-US" sz="1200" b="0" u="none" strike="noStrike" cap="none">
                          <a:solidFill>
                            <a:srgbClr val="3F3F3F"/>
                          </a:solidFill>
                          <a:latin typeface="Arial"/>
                          <a:ea typeface="Arial"/>
                          <a:cs typeface="Arial"/>
                          <a:sym typeface="Arial"/>
                        </a:rPr>
                        <a:t>All</a:t>
                      </a:r>
                      <a:endParaRPr sz="1200" b="0" u="none" strike="noStrike" cap="none">
                        <a:solidFill>
                          <a:srgbClr val="3F3F3F"/>
                        </a:solidFill>
                        <a:latin typeface="Arial"/>
                        <a:ea typeface="Arial"/>
                        <a:cs typeface="Arial"/>
                        <a:sym typeface="Arial"/>
                      </a:endParaRPr>
                    </a:p>
                  </a:txBody>
                  <a:tcPr marL="91450" marR="91450" marT="45725" marB="45725" anchor="ct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463650">
                <a:tc>
                  <a:txBody>
                    <a:bodyPr/>
                    <a:lstStyle/>
                    <a:p>
                      <a:pPr marL="0" marR="0" lvl="0" indent="0" algn="ctr" rtl="0">
                        <a:lnSpc>
                          <a:spcPct val="100000"/>
                        </a:lnSpc>
                        <a:spcBef>
                          <a:spcPts val="0"/>
                        </a:spcBef>
                        <a:spcAft>
                          <a:spcPts val="0"/>
                        </a:spcAft>
                        <a:buClr>
                          <a:srgbClr val="3F3F3F"/>
                        </a:buClr>
                        <a:buSzPts val="1200"/>
                        <a:buFont typeface="Arial"/>
                        <a:buNone/>
                      </a:pPr>
                      <a:r>
                        <a:rPr lang="en-US" sz="1200" b="0" u="none" strike="noStrike" cap="none">
                          <a:solidFill>
                            <a:srgbClr val="3F3F3F"/>
                          </a:solidFill>
                          <a:latin typeface="Arial"/>
                          <a:ea typeface="Arial"/>
                          <a:cs typeface="Arial"/>
                          <a:sym typeface="Arial"/>
                        </a:rPr>
                        <a:t>Drug Impairment</a:t>
                      </a:r>
                      <a:endParaRPr sz="1200" b="0" u="none" strike="noStrike" cap="none">
                        <a:solidFill>
                          <a:srgbClr val="3F3F3F"/>
                        </a:solidFill>
                        <a:latin typeface="Arial"/>
                        <a:ea typeface="Arial"/>
                        <a:cs typeface="Arial"/>
                        <a:sym typeface="Arial"/>
                      </a:endParaRPr>
                    </a:p>
                  </a:txBody>
                  <a:tcPr marL="91450" marR="91450" marT="45725" marB="45725" anchor="ct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chemeClr val="accent5"/>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196" name="Google Shape;196;p31"/>
          <p:cNvGraphicFramePr/>
          <p:nvPr/>
        </p:nvGraphicFramePr>
        <p:xfrm>
          <a:off x="5399966" y="1180208"/>
          <a:ext cx="1548000" cy="3439375"/>
        </p:xfrm>
        <a:graphic>
          <a:graphicData uri="http://schemas.openxmlformats.org/drawingml/2006/table">
            <a:tbl>
              <a:tblPr firstRow="1" bandRow="1">
                <a:noFill/>
                <a:tableStyleId>{458C9D12-0E17-4871-98C0-1B357B0DC972}</a:tableStyleId>
              </a:tblPr>
              <a:tblGrid>
                <a:gridCol w="1548000">
                  <a:extLst>
                    <a:ext uri="{9D8B030D-6E8A-4147-A177-3AD203B41FA5}">
                      <a16:colId xmlns:a16="http://schemas.microsoft.com/office/drawing/2014/main" val="20000"/>
                    </a:ext>
                  </a:extLst>
                </a:gridCol>
              </a:tblGrid>
              <a:tr h="743475">
                <a:tc>
                  <a:txBody>
                    <a:bodyPr/>
                    <a:lstStyle/>
                    <a:p>
                      <a:pPr marL="0" marR="0" lvl="0" indent="0" algn="ctr" rtl="0">
                        <a:lnSpc>
                          <a:spcPct val="100000"/>
                        </a:lnSpc>
                        <a:spcBef>
                          <a:spcPts val="0"/>
                        </a:spcBef>
                        <a:spcAft>
                          <a:spcPts val="0"/>
                        </a:spcAft>
                        <a:buClr>
                          <a:schemeClr val="lt1"/>
                        </a:buClr>
                        <a:buSzPts val="1400"/>
                        <a:buFont typeface="Arial"/>
                        <a:buNone/>
                      </a:pPr>
                      <a:r>
                        <a:rPr lang="en-US" sz="1400" b="1" u="none" strike="noStrike" cap="none">
                          <a:solidFill>
                            <a:schemeClr val="lt1"/>
                          </a:solidFill>
                          <a:latin typeface="Arial"/>
                          <a:ea typeface="Arial"/>
                          <a:cs typeface="Arial"/>
                          <a:sym typeface="Arial"/>
                        </a:rPr>
                        <a:t>Saliva</a:t>
                      </a:r>
                      <a:endParaRPr sz="1400" b="1" u="none" strike="noStrike" cap="none">
                        <a:solidFill>
                          <a:schemeClr val="lt1"/>
                        </a:solidFill>
                        <a:latin typeface="Arial"/>
                        <a:ea typeface="Arial"/>
                        <a:cs typeface="Arial"/>
                        <a:sym typeface="Arial"/>
                      </a:endParaRPr>
                    </a:p>
                  </a:txBody>
                  <a:tcPr marL="91450" marR="91450" marT="45725" marB="457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642625">
                <a:tc>
                  <a:txBody>
                    <a:bodyPr/>
                    <a:lstStyle/>
                    <a:p>
                      <a:pPr marL="0" marR="0" lvl="0" indent="0" algn="ctr" rtl="0">
                        <a:lnSpc>
                          <a:spcPct val="100000"/>
                        </a:lnSpc>
                        <a:spcBef>
                          <a:spcPts val="0"/>
                        </a:spcBef>
                        <a:spcAft>
                          <a:spcPts val="0"/>
                        </a:spcAft>
                        <a:buClr>
                          <a:srgbClr val="3F3F3F"/>
                        </a:buClr>
                        <a:buSzPts val="1200"/>
                        <a:buFont typeface="Arial"/>
                        <a:buNone/>
                      </a:pPr>
                      <a:r>
                        <a:rPr lang="en-US" sz="1200" b="0" u="none" strike="noStrike" cap="none">
                          <a:solidFill>
                            <a:srgbClr val="3F3F3F"/>
                          </a:solidFill>
                          <a:latin typeface="Arial"/>
                          <a:ea typeface="Arial"/>
                          <a:cs typeface="Arial"/>
                          <a:sym typeface="Arial"/>
                        </a:rPr>
                        <a:t>$70</a:t>
                      </a:r>
                      <a:endParaRPr sz="1200" b="0" u="none" strike="noStrike" cap="none">
                        <a:solidFill>
                          <a:srgbClr val="3F3F3F"/>
                        </a:solidFill>
                        <a:latin typeface="Arial"/>
                        <a:ea typeface="Arial"/>
                        <a:cs typeface="Arial"/>
                        <a:sym typeface="Arial"/>
                      </a:endParaRPr>
                    </a:p>
                  </a:txBody>
                  <a:tcPr marL="91450" marR="91450" marT="45725" marB="457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786750">
                <a:tc>
                  <a:txBody>
                    <a:bodyPr/>
                    <a:lstStyle/>
                    <a:p>
                      <a:pPr marL="0" marR="0" lvl="0" indent="0" algn="ctr" rtl="0">
                        <a:spcBef>
                          <a:spcPts val="0"/>
                        </a:spcBef>
                        <a:spcAft>
                          <a:spcPts val="0"/>
                        </a:spcAft>
                        <a:buNone/>
                      </a:pPr>
                      <a:r>
                        <a:rPr lang="en-US" sz="1200" b="0" u="none" strike="noStrike" cap="none">
                          <a:solidFill>
                            <a:srgbClr val="3F3F3F"/>
                          </a:solidFill>
                          <a:latin typeface="Arial"/>
                          <a:ea typeface="Arial"/>
                          <a:cs typeface="Arial"/>
                          <a:sym typeface="Arial"/>
                        </a:rPr>
                        <a:t>~7 Days</a:t>
                      </a:r>
                      <a:endParaRPr sz="1200" b="0" u="none" strike="noStrike" cap="none">
                        <a:solidFill>
                          <a:srgbClr val="3F3F3F"/>
                        </a:solidFill>
                        <a:latin typeface="Arial"/>
                        <a:ea typeface="Arial"/>
                        <a:cs typeface="Arial"/>
                        <a:sym typeface="Arial"/>
                      </a:endParaRPr>
                    </a:p>
                  </a:txBody>
                  <a:tcPr marL="91450" marR="91450" marT="45725" marB="457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795625">
                <a:tc>
                  <a:txBody>
                    <a:bodyPr/>
                    <a:lstStyle/>
                    <a:p>
                      <a:pPr marL="0" marR="0" lvl="0" indent="0" algn="ctr" rtl="0">
                        <a:lnSpc>
                          <a:spcPct val="100000"/>
                        </a:lnSpc>
                        <a:spcBef>
                          <a:spcPts val="0"/>
                        </a:spcBef>
                        <a:spcAft>
                          <a:spcPts val="0"/>
                        </a:spcAft>
                        <a:buClr>
                          <a:srgbClr val="3F3F3F"/>
                        </a:buClr>
                        <a:buSzPts val="1200"/>
                        <a:buFont typeface="Arial"/>
                        <a:buNone/>
                      </a:pPr>
                      <a:r>
                        <a:rPr lang="en-US" sz="1200" b="0" u="none" strike="noStrike" cap="none">
                          <a:solidFill>
                            <a:srgbClr val="3F3F3F"/>
                          </a:solidFill>
                          <a:latin typeface="Arial"/>
                          <a:ea typeface="Arial"/>
                          <a:cs typeface="Arial"/>
                          <a:sym typeface="Arial"/>
                        </a:rPr>
                        <a:t>Marijuana, Cocaine, Amphetamines, Methamphetamines</a:t>
                      </a:r>
                      <a:endParaRPr sz="1200" b="0" u="none" strike="noStrike" cap="none">
                        <a:solidFill>
                          <a:srgbClr val="3F3F3F"/>
                        </a:solidFill>
                        <a:latin typeface="Arial"/>
                        <a:ea typeface="Arial"/>
                        <a:cs typeface="Arial"/>
                        <a:sym typeface="Arial"/>
                      </a:endParaRPr>
                    </a:p>
                  </a:txBody>
                  <a:tcPr marL="91450" marR="91450" marT="45725" marB="457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470900">
                <a:tc>
                  <a:txBody>
                    <a:bodyPr/>
                    <a:lstStyle/>
                    <a:p>
                      <a:pPr marL="0" marR="0" lvl="0" indent="0" algn="ctr" rtl="0">
                        <a:lnSpc>
                          <a:spcPct val="100000"/>
                        </a:lnSpc>
                        <a:spcBef>
                          <a:spcPts val="0"/>
                        </a:spcBef>
                        <a:spcAft>
                          <a:spcPts val="0"/>
                        </a:spcAft>
                        <a:buClr>
                          <a:srgbClr val="3F3F3F"/>
                        </a:buClr>
                        <a:buSzPts val="1200"/>
                        <a:buFont typeface="Arial"/>
                        <a:buNone/>
                      </a:pPr>
                      <a:r>
                        <a:rPr lang="en-US" sz="1200" b="0" u="none" strike="noStrike" cap="none">
                          <a:solidFill>
                            <a:srgbClr val="3F3F3F"/>
                          </a:solidFill>
                          <a:latin typeface="Arial"/>
                          <a:ea typeface="Arial"/>
                          <a:cs typeface="Arial"/>
                          <a:sym typeface="Arial"/>
                        </a:rPr>
                        <a:t>Drug Impairment</a:t>
                      </a:r>
                      <a:endParaRPr sz="1200" b="0" u="none" strike="noStrike" cap="none">
                        <a:solidFill>
                          <a:srgbClr val="3F3F3F"/>
                        </a:solidFill>
                        <a:latin typeface="Arial"/>
                        <a:ea typeface="Arial"/>
                        <a:cs typeface="Arial"/>
                        <a:sym typeface="Arial"/>
                      </a:endParaRPr>
                    </a:p>
                  </a:txBody>
                  <a:tcPr marL="91450" marR="91450" marT="45725" marB="457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97" name="Google Shape;197;p31"/>
          <p:cNvSpPr txBox="1"/>
          <p:nvPr/>
        </p:nvSpPr>
        <p:spPr>
          <a:xfrm>
            <a:off x="507085" y="2032986"/>
            <a:ext cx="1439712" cy="27699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solidFill>
                  <a:schemeClr val="lt1"/>
                </a:solidFill>
                <a:latin typeface="Arial"/>
                <a:ea typeface="Arial"/>
                <a:cs typeface="Arial"/>
                <a:sym typeface="Arial"/>
              </a:rPr>
              <a:t>Price</a:t>
            </a:r>
            <a:endParaRPr sz="1200" b="1">
              <a:solidFill>
                <a:schemeClr val="lt1"/>
              </a:solidFill>
              <a:latin typeface="Arial"/>
              <a:ea typeface="Arial"/>
              <a:cs typeface="Arial"/>
              <a:sym typeface="Arial"/>
            </a:endParaRPr>
          </a:p>
        </p:txBody>
      </p:sp>
      <p:sp>
        <p:nvSpPr>
          <p:cNvPr id="198" name="Google Shape;198;p31"/>
          <p:cNvSpPr txBox="1"/>
          <p:nvPr/>
        </p:nvSpPr>
        <p:spPr>
          <a:xfrm>
            <a:off x="507085" y="2674831"/>
            <a:ext cx="1439712" cy="46166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solidFill>
                  <a:schemeClr val="lt1"/>
                </a:solidFill>
                <a:latin typeface="Arial"/>
                <a:ea typeface="Arial"/>
                <a:cs typeface="Arial"/>
                <a:sym typeface="Arial"/>
              </a:rPr>
              <a:t>Detection Window</a:t>
            </a:r>
            <a:endParaRPr sz="1200" b="1">
              <a:solidFill>
                <a:schemeClr val="lt1"/>
              </a:solidFill>
              <a:latin typeface="Arial"/>
              <a:ea typeface="Arial"/>
              <a:cs typeface="Arial"/>
              <a:sym typeface="Arial"/>
            </a:endParaRPr>
          </a:p>
        </p:txBody>
      </p:sp>
      <p:sp>
        <p:nvSpPr>
          <p:cNvPr id="199" name="Google Shape;199;p31"/>
          <p:cNvSpPr txBox="1"/>
          <p:nvPr/>
        </p:nvSpPr>
        <p:spPr>
          <a:xfrm>
            <a:off x="488797" y="3436087"/>
            <a:ext cx="1439712" cy="27699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solidFill>
                  <a:schemeClr val="lt1"/>
                </a:solidFill>
                <a:latin typeface="Arial"/>
                <a:ea typeface="Arial"/>
                <a:cs typeface="Arial"/>
                <a:sym typeface="Arial"/>
              </a:rPr>
              <a:t>Drugs Tested</a:t>
            </a:r>
            <a:endParaRPr sz="1200" b="1">
              <a:solidFill>
                <a:schemeClr val="lt1"/>
              </a:solidFill>
              <a:latin typeface="Arial"/>
              <a:ea typeface="Arial"/>
              <a:cs typeface="Arial"/>
              <a:sym typeface="Arial"/>
            </a:endParaRPr>
          </a:p>
        </p:txBody>
      </p:sp>
      <p:sp>
        <p:nvSpPr>
          <p:cNvPr id="200" name="Google Shape;200;p31"/>
          <p:cNvSpPr txBox="1"/>
          <p:nvPr/>
        </p:nvSpPr>
        <p:spPr>
          <a:xfrm>
            <a:off x="479653" y="4083918"/>
            <a:ext cx="1439712" cy="27699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solidFill>
                  <a:schemeClr val="lt1"/>
                </a:solidFill>
                <a:latin typeface="Arial"/>
                <a:ea typeface="Arial"/>
                <a:cs typeface="Arial"/>
                <a:sym typeface="Arial"/>
              </a:rPr>
              <a:t>Purpose</a:t>
            </a:r>
            <a:endParaRPr sz="1200" b="1">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p:nvPr/>
        </p:nvSpPr>
        <p:spPr>
          <a:xfrm>
            <a:off x="1187624" y="3579862"/>
            <a:ext cx="6768752" cy="156363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6" name="Google Shape;206;p32"/>
          <p:cNvSpPr/>
          <p:nvPr/>
        </p:nvSpPr>
        <p:spPr>
          <a:xfrm rot="10800000">
            <a:off x="3746892" y="11875"/>
            <a:ext cx="1650216" cy="812260"/>
          </a:xfrm>
          <a:prstGeom prst="triangle">
            <a:avLst>
              <a:gd name="adj" fmla="val 50000"/>
            </a:avLst>
          </a:prstGeom>
          <a:noFill/>
          <a:ln w="381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32"/>
          <p:cNvSpPr/>
          <p:nvPr/>
        </p:nvSpPr>
        <p:spPr>
          <a:xfrm rot="10800000">
            <a:off x="4041648" y="111834"/>
            <a:ext cx="1060704" cy="55436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8" name="Google Shape;208;p32"/>
          <p:cNvSpPr txBox="1"/>
          <p:nvPr/>
        </p:nvSpPr>
        <p:spPr>
          <a:xfrm>
            <a:off x="2915816" y="3669157"/>
            <a:ext cx="3312368"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chemeClr val="lt1"/>
                </a:solidFill>
                <a:latin typeface="Arial"/>
                <a:ea typeface="Arial"/>
                <a:cs typeface="Arial"/>
                <a:sym typeface="Arial"/>
              </a:rPr>
              <a:t>Data Understanding</a:t>
            </a:r>
            <a:endParaRPr sz="2400" b="1">
              <a:solidFill>
                <a:schemeClr val="lt1"/>
              </a:solidFill>
              <a:latin typeface="Arial"/>
              <a:ea typeface="Arial"/>
              <a:cs typeface="Arial"/>
              <a:sym typeface="Arial"/>
            </a:endParaRPr>
          </a:p>
        </p:txBody>
      </p:sp>
      <p:sp>
        <p:nvSpPr>
          <p:cNvPr id="209" name="Google Shape;209;p32"/>
          <p:cNvSpPr txBox="1"/>
          <p:nvPr/>
        </p:nvSpPr>
        <p:spPr>
          <a:xfrm>
            <a:off x="1835696" y="4486349"/>
            <a:ext cx="5436604"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5"/>
              </a:buClr>
              <a:buSzPts val="4400"/>
              <a:buFont typeface="Arial"/>
              <a:buNone/>
            </a:pPr>
            <a:r>
              <a:rPr lang="en-US" sz="3600">
                <a:solidFill>
                  <a:srgbClr val="3F3F3F"/>
                </a:solidFill>
              </a:rPr>
              <a:t>UCI Drug Consumption Data Set</a:t>
            </a:r>
            <a:endParaRPr sz="3600" b="0" i="0" u="none" strike="noStrike" cap="none">
              <a:solidFill>
                <a:srgbClr val="3F3F3F"/>
              </a:solidFill>
              <a:latin typeface="Arial"/>
              <a:ea typeface="Arial"/>
              <a:cs typeface="Arial"/>
              <a:sym typeface="Arial"/>
            </a:endParaRPr>
          </a:p>
        </p:txBody>
      </p:sp>
      <p:sp>
        <p:nvSpPr>
          <p:cNvPr id="215" name="Google Shape;215;p33"/>
          <p:cNvSpPr/>
          <p:nvPr/>
        </p:nvSpPr>
        <p:spPr>
          <a:xfrm rot="-2700000">
            <a:off x="3534429" y="1664412"/>
            <a:ext cx="2075142" cy="2075142"/>
          </a:xfrm>
          <a:prstGeom prst="frame">
            <a:avLst>
              <a:gd name="adj1" fmla="val 5512"/>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16" name="Google Shape;216;p33"/>
          <p:cNvSpPr txBox="1"/>
          <p:nvPr/>
        </p:nvSpPr>
        <p:spPr>
          <a:xfrm>
            <a:off x="3581909" y="2465424"/>
            <a:ext cx="1960301" cy="8309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a:solidFill>
                  <a:srgbClr val="3F3F3F"/>
                </a:solidFill>
                <a:latin typeface="Arial"/>
                <a:ea typeface="Arial"/>
                <a:cs typeface="Arial"/>
                <a:sym typeface="Arial"/>
              </a:rPr>
              <a:t>UCI DRUG CONSUMPTION </a:t>
            </a:r>
            <a:endParaRPr sz="1600" b="1">
              <a:solidFill>
                <a:srgbClr val="3F3F3F"/>
              </a:solidFill>
              <a:latin typeface="Arial"/>
              <a:ea typeface="Arial"/>
              <a:cs typeface="Arial"/>
              <a:sym typeface="Arial"/>
            </a:endParaRPr>
          </a:p>
        </p:txBody>
      </p:sp>
      <p:sp>
        <p:nvSpPr>
          <p:cNvPr id="217" name="Google Shape;217;p33"/>
          <p:cNvSpPr/>
          <p:nvPr/>
        </p:nvSpPr>
        <p:spPr>
          <a:xfrm rot="-5400000">
            <a:off x="4296809" y="1914860"/>
            <a:ext cx="550383" cy="550745"/>
          </a:xfrm>
          <a:custGeom>
            <a:avLst/>
            <a:gdLst/>
            <a:ahLst/>
            <a:cxnLst/>
            <a:rect l="l" t="t" r="r" b="b"/>
            <a:pathLst>
              <a:path w="3185463" h="3187558" extrusionOk="0">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18" name="Google Shape;218;p33"/>
          <p:cNvSpPr/>
          <p:nvPr/>
        </p:nvSpPr>
        <p:spPr>
          <a:xfrm>
            <a:off x="3169515" y="1383718"/>
            <a:ext cx="900000" cy="900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9" name="Google Shape;219;p33"/>
          <p:cNvSpPr/>
          <p:nvPr/>
        </p:nvSpPr>
        <p:spPr>
          <a:xfrm>
            <a:off x="5080271" y="1383718"/>
            <a:ext cx="900000" cy="9000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0" name="Google Shape;220;p33"/>
          <p:cNvSpPr/>
          <p:nvPr/>
        </p:nvSpPr>
        <p:spPr>
          <a:xfrm>
            <a:off x="3169515" y="3139188"/>
            <a:ext cx="900000" cy="900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1" name="Google Shape;221;p33"/>
          <p:cNvSpPr/>
          <p:nvPr/>
        </p:nvSpPr>
        <p:spPr>
          <a:xfrm>
            <a:off x="5080271" y="3139188"/>
            <a:ext cx="900000" cy="9000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2" name="Google Shape;222;p33"/>
          <p:cNvSpPr/>
          <p:nvPr/>
        </p:nvSpPr>
        <p:spPr>
          <a:xfrm>
            <a:off x="3469834" y="3433739"/>
            <a:ext cx="332123" cy="310897"/>
          </a:xfrm>
          <a:custGeom>
            <a:avLst/>
            <a:gdLst/>
            <a:ahLst/>
            <a:cxnLst/>
            <a:rect l="l" t="t" r="r" b="b"/>
            <a:pathLst>
              <a:path w="3239999" h="3032924" extrusionOk="0">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3" name="Google Shape;223;p33"/>
          <p:cNvSpPr/>
          <p:nvPr/>
        </p:nvSpPr>
        <p:spPr>
          <a:xfrm>
            <a:off x="3424727" y="1636437"/>
            <a:ext cx="391290" cy="394559"/>
          </a:xfrm>
          <a:custGeom>
            <a:avLst/>
            <a:gdLst/>
            <a:ahLst/>
            <a:cxnLst/>
            <a:rect l="l" t="t" r="r" b="b"/>
            <a:pathLst>
              <a:path w="1652142" h="1665940" extrusionOk="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4" name="Google Shape;224;p33"/>
          <p:cNvSpPr/>
          <p:nvPr/>
        </p:nvSpPr>
        <p:spPr>
          <a:xfrm rot="1795255">
            <a:off x="5406274" y="1566092"/>
            <a:ext cx="298553" cy="535251"/>
          </a:xfrm>
          <a:custGeom>
            <a:avLst/>
            <a:gdLst/>
            <a:ahLst/>
            <a:cxnLst/>
            <a:rect l="l" t="t" r="r" b="b"/>
            <a:pathLst>
              <a:path w="2232248" h="4001999" extrusionOk="0">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5" name="Google Shape;225;p33"/>
          <p:cNvSpPr/>
          <p:nvPr/>
        </p:nvSpPr>
        <p:spPr>
          <a:xfrm>
            <a:off x="5376314" y="3433739"/>
            <a:ext cx="358474" cy="309358"/>
          </a:xfrm>
          <a:custGeom>
            <a:avLst/>
            <a:gdLst/>
            <a:ahLst/>
            <a:cxnLst/>
            <a:rect l="l" t="t" r="r" b="b"/>
            <a:pathLst>
              <a:path w="3240006" h="2796091" extrusionOk="0">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226" name="Google Shape;226;p33"/>
          <p:cNvGrpSpPr/>
          <p:nvPr/>
        </p:nvGrpSpPr>
        <p:grpSpPr>
          <a:xfrm>
            <a:off x="6228185" y="1208614"/>
            <a:ext cx="2375816" cy="708252"/>
            <a:chOff x="7164288" y="856926"/>
            <a:chExt cx="1439711" cy="708252"/>
          </a:xfrm>
        </p:grpSpPr>
        <p:sp>
          <p:nvSpPr>
            <p:cNvPr id="227" name="Google Shape;227;p33"/>
            <p:cNvSpPr txBox="1"/>
            <p:nvPr/>
          </p:nvSpPr>
          <p:spPr>
            <a:xfrm>
              <a:off x="7164288" y="856926"/>
              <a:ext cx="1439711"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rgbClr val="3F3F3F"/>
                  </a:solidFill>
                  <a:latin typeface="Arial"/>
                  <a:ea typeface="Arial"/>
                  <a:cs typeface="Arial"/>
                  <a:sym typeface="Arial"/>
                </a:rPr>
                <a:t>Use of Legal Drugs</a:t>
              </a:r>
              <a:endParaRPr sz="1200" b="1">
                <a:solidFill>
                  <a:srgbClr val="3F3F3F"/>
                </a:solidFill>
                <a:latin typeface="Arial"/>
                <a:ea typeface="Arial"/>
                <a:cs typeface="Arial"/>
                <a:sym typeface="Arial"/>
              </a:endParaRPr>
            </a:p>
          </p:txBody>
        </p:sp>
        <p:sp>
          <p:nvSpPr>
            <p:cNvPr id="228" name="Google Shape;228;p33"/>
            <p:cNvSpPr txBox="1"/>
            <p:nvPr/>
          </p:nvSpPr>
          <p:spPr>
            <a:xfrm>
              <a:off x="7164288" y="1103513"/>
              <a:ext cx="1439711"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3F3F3F"/>
                  </a:solidFill>
                  <a:latin typeface="Arial"/>
                  <a:ea typeface="Arial"/>
                  <a:cs typeface="Arial"/>
                  <a:sym typeface="Arial"/>
                </a:rPr>
                <a:t>Alcohol, chocolate, caffeine, nicotine</a:t>
              </a:r>
              <a:endParaRPr sz="1200">
                <a:solidFill>
                  <a:srgbClr val="3F3F3F"/>
                </a:solidFill>
                <a:latin typeface="Arial"/>
                <a:ea typeface="Arial"/>
                <a:cs typeface="Arial"/>
                <a:sym typeface="Arial"/>
              </a:endParaRPr>
            </a:p>
          </p:txBody>
        </p:sp>
      </p:grpSp>
      <p:grpSp>
        <p:nvGrpSpPr>
          <p:cNvPr id="229" name="Google Shape;229;p33"/>
          <p:cNvGrpSpPr/>
          <p:nvPr/>
        </p:nvGrpSpPr>
        <p:grpSpPr>
          <a:xfrm>
            <a:off x="6228187" y="2983314"/>
            <a:ext cx="2414062" cy="1605561"/>
            <a:chOff x="7164288" y="882947"/>
            <a:chExt cx="1462888" cy="1605561"/>
          </a:xfrm>
        </p:grpSpPr>
        <p:sp>
          <p:nvSpPr>
            <p:cNvPr id="230" name="Google Shape;230;p33"/>
            <p:cNvSpPr txBox="1"/>
            <p:nvPr/>
          </p:nvSpPr>
          <p:spPr>
            <a:xfrm>
              <a:off x="7187465" y="882947"/>
              <a:ext cx="1439711"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rgbClr val="3F3F3F"/>
                  </a:solidFill>
                  <a:latin typeface="Arial"/>
                  <a:ea typeface="Arial"/>
                  <a:cs typeface="Arial"/>
                  <a:sym typeface="Arial"/>
                </a:rPr>
                <a:t>Use of Illegal Drugs</a:t>
              </a:r>
              <a:endParaRPr sz="1200" b="1">
                <a:solidFill>
                  <a:srgbClr val="3F3F3F"/>
                </a:solidFill>
                <a:latin typeface="Arial"/>
                <a:ea typeface="Arial"/>
                <a:cs typeface="Arial"/>
                <a:sym typeface="Arial"/>
              </a:endParaRPr>
            </a:p>
          </p:txBody>
        </p:sp>
        <p:sp>
          <p:nvSpPr>
            <p:cNvPr id="231" name="Google Shape;231;p33"/>
            <p:cNvSpPr txBox="1"/>
            <p:nvPr/>
          </p:nvSpPr>
          <p:spPr>
            <a:xfrm>
              <a:off x="7164288" y="1103513"/>
              <a:ext cx="1439711" cy="13849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3F3F3F"/>
                  </a:solidFill>
                  <a:latin typeface="Arial"/>
                  <a:ea typeface="Arial"/>
                  <a:cs typeface="Arial"/>
                  <a:sym typeface="Arial"/>
                </a:rPr>
                <a:t>Amphetamines, amyl nitrite, </a:t>
              </a:r>
              <a:endParaRPr sz="1200">
                <a:solidFill>
                  <a:srgbClr val="3F3F3F"/>
                </a:solidFill>
                <a:latin typeface="Arial"/>
                <a:ea typeface="Arial"/>
                <a:cs typeface="Arial"/>
                <a:sym typeface="Arial"/>
              </a:endParaRPr>
            </a:p>
            <a:p>
              <a:pPr marL="0" marR="0" lvl="0" indent="0" algn="l" rtl="0">
                <a:spcBef>
                  <a:spcPts val="0"/>
                </a:spcBef>
                <a:spcAft>
                  <a:spcPts val="0"/>
                </a:spcAft>
                <a:buNone/>
              </a:pPr>
              <a:r>
                <a:rPr lang="en-US" sz="1200">
                  <a:solidFill>
                    <a:srgbClr val="3F3F3F"/>
                  </a:solidFill>
                  <a:latin typeface="Arial"/>
                  <a:ea typeface="Arial"/>
                  <a:cs typeface="Arial"/>
                  <a:sym typeface="Arial"/>
                </a:rPr>
                <a:t>benzodiazepine, cannabis, </a:t>
              </a:r>
              <a:endParaRPr/>
            </a:p>
            <a:p>
              <a:pPr marL="0" marR="0" lvl="0" indent="0" algn="l" rtl="0">
                <a:spcBef>
                  <a:spcPts val="0"/>
                </a:spcBef>
                <a:spcAft>
                  <a:spcPts val="0"/>
                </a:spcAft>
                <a:buNone/>
              </a:pPr>
              <a:r>
                <a:rPr lang="en-US" sz="1200">
                  <a:solidFill>
                    <a:srgbClr val="3F3F3F"/>
                  </a:solidFill>
                  <a:latin typeface="Arial"/>
                  <a:ea typeface="Arial"/>
                  <a:cs typeface="Arial"/>
                  <a:sym typeface="Arial"/>
                </a:rPr>
                <a:t>cocaine, crack, ecstasy, heroin, ketamine, legal highs, LSD, </a:t>
              </a:r>
              <a:endParaRPr sz="1200">
                <a:solidFill>
                  <a:srgbClr val="3F3F3F"/>
                </a:solidFill>
                <a:latin typeface="Arial"/>
                <a:ea typeface="Arial"/>
                <a:cs typeface="Arial"/>
                <a:sym typeface="Arial"/>
              </a:endParaRPr>
            </a:p>
            <a:p>
              <a:pPr marL="0" marR="0" lvl="0" indent="0" algn="l" rtl="0">
                <a:spcBef>
                  <a:spcPts val="0"/>
                </a:spcBef>
                <a:spcAft>
                  <a:spcPts val="0"/>
                </a:spcAft>
                <a:buNone/>
              </a:pPr>
              <a:r>
                <a:rPr lang="en-US" sz="1200">
                  <a:solidFill>
                    <a:srgbClr val="3F3F3F"/>
                  </a:solidFill>
                  <a:latin typeface="Arial"/>
                  <a:ea typeface="Arial"/>
                  <a:cs typeface="Arial"/>
                  <a:sym typeface="Arial"/>
                </a:rPr>
                <a:t>methadone, mushrooms, and </a:t>
              </a:r>
              <a:endParaRPr/>
            </a:p>
            <a:p>
              <a:pPr marL="0" marR="0" lvl="0" indent="0" algn="l" rtl="0">
                <a:spcBef>
                  <a:spcPts val="0"/>
                </a:spcBef>
                <a:spcAft>
                  <a:spcPts val="0"/>
                </a:spcAft>
                <a:buNone/>
              </a:pPr>
              <a:r>
                <a:rPr lang="en-US" sz="1200">
                  <a:solidFill>
                    <a:srgbClr val="3F3F3F"/>
                  </a:solidFill>
                  <a:latin typeface="Arial"/>
                  <a:ea typeface="Arial"/>
                  <a:cs typeface="Arial"/>
                  <a:sym typeface="Arial"/>
                </a:rPr>
                <a:t>volatile substance abuse and </a:t>
              </a:r>
              <a:endParaRPr sz="1200">
                <a:solidFill>
                  <a:srgbClr val="3F3F3F"/>
                </a:solidFill>
                <a:latin typeface="Arial"/>
                <a:ea typeface="Arial"/>
                <a:cs typeface="Arial"/>
                <a:sym typeface="Arial"/>
              </a:endParaRPr>
            </a:p>
            <a:p>
              <a:pPr marL="0" marR="0" lvl="0" indent="0" algn="l" rtl="0">
                <a:spcBef>
                  <a:spcPts val="0"/>
                </a:spcBef>
                <a:spcAft>
                  <a:spcPts val="0"/>
                </a:spcAft>
                <a:buNone/>
              </a:pPr>
              <a:r>
                <a:rPr lang="en-US" sz="1200">
                  <a:solidFill>
                    <a:srgbClr val="3F3F3F"/>
                  </a:solidFill>
                  <a:latin typeface="Arial"/>
                  <a:ea typeface="Arial"/>
                  <a:cs typeface="Arial"/>
                  <a:sym typeface="Arial"/>
                </a:rPr>
                <a:t>one fictitious drug (Semeron) </a:t>
              </a:r>
              <a:endParaRPr sz="1200">
                <a:solidFill>
                  <a:srgbClr val="3F3F3F"/>
                </a:solidFill>
                <a:latin typeface="Arial"/>
                <a:ea typeface="Arial"/>
                <a:cs typeface="Arial"/>
                <a:sym typeface="Arial"/>
              </a:endParaRPr>
            </a:p>
          </p:txBody>
        </p:sp>
      </p:grpSp>
      <p:grpSp>
        <p:nvGrpSpPr>
          <p:cNvPr id="232" name="Google Shape;232;p33"/>
          <p:cNvGrpSpPr/>
          <p:nvPr/>
        </p:nvGrpSpPr>
        <p:grpSpPr>
          <a:xfrm>
            <a:off x="408471" y="1234636"/>
            <a:ext cx="2434892" cy="523586"/>
            <a:chOff x="7128489" y="856926"/>
            <a:chExt cx="1475510" cy="523586"/>
          </a:xfrm>
        </p:grpSpPr>
        <p:sp>
          <p:nvSpPr>
            <p:cNvPr id="233" name="Google Shape;233;p33"/>
            <p:cNvSpPr txBox="1"/>
            <p:nvPr/>
          </p:nvSpPr>
          <p:spPr>
            <a:xfrm>
              <a:off x="7128489" y="856926"/>
              <a:ext cx="1439711" cy="276999"/>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1">
                  <a:solidFill>
                    <a:srgbClr val="3F3F3F"/>
                  </a:solidFill>
                  <a:latin typeface="Arial"/>
                  <a:ea typeface="Arial"/>
                  <a:cs typeface="Arial"/>
                  <a:sym typeface="Arial"/>
                </a:rPr>
                <a:t>Personality Traits</a:t>
              </a:r>
              <a:endParaRPr sz="1200" b="1">
                <a:solidFill>
                  <a:srgbClr val="3F3F3F"/>
                </a:solidFill>
                <a:latin typeface="Arial"/>
                <a:ea typeface="Arial"/>
                <a:cs typeface="Arial"/>
                <a:sym typeface="Arial"/>
              </a:endParaRPr>
            </a:p>
          </p:txBody>
        </p:sp>
        <p:sp>
          <p:nvSpPr>
            <p:cNvPr id="234" name="Google Shape;234;p33"/>
            <p:cNvSpPr txBox="1"/>
            <p:nvPr/>
          </p:nvSpPr>
          <p:spPr>
            <a:xfrm>
              <a:off x="7164288" y="1103513"/>
              <a:ext cx="1439711" cy="276999"/>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rgbClr val="3F3F3F"/>
                  </a:solidFill>
                  <a:latin typeface="Arial"/>
                  <a:ea typeface="Arial"/>
                  <a:cs typeface="Arial"/>
                  <a:sym typeface="Arial"/>
                </a:rPr>
                <a:t>  </a:t>
              </a:r>
              <a:endParaRPr sz="1200">
                <a:solidFill>
                  <a:srgbClr val="3F3F3F"/>
                </a:solidFill>
                <a:latin typeface="Arial"/>
                <a:ea typeface="Arial"/>
                <a:cs typeface="Arial"/>
                <a:sym typeface="Arial"/>
              </a:endParaRPr>
            </a:p>
          </p:txBody>
        </p:sp>
      </p:grpSp>
      <p:grpSp>
        <p:nvGrpSpPr>
          <p:cNvPr id="235" name="Google Shape;235;p33"/>
          <p:cNvGrpSpPr/>
          <p:nvPr/>
        </p:nvGrpSpPr>
        <p:grpSpPr>
          <a:xfrm>
            <a:off x="467545" y="2983315"/>
            <a:ext cx="2375816" cy="892918"/>
            <a:chOff x="7164288" y="856926"/>
            <a:chExt cx="1439711" cy="892918"/>
          </a:xfrm>
        </p:grpSpPr>
        <p:sp>
          <p:nvSpPr>
            <p:cNvPr id="236" name="Google Shape;236;p33"/>
            <p:cNvSpPr txBox="1"/>
            <p:nvPr/>
          </p:nvSpPr>
          <p:spPr>
            <a:xfrm>
              <a:off x="7164288" y="856926"/>
              <a:ext cx="1439711" cy="276999"/>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1">
                  <a:solidFill>
                    <a:srgbClr val="3F3F3F"/>
                  </a:solidFill>
                  <a:latin typeface="Arial"/>
                  <a:ea typeface="Arial"/>
                  <a:cs typeface="Arial"/>
                  <a:sym typeface="Arial"/>
                </a:rPr>
                <a:t>Demographic Information</a:t>
              </a:r>
              <a:endParaRPr sz="1200" b="1">
                <a:solidFill>
                  <a:srgbClr val="3F3F3F"/>
                </a:solidFill>
                <a:latin typeface="Arial"/>
                <a:ea typeface="Arial"/>
                <a:cs typeface="Arial"/>
                <a:sym typeface="Arial"/>
              </a:endParaRPr>
            </a:p>
          </p:txBody>
        </p:sp>
        <p:sp>
          <p:nvSpPr>
            <p:cNvPr id="237" name="Google Shape;237;p33"/>
            <p:cNvSpPr txBox="1"/>
            <p:nvPr/>
          </p:nvSpPr>
          <p:spPr>
            <a:xfrm>
              <a:off x="7164288" y="1103513"/>
              <a:ext cx="1439711" cy="64633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rgbClr val="3F3F3F"/>
                  </a:solidFill>
                  <a:latin typeface="Arial"/>
                  <a:ea typeface="Arial"/>
                  <a:cs typeface="Arial"/>
                  <a:sym typeface="Arial"/>
                </a:rPr>
                <a:t>Level of education, age, gender, country of residence, and ethnicity</a:t>
              </a:r>
              <a:endParaRPr sz="1200">
                <a:solidFill>
                  <a:srgbClr val="3F3F3F"/>
                </a:solidFill>
                <a:latin typeface="Arial"/>
                <a:ea typeface="Arial"/>
                <a:cs typeface="Arial"/>
                <a:sym typeface="Arial"/>
              </a:endParaRPr>
            </a:p>
          </p:txBody>
        </p:sp>
      </p:grpSp>
      <p:sp>
        <p:nvSpPr>
          <p:cNvPr id="238" name="Google Shape;238;p33"/>
          <p:cNvSpPr/>
          <p:nvPr/>
        </p:nvSpPr>
        <p:spPr>
          <a:xfrm>
            <a:off x="269643" y="1528966"/>
            <a:ext cx="2514643" cy="1200329"/>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rgbClr val="3F3F3F"/>
                </a:solidFill>
                <a:latin typeface="Arial"/>
                <a:ea typeface="Arial"/>
                <a:cs typeface="Arial"/>
                <a:sym typeface="Arial"/>
              </a:rPr>
              <a:t>NEO-FFI-R (neuroticism, </a:t>
            </a:r>
            <a:endParaRPr/>
          </a:p>
          <a:p>
            <a:pPr marL="0" marR="0" lvl="0" indent="0" algn="r" rtl="0">
              <a:spcBef>
                <a:spcPts val="0"/>
              </a:spcBef>
              <a:spcAft>
                <a:spcPts val="0"/>
              </a:spcAft>
              <a:buNone/>
            </a:pPr>
            <a:r>
              <a:rPr lang="en-US" sz="1200">
                <a:solidFill>
                  <a:srgbClr val="3F3F3F"/>
                </a:solidFill>
                <a:latin typeface="Arial"/>
                <a:ea typeface="Arial"/>
                <a:cs typeface="Arial"/>
                <a:sym typeface="Arial"/>
              </a:rPr>
              <a:t>extraversion, openness to </a:t>
            </a:r>
            <a:endParaRPr sz="1200">
              <a:solidFill>
                <a:srgbClr val="3F3F3F"/>
              </a:solidFill>
              <a:latin typeface="Arial"/>
              <a:ea typeface="Arial"/>
              <a:cs typeface="Arial"/>
              <a:sym typeface="Arial"/>
            </a:endParaRPr>
          </a:p>
          <a:p>
            <a:pPr marL="0" marR="0" lvl="0" indent="0" algn="r" rtl="0">
              <a:spcBef>
                <a:spcPts val="0"/>
              </a:spcBef>
              <a:spcAft>
                <a:spcPts val="0"/>
              </a:spcAft>
              <a:buNone/>
            </a:pPr>
            <a:r>
              <a:rPr lang="en-US" sz="1200">
                <a:solidFill>
                  <a:srgbClr val="3F3F3F"/>
                </a:solidFill>
                <a:latin typeface="Arial"/>
                <a:ea typeface="Arial"/>
                <a:cs typeface="Arial"/>
                <a:sym typeface="Arial"/>
              </a:rPr>
              <a:t>experience, agreeableness, and </a:t>
            </a:r>
            <a:endParaRPr sz="1200">
              <a:solidFill>
                <a:srgbClr val="3F3F3F"/>
              </a:solidFill>
              <a:latin typeface="Arial"/>
              <a:ea typeface="Arial"/>
              <a:cs typeface="Arial"/>
              <a:sym typeface="Arial"/>
            </a:endParaRPr>
          </a:p>
          <a:p>
            <a:pPr marL="0" marR="0" lvl="0" indent="0" algn="r" rtl="0">
              <a:spcBef>
                <a:spcPts val="0"/>
              </a:spcBef>
              <a:spcAft>
                <a:spcPts val="0"/>
              </a:spcAft>
              <a:buNone/>
            </a:pPr>
            <a:r>
              <a:rPr lang="en-US" sz="1200">
                <a:solidFill>
                  <a:srgbClr val="3F3F3F"/>
                </a:solidFill>
                <a:latin typeface="Arial"/>
                <a:ea typeface="Arial"/>
                <a:cs typeface="Arial"/>
                <a:sym typeface="Arial"/>
              </a:rPr>
              <a:t>conscientiousness), BIS-11 </a:t>
            </a:r>
            <a:endParaRPr sz="1200">
              <a:solidFill>
                <a:srgbClr val="3F3F3F"/>
              </a:solidFill>
              <a:latin typeface="Arial"/>
              <a:ea typeface="Arial"/>
              <a:cs typeface="Arial"/>
              <a:sym typeface="Arial"/>
            </a:endParaRPr>
          </a:p>
          <a:p>
            <a:pPr marL="0" marR="0" lvl="0" indent="0" algn="r" rtl="0">
              <a:spcBef>
                <a:spcPts val="0"/>
              </a:spcBef>
              <a:spcAft>
                <a:spcPts val="0"/>
              </a:spcAft>
              <a:buNone/>
            </a:pPr>
            <a:r>
              <a:rPr lang="en-US" sz="1200">
                <a:solidFill>
                  <a:srgbClr val="3F3F3F"/>
                </a:solidFill>
                <a:latin typeface="Arial"/>
                <a:ea typeface="Arial"/>
                <a:cs typeface="Arial"/>
                <a:sym typeface="Arial"/>
              </a:rPr>
              <a:t>(impusivity), and ImpSS </a:t>
            </a:r>
            <a:endParaRPr/>
          </a:p>
          <a:p>
            <a:pPr marL="0" marR="0" lvl="0" indent="0" algn="r" rtl="0">
              <a:spcBef>
                <a:spcPts val="0"/>
              </a:spcBef>
              <a:spcAft>
                <a:spcPts val="0"/>
              </a:spcAft>
              <a:buNone/>
            </a:pPr>
            <a:r>
              <a:rPr lang="en-US" sz="1200">
                <a:solidFill>
                  <a:srgbClr val="3F3F3F"/>
                </a:solidFill>
                <a:latin typeface="Arial"/>
                <a:ea typeface="Arial"/>
                <a:cs typeface="Arial"/>
                <a:sym typeface="Arial"/>
              </a:rPr>
              <a:t>(sensation seeking)</a:t>
            </a:r>
            <a:endParaRPr sz="1200">
              <a:solidFill>
                <a:srgbClr val="3F3F3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Cover and End Slide Master">
  <a:themeElements>
    <a:clrScheme name="ALLPPT-COLOR-A06">
      <a:dk1>
        <a:srgbClr val="000000"/>
      </a:dk1>
      <a:lt1>
        <a:srgbClr val="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6">
      <a:dk1>
        <a:srgbClr val="000000"/>
      </a:dk1>
      <a:lt1>
        <a:srgbClr val="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698</TotalTime>
  <Words>2175</Words>
  <Application>Microsoft Office PowerPoint</Application>
  <PresentationFormat>On-screen Show (16:9)</PresentationFormat>
  <Paragraphs>320</Paragraphs>
  <Slides>43</Slides>
  <Notes>42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43</vt:i4>
      </vt:variant>
    </vt:vector>
  </HeadingPairs>
  <TitlesOfParts>
    <vt:vector size="47" baseType="lpstr">
      <vt:lpstr>Arial</vt:lpstr>
      <vt:lpstr>Calibri</vt:lpstr>
      <vt:lpstr>Cover and End Slide Master</vt:lpstr>
      <vt:lpstr>Contents Slide Master</vt:lpstr>
      <vt:lpstr>PowerPoint Presentation</vt:lpstr>
      <vt:lpstr>PowerPoint Presentation</vt:lpstr>
      <vt:lpstr>PowerPoint Presentation</vt:lpstr>
      <vt:lpstr>According to the National Council on Alcoholism and Drug Dependence, Inc. (NCADD), drug abuse costs employers $81 billion annually.</vt:lpstr>
      <vt:lpstr>Companies who drug test are spending money on job candidates that are not taking drugs</vt:lpstr>
      <vt:lpstr>We aim to drug test people according to their specific risk</vt:lpstr>
      <vt:lpstr>There are different costs associated with different degrees of drug tests</vt:lpstr>
      <vt:lpstr>PowerPoint Presentation</vt:lpstr>
      <vt:lpstr>UCI Drug Consumption Data Set</vt:lpstr>
      <vt:lpstr>Drug Consumption Layout</vt:lpstr>
      <vt:lpstr>PowerPoint Presentation</vt:lpstr>
      <vt:lpstr>Our model building process for a  multi-classification problem</vt:lpstr>
      <vt:lpstr>Data Cleaning</vt:lpstr>
      <vt:lpstr>PowerPoint Presentation</vt:lpstr>
      <vt:lpstr>Facets of our Model</vt:lpstr>
      <vt:lpstr>We created individual models for each drug based on...  </vt:lpstr>
      <vt:lpstr>PowerPoint Presentation</vt:lpstr>
      <vt:lpstr>Evaluation Metrics Across All Target Variables</vt:lpstr>
      <vt:lpstr>PowerPoint Presentation</vt:lpstr>
      <vt:lpstr>Cannabis Model in Accomodation and Food Services Industry</vt:lpstr>
      <vt:lpstr>PowerPoint Presentation</vt:lpstr>
      <vt:lpstr>Deployment Considerations</vt:lpstr>
      <vt:lpstr>PowerPoint Presentation</vt:lpstr>
      <vt:lpstr>Our Services</vt:lpstr>
      <vt:lpstr>Appendix</vt:lpstr>
      <vt:lpstr>Data cleaning</vt:lpstr>
      <vt:lpstr>PowerPoint Presentation</vt:lpstr>
      <vt:lpstr>PowerPoint Presentation</vt:lpstr>
      <vt:lpstr>PowerPoint Presentation</vt:lpstr>
      <vt:lpstr>PowerPoint Presentation</vt:lpstr>
      <vt:lpstr>PowerPoint Presentation</vt:lpstr>
      <vt:lpstr>ROI</vt:lpstr>
      <vt:lpstr>FOR Loop</vt:lpstr>
      <vt:lpstr>Data splitting</vt:lpstr>
      <vt:lpstr>Resampling</vt:lpstr>
      <vt:lpstr>Upsampling code</vt:lpstr>
      <vt:lpstr>Grid Search</vt:lpstr>
      <vt:lpstr>scoring= ’recall’</vt:lpstr>
      <vt:lpstr>ROC-AUC Score </vt:lpstr>
      <vt:lpstr>Selecting best model for the drug</vt:lpstr>
      <vt:lpstr>Cannabis example</vt:lpstr>
      <vt:lpstr>Fitting Curve</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Yang, Jacky</cp:lastModifiedBy>
  <cp:revision>11</cp:revision>
  <dcterms:modified xsi:type="dcterms:W3CDTF">2018-10-03T16:05:07Z</dcterms:modified>
</cp:coreProperties>
</file>