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4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AE2B-8626-4C4B-84D4-1CE3FD72767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3EB6-4C95-4DAB-BD0A-4771D329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AE2B-8626-4C4B-84D4-1CE3FD72767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3EB6-4C95-4DAB-BD0A-4771D329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2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AE2B-8626-4C4B-84D4-1CE3FD72767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3EB6-4C95-4DAB-BD0A-4771D329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89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AE2B-8626-4C4B-84D4-1CE3FD72767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3EB6-4C95-4DAB-BD0A-4771D329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9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AE2B-8626-4C4B-84D4-1CE3FD72767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3EB6-4C95-4DAB-BD0A-4771D329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1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AE2B-8626-4C4B-84D4-1CE3FD72767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3EB6-4C95-4DAB-BD0A-4771D329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75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AE2B-8626-4C4B-84D4-1CE3FD72767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3EB6-4C95-4DAB-BD0A-4771D329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1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AE2B-8626-4C4B-84D4-1CE3FD72767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3EB6-4C95-4DAB-BD0A-4771D329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6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AE2B-8626-4C4B-84D4-1CE3FD72767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3EB6-4C95-4DAB-BD0A-4771D329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4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AE2B-8626-4C4B-84D4-1CE3FD72767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3EB6-4C95-4DAB-BD0A-4771D329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93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AE2B-8626-4C4B-84D4-1CE3FD72767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3EB6-4C95-4DAB-BD0A-4771D329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AAE2B-8626-4C4B-84D4-1CE3FD72767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3EB6-4C95-4DAB-BD0A-4771D329F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1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pics.stir.ac.uk/2D_face_set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2954" y="1274762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Facial Expression </a:t>
            </a:r>
            <a:r>
              <a:rPr lang="en-US" altLang="zh-CN" dirty="0"/>
              <a:t>R</a:t>
            </a:r>
            <a:r>
              <a:rPr lang="en-US" altLang="zh-CN" dirty="0" smtClean="0"/>
              <a:t>ecognition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2954" y="444609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Qijie</a:t>
            </a:r>
            <a:r>
              <a:rPr lang="en-US" altLang="zh-CN" sz="2800" dirty="0" smtClean="0"/>
              <a:t> Chen</a:t>
            </a:r>
          </a:p>
          <a:p>
            <a:r>
              <a:rPr lang="en-US" altLang="zh-CN" sz="2800" dirty="0" smtClean="0"/>
              <a:t>Jan 20</a:t>
            </a:r>
            <a:r>
              <a:rPr lang="en-US" altLang="zh-CN" sz="2800" baseline="30000" dirty="0" smtClean="0"/>
              <a:t>th</a:t>
            </a:r>
            <a:r>
              <a:rPr lang="en-US" altLang="zh-CN" sz="2800" dirty="0" smtClean="0"/>
              <a:t> 2016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4462" y="351692"/>
            <a:ext cx="486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CS 9840  Machine Learning in Computer Vision</a:t>
            </a:r>
          </a:p>
          <a:p>
            <a:r>
              <a:rPr lang="en-US" altLang="zh-CN" dirty="0" smtClean="0"/>
              <a:t>Project presentation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57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Result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02" y="1798454"/>
            <a:ext cx="1657350" cy="35147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85" y="1798454"/>
            <a:ext cx="1600200" cy="2743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93" y="1827029"/>
            <a:ext cx="1533525" cy="3486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08" y="1519969"/>
            <a:ext cx="1590675" cy="3114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12226" y="5533292"/>
            <a:ext cx="153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Original label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3345839" y="5459532"/>
            <a:ext cx="153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Predict label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6985487" y="4759569"/>
            <a:ext cx="153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Original label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783514" y="4773024"/>
            <a:ext cx="153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Predict label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096000" y="5628809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accuracy rate is  </a:t>
            </a:r>
            <a:r>
              <a:rPr lang="en-US" altLang="zh-CN" sz="2400" smtClean="0"/>
              <a:t>76.2% (16/21)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239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Project is consist of 3 major parts: </a:t>
            </a:r>
            <a:r>
              <a:rPr lang="en-US" altLang="zh-CN" dirty="0" err="1" smtClean="0"/>
              <a:t>gabor</a:t>
            </a:r>
            <a:r>
              <a:rPr lang="en-US" altLang="zh-CN" dirty="0" smtClean="0"/>
              <a:t> feature + </a:t>
            </a:r>
            <a:r>
              <a:rPr lang="en-US" altLang="zh-CN" dirty="0" err="1" smtClean="0"/>
              <a:t>pca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svm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Future work:</a:t>
            </a:r>
          </a:p>
          <a:p>
            <a:r>
              <a:rPr lang="en-US" altLang="zh-CN" dirty="0" smtClean="0"/>
              <a:t>(1)Use large facial expression database or random data(download </a:t>
            </a:r>
            <a:r>
              <a:rPr lang="en-US" altLang="zh-CN" dirty="0" smtClean="0"/>
              <a:t>images randomly </a:t>
            </a:r>
            <a:r>
              <a:rPr lang="en-US" altLang="zh-CN" dirty="0" smtClean="0"/>
              <a:t>from Internet) to run test</a:t>
            </a:r>
          </a:p>
          <a:p>
            <a:r>
              <a:rPr lang="en-US" altLang="zh-CN" dirty="0" smtClean="0"/>
              <a:t>(2)Figure out how to find appropriate value of variables in </a:t>
            </a:r>
            <a:r>
              <a:rPr lang="en-US" altLang="zh-CN" dirty="0" err="1" smtClean="0"/>
              <a:t>gabor</a:t>
            </a:r>
            <a:r>
              <a:rPr lang="en-US" altLang="zh-CN" dirty="0" smtClean="0"/>
              <a:t> feature method so that it has the best performance. For example, how to define the maximum frequency of </a:t>
            </a:r>
            <a:r>
              <a:rPr lang="en-US" altLang="zh-CN" dirty="0" err="1" smtClean="0"/>
              <a:t>gabor</a:t>
            </a:r>
            <a:r>
              <a:rPr lang="en-US" altLang="zh-CN" dirty="0" smtClean="0"/>
              <a:t> </a:t>
            </a:r>
            <a:r>
              <a:rPr lang="en-US" altLang="zh-CN" dirty="0" smtClean="0"/>
              <a:t>filter sets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39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[1] JG </a:t>
            </a:r>
            <a:r>
              <a:rPr lang="en-US" altLang="zh-CN" dirty="0" err="1" smtClean="0"/>
              <a:t>Daugman</a:t>
            </a:r>
            <a:r>
              <a:rPr lang="en-US" altLang="zh-CN" dirty="0" smtClean="0"/>
              <a:t>. Complete discrete 2-D Gabor transforms by neural networks for image analysis and compression, IEEE Transactions on Acoustics Speech &amp; Signal Processing, 1988, 36(7):1169-1179</a:t>
            </a:r>
          </a:p>
          <a:p>
            <a:r>
              <a:rPr lang="en-US" altLang="zh-CN" dirty="0" smtClean="0"/>
              <a:t>[2] TS Lee.  Image representation using 2D Gabor wavelets. Pattern Analysis &amp; Machine Intelligence IEEE Transactions. 1996, 18(10):959-971</a:t>
            </a:r>
          </a:p>
          <a:p>
            <a:r>
              <a:rPr lang="en-US" altLang="zh-CN" dirty="0" smtClean="0"/>
              <a:t> [3] M </a:t>
            </a:r>
            <a:r>
              <a:rPr lang="en-US" altLang="zh-CN" dirty="0" err="1" smtClean="0"/>
              <a:t>Haghighat</a:t>
            </a:r>
            <a:r>
              <a:rPr lang="en-US" altLang="zh-CN" dirty="0" smtClean="0"/>
              <a:t>, S </a:t>
            </a:r>
            <a:r>
              <a:rPr lang="en-US" altLang="zh-CN" dirty="0" err="1" smtClean="0"/>
              <a:t>Zonouz</a:t>
            </a:r>
            <a:r>
              <a:rPr lang="en-US" altLang="zh-CN" dirty="0" smtClean="0"/>
              <a:t>, M Abdel-</a:t>
            </a:r>
            <a:r>
              <a:rPr lang="en-US" altLang="zh-CN" dirty="0" err="1" smtClean="0"/>
              <a:t>Mottaleb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CloudID</a:t>
            </a:r>
            <a:r>
              <a:rPr lang="en-US" altLang="zh-CN" dirty="0" smtClean="0"/>
              <a:t>: Trustworthy cloud-based and cross-enterprise biometric identification. Expert Systems with Applications, 2015, 42(21):7905-7916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37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734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[4] V </a:t>
            </a:r>
            <a:r>
              <a:rPr lang="en-US" altLang="zh-CN" dirty="0" err="1" smtClean="0"/>
              <a:t>Kyrki</a:t>
            </a:r>
            <a:r>
              <a:rPr lang="en-US" altLang="zh-CN" dirty="0" smtClean="0"/>
              <a:t>,  JK </a:t>
            </a:r>
            <a:r>
              <a:rPr lang="en-US" altLang="zh-CN" dirty="0" err="1" smtClean="0"/>
              <a:t>Kamarainen</a:t>
            </a:r>
            <a:r>
              <a:rPr lang="en-US" altLang="zh-CN" dirty="0" smtClean="0"/>
              <a:t>, H </a:t>
            </a:r>
            <a:r>
              <a:rPr lang="en-US" altLang="zh-CN" dirty="0" err="1" smtClean="0"/>
              <a:t>KälviäinenSimple</a:t>
            </a:r>
            <a:r>
              <a:rPr lang="en-US" altLang="zh-CN" dirty="0" smtClean="0"/>
              <a:t>. Gabor feature space for invariant object recognition. Pattern Recognition Letters, 2004, 25(3):311-318</a:t>
            </a:r>
          </a:p>
          <a:p>
            <a:r>
              <a:rPr lang="en-US" altLang="zh-CN" dirty="0" smtClean="0"/>
              <a:t>[5] L </a:t>
            </a:r>
            <a:r>
              <a:rPr lang="en-US" altLang="zh-CN" dirty="0" err="1" smtClean="0"/>
              <a:t>Chengjun</a:t>
            </a:r>
            <a:r>
              <a:rPr lang="en-US" altLang="zh-CN" dirty="0" smtClean="0"/>
              <a:t>, W Harry. Gabor feature based classification using the enhanced fisher linear discriminant model for face recognition. IEEE Transactions on Image Processing A Publication of the IEEE Signal Processing Society, 2002, 11(4):467-476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51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</a:p>
          <a:p>
            <a:r>
              <a:rPr lang="en-US" altLang="zh-CN" dirty="0" smtClean="0"/>
              <a:t>Data Source</a:t>
            </a:r>
          </a:p>
          <a:p>
            <a:r>
              <a:rPr lang="en-US" altLang="zh-CN" dirty="0" smtClean="0"/>
              <a:t>Feature Extraction</a:t>
            </a:r>
          </a:p>
          <a:p>
            <a:r>
              <a:rPr lang="en-US" altLang="zh-CN" dirty="0" smtClean="0"/>
              <a:t>Data Reduction</a:t>
            </a:r>
          </a:p>
          <a:p>
            <a:r>
              <a:rPr lang="en-US" altLang="zh-CN" dirty="0" smtClean="0"/>
              <a:t>Classifier Selection</a:t>
            </a:r>
          </a:p>
          <a:p>
            <a:r>
              <a:rPr lang="en-US" altLang="zh-CN" dirty="0" smtClean="0"/>
              <a:t>Test Result</a:t>
            </a:r>
          </a:p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6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target of this project is using machine learning technique to find an approach to recognize and classify human facial expression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Workflow: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87869" y="3934680"/>
            <a:ext cx="1383324" cy="875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Source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62600" y="3934680"/>
            <a:ext cx="1383324" cy="875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Preprocessing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537331" y="3919232"/>
            <a:ext cx="1383324" cy="875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537331" y="5301457"/>
            <a:ext cx="1383324" cy="875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Reduction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562600" y="5301457"/>
            <a:ext cx="1383324" cy="875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Classifier Creation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587869" y="5301457"/>
            <a:ext cx="1383324" cy="875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and Analysis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3971193" y="4372433"/>
            <a:ext cx="1591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1"/>
          </p:cNvCxnSpPr>
          <p:nvPr/>
        </p:nvCxnSpPr>
        <p:spPr>
          <a:xfrm flipV="1">
            <a:off x="6970834" y="4356985"/>
            <a:ext cx="1566497" cy="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>
            <a:off x="9228993" y="4794738"/>
            <a:ext cx="0" cy="50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1"/>
          </p:cNvCxnSpPr>
          <p:nvPr/>
        </p:nvCxnSpPr>
        <p:spPr>
          <a:xfrm flipH="1">
            <a:off x="6970834" y="5739210"/>
            <a:ext cx="1566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1"/>
          </p:cNvCxnSpPr>
          <p:nvPr/>
        </p:nvCxnSpPr>
        <p:spPr>
          <a:xfrm flipH="1">
            <a:off x="3971193" y="5739210"/>
            <a:ext cx="1591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92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278"/>
            <a:ext cx="10515600" cy="498230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Pain Expression Subset</a:t>
            </a:r>
            <a:r>
              <a:rPr lang="en-US" altLang="zh-CN" baseline="-25000" dirty="0" smtClean="0"/>
              <a:t>(</a:t>
            </a:r>
            <a:r>
              <a:rPr lang="en-US" altLang="zh-CN" baseline="-25000" dirty="0" smtClean="0">
                <a:hlinkClick r:id="rId2"/>
              </a:rPr>
              <a:t>Link</a:t>
            </a:r>
            <a:r>
              <a:rPr lang="en-US" altLang="zh-CN" baseline="-25000" dirty="0" smtClean="0"/>
              <a:t>)</a:t>
            </a:r>
            <a:r>
              <a:rPr lang="en-US" altLang="zh-CN" dirty="0" smtClean="0"/>
              <a:t> :pictures with 7 expressions(angry, depressed, frightened, happy, normal, painful and surprised) from each of 12 women</a:t>
            </a:r>
          </a:p>
          <a:p>
            <a:r>
              <a:rPr lang="en-US" altLang="zh-CN" dirty="0" smtClean="0"/>
              <a:t>e.g.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75% for training(9 pics/expression),25% for testing(3 pics/expression)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65" y="2930281"/>
            <a:ext cx="1723781" cy="229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11" y="2930281"/>
            <a:ext cx="1700335" cy="22639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173" y="2930281"/>
            <a:ext cx="1688612" cy="22483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38509" y="5331890"/>
            <a:ext cx="157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Angry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81111" y="5331890"/>
            <a:ext cx="157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Happy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70033" y="5331890"/>
            <a:ext cx="157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Surprised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28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Gabor Filter: A linear filter used for edge detection. Frequency and orientation representations of Gabor filters are similar to those of the human visual system</a:t>
            </a:r>
            <a:r>
              <a:rPr lang="en-US" altLang="zh-CN" dirty="0"/>
              <a:t>.</a:t>
            </a:r>
            <a:r>
              <a:rPr lang="en-US" altLang="zh-CN" dirty="0" smtClean="0"/>
              <a:t> It is found to </a:t>
            </a:r>
            <a:r>
              <a:rPr lang="en-US" altLang="zh-CN" dirty="0"/>
              <a:t>be appropriate </a:t>
            </a:r>
            <a:r>
              <a:rPr lang="en-US" altLang="zh-CN" dirty="0" smtClean="0"/>
              <a:t>for </a:t>
            </a:r>
            <a:r>
              <a:rPr lang="en-US" altLang="zh-CN" dirty="0"/>
              <a:t>texture representation and discrimination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62" y="3296770"/>
            <a:ext cx="5471013" cy="336267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09446" y="5065973"/>
            <a:ext cx="339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General definition of Gabor 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99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In 1985, </a:t>
                </a:r>
                <a:r>
                  <a:rPr lang="en-US" altLang="zh-CN" dirty="0" err="1" smtClean="0"/>
                  <a:t>Daugman</a:t>
                </a:r>
                <a:r>
                  <a:rPr lang="en-US" altLang="zh-CN" baseline="30000" dirty="0" smtClean="0"/>
                  <a:t>[1] </a:t>
                </a:r>
                <a:r>
                  <a:rPr lang="en-US" altLang="zh-CN" dirty="0" smtClean="0"/>
                  <a:t>proposes the 2-D Gabor filter function: In the spatial domain, a </a:t>
                </a:r>
                <a:r>
                  <a:rPr lang="en-US" altLang="zh-CN" dirty="0"/>
                  <a:t>two-dimensional Gabor filter is a Gaussian kernel function modulated </a:t>
                </a:r>
                <a:r>
                  <a:rPr lang="en-US" altLang="zh-CN" dirty="0" smtClean="0"/>
                  <a:t>by </a:t>
                </a:r>
                <a:r>
                  <a:rPr lang="en-US" altLang="zh-CN" dirty="0"/>
                  <a:t>a complex sinusoidal plane </a:t>
                </a:r>
                <a:r>
                  <a:rPr lang="en-US" altLang="zh-CN" dirty="0" smtClean="0"/>
                  <a:t>wave</a:t>
                </a:r>
              </a:p>
              <a:p>
                <a:r>
                  <a:rPr lang="en-US" altLang="zh-CN" dirty="0" smtClean="0"/>
                  <a:t>G(</a:t>
                </a:r>
                <a:r>
                  <a:rPr lang="en-US" altLang="zh-CN" dirty="0" err="1" smtClean="0"/>
                  <a:t>x,y</a:t>
                </a:r>
                <a:r>
                  <a:rPr lang="en-US" altLang="zh-CN" dirty="0" smtClean="0"/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l-GR" altLang="zh-CN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l-GR" altLang="zh-CN"/>
                          <m:t>η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/>
                  <a:t>exp(-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zh-CN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zh-CN" i="1" dirty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)× exp(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endParaRPr lang="en-US" altLang="zh-CN" sz="1800" b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xcosθ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ysinθ</m:t>
                    </m:r>
                  </m:oMath>
                </a14:m>
                <a:r>
                  <a:rPr lang="en-US" altLang="zh-CN" sz="1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ycosθ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xsinθ</m:t>
                    </m:r>
                  </m:oMath>
                </a14:m>
                <a:endParaRPr lang="en-US" altLang="zh-CN" sz="1800" dirty="0" smtClean="0"/>
              </a:p>
              <a:p>
                <a:pPr lvl="1"/>
                <a:r>
                  <a:rPr lang="en-US" altLang="zh-CN" sz="1800" dirty="0" err="1" smtClean="0"/>
                  <a:t>i</a:t>
                </a:r>
                <a:r>
                  <a:rPr lang="en-US" altLang="zh-CN" sz="1800" dirty="0" smtClean="0"/>
                  <a:t> is an imaginary number</a:t>
                </a:r>
              </a:p>
              <a:p>
                <a:pPr lvl="1"/>
                <a:r>
                  <a:rPr lang="en-US" altLang="zh-CN" sz="1800" dirty="0" smtClean="0"/>
                  <a:t>γ and η are the </a:t>
                </a:r>
                <a:r>
                  <a:rPr lang="en-US" altLang="zh-CN" sz="1800" dirty="0"/>
                  <a:t>standard deviation of the Gaussian </a:t>
                </a:r>
                <a:r>
                  <a:rPr lang="en-US" altLang="zh-CN" sz="1800" dirty="0" smtClean="0"/>
                  <a:t>envelope projected on the x axis and y axis respectively (depends on the f)</a:t>
                </a:r>
              </a:p>
              <a:p>
                <a:pPr lvl="1"/>
                <a:r>
                  <a:rPr lang="en-US" altLang="zh-CN" sz="1800" dirty="0"/>
                  <a:t>f</a:t>
                </a:r>
                <a:r>
                  <a:rPr lang="en-US" altLang="zh-CN" sz="1800" dirty="0" smtClean="0"/>
                  <a:t> is the frequency of </a:t>
                </a:r>
                <a:r>
                  <a:rPr lang="en-US" altLang="zh-CN" sz="1800" dirty="0" err="1" smtClean="0"/>
                  <a:t>gabor</a:t>
                </a:r>
                <a:r>
                  <a:rPr lang="en-US" altLang="zh-CN" sz="1800" dirty="0" smtClean="0"/>
                  <a:t> filter(range from 0~0.5)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51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</a:t>
            </a:r>
            <a:r>
              <a:rPr lang="en-US" altLang="zh-CN" dirty="0" smtClean="0"/>
              <a:t>se 5 scales and 8 orientation </a:t>
            </a:r>
            <a:r>
              <a:rPr lang="en-US" altLang="zh-CN" dirty="0" err="1" smtClean="0"/>
              <a:t>gabor</a:t>
            </a:r>
            <a:r>
              <a:rPr lang="en-US" altLang="zh-CN" dirty="0" smtClean="0"/>
              <a:t> filter set</a:t>
            </a:r>
            <a:r>
              <a:rPr lang="en-US" altLang="zh-CN" baseline="30000" dirty="0" smtClean="0"/>
              <a:t>[2]</a:t>
            </a:r>
            <a:r>
              <a:rPr lang="en-US" altLang="zh-CN" dirty="0" smtClean="0"/>
              <a:t>, each filter set is a 12*12 matrix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So each pixel in a image has 40 dimension features after filtering by </a:t>
            </a:r>
            <a:r>
              <a:rPr lang="en-US" altLang="zh-CN" dirty="0" err="1" smtClean="0"/>
              <a:t>gabor</a:t>
            </a:r>
            <a:r>
              <a:rPr lang="en-US" altLang="zh-CN" dirty="0" smtClean="0"/>
              <a:t> filter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00" y="2396636"/>
            <a:ext cx="4060946" cy="28656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82714" y="3506279"/>
            <a:ext cx="338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Gabor wavelets in five scales and eight </a:t>
            </a:r>
            <a:r>
              <a:rPr lang="en-US" altLang="zh-CN" dirty="0" smtClean="0"/>
              <a:t>orientations</a:t>
            </a:r>
            <a:r>
              <a:rPr lang="en-US" altLang="zh-CN" baseline="30000" dirty="0" smtClean="0"/>
              <a:t>[3]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2477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Reduction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8831"/>
            <a:ext cx="10515600" cy="4688132"/>
          </a:xfrm>
        </p:spPr>
        <p:txBody>
          <a:bodyPr/>
          <a:lstStyle/>
          <a:p>
            <a:r>
              <a:rPr lang="en-US" altLang="zh-CN" dirty="0" smtClean="0"/>
              <a:t>If the image size is 100*100, its feature vector has 400000 dimensions, it’s too huge!</a:t>
            </a:r>
          </a:p>
          <a:p>
            <a:endParaRPr lang="en-US" altLang="zh-CN" dirty="0"/>
          </a:p>
          <a:p>
            <a:r>
              <a:rPr lang="en-US" altLang="zh-CN" dirty="0" smtClean="0"/>
              <a:t>How to do?</a:t>
            </a:r>
          </a:p>
          <a:p>
            <a:r>
              <a:rPr lang="en-US" altLang="zh-CN" dirty="0" smtClean="0"/>
              <a:t>(1)</a:t>
            </a:r>
            <a:r>
              <a:rPr lang="en-US" altLang="zh-CN" dirty="0" err="1" smtClean="0"/>
              <a:t>Downsample</a:t>
            </a:r>
            <a:r>
              <a:rPr lang="en-US" altLang="zh-CN" dirty="0" smtClean="0"/>
              <a:t> the feature: Based on the fact that adjacent pixels in the image are usually correlated</a:t>
            </a:r>
            <a:r>
              <a:rPr lang="en-US" altLang="zh-CN" baseline="30000" dirty="0" smtClean="0"/>
              <a:t>[1]</a:t>
            </a:r>
            <a:r>
              <a:rPr lang="en-US" altLang="zh-CN" dirty="0" smtClean="0"/>
              <a:t>, if we down sample the factor of two, the dimension of feature vector will be 400000/(2×2</a:t>
            </a:r>
            <a:r>
              <a:rPr lang="en-US" altLang="zh-CN" dirty="0"/>
              <a:t>)</a:t>
            </a:r>
            <a:r>
              <a:rPr lang="en-US" altLang="zh-CN" dirty="0" smtClean="0"/>
              <a:t>=100000</a:t>
            </a:r>
          </a:p>
          <a:p>
            <a:endParaRPr lang="en-US" altLang="zh-CN" dirty="0"/>
          </a:p>
          <a:p>
            <a:r>
              <a:rPr lang="en-US" altLang="zh-CN" dirty="0" smtClean="0"/>
              <a:t>(2)PCA: implementing followed the procedures from the course slide 6, p28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0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Classifier Selection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SVM: 	SVM has better performance to handle pattern recognition problem with small samples and nonlinear features.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I use the LIBSVM library to implement SVM classifier as what we did in the assignment 2, problem 4&amp;5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62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578</Words>
  <Application>Microsoft Office PowerPoint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Facial Expression Recognition</vt:lpstr>
      <vt:lpstr>Agenda</vt:lpstr>
      <vt:lpstr>Overview</vt:lpstr>
      <vt:lpstr>Data Source</vt:lpstr>
      <vt:lpstr>Feature Extraction</vt:lpstr>
      <vt:lpstr>Feature Extraction</vt:lpstr>
      <vt:lpstr>Feature Extraction</vt:lpstr>
      <vt:lpstr>Data Reduction</vt:lpstr>
      <vt:lpstr>Classifier Selection </vt:lpstr>
      <vt:lpstr>Test Result</vt:lpstr>
      <vt:lpstr>Summary</vt:lpstr>
      <vt:lpstr>Reference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Jacky Chen</dc:creator>
  <cp:lastModifiedBy>Jacky Chen</cp:lastModifiedBy>
  <cp:revision>33</cp:revision>
  <dcterms:created xsi:type="dcterms:W3CDTF">2016-01-20T00:14:06Z</dcterms:created>
  <dcterms:modified xsi:type="dcterms:W3CDTF">2016-01-20T14:34:48Z</dcterms:modified>
</cp:coreProperties>
</file>