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58" r:id="rId5"/>
    <p:sldId id="261" r:id="rId6"/>
    <p:sldId id="259"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D2BC-A8FF-49E3-B95F-6D657CE221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91611-FE79-1405-B36C-02CAF2888E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76A95E-82AC-F4E5-2C91-46833438889B}"/>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5" name="Footer Placeholder 4">
            <a:extLst>
              <a:ext uri="{FF2B5EF4-FFF2-40B4-BE49-F238E27FC236}">
                <a16:creationId xmlns:a16="http://schemas.microsoft.com/office/drawing/2014/main" id="{BB8E7702-A72A-958F-DF67-BD2B694C6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948B3-4474-CAFE-616A-3EBC375EEBEC}"/>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16159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6AD6-CB01-DF59-76EB-71D3E16F75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619E29-0A5A-BC41-1504-AE3B6E9B7D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B8B7-68F3-BEDB-02DA-DC6FEC016D13}"/>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5" name="Footer Placeholder 4">
            <a:extLst>
              <a:ext uri="{FF2B5EF4-FFF2-40B4-BE49-F238E27FC236}">
                <a16:creationId xmlns:a16="http://schemas.microsoft.com/office/drawing/2014/main" id="{8F285120-42FC-10EA-49DC-E0A1E4835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0A8B8-5ED4-C9D6-3ED2-E9A3498CDA73}"/>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3143652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0AD057-A224-41EF-F1E8-A4754A2ADB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424EA7-BDFD-D2B2-3C66-5E4619F0B7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40C68-6A11-F58F-18FB-CFD76E0ABF2F}"/>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5" name="Footer Placeholder 4">
            <a:extLst>
              <a:ext uri="{FF2B5EF4-FFF2-40B4-BE49-F238E27FC236}">
                <a16:creationId xmlns:a16="http://schemas.microsoft.com/office/drawing/2014/main" id="{4FF6A6DF-3AFE-1D04-A75A-6756719F4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CAD5B-474B-8930-70B5-A7B48CE899AF}"/>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278110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957B-B887-3DD9-FD57-E75C848DE1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44C0D-F0C9-F661-7E6F-D22189CD52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DC14-7B29-5AA6-E5C2-1832ED9063CB}"/>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5" name="Footer Placeholder 4">
            <a:extLst>
              <a:ext uri="{FF2B5EF4-FFF2-40B4-BE49-F238E27FC236}">
                <a16:creationId xmlns:a16="http://schemas.microsoft.com/office/drawing/2014/main" id="{013F88EB-A99E-1FBE-4705-CCD43F375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25945-3238-143E-28A8-78A649A2A2B9}"/>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382693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4F19-DBF5-2C2E-3963-E343113C8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F6AA8F-640E-45FF-2C1E-CD57459AB1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EAC12F-7466-0C60-CB3E-F2AE84A982B8}"/>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5" name="Footer Placeholder 4">
            <a:extLst>
              <a:ext uri="{FF2B5EF4-FFF2-40B4-BE49-F238E27FC236}">
                <a16:creationId xmlns:a16="http://schemas.microsoft.com/office/drawing/2014/main" id="{289A23FB-7F5D-9FA9-0B75-A438029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CBF7A-CD9E-4ADF-350F-7A07AE101934}"/>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114820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5211-1C35-7E0D-C1F0-C096DC419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6C298C-4AD9-B70E-BF09-BCBF4A89E1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153414-EF0A-1865-9FB8-D0A766457D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61CC-C964-B0D6-528B-7564FDEB6486}"/>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6" name="Footer Placeholder 5">
            <a:extLst>
              <a:ext uri="{FF2B5EF4-FFF2-40B4-BE49-F238E27FC236}">
                <a16:creationId xmlns:a16="http://schemas.microsoft.com/office/drawing/2014/main" id="{B562F9F3-26BD-D525-204A-CF0C94E82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298DB-06B3-70C6-FD67-E0399F203AC1}"/>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58487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D4CC-AA7B-32A2-A694-97BADAF0F6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28030-D815-671F-65F2-E93A37532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1A043-DBE2-13FF-2E89-172C396BE5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1FC688-5A67-A872-11CC-BCEE786AA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52DAE-0214-A974-DA81-A40D6B9B0C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57EB2D-5E8D-7C74-71C5-2168CB0F72A5}"/>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8" name="Footer Placeholder 7">
            <a:extLst>
              <a:ext uri="{FF2B5EF4-FFF2-40B4-BE49-F238E27FC236}">
                <a16:creationId xmlns:a16="http://schemas.microsoft.com/office/drawing/2014/main" id="{0988D88D-AF79-FB44-B5FD-EC076F8C7A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D9B5DE-841C-89AA-429E-BA7055A0808F}"/>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129716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E3AB-F0D5-8EAB-2538-157A61F95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9A640-D9FA-2DA6-6057-D4F121D56FB4}"/>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4" name="Footer Placeholder 3">
            <a:extLst>
              <a:ext uri="{FF2B5EF4-FFF2-40B4-BE49-F238E27FC236}">
                <a16:creationId xmlns:a16="http://schemas.microsoft.com/office/drawing/2014/main" id="{485E5B1C-6082-F946-99CD-90257B216F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9991AD-EB17-1509-5DE1-AADA6DA79964}"/>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215704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732AC-82F1-4105-E93D-B104CA71421A}"/>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3" name="Footer Placeholder 2">
            <a:extLst>
              <a:ext uri="{FF2B5EF4-FFF2-40B4-BE49-F238E27FC236}">
                <a16:creationId xmlns:a16="http://schemas.microsoft.com/office/drawing/2014/main" id="{B58E2541-5EA0-3E6B-2FC8-889552F866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66F4E2-C31C-9AC1-27FB-07C88A386B6E}"/>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1208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5EB7-A124-EBA8-E9E6-17E59DD6D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EE5B87-C7DF-3B67-8051-CDB3C8256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D0B0C7-9CCF-E401-5443-816084380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3EB6E-1E9C-E0C5-7AF6-C22358ADA50B}"/>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6" name="Footer Placeholder 5">
            <a:extLst>
              <a:ext uri="{FF2B5EF4-FFF2-40B4-BE49-F238E27FC236}">
                <a16:creationId xmlns:a16="http://schemas.microsoft.com/office/drawing/2014/main" id="{1F414888-8725-F6E0-0013-FC00217CA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DAD9F6-3D25-3390-04C0-EE696EC681F2}"/>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140907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0910-C0AF-45E1-E85B-88F9DDB06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628569-BF64-E01A-0759-6D003F84C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26DD70-7F3B-DE05-BE0A-BD142579D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C31AD-E7A8-832F-A153-BA4CDB7B1BF5}"/>
              </a:ext>
            </a:extLst>
          </p:cNvPr>
          <p:cNvSpPr>
            <a:spLocks noGrp="1"/>
          </p:cNvSpPr>
          <p:nvPr>
            <p:ph type="dt" sz="half" idx="10"/>
          </p:nvPr>
        </p:nvSpPr>
        <p:spPr/>
        <p:txBody>
          <a:bodyPr/>
          <a:lstStyle/>
          <a:p>
            <a:fld id="{FA9A3EAA-A59D-42ED-87A6-5F590BFF49ED}" type="datetimeFigureOut">
              <a:rPr lang="en-US" smtClean="0"/>
              <a:t>3/23/2023</a:t>
            </a:fld>
            <a:endParaRPr lang="en-US"/>
          </a:p>
        </p:txBody>
      </p:sp>
      <p:sp>
        <p:nvSpPr>
          <p:cNvPr id="6" name="Footer Placeholder 5">
            <a:extLst>
              <a:ext uri="{FF2B5EF4-FFF2-40B4-BE49-F238E27FC236}">
                <a16:creationId xmlns:a16="http://schemas.microsoft.com/office/drawing/2014/main" id="{383AF38B-62A5-82B4-9634-F8982F56C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C2A97-AF2F-BCC2-5EAC-73C8A837CD53}"/>
              </a:ext>
            </a:extLst>
          </p:cNvPr>
          <p:cNvSpPr>
            <a:spLocks noGrp="1"/>
          </p:cNvSpPr>
          <p:nvPr>
            <p:ph type="sldNum" sz="quarter" idx="12"/>
          </p:nvPr>
        </p:nvSpPr>
        <p:spPr/>
        <p:txBody>
          <a:bodyPr/>
          <a:lstStyle/>
          <a:p>
            <a:fld id="{911113B1-BDA7-45A8-A7C0-54C49B7D7D96}" type="slidenum">
              <a:rPr lang="en-US" smtClean="0"/>
              <a:t>‹#›</a:t>
            </a:fld>
            <a:endParaRPr lang="en-US"/>
          </a:p>
        </p:txBody>
      </p:sp>
    </p:spTree>
    <p:extLst>
      <p:ext uri="{BB962C8B-B14F-4D97-AF65-F5344CB8AC3E}">
        <p14:creationId xmlns:p14="http://schemas.microsoft.com/office/powerpoint/2010/main" val="293714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2F502-476F-24D2-EE9B-336ED822B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1E314C-FBBC-A000-84FE-6C854036F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E06AA-871D-CFCB-32B5-2FFE7368E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A3EAA-A59D-42ED-87A6-5F590BFF49ED}" type="datetimeFigureOut">
              <a:rPr lang="en-US" smtClean="0"/>
              <a:t>3/23/2023</a:t>
            </a:fld>
            <a:endParaRPr lang="en-US"/>
          </a:p>
        </p:txBody>
      </p:sp>
      <p:sp>
        <p:nvSpPr>
          <p:cNvPr id="5" name="Footer Placeholder 4">
            <a:extLst>
              <a:ext uri="{FF2B5EF4-FFF2-40B4-BE49-F238E27FC236}">
                <a16:creationId xmlns:a16="http://schemas.microsoft.com/office/drawing/2014/main" id="{245EA786-F117-918E-28A7-E2724C54AB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0D9080-6F7C-6AA7-6A7D-991EECEC7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113B1-BDA7-45A8-A7C0-54C49B7D7D96}" type="slidenum">
              <a:rPr lang="en-US" smtClean="0"/>
              <a:t>‹#›</a:t>
            </a:fld>
            <a:endParaRPr lang="en-US"/>
          </a:p>
        </p:txBody>
      </p:sp>
    </p:spTree>
    <p:extLst>
      <p:ext uri="{BB962C8B-B14F-4D97-AF65-F5344CB8AC3E}">
        <p14:creationId xmlns:p14="http://schemas.microsoft.com/office/powerpoint/2010/main" val="176247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F9C0-628F-E517-B8D7-88EB77232221}"/>
              </a:ext>
            </a:extLst>
          </p:cNvPr>
          <p:cNvSpPr>
            <a:spLocks noGrp="1"/>
          </p:cNvSpPr>
          <p:nvPr>
            <p:ph type="ctrTitle"/>
          </p:nvPr>
        </p:nvSpPr>
        <p:spPr>
          <a:xfrm>
            <a:off x="0" y="-27709"/>
            <a:ext cx="12192000" cy="526473"/>
          </a:xfrm>
        </p:spPr>
        <p:txBody>
          <a:bodyPr>
            <a:normAutofit fontScale="90000"/>
          </a:bodyPr>
          <a:lstStyle/>
          <a:p>
            <a:r>
              <a:rPr lang="en-US" sz="3200" dirty="0">
                <a:latin typeface="Times New Roman" panose="02020603050405020304" pitchFamily="18" charset="0"/>
                <a:cs typeface="Times New Roman" panose="02020603050405020304" pitchFamily="18" charset="0"/>
              </a:rPr>
              <a:t>Individualized generation of young women’s crotch curve based on body images</a:t>
            </a:r>
          </a:p>
        </p:txBody>
      </p:sp>
      <p:sp>
        <p:nvSpPr>
          <p:cNvPr id="3" name="Subtitle 2">
            <a:extLst>
              <a:ext uri="{FF2B5EF4-FFF2-40B4-BE49-F238E27FC236}">
                <a16:creationId xmlns:a16="http://schemas.microsoft.com/office/drawing/2014/main" id="{2F249BDD-DD45-5655-BD72-36AC26FD452D}"/>
              </a:ext>
            </a:extLst>
          </p:cNvPr>
          <p:cNvSpPr>
            <a:spLocks noGrp="1"/>
          </p:cNvSpPr>
          <p:nvPr>
            <p:ph type="subTitle" idx="1"/>
          </p:nvPr>
        </p:nvSpPr>
        <p:spPr>
          <a:xfrm>
            <a:off x="369997" y="637165"/>
            <a:ext cx="11720945" cy="6220835"/>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traditional manual measuring method:</a:t>
            </a:r>
          </a:p>
          <a:p>
            <a:pPr marL="1257300" lvl="2"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technical requirements</a:t>
            </a:r>
          </a:p>
          <a:p>
            <a:pPr marL="1257300" lvl="2"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Embarrassment of direct body contact</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Technique: </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Generate the crotch curve of the human body based on image measurements</a:t>
            </a:r>
          </a:p>
          <a:p>
            <a:pPr marL="342900" indent="-342900" algn="l">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Methods</a:t>
            </a:r>
            <a:r>
              <a:rPr lang="en-US" dirty="0">
                <a:latin typeface="Times New Roman" panose="02020603050405020304" pitchFamily="18" charset="0"/>
                <a:cs typeface="Times New Roman" panose="02020603050405020304" pitchFamily="18" charset="0"/>
              </a:rPr>
              <a:t>: </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parameter-point-curve fitting rules</a:t>
            </a:r>
          </a:p>
          <a:p>
            <a:pPr marL="1257300" lvl="2"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11 key points </a:t>
            </a:r>
          </a:p>
          <a:p>
            <a:pPr marL="1257300" lvl="2"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Thicknesses and heights related crotch parameters extracted by feature points based on the human contour</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 and regress analysis among key points and crotch parameters.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Results: </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errors of H_3 , T_H , T_A and T_W are mainly between −5 and 5 mm</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79% of the errors at each point is ±15 mm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Further study focus:</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Distinguish different human body types</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Make the modifications of the pattern crotch curves based on the body crotch curve</a:t>
            </a:r>
          </a:p>
          <a:p>
            <a:pPr lvl="1" algn="l"/>
            <a:endParaRPr lang="en-US" dirty="0">
              <a:latin typeface="Times New Roman" panose="02020603050405020304" pitchFamily="18" charset="0"/>
              <a:cs typeface="Times New Roman" panose="02020603050405020304" pitchFamily="18" charset="0"/>
            </a:endParaRPr>
          </a:p>
          <a:p>
            <a:pPr lvl="1" algn="l"/>
            <a:endParaRPr lang="en-US"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67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5F32F-5C0C-E59F-095A-D2DA0EB1D252}"/>
              </a:ext>
            </a:extLst>
          </p:cNvPr>
          <p:cNvPicPr>
            <a:picLocks noChangeAspect="1"/>
          </p:cNvPicPr>
          <p:nvPr/>
        </p:nvPicPr>
        <p:blipFill>
          <a:blip r:embed="rId2"/>
          <a:stretch>
            <a:fillRect/>
          </a:stretch>
        </p:blipFill>
        <p:spPr>
          <a:xfrm>
            <a:off x="129148" y="1063157"/>
            <a:ext cx="7038975" cy="4391025"/>
          </a:xfrm>
          <a:prstGeom prst="rect">
            <a:avLst/>
          </a:prstGeom>
        </p:spPr>
      </p:pic>
      <p:pic>
        <p:nvPicPr>
          <p:cNvPr id="7" name="Picture 6">
            <a:extLst>
              <a:ext uri="{FF2B5EF4-FFF2-40B4-BE49-F238E27FC236}">
                <a16:creationId xmlns:a16="http://schemas.microsoft.com/office/drawing/2014/main" id="{3BFA19AB-FC1A-3A8A-186B-C12805234696}"/>
              </a:ext>
            </a:extLst>
          </p:cNvPr>
          <p:cNvPicPr>
            <a:picLocks noChangeAspect="1"/>
          </p:cNvPicPr>
          <p:nvPr/>
        </p:nvPicPr>
        <p:blipFill>
          <a:blip r:embed="rId3"/>
          <a:stretch>
            <a:fillRect/>
          </a:stretch>
        </p:blipFill>
        <p:spPr>
          <a:xfrm>
            <a:off x="7168123" y="1150004"/>
            <a:ext cx="4171950" cy="3876675"/>
          </a:xfrm>
          <a:prstGeom prst="rect">
            <a:avLst/>
          </a:prstGeom>
        </p:spPr>
      </p:pic>
    </p:spTree>
    <p:extLst>
      <p:ext uri="{BB962C8B-B14F-4D97-AF65-F5344CB8AC3E}">
        <p14:creationId xmlns:p14="http://schemas.microsoft.com/office/powerpoint/2010/main" val="404913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2A5B36-49F3-8F79-5A0A-0B3CEA812EF1}"/>
              </a:ext>
            </a:extLst>
          </p:cNvPr>
          <p:cNvPicPr>
            <a:picLocks noChangeAspect="1"/>
          </p:cNvPicPr>
          <p:nvPr/>
        </p:nvPicPr>
        <p:blipFill>
          <a:blip r:embed="rId2"/>
          <a:stretch>
            <a:fillRect/>
          </a:stretch>
        </p:blipFill>
        <p:spPr>
          <a:xfrm>
            <a:off x="3041746" y="151522"/>
            <a:ext cx="6108507" cy="6706478"/>
          </a:xfrm>
          <a:prstGeom prst="rect">
            <a:avLst/>
          </a:prstGeom>
        </p:spPr>
      </p:pic>
    </p:spTree>
    <p:extLst>
      <p:ext uri="{BB962C8B-B14F-4D97-AF65-F5344CB8AC3E}">
        <p14:creationId xmlns:p14="http://schemas.microsoft.com/office/powerpoint/2010/main" val="18676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07D456-A186-23AD-36FF-C9D55888DE46}"/>
              </a:ext>
            </a:extLst>
          </p:cNvPr>
          <p:cNvPicPr>
            <a:picLocks noChangeAspect="1"/>
          </p:cNvPicPr>
          <p:nvPr/>
        </p:nvPicPr>
        <p:blipFill>
          <a:blip r:embed="rId2"/>
          <a:stretch>
            <a:fillRect/>
          </a:stretch>
        </p:blipFill>
        <p:spPr>
          <a:xfrm>
            <a:off x="-33614" y="295836"/>
            <a:ext cx="12259227" cy="5970493"/>
          </a:xfrm>
          <a:prstGeom prst="rect">
            <a:avLst/>
          </a:prstGeom>
        </p:spPr>
      </p:pic>
    </p:spTree>
    <p:extLst>
      <p:ext uri="{BB962C8B-B14F-4D97-AF65-F5344CB8AC3E}">
        <p14:creationId xmlns:p14="http://schemas.microsoft.com/office/powerpoint/2010/main" val="353890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10;&#10;Description automatically generated">
            <a:extLst>
              <a:ext uri="{FF2B5EF4-FFF2-40B4-BE49-F238E27FC236}">
                <a16:creationId xmlns:a16="http://schemas.microsoft.com/office/drawing/2014/main" id="{D0F1B39F-3FC4-1FAB-43B8-1D85E58609C6}"/>
              </a:ext>
            </a:extLst>
          </p:cNvPr>
          <p:cNvPicPr>
            <a:picLocks noChangeAspect="1"/>
          </p:cNvPicPr>
          <p:nvPr/>
        </p:nvPicPr>
        <p:blipFill rotWithShape="1">
          <a:blip r:embed="rId2"/>
          <a:srcRect l="32657" t="22604" r="16414" b="16107"/>
          <a:stretch/>
        </p:blipFill>
        <p:spPr bwMode="auto">
          <a:xfrm>
            <a:off x="2082613" y="1002193"/>
            <a:ext cx="8565776" cy="5798491"/>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4C77D18-8867-15BC-48C5-809949AE6FD9}"/>
              </a:ext>
            </a:extLst>
          </p:cNvPr>
          <p:cNvSpPr txBox="1"/>
          <p:nvPr/>
        </p:nvSpPr>
        <p:spPr>
          <a:xfrm>
            <a:off x="494179" y="331753"/>
            <a:ext cx="11581280" cy="670440"/>
          </a:xfrm>
          <a:prstGeom prst="rect">
            <a:avLst/>
          </a:prstGeom>
          <a:noFill/>
        </p:spPr>
        <p:txBody>
          <a:bodyPr wrap="square">
            <a:spAutoFit/>
          </a:bodyPr>
          <a:lstStyle/>
          <a:p>
            <a:pPr indent="457200">
              <a:lnSpc>
                <a:spcPct val="107000"/>
              </a:lnSpc>
              <a:spcAft>
                <a:spcPts val="800"/>
              </a:spcAft>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Description:</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 Point calculated midway between the right and left </a:t>
            </a:r>
            <a:r>
              <a:rPr lang="en-US" sz="1800" kern="100" dirty="0" err="1">
                <a:effectLst/>
                <a:latin typeface="Times New Roman" panose="02020603050405020304" pitchFamily="18" charset="0"/>
                <a:ea typeface="等线" panose="02010600030101010101" pitchFamily="2" charset="-122"/>
                <a:cs typeface="Times New Roman" panose="02020603050405020304" pitchFamily="18" charset="0"/>
              </a:rPr>
              <a:t>trochanterion</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 landmarks at the level of Crotch Height as measured with the anthropometer.” (p.38)</a:t>
            </a:r>
            <a:endParaRPr lang="en-US" sz="1600" kern="1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850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713250-45A0-BB9B-063C-17828E82C3A9}"/>
              </a:ext>
            </a:extLst>
          </p:cNvPr>
          <p:cNvSpPr txBox="1"/>
          <p:nvPr/>
        </p:nvSpPr>
        <p:spPr>
          <a:xfrm>
            <a:off x="1748118" y="389965"/>
            <a:ext cx="8875058" cy="374077"/>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CAESAR-Landmarks- ADA408374</a:t>
            </a:r>
            <a:endParaRPr lang="en-US" sz="1600" kern="1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08024E0B-EE26-B883-358A-E89BF2F7CB89}"/>
              </a:ext>
            </a:extLst>
          </p:cNvPr>
          <p:cNvSpPr txBox="1"/>
          <p:nvPr/>
        </p:nvSpPr>
        <p:spPr>
          <a:xfrm>
            <a:off x="927845" y="2204043"/>
            <a:ext cx="10596283" cy="1365758"/>
          </a:xfrm>
          <a:prstGeom prst="rect">
            <a:avLst/>
          </a:prstGeom>
          <a:noFill/>
        </p:spPr>
        <p:txBody>
          <a:bodyPr wrap="square">
            <a:spAutoFit/>
          </a:bodyPr>
          <a:lstStyle/>
          <a:p>
            <a:pPr indent="457200">
              <a:lnSpc>
                <a:spcPct val="107000"/>
              </a:lnSpc>
              <a:spcAft>
                <a:spcPts val="800"/>
              </a:spcAft>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This is Civilian American and European Surface Anthropometry Resource (CAESAR), Final Report, Volume II: Descriptions, which provides a general description of the methods used for the demographics, the measurements (both 3-D and 1-D), and the landmarks.</a:t>
            </a:r>
            <a:endParaRPr lang="en-US" sz="1600" kern="100" dirty="0">
              <a:effectLst/>
              <a:latin typeface="Calibri" panose="020F0502020204030204" pitchFamily="34" charset="0"/>
              <a:ea typeface="等线" panose="02010600030101010101" pitchFamily="2" charset="-122"/>
              <a:cs typeface="Times New Roman" panose="02020603050405020304" pitchFamily="18" charset="0"/>
            </a:endParaRPr>
          </a:p>
          <a:p>
            <a:pPr indent="457200">
              <a:lnSpc>
                <a:spcPct val="107000"/>
              </a:lnSpc>
              <a:spcAft>
                <a:spcPts val="800"/>
              </a:spcAft>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We take out page 38 which refers to the description of the crotch.</a:t>
            </a:r>
            <a:endParaRPr lang="en-US" sz="1600" kern="1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2062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A08F-D9A6-7133-79B9-8A31A672655C}"/>
              </a:ext>
            </a:extLst>
          </p:cNvPr>
          <p:cNvSpPr txBox="1">
            <a:spLocks/>
          </p:cNvSpPr>
          <p:nvPr/>
        </p:nvSpPr>
        <p:spPr>
          <a:xfrm>
            <a:off x="0" y="-27709"/>
            <a:ext cx="12192000" cy="995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7000"/>
              </a:lnSpc>
              <a:spcAft>
                <a:spcPts val="800"/>
              </a:spcAft>
            </a:pPr>
            <a:r>
              <a:rPr lang="en-US" sz="2900" kern="100" dirty="0">
                <a:effectLst/>
                <a:latin typeface="Times New Roman" panose="02020603050405020304" pitchFamily="18" charset="0"/>
                <a:ea typeface="等线" panose="02010600030101010101" pitchFamily="2" charset="-122"/>
                <a:cs typeface="Times New Roman" panose="02020603050405020304" pitchFamily="18" charset="0"/>
              </a:rPr>
              <a:t>An image-based shape analysis approach and its application to young women’s waist-hip-leg position</a:t>
            </a:r>
            <a:endParaRPr lang="en-US" sz="2900" kern="1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3" name="Subtitle 2">
            <a:extLst>
              <a:ext uri="{FF2B5EF4-FFF2-40B4-BE49-F238E27FC236}">
                <a16:creationId xmlns:a16="http://schemas.microsoft.com/office/drawing/2014/main" id="{BBE6CFC8-7B1A-75D1-8943-C4F256CB394B}"/>
              </a:ext>
            </a:extLst>
          </p:cNvPr>
          <p:cNvSpPr txBox="1">
            <a:spLocks/>
          </p:cNvSpPr>
          <p:nvPr/>
        </p:nvSpPr>
        <p:spPr>
          <a:xfrm>
            <a:off x="235527" y="968188"/>
            <a:ext cx="11720945" cy="632011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600" dirty="0">
                <a:latin typeface="Times New Roman" panose="02020603050405020304" pitchFamily="18" charset="0"/>
                <a:cs typeface="Times New Roman" panose="02020603050405020304" pitchFamily="18" charset="0"/>
              </a:rPr>
              <a:t>Problem: </a:t>
            </a:r>
          </a:p>
          <a:p>
            <a:pPr marL="800100" lvl="1" indent="-342900"/>
            <a:r>
              <a:rPr lang="en-US" sz="2200" dirty="0">
                <a:latin typeface="Times New Roman" panose="02020603050405020304" pitchFamily="18" charset="0"/>
                <a:cs typeface="Times New Roman" panose="02020603050405020304" pitchFamily="18" charset="0"/>
              </a:rPr>
              <a:t>Pants' fit is mainly influenced by the body measurements, shape, and postures of the wear’s waist-hip-leg part</a:t>
            </a:r>
          </a:p>
          <a:p>
            <a:pPr marL="342900" indent="-342900"/>
            <a:r>
              <a:rPr lang="en-US" sz="2600" dirty="0">
                <a:latin typeface="Times New Roman" panose="02020603050405020304" pitchFamily="18" charset="0"/>
                <a:cs typeface="Times New Roman" panose="02020603050405020304" pitchFamily="18" charset="0"/>
              </a:rPr>
              <a:t>Technique: </a:t>
            </a:r>
          </a:p>
          <a:p>
            <a:pPr marL="800100" lvl="1" indent="-342900"/>
            <a:r>
              <a:rPr lang="en-US" altLang="zh-CN"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mage-based shape analysis (ISA)</a:t>
            </a:r>
          </a:p>
          <a:p>
            <a:pPr marL="1257300" lvl="2" indent="-342900"/>
            <a:r>
              <a:rPr lang="en-US" sz="1900" dirty="0">
                <a:latin typeface="Times New Roman" panose="02020603050405020304" pitchFamily="18" charset="0"/>
                <a:cs typeface="Times New Roman" panose="02020603050405020304" pitchFamily="18" charset="0"/>
              </a:rPr>
              <a:t>Realize the quick automatic shape identification of the waist-hip-leg position based on body images </a:t>
            </a:r>
          </a:p>
          <a:p>
            <a:pPr marL="1257300" lvl="2" indent="-342900"/>
            <a:r>
              <a:rPr lang="en-US" sz="1900" dirty="0">
                <a:latin typeface="Times New Roman" panose="02020603050405020304" pitchFamily="18" charset="0"/>
                <a:cs typeface="Times New Roman" panose="02020603050405020304" pitchFamily="18" charset="0"/>
              </a:rPr>
              <a:t>Apply to pants’ pattern for different body types by analyzing the relationship between the waist-hip-leg shape and pants</a:t>
            </a:r>
          </a:p>
          <a:p>
            <a:pPr marL="342900" indent="-342900"/>
            <a:r>
              <a:rPr lang="en-US" altLang="zh-CN" sz="2600" dirty="0">
                <a:latin typeface="Times New Roman" panose="02020603050405020304" pitchFamily="18" charset="0"/>
                <a:cs typeface="Times New Roman" panose="02020603050405020304" pitchFamily="18" charset="0"/>
              </a:rPr>
              <a:t>Methods</a:t>
            </a:r>
            <a:r>
              <a:rPr lang="en-US" sz="2600" dirty="0">
                <a:latin typeface="Times New Roman" panose="02020603050405020304" pitchFamily="18" charset="0"/>
                <a:cs typeface="Times New Roman" panose="02020603050405020304" pitchFamily="18" charset="0"/>
              </a:rPr>
              <a:t>: </a:t>
            </a:r>
          </a:p>
          <a:p>
            <a:pPr marL="800100" lvl="1" indent="-342900"/>
            <a:r>
              <a:rPr lang="en-US" sz="2200" dirty="0">
                <a:latin typeface="Times New Roman" panose="02020603050405020304" pitchFamily="18" charset="0"/>
                <a:cs typeface="Times New Roman" panose="02020603050405020304" pitchFamily="18" charset="0"/>
              </a:rPr>
              <a:t>Factor Analysis</a:t>
            </a:r>
          </a:p>
          <a:p>
            <a:pPr marL="800100" lvl="1" indent="-342900"/>
            <a:r>
              <a:rPr lang="en-US" sz="2200" dirty="0">
                <a:latin typeface="Times New Roman" panose="02020603050405020304" pitchFamily="18" charset="0"/>
                <a:cs typeface="Times New Roman" panose="02020603050405020304" pitchFamily="18" charset="0"/>
              </a:rPr>
              <a:t>Clustering (K-means)</a:t>
            </a:r>
          </a:p>
          <a:p>
            <a:pPr marL="342900" indent="-342900"/>
            <a:r>
              <a:rPr lang="en-US" sz="2600" dirty="0">
                <a:latin typeface="Times New Roman" panose="02020603050405020304" pitchFamily="18" charset="0"/>
                <a:cs typeface="Times New Roman" panose="02020603050405020304" pitchFamily="18" charset="0"/>
              </a:rPr>
              <a:t>Results: </a:t>
            </a:r>
          </a:p>
          <a:p>
            <a:pPr marL="800100" lvl="1" indent="-342900"/>
            <a:r>
              <a:rPr lang="en-US" sz="2200" dirty="0">
                <a:latin typeface="Times New Roman" panose="02020603050405020304" pitchFamily="18" charset="0"/>
                <a:cs typeface="Times New Roman" panose="02020603050405020304" pitchFamily="18" charset="0"/>
              </a:rPr>
              <a:t>The image-based shape analysis approach (ISA) was finally verified with an accuracy rate of over 90% with 30 new subjects</a:t>
            </a:r>
          </a:p>
          <a:p>
            <a:pPr marL="800100" lvl="1" indent="-342900"/>
            <a:r>
              <a:rPr lang="en-US" sz="2200" dirty="0">
                <a:latin typeface="Times New Roman" panose="02020603050405020304" pitchFamily="18" charset="0"/>
                <a:cs typeface="Times New Roman" panose="02020603050405020304" pitchFamily="18" charset="0"/>
              </a:rPr>
              <a:t>The body classification results were demonstrated by the alteration of pants’ patterns, and the patterns could be adjusted according to different shapes</a:t>
            </a:r>
          </a:p>
          <a:p>
            <a:pPr marL="342900" indent="-342900"/>
            <a:r>
              <a:rPr lang="en-US" sz="2600" dirty="0">
                <a:latin typeface="Times New Roman" panose="02020603050405020304" pitchFamily="18" charset="0"/>
                <a:cs typeface="Times New Roman" panose="02020603050405020304" pitchFamily="18" charset="0"/>
              </a:rPr>
              <a:t>Further study focus:</a:t>
            </a:r>
          </a:p>
          <a:p>
            <a:pPr lvl="1"/>
            <a:r>
              <a:rPr lang="en-US" dirty="0">
                <a:latin typeface="Times New Roman" panose="02020603050405020304" pitchFamily="18" charset="0"/>
                <a:cs typeface="Times New Roman" panose="02020603050405020304" pitchFamily="18" charset="0"/>
              </a:rPr>
              <a:t>Pants’ pattern differences of various body types to meet the needs of clothing fit.</a:t>
            </a:r>
          </a:p>
          <a:p>
            <a:pPr marL="800100" lvl="1" indent="-342900"/>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72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10C6F4-F784-12C3-C68C-2BC57E791C1B}"/>
              </a:ext>
            </a:extLst>
          </p:cNvPr>
          <p:cNvPicPr>
            <a:picLocks noChangeAspect="1"/>
          </p:cNvPicPr>
          <p:nvPr/>
        </p:nvPicPr>
        <p:blipFill>
          <a:blip r:embed="rId2"/>
          <a:stretch>
            <a:fillRect/>
          </a:stretch>
        </p:blipFill>
        <p:spPr>
          <a:xfrm>
            <a:off x="3541665" y="48222"/>
            <a:ext cx="5665088" cy="6761556"/>
          </a:xfrm>
          <a:prstGeom prst="rect">
            <a:avLst/>
          </a:prstGeom>
        </p:spPr>
      </p:pic>
    </p:spTree>
    <p:extLst>
      <p:ext uri="{BB962C8B-B14F-4D97-AF65-F5344CB8AC3E}">
        <p14:creationId xmlns:p14="http://schemas.microsoft.com/office/powerpoint/2010/main" val="138703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FAD9A0-B25A-D64E-25A9-A24DC4EA3E3A}"/>
              </a:ext>
            </a:extLst>
          </p:cNvPr>
          <p:cNvSpPr txBox="1">
            <a:spLocks/>
          </p:cNvSpPr>
          <p:nvPr/>
        </p:nvSpPr>
        <p:spPr>
          <a:xfrm>
            <a:off x="-322730" y="0"/>
            <a:ext cx="12694023" cy="995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7000"/>
              </a:lnSpc>
              <a:spcAft>
                <a:spcPts val="800"/>
              </a:spcAft>
            </a:pPr>
            <a:r>
              <a:rPr lang="en-US" sz="2900" kern="100" dirty="0">
                <a:effectLst/>
                <a:latin typeface="Calibri" panose="020F0502020204030204" pitchFamily="34" charset="0"/>
                <a:ea typeface="等线" panose="02010600030101010101" pitchFamily="2" charset="-122"/>
                <a:cs typeface="Times New Roman" panose="02020603050405020304" pitchFamily="18" charset="0"/>
              </a:rPr>
              <a:t>Categorization of lower body shapes for adult females based on multiple view analysis</a:t>
            </a:r>
          </a:p>
        </p:txBody>
      </p:sp>
      <p:sp>
        <p:nvSpPr>
          <p:cNvPr id="5" name="Subtitle 2">
            <a:extLst>
              <a:ext uri="{FF2B5EF4-FFF2-40B4-BE49-F238E27FC236}">
                <a16:creationId xmlns:a16="http://schemas.microsoft.com/office/drawing/2014/main" id="{BF6201BB-8628-C02C-1C48-6D7B7D202D10}"/>
              </a:ext>
            </a:extLst>
          </p:cNvPr>
          <p:cNvSpPr txBox="1">
            <a:spLocks/>
          </p:cNvSpPr>
          <p:nvPr/>
        </p:nvSpPr>
        <p:spPr>
          <a:xfrm>
            <a:off x="235527" y="968187"/>
            <a:ext cx="11720945" cy="58898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600" dirty="0">
                <a:latin typeface="Times New Roman" panose="02020603050405020304" pitchFamily="18" charset="0"/>
                <a:cs typeface="Times New Roman" panose="02020603050405020304" pitchFamily="18" charset="0"/>
              </a:rPr>
              <a:t>Problem: </a:t>
            </a:r>
          </a:p>
          <a:p>
            <a:pPr marL="800100" lvl="1" indent="-342900"/>
            <a:r>
              <a:rPr lang="en-US" sz="1800" dirty="0">
                <a:latin typeface="Times New Roman" panose="02020603050405020304" pitchFamily="18" charset="0"/>
                <a:cs typeface="Times New Roman" panose="02020603050405020304" pitchFamily="18" charset="0"/>
              </a:rPr>
              <a:t>Approximately 50% of women and 62% of men cannot find good fit of ready-to-wear apparel</a:t>
            </a:r>
          </a:p>
          <a:p>
            <a:pPr marL="342900" indent="-342900"/>
            <a:r>
              <a:rPr lang="en-US" sz="2600" dirty="0">
                <a:latin typeface="Times New Roman" panose="02020603050405020304" pitchFamily="18" charset="0"/>
                <a:cs typeface="Times New Roman" panose="02020603050405020304" pitchFamily="18" charset="0"/>
              </a:rPr>
              <a:t>Technique: </a:t>
            </a:r>
          </a:p>
          <a:p>
            <a:pPr marL="800100" lvl="1" indent="-342900"/>
            <a:r>
              <a:rPr lang="en-US" sz="2200" dirty="0">
                <a:latin typeface="Times New Roman" panose="02020603050405020304" pitchFamily="18" charset="0"/>
                <a:cs typeface="Times New Roman" panose="02020603050405020304" pitchFamily="18" charset="0"/>
              </a:rPr>
              <a:t>Categorization method for the lower body shapes of women</a:t>
            </a:r>
          </a:p>
          <a:p>
            <a:pPr marL="342900" indent="-342900"/>
            <a:r>
              <a:rPr lang="en-US" altLang="zh-CN" sz="2600" dirty="0">
                <a:latin typeface="Times New Roman" panose="02020603050405020304" pitchFamily="18" charset="0"/>
                <a:cs typeface="Times New Roman" panose="02020603050405020304" pitchFamily="18" charset="0"/>
              </a:rPr>
              <a:t>Methods</a:t>
            </a:r>
            <a:r>
              <a:rPr lang="en-US" sz="2600" dirty="0">
                <a:latin typeface="Times New Roman" panose="02020603050405020304" pitchFamily="18" charset="0"/>
                <a:cs typeface="Times New Roman" panose="02020603050405020304" pitchFamily="18" charset="0"/>
              </a:rPr>
              <a:t>: </a:t>
            </a:r>
          </a:p>
          <a:p>
            <a:pPr marL="800100" lvl="1" indent="-342900"/>
            <a:r>
              <a:rPr lang="en-US" altLang="zh-CN" sz="2200" dirty="0">
                <a:latin typeface="Times New Roman" panose="02020603050405020304" pitchFamily="18" charset="0"/>
                <a:cs typeface="Times New Roman" panose="02020603050405020304" pitchFamily="18" charset="0"/>
              </a:rPr>
              <a:t>PCA (Principal component Analysis)</a:t>
            </a:r>
          </a:p>
          <a:p>
            <a:pPr marL="1257300" lvl="2" indent="-342900"/>
            <a:r>
              <a:rPr lang="en-US" altLang="zh-CN" sz="1800" dirty="0">
                <a:latin typeface="Times New Roman" panose="02020603050405020304" pitchFamily="18" charset="0"/>
                <a:cs typeface="Times New Roman" panose="02020603050405020304" pitchFamily="18" charset="0"/>
              </a:rPr>
              <a:t>Five PCs were extracted, first three components were strong</a:t>
            </a:r>
          </a:p>
          <a:p>
            <a:pPr marL="800100" lvl="1" indent="-342900"/>
            <a:r>
              <a:rPr lang="en-US" sz="2200" dirty="0">
                <a:latin typeface="Times New Roman" panose="02020603050405020304" pitchFamily="18" charset="0"/>
                <a:cs typeface="Times New Roman" panose="02020603050405020304" pitchFamily="18" charset="0"/>
              </a:rPr>
              <a:t>Clustering (K-means)</a:t>
            </a:r>
          </a:p>
          <a:p>
            <a:pPr marL="1257300" lvl="2" indent="-342900"/>
            <a:r>
              <a:rPr lang="en-US" sz="1800" dirty="0">
                <a:latin typeface="Times New Roman" panose="02020603050405020304" pitchFamily="18" charset="0"/>
                <a:cs typeface="Times New Roman" panose="02020603050405020304" pitchFamily="18" charset="0"/>
              </a:rPr>
              <a:t>Three body shape groups</a:t>
            </a:r>
          </a:p>
          <a:p>
            <a:pPr marL="800100" lvl="1" indent="-342900"/>
            <a:r>
              <a:rPr lang="en-US" altLang="zh-CN" sz="2200" dirty="0">
                <a:latin typeface="Times New Roman" panose="02020603050405020304" pitchFamily="18" charset="0"/>
                <a:cs typeface="Times New Roman" panose="02020603050405020304" pitchFamily="18" charset="0"/>
              </a:rPr>
              <a:t>Two </a:t>
            </a:r>
            <a:r>
              <a:rPr lang="en-US" sz="2200" dirty="0">
                <a:latin typeface="Times New Roman" panose="02020603050405020304" pitchFamily="18" charset="0"/>
                <a:cs typeface="Times New Roman" panose="02020603050405020304" pitchFamily="18" charset="0"/>
              </a:rPr>
              <a:t>Discriminant function</a:t>
            </a:r>
            <a:r>
              <a:rPr lang="en-US" altLang="zh-CN" sz="2200" dirty="0">
                <a:latin typeface="Times New Roman" panose="02020603050405020304" pitchFamily="18" charset="0"/>
                <a:cs typeface="Times New Roman" panose="02020603050405020304" pitchFamily="18" charset="0"/>
              </a:rPr>
              <a:t>s</a:t>
            </a:r>
            <a:endParaRPr lang="en-US" sz="2200" dirty="0">
              <a:latin typeface="Times New Roman" panose="02020603050405020304" pitchFamily="18" charset="0"/>
              <a:cs typeface="Times New Roman" panose="02020603050405020304" pitchFamily="18" charset="0"/>
            </a:endParaRPr>
          </a:p>
          <a:p>
            <a:pPr marL="342900" indent="-342900"/>
            <a:r>
              <a:rPr lang="en-US" sz="2600" dirty="0">
                <a:latin typeface="Times New Roman" panose="02020603050405020304" pitchFamily="18" charset="0"/>
                <a:cs typeface="Times New Roman" panose="02020603050405020304" pitchFamily="18" charset="0"/>
              </a:rPr>
              <a:t>Results: </a:t>
            </a:r>
          </a:p>
          <a:p>
            <a:pPr marL="800100" lvl="1" indent="-342900"/>
            <a:r>
              <a:rPr lang="en-US" sz="2200" dirty="0">
                <a:latin typeface="Times New Roman" panose="02020603050405020304" pitchFamily="18" charset="0"/>
                <a:cs typeface="Times New Roman" panose="02020603050405020304" pitchFamily="18" charset="0"/>
              </a:rPr>
              <a:t>Quite accurate but need </a:t>
            </a:r>
            <a:r>
              <a:rPr lang="en-US" sz="2200">
                <a:latin typeface="Times New Roman" panose="02020603050405020304" pitchFamily="18" charset="0"/>
                <a:cs typeface="Times New Roman" panose="02020603050405020304" pitchFamily="18" charset="0"/>
              </a:rPr>
              <a:t>more clusters.</a:t>
            </a:r>
            <a:endParaRPr lang="en-US" sz="2200" dirty="0">
              <a:latin typeface="Times New Roman" panose="02020603050405020304" pitchFamily="18" charset="0"/>
              <a:cs typeface="Times New Roman" panose="02020603050405020304" pitchFamily="18" charset="0"/>
            </a:endParaRPr>
          </a:p>
          <a:p>
            <a:pPr marL="342900" indent="-342900"/>
            <a:r>
              <a:rPr lang="en-US" sz="2600" dirty="0">
                <a:latin typeface="Times New Roman" panose="02020603050405020304" pitchFamily="18" charset="0"/>
                <a:cs typeface="Times New Roman" panose="02020603050405020304" pitchFamily="18" charset="0"/>
              </a:rPr>
              <a:t>Further study focus:</a:t>
            </a:r>
          </a:p>
          <a:p>
            <a:pPr marL="800100" lvl="1" indent="-342900"/>
            <a:r>
              <a:rPr lang="en-US" sz="2200" dirty="0">
                <a:latin typeface="Times New Roman" panose="02020603050405020304" pitchFamily="18" charset="0"/>
                <a:cs typeface="Times New Roman" panose="02020603050405020304" pitchFamily="18" charset="0"/>
              </a:rPr>
              <a:t>conducted using these methods to develop body shape categories for the upper body, for larger women, for older women, and for women of different ethnicities. Similar studies can also be conducted for men</a:t>
            </a:r>
          </a:p>
        </p:txBody>
      </p:sp>
    </p:spTree>
    <p:extLst>
      <p:ext uri="{BB962C8B-B14F-4D97-AF65-F5344CB8AC3E}">
        <p14:creationId xmlns:p14="http://schemas.microsoft.com/office/powerpoint/2010/main" val="359835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470136-05BF-4692-D2A8-8AD7394544C4}"/>
              </a:ext>
            </a:extLst>
          </p:cNvPr>
          <p:cNvPicPr>
            <a:picLocks noChangeAspect="1"/>
          </p:cNvPicPr>
          <p:nvPr/>
        </p:nvPicPr>
        <p:blipFill>
          <a:blip r:embed="rId2"/>
          <a:stretch>
            <a:fillRect/>
          </a:stretch>
        </p:blipFill>
        <p:spPr>
          <a:xfrm>
            <a:off x="2317542" y="215153"/>
            <a:ext cx="7430288" cy="6526306"/>
          </a:xfrm>
          <a:prstGeom prst="rect">
            <a:avLst/>
          </a:prstGeom>
        </p:spPr>
      </p:pic>
    </p:spTree>
    <p:extLst>
      <p:ext uri="{BB962C8B-B14F-4D97-AF65-F5344CB8AC3E}">
        <p14:creationId xmlns:p14="http://schemas.microsoft.com/office/powerpoint/2010/main" val="196550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7A3D22-9CC2-A8EB-7256-3DEA64FF6015}"/>
              </a:ext>
            </a:extLst>
          </p:cNvPr>
          <p:cNvPicPr>
            <a:picLocks noChangeAspect="1"/>
          </p:cNvPicPr>
          <p:nvPr/>
        </p:nvPicPr>
        <p:blipFill>
          <a:blip r:embed="rId2"/>
          <a:stretch>
            <a:fillRect/>
          </a:stretch>
        </p:blipFill>
        <p:spPr>
          <a:xfrm>
            <a:off x="0" y="1215107"/>
            <a:ext cx="12192000" cy="4427785"/>
          </a:xfrm>
          <a:prstGeom prst="rect">
            <a:avLst/>
          </a:prstGeom>
        </p:spPr>
      </p:pic>
    </p:spTree>
    <p:extLst>
      <p:ext uri="{BB962C8B-B14F-4D97-AF65-F5344CB8AC3E}">
        <p14:creationId xmlns:p14="http://schemas.microsoft.com/office/powerpoint/2010/main" val="1855245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504</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Individualized generation of young women’s crotch curve based on body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尹 宗杰</dc:creator>
  <cp:lastModifiedBy>宗杰 尹</cp:lastModifiedBy>
  <cp:revision>207</cp:revision>
  <dcterms:created xsi:type="dcterms:W3CDTF">2023-03-16T19:48:59Z</dcterms:created>
  <dcterms:modified xsi:type="dcterms:W3CDTF">2023-03-23T19:50:00Z</dcterms:modified>
</cp:coreProperties>
</file>