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67" r:id="rId4"/>
    <p:sldId id="257" r:id="rId5"/>
    <p:sldId id="258" r:id="rId7"/>
    <p:sldId id="260" r:id="rId8"/>
    <p:sldId id="272" r:id="rId9"/>
    <p:sldId id="268" r:id="rId10"/>
    <p:sldId id="269" r:id="rId11"/>
    <p:sldId id="261" r:id="rId12"/>
    <p:sldId id="270" r:id="rId13"/>
    <p:sldId id="271" r:id="rId14"/>
    <p:sldId id="256" r:id="rId15"/>
    <p:sldId id="262" r:id="rId16"/>
    <p:sldId id="26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suspend {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 println("A-----------------")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}.createCoroutine(object : Continuation&lt;Unit&gt; {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 override val context: CoroutineContext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     get() = EmptyCoroutineContext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 override fun resumeWith(result: Result&lt;Unit&gt;) {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     println("B-----------------")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 }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}).resume(Unit)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上下文：可以给我提供一些额外的能力、负责为协程设置名称、协程的启动取消以及协程在哪个线程或哪些线程上执行。</a:t>
            </a:r>
            <a:endParaRPr lang="zh-CN" altLang="en-US"/>
          </a:p>
          <a:p>
            <a:r>
              <a:rPr lang="zh-CN" altLang="en-US"/>
              <a:t>它本身是一个链表，采用头插法，新来的元素总是处在头部；对ContinuationInterceptor做了特殊处理，永远处于链表头部。</a:t>
            </a:r>
            <a:endParaRPr lang="zh-CN" altLang="en-US"/>
          </a:p>
          <a:p>
            <a:r>
              <a:rPr lang="zh-CN" altLang="en-US"/>
              <a:t>不允许存在两个相同类型的上下文，如果插入相同类型的上下文，则使用新的替换掉老的上下文实例。</a:t>
            </a:r>
            <a:endParaRPr lang="zh-CN" altLang="en-US"/>
          </a:p>
          <a:p>
            <a:r>
              <a:rPr lang="zh-CN" altLang="en-US"/>
              <a:t>协程的线程调度就是通过上下文中的调度器实现的，最终实现方式还是借助Handler。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fun get()</a:t>
            </a:r>
            <a:r>
              <a:rPr lang="zh-CN" altLang="en-US"/>
              <a:t>：从此上下文中返回具有给定键的元素或 null。</a:t>
            </a:r>
            <a:endParaRPr lang="zh-CN" altLang="en-US"/>
          </a:p>
          <a:p>
            <a:r>
              <a:rPr lang="en-US" altLang="zh-CN"/>
              <a:t>fun fold()</a:t>
            </a:r>
            <a:r>
              <a:rPr lang="zh-CN" altLang="en-US"/>
              <a:t>：使用初始值累积此上下文的条目，并将从左到右将操作应用于当前累加器值和此上下文的每个元素。</a:t>
            </a:r>
            <a:endParaRPr lang="zh-CN" altLang="en-US"/>
          </a:p>
          <a:p>
            <a:r>
              <a:rPr lang="en-US" altLang="zh-CN"/>
              <a:t>fun plus()</a:t>
            </a:r>
            <a:r>
              <a:rPr lang="zh-CN" altLang="en-US"/>
              <a:t>：返回包含来自此上下文和来自其他上下文的元素的上下文。删除此上下文中与另一个上下文中具有相同键的元素。</a:t>
            </a:r>
            <a:endParaRPr lang="zh-CN" altLang="en-US"/>
          </a:p>
          <a:p>
            <a:r>
              <a:rPr lang="en-US" altLang="zh-CN"/>
              <a:t>fun minusKey()</a:t>
            </a:r>
            <a:r>
              <a:rPr lang="zh-CN" altLang="en-US"/>
              <a:t>：返回包含来自此上下文的元素的上下文，但不包含具有指定键的元素。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Kotlin协程在Android中有三个调度器：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Dispatchers.Default：默认的线程池，如果不指定调度器，就是使用它，适合 CPU 密集型任务</a:t>
            </a:r>
            <a:endParaRPr lang="zh-CN" altLang="en-US"/>
          </a:p>
          <a:p>
            <a:r>
              <a:rPr lang="zh-CN" altLang="en-US"/>
              <a:t>（如果未设置useCoroutinesScheduler则和IO使用同一线程池，否则使用Executors.newFixedThreadPool创建线程池）；</a:t>
            </a:r>
            <a:endParaRPr lang="zh-CN" altLang="en-US"/>
          </a:p>
          <a:p>
            <a:r>
              <a:rPr lang="zh-CN" altLang="en-US"/>
              <a:t>Dispatchers.Main：在主线程中执行；</a:t>
            </a:r>
            <a:endParaRPr lang="zh-CN" altLang="en-US"/>
          </a:p>
          <a:p>
            <a:r>
              <a:rPr lang="zh-CN" altLang="en-US"/>
              <a:t>Dispatchers.IO：在Kotlin内部的共享线程池里的线程里执行，适合 IO 任务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作用域：协程的作用域定义了协程的范围，用来保存协程上下文，并将其在协程运行流中进行传递，同时，它也可以用来确定上下文的“权利范围”，约束了上下文的作用范围。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56355" y="2498725"/>
            <a:ext cx="475805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协程没有脱离线程，它也是运行在线程中的。可以狭隘的讲是Kotlin为了解决并发问题而提供的一整套封装好的Api，让并发任务更简单（像使用同步代码一样使用并发）。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06645" y="205740"/>
            <a:ext cx="2378710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 Dispatcher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0090" y="938530"/>
            <a:ext cx="2378710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Dispatchers.Main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0090" y="1562100"/>
            <a:ext cx="237871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MainDispatcherLoader.dispatcher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2610" y="2414905"/>
            <a:ext cx="269367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MainDispatcherLoader.loadMainDispatcher()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2610" y="3267710"/>
            <a:ext cx="269367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FastServiceLoader.loadMainDispatcherFactory()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2610" y="4120515"/>
            <a:ext cx="269367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AndroidDispatcherFactory</a:t>
            </a:r>
            <a:r>
              <a:rPr lang="en-US" altLang="zh-CN"/>
              <a:t>.createDispatcher()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17170" y="4973320"/>
            <a:ext cx="338391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/>
              <a:t>HandlerContext</a:t>
            </a:r>
            <a:r>
              <a:rPr lang="zh-CN" sz="1400"/>
              <a:t>传参数</a:t>
            </a:r>
            <a:r>
              <a:rPr lang="en-US" altLang="zh-CN" sz="1400"/>
              <a:t>Handler</a:t>
            </a:r>
            <a:r>
              <a:rPr lang="zh-CN" altLang="en-US" sz="1400"/>
              <a:t>，</a:t>
            </a:r>
            <a:r>
              <a:rPr sz="1400">
                <a:sym typeface="+mn-ea"/>
              </a:rPr>
              <a:t>Looper.getMainLooper().asHandler()</a:t>
            </a:r>
            <a:endParaRPr lang="zh-CN" sz="1400"/>
          </a:p>
        </p:txBody>
      </p:sp>
      <p:sp>
        <p:nvSpPr>
          <p:cNvPr id="12" name="矩形 11"/>
          <p:cNvSpPr/>
          <p:nvPr/>
        </p:nvSpPr>
        <p:spPr>
          <a:xfrm>
            <a:off x="561975" y="5825490"/>
            <a:ext cx="2693670" cy="85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>
                <a:sym typeface="+mn-ea"/>
              </a:rPr>
              <a:t>HandlerContext</a:t>
            </a:r>
            <a:r>
              <a:rPr lang="zh-CN" sz="1200">
                <a:sym typeface="+mn-ea"/>
              </a:rPr>
              <a:t>继承CoroutineDispatcher，override  dispatch 直接用 handler.post(Runable)</a:t>
            </a:r>
            <a:endParaRPr lang="zh-CN" sz="1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425" y="938530"/>
            <a:ext cx="2378710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Dispatchers.Default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45075" y="1488440"/>
            <a:ext cx="2608580" cy="723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CoroutineContext</a:t>
            </a:r>
            <a:r>
              <a:rPr lang="zh-CN" altLang="en-US" sz="1600"/>
              <a:t>.createDefaultDispatcher</a:t>
            </a:r>
            <a:r>
              <a:rPr lang="en-US" altLang="zh-CN" sz="1600"/>
              <a:t>()，</a:t>
            </a:r>
            <a:r>
              <a:rPr lang="zh-CN" altLang="en-US" sz="1600"/>
              <a:t>返回DefaultScheduler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4906645" y="2416175"/>
            <a:ext cx="2916555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DefaultScheduler继承自ExperimentalCoroutineDispatcher</a:t>
            </a:r>
            <a:endParaRPr lang="zh-CN" altLang="en-US" sz="14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8880" y="3195320"/>
            <a:ext cx="2693670" cy="723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ExperimentalCoroutineDispatcher</a:t>
            </a:r>
            <a:r>
              <a:rPr lang="en-US" altLang="zh-CN" sz="1600"/>
              <a:t>.createScheduler()</a:t>
            </a:r>
            <a:r>
              <a:rPr lang="zh-CN" altLang="en-US" sz="1600"/>
              <a:t>创建CoroutineScheduler</a:t>
            </a:r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5020945" y="4120515"/>
            <a:ext cx="269367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DefaultScheduler的</a:t>
            </a:r>
            <a:r>
              <a:rPr lang="zh-CN" sz="1200">
                <a:sym typeface="+mn-ea"/>
              </a:rPr>
              <a:t>dispatch 直接调用</a:t>
            </a:r>
            <a:r>
              <a:rPr lang="zh-CN" altLang="en-US" sz="1200">
                <a:sym typeface="+mn-ea"/>
              </a:rPr>
              <a:t>CoroutineScheduler的</a:t>
            </a:r>
            <a:r>
              <a:rPr lang="zh-CN" sz="1200">
                <a:sym typeface="+mn-ea"/>
              </a:rPr>
              <a:t>dispatch</a:t>
            </a:r>
            <a:r>
              <a:rPr lang="en-US" altLang="zh-CN" sz="1200">
                <a:sym typeface="+mn-ea"/>
              </a:rPr>
              <a:t>()</a:t>
            </a:r>
            <a:endParaRPr lang="en-US" altLang="zh-CN" sz="1200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13960" y="4803140"/>
            <a:ext cx="2694305" cy="34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CoroutineScheduler</a:t>
            </a:r>
            <a:r>
              <a:rPr lang="en-US" altLang="zh-CN" sz="1400">
                <a:sym typeface="+mn-ea"/>
              </a:rPr>
              <a:t>.</a:t>
            </a:r>
            <a:r>
              <a:rPr lang="zh-CN" sz="1400">
                <a:sym typeface="+mn-ea"/>
              </a:rPr>
              <a:t>dispatch</a:t>
            </a:r>
            <a:r>
              <a:rPr lang="en-US" altLang="zh-CN" sz="1400">
                <a:sym typeface="+mn-ea"/>
              </a:rPr>
              <a:t>()</a:t>
            </a:r>
            <a:endParaRPr lang="en-US" altLang="zh-CN" sz="14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8245" y="5353050"/>
            <a:ext cx="2693670" cy="97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将当前线程尝试转换为Worker，Worker是协程中执行任务的线程实例。如果不是在Coroutine环境中提交的任务，则</a:t>
            </a:r>
            <a:r>
              <a:rPr lang="zh-CN" altLang="en-US" sz="1200">
                <a:sym typeface="+mn-ea"/>
              </a:rPr>
              <a:t>Worker为</a:t>
            </a:r>
            <a:r>
              <a:rPr lang="en-US" altLang="zh-CN" sz="1200">
                <a:sym typeface="+mn-ea"/>
              </a:rPr>
              <a:t>null</a:t>
            </a:r>
            <a:r>
              <a:rPr lang="zh-CN" altLang="en-US" sz="1200">
                <a:sym typeface="+mn-ea"/>
              </a:rPr>
              <a:t>，否则转换为对应的Worker。</a:t>
            </a:r>
            <a:endParaRPr lang="zh-CN" altLang="en-US" sz="1200"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138295" y="810895"/>
            <a:ext cx="0" cy="592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97265" y="938530"/>
            <a:ext cx="2693670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Worker为</a:t>
            </a:r>
            <a:r>
              <a:rPr lang="en-US" altLang="zh-CN" sz="1200">
                <a:sym typeface="+mn-ea"/>
              </a:rPr>
              <a:t>null</a:t>
            </a:r>
            <a:r>
              <a:rPr lang="zh-CN" altLang="en-US" sz="1200">
                <a:sym typeface="+mn-ea"/>
              </a:rPr>
              <a:t>时，将任务加入到全局GlobalQueue，否则加入到WorkQueue。</a:t>
            </a:r>
            <a:endParaRPr lang="zh-CN" altLang="en-US" sz="120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91550" y="1950085"/>
            <a:ext cx="2915920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CoroutineScheduler</a:t>
            </a:r>
            <a:r>
              <a:rPr lang="en-US" altLang="zh-CN" sz="1200">
                <a:sym typeface="+mn-ea"/>
              </a:rPr>
              <a:t>.</a:t>
            </a:r>
            <a:r>
              <a:rPr lang="zh-CN" sz="1200">
                <a:sym typeface="+mn-ea"/>
              </a:rPr>
              <a:t>createNewWorker</a:t>
            </a:r>
            <a:r>
              <a:rPr lang="en-US" altLang="zh-CN" sz="1200">
                <a:sym typeface="+mn-ea"/>
              </a:rPr>
              <a:t>()</a:t>
            </a:r>
            <a:r>
              <a:rPr lang="zh-CN" altLang="en-US" sz="1200">
                <a:sym typeface="+mn-ea"/>
              </a:rPr>
              <a:t>。这里通过创建Worker也就是</a:t>
            </a:r>
            <a:r>
              <a:rPr lang="en-US" altLang="zh-CN" sz="1200">
                <a:sym typeface="+mn-ea"/>
              </a:rPr>
              <a:t>Thread</a:t>
            </a:r>
            <a:r>
              <a:rPr lang="zh-CN" altLang="en-US" sz="1200">
                <a:sym typeface="+mn-ea"/>
              </a:rPr>
              <a:t>来从GlobalQueue和WorkQueue拉取任务。</a:t>
            </a:r>
            <a:endParaRPr lang="en-US" altLang="zh-CN" sz="1200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54745" y="2961640"/>
            <a:ext cx="2378710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Worker.run()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54745" y="3696970"/>
            <a:ext cx="2378710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Worker.runWorker()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754745" y="4432300"/>
            <a:ext cx="2378710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Worker.findTask()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54745" y="5167630"/>
            <a:ext cx="2378710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Worker.executeTask()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21040" y="5825490"/>
            <a:ext cx="34575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corePoolSize：至少为</a:t>
            </a:r>
            <a:r>
              <a:rPr lang="en-US" altLang="zh-CN" sz="1200"/>
              <a:t>2</a:t>
            </a:r>
            <a:r>
              <a:rPr lang="zh-CN" altLang="en-US" sz="1200"/>
              <a:t>；</a:t>
            </a:r>
            <a:endParaRPr lang="zh-CN" altLang="en-US" sz="1200"/>
          </a:p>
          <a:p>
            <a:pPr algn="l"/>
            <a:r>
              <a:rPr lang="zh-CN" altLang="en-US" sz="1200"/>
              <a:t>CoroutineScheduler 還有一個 steal 機制，</a:t>
            </a:r>
            <a:endParaRPr lang="zh-CN" altLang="en-US" sz="1200"/>
          </a:p>
          <a:p>
            <a:pPr algn="l"/>
            <a:r>
              <a:rPr lang="zh-CN" altLang="en-US" sz="1200"/>
              <a:t>概念上是會去偷其他 Worker 的 local queue 來做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06645" y="205740"/>
            <a:ext cx="2378710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 Dispatcher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0090" y="938530"/>
            <a:ext cx="2378710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Dispatchers.</a:t>
            </a:r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05130" y="1550035"/>
            <a:ext cx="3008630" cy="80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DefaultScheduler.IO</a:t>
            </a:r>
            <a:r>
              <a:rPr lang="zh-CN"/>
              <a:t>返回</a:t>
            </a:r>
            <a:r>
              <a:rPr>
                <a:sym typeface="+mn-ea"/>
              </a:rPr>
              <a:t>LimitingDispatcher</a:t>
            </a:r>
            <a:r>
              <a:rPr lang="zh-CN">
                <a:sym typeface="+mn-ea"/>
              </a:rPr>
              <a:t>，设置最小开设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个线程处理任务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0" y="2620645"/>
            <a:ext cx="3310890" cy="115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>
                <a:sym typeface="+mn-ea"/>
              </a:rPr>
              <a:t>LimitingDispatcher</a:t>
            </a:r>
            <a:r>
              <a:rPr lang="zh-CN" sz="1200">
                <a:sym typeface="+mn-ea"/>
              </a:rPr>
              <a:t>继承自ExecutorCoroutineDispatcher。当处理的任务小于</a:t>
            </a:r>
            <a:r>
              <a:rPr lang="en-US" altLang="zh-CN" sz="1200">
                <a:sym typeface="+mn-ea"/>
              </a:rPr>
              <a:t>64</a:t>
            </a:r>
            <a:r>
              <a:rPr lang="zh-CN" altLang="en-US" sz="1200">
                <a:sym typeface="+mn-ea"/>
              </a:rPr>
              <a:t>的时候，将任务交给ExperimentalCoroutineDispatcher，执行</a:t>
            </a:r>
            <a:r>
              <a:rPr lang="zh-CN" altLang="en-US" sz="1200">
                <a:sym typeface="+mn-ea"/>
              </a:rPr>
              <a:t>Dispatchers</a:t>
            </a:r>
            <a:r>
              <a:rPr lang="en-US" altLang="zh-CN" sz="1200">
                <a:sym typeface="+mn-ea"/>
              </a:rPr>
              <a:t>.Default</a:t>
            </a:r>
            <a:r>
              <a:rPr lang="zh-CN" altLang="en-US" sz="1200">
                <a:sym typeface="+mn-ea"/>
              </a:rPr>
              <a:t>那一套流程。如果大于</a:t>
            </a:r>
            <a:r>
              <a:rPr lang="en-US" altLang="zh-CN" sz="1200">
                <a:sym typeface="+mn-ea"/>
              </a:rPr>
              <a:t>64</a:t>
            </a:r>
            <a:r>
              <a:rPr lang="zh-CN" altLang="en-US" sz="1200">
                <a:sym typeface="+mn-ea"/>
              </a:rPr>
              <a:t>，则加入到本地queue等待。</a:t>
            </a:r>
            <a:endParaRPr lang="zh-CN" altLang="en-US" sz="1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130" y="4041775"/>
            <a:ext cx="3008630" cy="138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当任务执行结束的时候会从本地</a:t>
            </a:r>
            <a:r>
              <a:rPr lang="zh-CN" altLang="en-US">
                <a:sym typeface="+mn-ea"/>
              </a:rPr>
              <a:t>queue中提取任务，再将任务交给</a:t>
            </a:r>
            <a:r>
              <a:rPr>
                <a:sym typeface="+mn-ea"/>
              </a:rPr>
              <a:t>LimitingDispatcher</a:t>
            </a:r>
            <a:r>
              <a:rPr lang="zh-CN">
                <a:sym typeface="+mn-ea"/>
              </a:rPr>
              <a:t>的dispatch</a:t>
            </a:r>
            <a:r>
              <a:rPr lang="zh-CN" altLang="en-US">
                <a:sym typeface="+mn-ea"/>
              </a:rPr>
              <a:t>方法执行。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9425" y="5730240"/>
            <a:ext cx="37477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IO 與 Default 的差別在於：</a:t>
            </a:r>
            <a:endParaRPr lang="zh-CN" altLang="en-US" sz="1400"/>
          </a:p>
          <a:p>
            <a:pPr algn="l"/>
            <a:r>
              <a:rPr lang="zh-CN" altLang="en-US" sz="1400"/>
              <a:t> Default 開的 thread 會受到 CPU core 限制，</a:t>
            </a:r>
            <a:endParaRPr lang="zh-CN" altLang="en-US" sz="1400"/>
          </a:p>
          <a:p>
            <a:pPr algn="l"/>
            <a:r>
              <a:rPr lang="zh-CN" altLang="en-US" sz="1400"/>
              <a:t>而 IO 則會比 Default 多上不少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8650605" y="938530"/>
            <a:ext cx="2802890" cy="34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Dispatchers.Unconfined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650605" y="1550670"/>
            <a:ext cx="2802890" cy="57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kotlinx.coroutines</a:t>
            </a:r>
            <a:endParaRPr lang="zh-CN" altLang="en-US"/>
          </a:p>
          <a:p>
            <a:pPr algn="ctr"/>
            <a:r>
              <a:rPr lang="zh-CN" altLang="en-US"/>
              <a:t>.Unconfined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96605" y="2621280"/>
            <a:ext cx="3310890" cy="106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Unconfined</a:t>
            </a:r>
            <a:r>
              <a:rPr lang="zh-CN" sz="1200">
                <a:sym typeface="+mn-ea"/>
              </a:rPr>
              <a:t>继承自CoroutineDispatcher。</a:t>
            </a:r>
            <a:r>
              <a:rPr sz="1200">
                <a:sym typeface="+mn-ea"/>
              </a:rPr>
              <a:t>isDispatchNeeded </a:t>
            </a:r>
            <a:r>
              <a:rPr lang="en-US" sz="1200">
                <a:sym typeface="+mn-ea"/>
              </a:rPr>
              <a:t>= false</a:t>
            </a:r>
            <a:r>
              <a:rPr lang="zh-CN" altLang="en-US" sz="1200">
                <a:sym typeface="+mn-ea"/>
              </a:rPr>
              <a:t>，协程执行</a:t>
            </a:r>
            <a:r>
              <a:rPr lang="en-US" altLang="zh-CN" sz="1200">
                <a:sym typeface="+mn-ea"/>
              </a:rPr>
              <a:t>resumeWith</a:t>
            </a:r>
            <a:r>
              <a:rPr lang="zh-CN" altLang="en-US" sz="1200">
                <a:sym typeface="+mn-ea"/>
              </a:rPr>
              <a:t>的时候会执行executeUnconfined方法，只有当使用yield挂起函数时才会执行它的dispatch方法。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37760" y="347980"/>
            <a:ext cx="231711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协程启动流程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685165"/>
            <a:ext cx="98425" cy="6125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316990" y="347980"/>
            <a:ext cx="1371600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启动流程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8180" y="1102995"/>
            <a:ext cx="264922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CoroutineScope.launch()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5135" y="1972945"/>
            <a:ext cx="313563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StandaloneCoroutine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start()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8180" y="2842895"/>
            <a:ext cx="264922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AbstractCoroutine</a:t>
            </a:r>
            <a:r>
              <a:rPr lang="en-US" altLang="zh-CN">
                <a:sym typeface="+mn-ea"/>
              </a:rPr>
              <a:t>.start()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65275" y="2449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1205" y="3331210"/>
            <a:ext cx="2397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与父</a:t>
            </a:r>
            <a:r>
              <a:rPr lang="en-US" altLang="zh-CN">
                <a:sym typeface="+mn-ea"/>
              </a:rPr>
              <a:t>Job</a:t>
            </a:r>
            <a:r>
              <a:rPr lang="zh-CN" altLang="en-US">
                <a:sym typeface="+mn-ea"/>
              </a:rPr>
              <a:t>关联之后启动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8180" y="3712845"/>
            <a:ext cx="264922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CoroutineStart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invoke()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61950" y="4582795"/>
            <a:ext cx="321881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(suspend(R)-&gt;T).startCoroutineCancellabl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682750" y="16033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创建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99795" y="4189730"/>
            <a:ext cx="210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执行</a:t>
            </a:r>
            <a:r>
              <a:rPr lang="en-US" altLang="zh-CN"/>
              <a:t>DEFAULT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504555" y="1102995"/>
            <a:ext cx="281305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DispatchedContinuation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555990" y="1604645"/>
            <a:ext cx="2712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resumeCancellableWith()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04555" y="1974215"/>
            <a:ext cx="281305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Continuation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50985" y="2463165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resumeWith()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29235" y="6030595"/>
            <a:ext cx="356743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(suspend R.()-&gt;T).createCoroutineUnintercepte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515350" y="2833370"/>
            <a:ext cx="281305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CoroutineScheduler</a:t>
            </a:r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62415" y="3357245"/>
            <a:ext cx="1180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dispatch</a:t>
            </a:r>
            <a:r>
              <a:rPr lang="zh-CN" altLang="en-US"/>
              <a:t>()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023350" y="675005"/>
            <a:ext cx="145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intercepted()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514080" y="3692525"/>
            <a:ext cx="281305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DispatchTask</a:t>
            </a:r>
            <a:endParaRPr lang="en-US" altLang="zh-CN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556115" y="4169410"/>
            <a:ext cx="63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run</a:t>
            </a:r>
            <a:r>
              <a:rPr lang="zh-CN" altLang="en-US"/>
              <a:t>()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513445" y="4528820"/>
            <a:ext cx="281305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Continuation</a:t>
            </a:r>
            <a:endParaRPr lang="zh-CN" altLang="en-US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12250" y="5005705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resumeWith</a:t>
            </a:r>
            <a:r>
              <a:rPr lang="zh-CN" altLang="en-US"/>
              <a:t>()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512810" y="5421630"/>
            <a:ext cx="281305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BaseContinuationImpl</a:t>
            </a:r>
            <a:endParaRPr lang="zh-CN" altLang="en-US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61755" y="5875020"/>
            <a:ext cx="1875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invokeSuspend</a:t>
            </a:r>
            <a:r>
              <a:rPr lang="zh-CN" altLang="en-US"/>
              <a:t>()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558530" y="6282055"/>
            <a:ext cx="281305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挂起函数</a:t>
            </a:r>
            <a:endParaRPr lang="zh-CN" altLang="en-US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575" y="5302885"/>
            <a:ext cx="4435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执行suspend方法的</a:t>
            </a:r>
            <a:endParaRPr lang="zh-CN" altLang="en-US"/>
          </a:p>
          <a:p>
            <a:pPr algn="ctr"/>
            <a:r>
              <a:rPr lang="zh-CN" altLang="en-US"/>
              <a:t>startCoroutineCancellable方法来启动协程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03920" y="255905"/>
            <a:ext cx="281305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ContinuationImpl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067175" y="6165215"/>
            <a:ext cx="1943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创建Continuation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96665" y="960120"/>
            <a:ext cx="21742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EmptyCoroutineContext</a:t>
            </a:r>
            <a:endParaRPr lang="zh-CN" altLang="en-US" sz="1400"/>
          </a:p>
          <a:p>
            <a:pPr algn="l"/>
            <a:r>
              <a:rPr lang="zh-CN" altLang="en-US" sz="1400"/>
              <a:t>CoroutineStart.DEFAULT</a:t>
            </a:r>
            <a:endParaRPr lang="zh-CN" altLang="en-US" sz="1400"/>
          </a:p>
          <a:p>
            <a:pPr algn="l"/>
            <a:r>
              <a:rPr lang="zh-CN" altLang="en-US" sz="1400"/>
              <a:t>block代码块</a:t>
            </a:r>
            <a:endParaRPr lang="zh-CN" altLang="en-US" sz="1400"/>
          </a:p>
        </p:txBody>
      </p:sp>
      <p:cxnSp>
        <p:nvCxnSpPr>
          <p:cNvPr id="17" name="直接箭头连接符 16"/>
          <p:cNvCxnSpPr>
            <a:stCxn id="7" idx="3"/>
            <a:endCxn id="3" idx="1"/>
          </p:cNvCxnSpPr>
          <p:nvPr/>
        </p:nvCxnSpPr>
        <p:spPr>
          <a:xfrm>
            <a:off x="3327400" y="1329055"/>
            <a:ext cx="469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05245" y="2607945"/>
            <a:ext cx="1320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Executor、</a:t>
            </a:r>
            <a:endParaRPr lang="zh-CN" altLang="en-US"/>
          </a:p>
          <a:p>
            <a:pPr algn="l"/>
            <a:r>
              <a:rPr lang="en-US" altLang="zh-CN"/>
              <a:t>Handler</a:t>
            </a:r>
            <a:endParaRPr lang="en-US" altLang="zh-CN"/>
          </a:p>
          <a:p>
            <a:pPr algn="l"/>
            <a:r>
              <a:rPr lang="zh-CN" altLang="en-US"/>
              <a:t>切换线程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24" idx="1"/>
            <a:endCxn id="25" idx="3"/>
          </p:cNvCxnSpPr>
          <p:nvPr/>
        </p:nvCxnSpPr>
        <p:spPr>
          <a:xfrm flipH="1">
            <a:off x="7726045" y="3059430"/>
            <a:ext cx="78930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05245" y="361823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根据设置的调度器</a:t>
            </a:r>
            <a:endParaRPr lang="zh-CN" altLang="en-US"/>
          </a:p>
          <a:p>
            <a:r>
              <a:rPr lang="zh-CN" altLang="en-US"/>
              <a:t>执行</a:t>
            </a:r>
            <a:r>
              <a:rPr lang="en-US" altLang="zh-CN"/>
              <a:t>run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178425" y="366395"/>
            <a:ext cx="183515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挂起函数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2605" y="1139825"/>
            <a:ext cx="11273790" cy="508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当一个正在运行的线程A，当遇到了suspend创建的协程，这个函数就会告知当前线程A“别管我，我自己一边玩去”。然后当前线程A继续直行接下来的任务。这时协程就挂起了。那么函数代码块就从当前线程剥离开了。但是它并没有终止，而是交给其他线程去执行。具体交给谁，就看调度器怎么安排了。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在新的线程执行任务不是协程最厉害的地方，它最厉害的是可以很方便的“切回来”，好像是在使用同步操作一样。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suspend本身无法提供任何切换线程的能力，它还要通过withContext去执行切换线程的操作。而这个关键的作用就是告诉当前执行线程，我要切出去，你不要管我。而此时，这个协程就被挂起了，直到对应的挂起函数执行结束，会再通过协程使用一个Runable继续执行接下来的代码。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suspend其实主要还是起个提示标记作用。主要的工作还是withContext和协程在做。这个关键字更像是提醒使用者这个函数可能造成阻塞，请在挂起函数或者协程里调用。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JVM会将协程体代码块变成一个Runable，然后根据挂起函数将协程体里的代码块用switch分割开来，不同的switch用来对应不同的挂起函数执行后的代码逻辑。当一个挂起函数执行结束，切换线程，调用了run方法后，就能在协程指定的线程里执行和它关联的代码逻辑。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同一个Runable被多个线程调用，根据不同的lable执行不同的代码逻辑。而由于这些线程是按顺序同步执行的，所以它们的回调也是同步且有序的。所以lable可以使用一个int值，根据回调次数判断是哪一个线程的回调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178425" y="366395"/>
            <a:ext cx="183515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协程作用域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2605" y="1139825"/>
            <a:ext cx="11273790" cy="508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使用</a:t>
            </a:r>
            <a:r>
              <a:rPr lang="zh-CN" altLang="en-US" sz="1600">
                <a:sym typeface="+mn-ea"/>
              </a:rPr>
              <a:t>协程</a:t>
            </a:r>
            <a:r>
              <a:rPr lang="zh-CN" altLang="en-US" sz="1600"/>
              <a:t>作用域可以明确</a:t>
            </a:r>
            <a:r>
              <a:rPr lang="zh-CN" altLang="en-US" sz="1600">
                <a:sym typeface="+mn-ea"/>
              </a:rPr>
              <a:t>协程</a:t>
            </a:r>
            <a:r>
              <a:rPr lang="zh-CN" altLang="en-US" sz="1600"/>
              <a:t>之间的关系。同时，借助作用域可以管理和控制对</a:t>
            </a:r>
            <a:r>
              <a:rPr lang="zh-CN" altLang="en-US" sz="1600">
                <a:sym typeface="+mn-ea"/>
              </a:rPr>
              <a:t>协程</a:t>
            </a:r>
            <a:r>
              <a:rPr lang="zh-CN" altLang="en-US" sz="1600"/>
              <a:t>的取消和异常处理。它们的目的就是将协程的生命周期和协程所依赖的组件关联起来。以便及时的调整协程的状态，避免造成内存泄露。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作用域就是用来保存协程上下文，并将其在协程运行流中进行传递，同时，它也可以用来确定上下文的“权利范围”，约束了上下文的作用范围。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GlobalScope就是一个全局作用域，它可用于启动顶级协程，其生命周期贯穿整个App的生命周期。不建议GlobalScope在应用中使用。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为每个Lifecycle对象定义了LifecycleScope。在此范围内启动的协程会在Lifecycle被销毁时取消。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ViewModelScope： 为应用中的每个ViewModel定义了ViewModelScope。如果 ViewModel已清除，则在此范围内启动的协程都会自动取消。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148263" y="290195"/>
            <a:ext cx="18954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Kotlin Compiler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7065" y="2120265"/>
            <a:ext cx="3281045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r>
              <a:rPr lang="zh-CN" altLang="en-US"/>
              <a:t>个数</a:t>
            </a:r>
            <a:r>
              <a:rPr lang="en-US" altLang="zh-CN"/>
              <a:t> = 1</a:t>
            </a:r>
            <a:r>
              <a:rPr lang="zh-CN" altLang="en-US"/>
              <a:t> </a:t>
            </a:r>
            <a:r>
              <a:rPr lang="en-US" altLang="zh-CN"/>
              <a:t>+ suspend</a:t>
            </a:r>
            <a:r>
              <a:rPr lang="zh-CN" altLang="en-US"/>
              <a:t>个数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33620" y="3986530"/>
            <a:ext cx="3115945" cy="112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IntrinsicsKt.getCOROUTINE_SUSPENDED()</a:t>
            </a:r>
            <a:r>
              <a:rPr lang="zh-CN"/>
              <a:t>与</a:t>
            </a:r>
            <a:r>
              <a:rPr lang="en-US" altLang="zh-CN">
                <a:sym typeface="+mn-ea"/>
              </a:rPr>
              <a:t>suspend function</a:t>
            </a:r>
            <a:r>
              <a:rPr lang="zh-CN" altLang="en-US">
                <a:sym typeface="+mn-ea"/>
              </a:rPr>
              <a:t>返回调用结果进行对比，</a:t>
            </a:r>
            <a:r>
              <a:rPr lang="zh-CN"/>
              <a:t>控制流程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4833620" y="871220"/>
            <a:ext cx="2959100" cy="91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invokeSuspend</a:t>
            </a:r>
            <a:r>
              <a:rPr lang="zh-CN">
                <a:sym typeface="+mn-ea"/>
              </a:rPr>
              <a:t>调用</a:t>
            </a:r>
            <a:r>
              <a:rPr lang="en-US" altLang="zh-CN">
                <a:sym typeface="+mn-ea"/>
              </a:rPr>
              <a:t>suspend function</a:t>
            </a:r>
            <a:r>
              <a:rPr lang="zh-CN" altLang="en-US">
                <a:sym typeface="+mn-ea"/>
              </a:rPr>
              <a:t>，并</a:t>
            </a:r>
            <a:r>
              <a:rPr lang="zh-CN">
                <a:sym typeface="+mn-ea"/>
              </a:rPr>
              <a:t>传入Continuation，</a:t>
            </a:r>
            <a:r>
              <a:rPr lang="zh-CN" altLang="en-US">
                <a:sym typeface="+mn-ea"/>
              </a:rPr>
              <a:t>返回结果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1530" y="5041265"/>
            <a:ext cx="3115945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r>
              <a:rPr lang="zh-CN" altLang="en-US"/>
              <a:t>变化</a:t>
            </a:r>
            <a:r>
              <a:rPr lang="en-US" altLang="zh-CN"/>
              <a:t> = </a:t>
            </a:r>
            <a:r>
              <a:t>invokeSuspend</a:t>
            </a:r>
            <a:r>
              <a:rPr lang="zh-CN"/>
              <a:t>被调用的时候</a:t>
            </a:r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4833620" y="5457825"/>
            <a:ext cx="3512185" cy="112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suspend function</a:t>
            </a:r>
            <a:r>
              <a:rPr lang="zh-CN" altLang="en-US">
                <a:sym typeface="+mn-ea"/>
              </a:rPr>
              <a:t>返回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suspend -&gt; </a:t>
            </a:r>
            <a:r>
              <a:rPr lang="zh-CN" altLang="en-US">
                <a:sym typeface="+mn-ea"/>
              </a:rPr>
              <a:t>等待下次invoke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no </a:t>
            </a:r>
            <a:r>
              <a:rPr lang="en-US" altLang="zh-CN">
                <a:sym typeface="+mn-ea"/>
              </a:rPr>
              <a:t>suspend -&gt;</a:t>
            </a:r>
            <a:r>
              <a:rPr lang="zh-CN" altLang="en-US">
                <a:sym typeface="+mn-ea"/>
              </a:rPr>
              <a:t>执行下一个</a:t>
            </a:r>
            <a:r>
              <a:rPr lang="en-US" altLang="zh-CN">
                <a:sym typeface="+mn-ea"/>
              </a:rPr>
              <a:t>suspend function</a:t>
            </a:r>
            <a:endParaRPr lang="zh-CN" altLang="en-US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0780" y="1102995"/>
            <a:ext cx="276733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suspend 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封装成有限状态机</a:t>
            </a:r>
            <a:endParaRPr lang="zh-CN" altLang="en-US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6260" y="6092190"/>
            <a:ext cx="3371215" cy="49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Label</a:t>
            </a:r>
            <a:r>
              <a:rPr lang="zh-CN" altLang="en-US"/>
              <a:t>变化在状态机中切换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60780" y="2905760"/>
            <a:ext cx="276733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Continuation</a:t>
            </a:r>
            <a:r>
              <a:rPr lang="zh-CN"/>
              <a:t>调用初次resumeWith</a:t>
            </a:r>
            <a:endParaRPr lang="zh-CN"/>
          </a:p>
        </p:txBody>
      </p:sp>
      <p:sp>
        <p:nvSpPr>
          <p:cNvPr id="14" name="矩形 13"/>
          <p:cNvSpPr/>
          <p:nvPr/>
        </p:nvSpPr>
        <p:spPr>
          <a:xfrm>
            <a:off x="647065" y="3990340"/>
            <a:ext cx="3281045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Continuation</a:t>
            </a:r>
            <a:r>
              <a:rPr lang="zh-CN"/>
              <a:t>调用封装的invokeSuspend(result)</a:t>
            </a:r>
            <a:endParaRPr lang="zh-CN"/>
          </a:p>
        </p:txBody>
      </p:sp>
      <p:sp>
        <p:nvSpPr>
          <p:cNvPr id="15" name="矩形 14"/>
          <p:cNvSpPr/>
          <p:nvPr/>
        </p:nvSpPr>
        <p:spPr>
          <a:xfrm>
            <a:off x="4833620" y="2120265"/>
            <a:ext cx="6278880" cy="15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suspend function </a:t>
            </a:r>
            <a:r>
              <a:rPr lang="zh-CN" altLang="en-US" sz="1400"/>
              <a:t>返回结果：</a:t>
            </a:r>
            <a:endParaRPr lang="zh-CN" altLang="en-US" sz="1400"/>
          </a:p>
          <a:p>
            <a:pPr algn="ctr"/>
            <a:r>
              <a:rPr lang="en-US" altLang="zh-CN" sz="1400"/>
              <a:t>1</a:t>
            </a:r>
            <a:r>
              <a:rPr lang="zh-CN" altLang="en-US" sz="1400"/>
              <a:t>、耗时操作 </a:t>
            </a:r>
            <a:r>
              <a:rPr lang="en-US" altLang="zh-CN" sz="1400"/>
              <a:t>-&gt;</a:t>
            </a:r>
            <a:r>
              <a:rPr lang="zh-CN" altLang="en-US" sz="1400"/>
              <a:t>COROUTINE_SUSPENDED，让原先执行 Coroutine 的 Thread 先 return 并执行其他操作；耗时操作结束后通过传入的</a:t>
            </a:r>
            <a:r>
              <a:rPr lang="zh-CN" sz="1400">
                <a:sym typeface="+mn-ea"/>
              </a:rPr>
              <a:t>Continuation调用invokeSuspend(result)，并传入</a:t>
            </a:r>
            <a:r>
              <a:rPr lang="en-US" altLang="zh-CN" sz="1400">
                <a:sym typeface="+mn-ea"/>
              </a:rPr>
              <a:t>suspend function</a:t>
            </a:r>
            <a:r>
              <a:rPr lang="zh-CN" altLang="en-US" sz="1400">
                <a:sym typeface="+mn-ea"/>
              </a:rPr>
              <a:t>得到的</a:t>
            </a:r>
            <a:r>
              <a:rPr lang="zh-CN" sz="1400">
                <a:sym typeface="+mn-ea"/>
              </a:rPr>
              <a:t>结果；</a:t>
            </a:r>
            <a:endParaRPr lang="zh-CN" sz="1400">
              <a:sym typeface="+mn-ea"/>
            </a:endParaRPr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、非耗时操作：继续执行原来的</a:t>
            </a:r>
            <a:r>
              <a:rPr sz="1400">
                <a:sym typeface="+mn-ea"/>
              </a:rPr>
              <a:t>Continuation</a:t>
            </a:r>
            <a:r>
              <a:rPr lang="zh-CN" sz="1400">
                <a:sym typeface="+mn-ea"/>
              </a:rPr>
              <a:t>调用resumeWith</a:t>
            </a:r>
            <a:r>
              <a:rPr lang="zh-CN" altLang="en-US" sz="1400">
                <a:sym typeface="+mn-ea"/>
              </a:rPr>
              <a:t>，也就是</a:t>
            </a:r>
            <a:r>
              <a:rPr sz="1400">
                <a:sym typeface="+mn-ea"/>
              </a:rPr>
              <a:t>Continuation</a:t>
            </a:r>
            <a:r>
              <a:rPr lang="zh-CN" sz="1400">
                <a:sym typeface="+mn-ea"/>
              </a:rPr>
              <a:t>调用封装的invokeSuspend(result)，</a:t>
            </a:r>
            <a:r>
              <a:rPr lang="en-US" altLang="zh-CN" sz="1400">
                <a:sym typeface="+mn-ea"/>
              </a:rPr>
              <a:t>label</a:t>
            </a:r>
            <a:r>
              <a:rPr lang="zh-CN" altLang="en-US" sz="1400">
                <a:sym typeface="+mn-ea"/>
              </a:rPr>
              <a:t>已经变化，执行不同分支</a:t>
            </a:r>
            <a:r>
              <a:rPr lang="zh-CN" sz="1400">
                <a:sym typeface="+mn-ea"/>
              </a:rPr>
              <a:t>。这里相当于</a:t>
            </a:r>
            <a:r>
              <a:rPr lang="en-US" altLang="zh-CN" sz="1400">
                <a:sym typeface="+mn-ea"/>
              </a:rPr>
              <a:t>callback</a:t>
            </a:r>
            <a:r>
              <a:rPr lang="zh-CN" altLang="en-US" sz="1400">
                <a:sym typeface="+mn-ea"/>
              </a:rPr>
              <a:t>了。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14028" y="348615"/>
            <a:ext cx="2092325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协程创建流程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4060825" y="732155"/>
            <a:ext cx="0" cy="6009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92443" y="1092200"/>
            <a:ext cx="2092325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SuspendLambda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2760" y="2091690"/>
            <a:ext cx="2092325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ContinuationImpl</a:t>
            </a:r>
            <a:endParaRPr lang="zh-CN" altLang="en-US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var </a:t>
            </a:r>
            <a:r>
              <a:rPr lang="zh-CN" altLang="en-US"/>
              <a:t>intercepted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195" y="3637280"/>
            <a:ext cx="249936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BaseContinuationImpl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fun resumeWith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92760" y="5183505"/>
            <a:ext cx="2092325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Continuation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fun </a:t>
            </a:r>
            <a:r>
              <a:rPr lang="en-US" altLang="zh-CN">
                <a:sym typeface="+mn-ea"/>
              </a:rPr>
              <a:t>resumeWith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7" idx="0"/>
            <a:endCxn id="6" idx="2"/>
          </p:cNvCxnSpPr>
          <p:nvPr/>
        </p:nvCxnSpPr>
        <p:spPr>
          <a:xfrm flipV="1">
            <a:off x="1539240" y="1475740"/>
            <a:ext cx="0" cy="61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538605" y="3021330"/>
            <a:ext cx="0" cy="61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538605" y="4567555"/>
            <a:ext cx="0" cy="61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74515" y="1130300"/>
            <a:ext cx="388302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suspend {...}  </a:t>
            </a:r>
            <a:r>
              <a:rPr lang="en-US" altLang="zh-CN"/>
              <a:t>-&gt; SuspendLambda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246245" y="1896745"/>
            <a:ext cx="4138930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createCoroutine</a:t>
            </a:r>
            <a:r>
              <a:rPr lang="en-US" altLang="zh-CN"/>
              <a:t>()</a:t>
            </a:r>
            <a:r>
              <a:rPr lang="zh-CN" altLang="en-US"/>
              <a:t>  </a:t>
            </a:r>
            <a:r>
              <a:rPr lang="en-US" altLang="zh-CN"/>
              <a:t>-&gt; SuspendLambda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304665" y="2718435"/>
            <a:ext cx="4023360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SafeContinuation </a:t>
            </a:r>
            <a:r>
              <a:rPr lang="en-US" altLang="zh-CN"/>
              <a:t>-&gt; Continuation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13655" y="2325370"/>
            <a:ext cx="2404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返回SafeContinuation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4" idx="2"/>
            <a:endCxn id="15" idx="0"/>
          </p:cNvCxnSpPr>
          <p:nvPr/>
        </p:nvCxnSpPr>
        <p:spPr>
          <a:xfrm flipH="1">
            <a:off x="6315710" y="1498600"/>
            <a:ext cx="63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316345" y="2280285"/>
            <a:ext cx="635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375150" y="3568700"/>
            <a:ext cx="388239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resumeWith</a:t>
            </a:r>
            <a:r>
              <a:rPr lang="en-US" altLang="zh-CN"/>
              <a:t>()</a:t>
            </a:r>
            <a:r>
              <a:rPr lang="zh-CN" altLang="en-US"/>
              <a:t>  </a:t>
            </a:r>
            <a:r>
              <a:rPr lang="en-US" altLang="zh-CN"/>
              <a:t>-&gt; SafeContinuation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315075" y="3091815"/>
            <a:ext cx="635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763000" y="3570605"/>
            <a:ext cx="339534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createCoroutineUnintercepted</a:t>
            </a:r>
            <a:r>
              <a:rPr lang="en-US" altLang="zh-CN"/>
              <a:t>()</a:t>
            </a:r>
            <a:r>
              <a:rPr lang="zh-CN" altLang="en-US"/>
              <a:t>  </a:t>
            </a:r>
            <a:r>
              <a:rPr lang="en-US" altLang="zh-CN"/>
              <a:t>-&gt; Continuation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010650" y="4579620"/>
            <a:ext cx="2919095" cy="60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create</a:t>
            </a:r>
            <a:r>
              <a:rPr lang="en-US" altLang="zh-CN"/>
              <a:t>()</a:t>
            </a:r>
            <a:r>
              <a:rPr lang="zh-CN" altLang="en-US"/>
              <a:t>  </a:t>
            </a:r>
            <a:r>
              <a:rPr lang="en-US" altLang="zh-CN"/>
              <a:t>-&gt; BaseContinuationImpl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674100" y="5665470"/>
            <a:ext cx="323596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intercepted</a:t>
            </a:r>
            <a:r>
              <a:rPr lang="en-US" altLang="zh-CN"/>
              <a:t>()</a:t>
            </a:r>
            <a:r>
              <a:rPr lang="zh-CN" altLang="en-US"/>
              <a:t>  </a:t>
            </a:r>
            <a:r>
              <a:rPr lang="en-US" altLang="zh-CN"/>
              <a:t>-&gt; ContinuationImpl</a:t>
            </a:r>
            <a:r>
              <a:rPr lang="zh-CN" altLang="en-US"/>
              <a:t>（对应封装的</a:t>
            </a:r>
            <a:r>
              <a:rPr lang="zh-CN" altLang="en-US">
                <a:sym typeface="+mn-ea"/>
              </a:rPr>
              <a:t>delegate、completion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357495" y="1545590"/>
            <a:ext cx="1943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传入Continuation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130030" y="2736850"/>
            <a:ext cx="289941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delegate </a:t>
            </a:r>
            <a:r>
              <a:rPr lang="en-US" altLang="zh-CN"/>
              <a:t>-&gt; Continuation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16" idx="3"/>
            <a:endCxn id="31" idx="1"/>
          </p:cNvCxnSpPr>
          <p:nvPr/>
        </p:nvCxnSpPr>
        <p:spPr>
          <a:xfrm flipV="1">
            <a:off x="8328025" y="2904490"/>
            <a:ext cx="8020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839710" y="2362200"/>
            <a:ext cx="1778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封装</a:t>
            </a:r>
            <a:r>
              <a:rPr lang="zh-CN" altLang="en-US">
                <a:sym typeface="+mn-ea"/>
              </a:rPr>
              <a:t>completion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22" idx="0"/>
          </p:cNvCxnSpPr>
          <p:nvPr/>
        </p:nvCxnSpPr>
        <p:spPr>
          <a:xfrm flipH="1">
            <a:off x="10460990" y="3072130"/>
            <a:ext cx="118745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187180" y="1851025"/>
            <a:ext cx="2899410" cy="51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completion</a:t>
            </a:r>
            <a:r>
              <a:rPr lang="en-US" altLang="zh-CN"/>
              <a:t>-&gt; Continuation</a:t>
            </a:r>
            <a:endParaRPr lang="en-US" altLang="zh-CN"/>
          </a:p>
        </p:txBody>
      </p:sp>
      <p:cxnSp>
        <p:nvCxnSpPr>
          <p:cNvPr id="36" name="直接箭头连接符 35"/>
          <p:cNvCxnSpPr>
            <a:endCxn id="35" idx="1"/>
          </p:cNvCxnSpPr>
          <p:nvPr/>
        </p:nvCxnSpPr>
        <p:spPr>
          <a:xfrm flipV="1">
            <a:off x="8385175" y="2108835"/>
            <a:ext cx="8020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465820" y="17208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010650" y="1059815"/>
            <a:ext cx="2899410" cy="51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Continuation</a:t>
            </a:r>
          </a:p>
        </p:txBody>
      </p:sp>
      <p:cxnSp>
        <p:nvCxnSpPr>
          <p:cNvPr id="42" name="直接箭头连接符 41"/>
          <p:cNvCxnSpPr>
            <a:endCxn id="41" idx="1"/>
          </p:cNvCxnSpPr>
          <p:nvPr/>
        </p:nvCxnSpPr>
        <p:spPr>
          <a:xfrm flipV="1">
            <a:off x="8208645" y="1317625"/>
            <a:ext cx="8020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289290" y="9296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551035" y="3145155"/>
            <a:ext cx="1583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传入</a:t>
            </a:r>
            <a:r>
              <a:rPr lang="zh-CN" altLang="en-US">
                <a:sym typeface="+mn-ea"/>
              </a:rPr>
              <a:t>delegate </a:t>
            </a:r>
            <a:endParaRPr lang="zh-CN" altLang="en-US"/>
          </a:p>
        </p:txBody>
      </p:sp>
      <p:cxnSp>
        <p:nvCxnSpPr>
          <p:cNvPr id="45" name="直接箭头连接符 44"/>
          <p:cNvCxnSpPr>
            <a:stCxn id="22" idx="2"/>
            <a:endCxn id="23" idx="0"/>
          </p:cNvCxnSpPr>
          <p:nvPr/>
        </p:nvCxnSpPr>
        <p:spPr>
          <a:xfrm>
            <a:off x="10460990" y="4157980"/>
            <a:ext cx="9525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3" idx="2"/>
            <a:endCxn id="26" idx="0"/>
          </p:cNvCxnSpPr>
          <p:nvPr/>
        </p:nvCxnSpPr>
        <p:spPr>
          <a:xfrm flipH="1">
            <a:off x="10292080" y="5186680"/>
            <a:ext cx="178435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406900" y="4414520"/>
            <a:ext cx="3882390" cy="106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invokeSuspend</a:t>
            </a:r>
            <a:r>
              <a:rPr lang="en-US" altLang="zh-CN"/>
              <a:t>()</a:t>
            </a:r>
            <a:r>
              <a:rPr lang="zh-CN" altLang="en-US"/>
              <a:t>  </a:t>
            </a:r>
            <a:r>
              <a:rPr lang="en-US" altLang="zh-CN"/>
              <a:t>-&gt; </a:t>
            </a:r>
            <a:r>
              <a:rPr lang="en-US" altLang="zh-CN">
                <a:sym typeface="+mn-ea"/>
              </a:rPr>
              <a:t>ContinuationImpl</a:t>
            </a:r>
            <a:r>
              <a:rPr lang="zh-CN" altLang="en-US">
                <a:sym typeface="+mn-ea"/>
              </a:rPr>
              <a:t>（执行suspend {...}  中的代码块）</a:t>
            </a:r>
            <a:endParaRPr lang="zh-CN" altLang="en-US">
              <a:sym typeface="+mn-ea"/>
            </a:endParaRPr>
          </a:p>
        </p:txBody>
      </p:sp>
      <p:cxnSp>
        <p:nvCxnSpPr>
          <p:cNvPr id="49" name="直接箭头连接符 48"/>
          <p:cNvCxnSpPr>
            <a:stCxn id="6" idx="3"/>
            <a:endCxn id="14" idx="1"/>
          </p:cNvCxnSpPr>
          <p:nvPr/>
        </p:nvCxnSpPr>
        <p:spPr>
          <a:xfrm>
            <a:off x="2585085" y="1283970"/>
            <a:ext cx="178943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799455" y="3138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启动协程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8289290" y="4161155"/>
            <a:ext cx="217106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625340" y="591629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这里就生成了要执行的代码。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597525" y="2813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示例代码在注解中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9965" y="6284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继承关系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37760" y="347980"/>
            <a:ext cx="231711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协程启动流程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685165"/>
            <a:ext cx="98425" cy="6125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0750" y="1050290"/>
            <a:ext cx="388239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resumeWith</a:t>
            </a:r>
            <a:r>
              <a:rPr lang="en-US" altLang="zh-CN"/>
              <a:t>()</a:t>
            </a:r>
            <a:r>
              <a:rPr lang="zh-CN" altLang="en-US"/>
              <a:t>  </a:t>
            </a:r>
            <a:r>
              <a:rPr lang="en-US" altLang="zh-CN"/>
              <a:t>-&gt; SafeContinuation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49605" y="1847850"/>
            <a:ext cx="442531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resumeWith</a:t>
            </a:r>
            <a:r>
              <a:rPr lang="en-US" altLang="zh-CN"/>
              <a:t>()</a:t>
            </a:r>
            <a:r>
              <a:rPr lang="zh-CN" altLang="en-US"/>
              <a:t>  </a:t>
            </a:r>
            <a:r>
              <a:rPr lang="en-US" altLang="zh-CN"/>
              <a:t>-&gt; BaseContinuationImpl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49605" y="2645410"/>
            <a:ext cx="4425315" cy="696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invokeSuspend</a:t>
            </a:r>
            <a:r>
              <a:rPr lang="en-US" altLang="zh-CN"/>
              <a:t>()</a:t>
            </a:r>
            <a:r>
              <a:rPr lang="zh-CN" altLang="en-US"/>
              <a:t>  </a:t>
            </a:r>
            <a:r>
              <a:rPr lang="en-US" altLang="zh-CN"/>
              <a:t>-&gt; </a:t>
            </a:r>
            <a:r>
              <a:rPr lang="en-US" altLang="zh-CN">
                <a:sym typeface="+mn-ea"/>
              </a:rPr>
              <a:t>ContinuationImpl</a:t>
            </a:r>
            <a:r>
              <a:rPr lang="zh-CN" altLang="en-US">
                <a:sym typeface="+mn-ea"/>
              </a:rPr>
              <a:t>（执行suspend {...}  中的代码块）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49605" y="3771265"/>
            <a:ext cx="4425315" cy="696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resumeWith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-&gt; Continuation</a:t>
            </a:r>
            <a:r>
              <a:rPr lang="zh-CN" altLang="en-US">
                <a:sym typeface="+mn-ea"/>
              </a:rPr>
              <a:t>（对应封装的delegate、completion ）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20" idx="2"/>
            <a:endCxn id="6" idx="0"/>
          </p:cNvCxnSpPr>
          <p:nvPr/>
        </p:nvCxnSpPr>
        <p:spPr>
          <a:xfrm>
            <a:off x="2861945" y="1418590"/>
            <a:ext cx="635" cy="429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862580" y="2216150"/>
            <a:ext cx="635" cy="429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861310" y="3342640"/>
            <a:ext cx="635" cy="429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82490" y="266700"/>
            <a:ext cx="2826385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 CoroutineContext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655" y="1202055"/>
            <a:ext cx="3060700" cy="158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CoroutineContext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fun plus()</a:t>
            </a:r>
            <a:endParaRPr lang="en-US" altLang="zh-CN"/>
          </a:p>
          <a:p>
            <a:pPr algn="ctr"/>
            <a:r>
              <a:rPr lang="en-US" altLang="zh-CN"/>
              <a:t>interface Key</a:t>
            </a:r>
            <a:endParaRPr lang="en-US" altLang="zh-CN"/>
          </a:p>
          <a:p>
            <a:pPr algn="ctr"/>
            <a:r>
              <a:rPr lang="en-US" altLang="zh-CN"/>
              <a:t>Element:</a:t>
            </a:r>
            <a:r>
              <a:rPr lang="zh-CN" altLang="en-US">
                <a:sym typeface="+mn-ea"/>
              </a:rPr>
              <a:t>CoroutineContext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82650" y="3289935"/>
            <a:ext cx="23787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Element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2650" y="4264660"/>
            <a:ext cx="237871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AbstractCoroutineContextElement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2072005" y="2783840"/>
            <a:ext cx="0" cy="50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072005" y="3758565"/>
            <a:ext cx="0" cy="50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06645" y="1216025"/>
            <a:ext cx="2378710" cy="1528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CombinedContext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fun get()</a:t>
            </a:r>
            <a:endParaRPr lang="en-US" altLang="zh-CN"/>
          </a:p>
          <a:p>
            <a:pPr algn="ctr"/>
            <a:r>
              <a:rPr lang="en-US" altLang="zh-CN"/>
              <a:t>fun fold()</a:t>
            </a:r>
            <a:endParaRPr lang="en-US" altLang="zh-CN"/>
          </a:p>
          <a:p>
            <a:pPr algn="ctr"/>
            <a:r>
              <a:rPr lang="en-US" altLang="zh-CN"/>
              <a:t>fun minusKey()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10" idx="1"/>
            <a:endCxn id="5" idx="3"/>
          </p:cNvCxnSpPr>
          <p:nvPr/>
        </p:nvCxnSpPr>
        <p:spPr>
          <a:xfrm flipH="1">
            <a:off x="3602355" y="1980565"/>
            <a:ext cx="130429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06645" y="3199130"/>
            <a:ext cx="6821170" cy="221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上下文通过一个链表存储，采用头插法，新来的元素总是处在头部；</a:t>
            </a:r>
            <a:endParaRPr lang="zh-CN" altLang="en-US"/>
          </a:p>
          <a:p>
            <a:pPr algn="ctr"/>
            <a:r>
              <a:rPr lang="zh-CN" altLang="en-US"/>
              <a:t>该链表对ContinuationInterceptor做了特殊处理，如果有ContinuationInterceptor类型的上下文，它永远处于链表头部</a:t>
            </a:r>
            <a:r>
              <a:rPr lang="en-US" altLang="zh-CN"/>
              <a:t>;</a:t>
            </a:r>
            <a:endParaRPr lang="en-US" altLang="zh-CN"/>
          </a:p>
          <a:p>
            <a:pPr algn="ctr"/>
            <a:r>
              <a:rPr lang="en-US" altLang="zh-CN"/>
              <a:t>链表不允许存在两个相同类型的上下文，如果插入相同类型的上下文，则使用新的替换掉老的上下文实例；</a:t>
            </a:r>
            <a:endParaRPr lang="en-US" altLang="zh-CN"/>
          </a:p>
          <a:p>
            <a:pPr algn="ctr"/>
            <a:r>
              <a:rPr lang="en-US" altLang="zh-CN"/>
              <a:t>链表使用Key匹配类型，它是一个接口的空实现，本身是一个静态常量。只作为key值使用。类似键值对里的key。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0" idx="2"/>
            <a:endCxn id="12" idx="0"/>
          </p:cNvCxnSpPr>
          <p:nvPr/>
        </p:nvCxnSpPr>
        <p:spPr>
          <a:xfrm>
            <a:off x="6096000" y="2744470"/>
            <a:ext cx="2221230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06645" y="277495"/>
            <a:ext cx="23787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 </a:t>
            </a:r>
            <a:r>
              <a:rPr lang="en-US" altLang="zh-CN"/>
              <a:t>Job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129030"/>
            <a:ext cx="9424035" cy="3314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83665" y="4826635"/>
            <a:ext cx="23787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DispatchedTask</a:t>
            </a:r>
            <a:r>
              <a:rPr lang="en-US"/>
              <a:t>.run()</a:t>
            </a: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906010" y="4826635"/>
            <a:ext cx="23787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job.isActive</a:t>
            </a:r>
          </a:p>
        </p:txBody>
      </p:sp>
      <p:sp>
        <p:nvSpPr>
          <p:cNvPr id="9" name="矩形 8"/>
          <p:cNvSpPr/>
          <p:nvPr/>
        </p:nvSpPr>
        <p:spPr>
          <a:xfrm>
            <a:off x="93980" y="5678170"/>
            <a:ext cx="481266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continuation.resumeWithStackTrace(cause)</a:t>
            </a:r>
          </a:p>
        </p:txBody>
      </p:sp>
      <p:sp>
        <p:nvSpPr>
          <p:cNvPr id="10" name="矩形 9"/>
          <p:cNvSpPr/>
          <p:nvPr/>
        </p:nvSpPr>
        <p:spPr>
          <a:xfrm>
            <a:off x="7284720" y="5678170"/>
            <a:ext cx="481266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continuation.resume</a:t>
            </a:r>
          </a:p>
          <a:p>
            <a:pPr algn="ctr"/>
            <a:r>
              <a:t>(getSuccessfulResult(state))</a:t>
            </a:r>
          </a:p>
        </p:txBody>
      </p: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>
          <a:xfrm>
            <a:off x="3762375" y="5060950"/>
            <a:ext cx="1143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9" idx="3"/>
          </p:cNvCxnSpPr>
          <p:nvPr/>
        </p:nvCxnSpPr>
        <p:spPr>
          <a:xfrm flipH="1">
            <a:off x="4906645" y="5295265"/>
            <a:ext cx="1188720" cy="69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10" idx="1"/>
          </p:cNvCxnSpPr>
          <p:nvPr/>
        </p:nvCxnSpPr>
        <p:spPr>
          <a:xfrm>
            <a:off x="6095365" y="5295265"/>
            <a:ext cx="1189355" cy="69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06645" y="277495"/>
            <a:ext cx="23787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 </a:t>
            </a:r>
            <a:r>
              <a:rPr lang="en-US" altLang="zh-CN"/>
              <a:t>Channel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52595" y="1204595"/>
            <a:ext cx="36868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定位：Coroutines 的 Handler</a:t>
            </a:r>
            <a:r>
              <a:rPr lang="en-US" altLang="zh-CN"/>
              <a:t>(</a:t>
            </a:r>
            <a:r>
              <a:rPr lang="zh-CN" altLang="en-US"/>
              <a:t>通信</a:t>
            </a:r>
            <a:r>
              <a:rPr lang="en-US" altLang="zh-CN"/>
              <a:t>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5930" y="4542155"/>
            <a:ext cx="183642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Channel.send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29650" y="4542155"/>
            <a:ext cx="183642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Channel.receive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7790" y="4542155"/>
            <a:ext cx="183642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Channel.buffer</a:t>
            </a: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1370" y="5904865"/>
            <a:ext cx="183642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Channel.offer</a:t>
            </a:r>
            <a:endParaRPr lang="en-US" altLang="zh-CN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4210" y="5904865"/>
            <a:ext cx="183642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Channel.poll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52595" y="2131695"/>
            <a:ext cx="3686810" cy="193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主要是想解決我想要某些 task 可以做到併發，但這些 task 需要某些必要資訊，而我卻不知道那些 task 必要的資訊會在這個 task 實作前或實作後得到，所以可以利用 Channel 的 send 和 receive 的 suspend 來解決。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06645" y="278130"/>
            <a:ext cx="23787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 </a:t>
            </a:r>
            <a:r>
              <a:rPr lang="en-US" altLang="zh-CN"/>
              <a:t>Flow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627755" y="1107440"/>
            <a:ext cx="4935855" cy="930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有一串需要經過一段耗時流程得到的結果，但我不知道誰會用到他，甚至沒有必要被用到，所以就放在那邊，等有需要的人來取用。</a:t>
            </a:r>
          </a:p>
        </p:txBody>
      </p:sp>
      <p:sp>
        <p:nvSpPr>
          <p:cNvPr id="6" name="矩形 5"/>
          <p:cNvSpPr/>
          <p:nvPr/>
        </p:nvSpPr>
        <p:spPr>
          <a:xfrm>
            <a:off x="4906645" y="2399030"/>
            <a:ext cx="23787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生命周期跟随</a:t>
            </a:r>
            <a:r>
              <a:rPr lang="en-US" altLang="zh-CN"/>
              <a:t>Scope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906010" y="3228340"/>
            <a:ext cx="23787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各种流程操作方法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06645" y="278130"/>
            <a:ext cx="237871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协程线程调度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26515" y="2328545"/>
            <a:ext cx="266954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ContinuationInterceptor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2985" y="3291205"/>
            <a:ext cx="327660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ExecutorCoroutineDispatcher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2985" y="4253865"/>
            <a:ext cx="327660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LimitingDispatcher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2985" y="5229225"/>
            <a:ext cx="327660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DefaultScheduler.IO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1205" y="1137285"/>
            <a:ext cx="382016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AbstractCoroutineContextElement、</a:t>
            </a:r>
            <a:endParaRPr lang="zh-CN" altLang="en-US"/>
          </a:p>
          <a:p>
            <a:pPr algn="ctr"/>
            <a:r>
              <a:rPr lang="zh-CN" altLang="en-US"/>
              <a:t>ContinuationInterceptor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5" idx="0"/>
            <a:endCxn id="13" idx="2"/>
          </p:cNvCxnSpPr>
          <p:nvPr/>
        </p:nvCxnSpPr>
        <p:spPr>
          <a:xfrm flipV="1">
            <a:off x="2661285" y="1834515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661285" y="2797175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61285" y="3759835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661285" y="4722495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61230" y="2214245"/>
            <a:ext cx="266954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interceptContinuation</a:t>
            </a:r>
            <a:r>
              <a:rPr lang="en-US" altLang="zh-CN"/>
              <a:t>():DispatchedContinuation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5" idx="3"/>
            <a:endCxn id="18" idx="1"/>
          </p:cNvCxnSpPr>
          <p:nvPr/>
        </p:nvCxnSpPr>
        <p:spPr>
          <a:xfrm>
            <a:off x="3996055" y="2562860"/>
            <a:ext cx="765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22985" y="6204585"/>
            <a:ext cx="327660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Dispatchers.IO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661285" y="5685155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274050" y="6179185"/>
            <a:ext cx="327660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Dispatchers.Main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274050" y="5216525"/>
            <a:ext cx="327660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DefaultScheduler.</a:t>
            </a:r>
            <a:r>
              <a:rPr lang="zh-CN" altLang="en-US">
                <a:sym typeface="+mn-ea"/>
              </a:rPr>
              <a:t>Main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74050" y="4253865"/>
            <a:ext cx="327660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HandlerContext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9912350" y="5685155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912350" y="4722495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050020" y="433959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274050" y="3220085"/>
            <a:ext cx="327660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HandlerDispatcher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9912350" y="3711575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75605" y="3220085"/>
            <a:ext cx="2062480" cy="467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Handler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28" idx="1"/>
            <a:endCxn id="31" idx="3"/>
          </p:cNvCxnSpPr>
          <p:nvPr/>
        </p:nvCxnSpPr>
        <p:spPr>
          <a:xfrm flipH="1">
            <a:off x="7538085" y="3454400"/>
            <a:ext cx="735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577580" y="2252980"/>
            <a:ext cx="2669540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ContinuationInterceptor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002270" y="1061720"/>
            <a:ext cx="382016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AbstractCoroutineContextElement、</a:t>
            </a:r>
            <a:endParaRPr lang="zh-CN" altLang="en-US"/>
          </a:p>
          <a:p>
            <a:pPr algn="ctr"/>
            <a:r>
              <a:rPr lang="zh-CN" altLang="en-US"/>
              <a:t>ContinuationInterceptor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33" idx="0"/>
            <a:endCxn id="34" idx="2"/>
          </p:cNvCxnSpPr>
          <p:nvPr/>
        </p:nvCxnSpPr>
        <p:spPr>
          <a:xfrm flipV="1">
            <a:off x="9912350" y="1758950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9912350" y="2721610"/>
            <a:ext cx="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167130" y="31559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调度器类型在注解中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5839</Words>
  <Application>WPS 文字</Application>
  <PresentationFormat>宽屏</PresentationFormat>
  <Paragraphs>351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240</cp:revision>
  <dcterms:created xsi:type="dcterms:W3CDTF">2022-03-28T00:25:31Z</dcterms:created>
  <dcterms:modified xsi:type="dcterms:W3CDTF">2022-03-28T00:25:31Z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