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322888" y="405765"/>
            <a:ext cx="1546225" cy="5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统计耗时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81760" y="1659890"/>
            <a:ext cx="2440940" cy="5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logcat: “Displayed”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76165" y="1659890"/>
            <a:ext cx="2440940" cy="5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am start -W xx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70570" y="1659890"/>
            <a:ext cx="2440940" cy="5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reportFullyDrawn()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21455" y="3167380"/>
            <a:ext cx="4149090" cy="151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r>
              <a:rPr lang="zh-CN" altLang="en-US"/>
              <a:t>、启动进程。</a:t>
            </a:r>
            <a:endParaRPr lang="zh-CN" altLang="en-US"/>
          </a:p>
          <a:p>
            <a:pPr algn="ctr"/>
            <a:r>
              <a:rPr lang="en-US" altLang="zh-CN"/>
              <a:t>2</a:t>
            </a:r>
            <a:r>
              <a:rPr lang="zh-CN" altLang="en-US"/>
              <a:t>、初始化对象。</a:t>
            </a:r>
            <a:endParaRPr lang="zh-CN" altLang="en-US"/>
          </a:p>
          <a:p>
            <a:pPr algn="ctr"/>
            <a:r>
              <a:rPr lang="en-US" altLang="zh-CN"/>
              <a:t>3</a:t>
            </a:r>
            <a:r>
              <a:rPr lang="zh-CN" altLang="en-US"/>
              <a:t>、创建并初始化 Activity。</a:t>
            </a:r>
            <a:endParaRPr lang="zh-CN" altLang="en-US"/>
          </a:p>
          <a:p>
            <a:pPr algn="ctr"/>
            <a:r>
              <a:rPr lang="en-US" altLang="zh-CN"/>
              <a:t>4</a:t>
            </a:r>
            <a:r>
              <a:rPr lang="zh-CN" altLang="en-US"/>
              <a:t>、扩充布局。</a:t>
            </a:r>
            <a:endParaRPr lang="zh-CN" altLang="en-US"/>
          </a:p>
          <a:p>
            <a:pPr algn="ctr"/>
            <a:r>
              <a:rPr lang="en-US" altLang="zh-CN"/>
              <a:t>5</a:t>
            </a:r>
            <a:r>
              <a:rPr lang="zh-CN" altLang="en-US"/>
              <a:t>、首次绘制应用。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 flipH="1">
            <a:off x="2602230" y="929005"/>
            <a:ext cx="3494405" cy="730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6" idx="0"/>
          </p:cNvCxnSpPr>
          <p:nvPr/>
        </p:nvCxnSpPr>
        <p:spPr>
          <a:xfrm>
            <a:off x="6066790" y="917575"/>
            <a:ext cx="29845" cy="74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7" idx="0"/>
          </p:cNvCxnSpPr>
          <p:nvPr/>
        </p:nvCxnSpPr>
        <p:spPr>
          <a:xfrm>
            <a:off x="6078220" y="929640"/>
            <a:ext cx="3512820" cy="73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8" idx="0"/>
          </p:cNvCxnSpPr>
          <p:nvPr/>
        </p:nvCxnSpPr>
        <p:spPr>
          <a:xfrm>
            <a:off x="2602230" y="2183130"/>
            <a:ext cx="3493770" cy="984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8" idx="0"/>
          </p:cNvCxnSpPr>
          <p:nvPr/>
        </p:nvCxnSpPr>
        <p:spPr>
          <a:xfrm flipH="1">
            <a:off x="6096000" y="2183130"/>
            <a:ext cx="635" cy="984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</p:cNvCxnSpPr>
          <p:nvPr/>
        </p:nvCxnSpPr>
        <p:spPr>
          <a:xfrm flipH="1">
            <a:off x="6148070" y="2183130"/>
            <a:ext cx="3442970" cy="97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205" y="5662930"/>
            <a:ext cx="11960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Application.onCreate()-&gt;Activity.init()-&gt;Activity.onCreate()-&gt;inflate views-&gt;Displayed-&gt;(network)-&gt;reportFullyDrawn()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21335" y="1089025"/>
            <a:ext cx="2232025" cy="58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ActivityStarter#startActivityMayWait()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28370" y="694055"/>
            <a:ext cx="1384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启动</a:t>
            </a:r>
            <a:r>
              <a:rPr lang="en-US" altLang="zh-CN"/>
              <a:t>Activity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461385" y="1062355"/>
            <a:ext cx="2232025" cy="58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ActivityRecord是否能复用？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83350" y="274320"/>
            <a:ext cx="2232025" cy="81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热启动复用ActivityRecord</a:t>
            </a:r>
            <a:r>
              <a:rPr lang="en-US" altLang="zh-CN"/>
              <a:t>/ActivityTask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483350" y="1459230"/>
            <a:ext cx="2232025" cy="895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温</a:t>
            </a:r>
            <a:r>
              <a:rPr lang="en-US" altLang="zh-CN"/>
              <a:t>/</a:t>
            </a:r>
            <a:r>
              <a:rPr lang="zh-CN" altLang="en-US"/>
              <a:t>冷启动创建</a:t>
            </a:r>
            <a:r>
              <a:rPr lang="zh-CN" altLang="en-US">
                <a:sym typeface="+mn-ea"/>
              </a:rPr>
              <a:t>ActivityRecord</a:t>
            </a:r>
            <a:r>
              <a:rPr lang="en-US" altLang="zh-CN">
                <a:sym typeface="+mn-ea"/>
              </a:rPr>
              <a:t>/ActivityTask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5693410" y="681990"/>
            <a:ext cx="789940" cy="671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8" idx="1"/>
          </p:cNvCxnSpPr>
          <p:nvPr/>
        </p:nvCxnSpPr>
        <p:spPr>
          <a:xfrm>
            <a:off x="5694680" y="1505585"/>
            <a:ext cx="788670" cy="40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729605" y="62738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33745" y="166179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505315" y="1089025"/>
            <a:ext cx="2393950" cy="58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showStartingWindow启动动画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7" idx="3"/>
            <a:endCxn id="13" idx="1"/>
          </p:cNvCxnSpPr>
          <p:nvPr/>
        </p:nvCxnSpPr>
        <p:spPr>
          <a:xfrm>
            <a:off x="8715375" y="681990"/>
            <a:ext cx="789940" cy="697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</p:cNvCxnSpPr>
          <p:nvPr/>
        </p:nvCxnSpPr>
        <p:spPr>
          <a:xfrm flipV="1">
            <a:off x="8715375" y="1517015"/>
            <a:ext cx="780415" cy="39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495790" y="3542030"/>
            <a:ext cx="2393950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是否有处于焦点的</a:t>
            </a:r>
            <a:r>
              <a:rPr lang="en-US" altLang="zh-CN"/>
              <a:t>Activity</a:t>
            </a:r>
            <a:r>
              <a:rPr lang="zh-CN" altLang="en-US"/>
              <a:t>（ActivityRecord）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83350" y="2889250"/>
            <a:ext cx="2232025" cy="895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执行焦点</a:t>
            </a:r>
            <a:r>
              <a:rPr lang="en-US" altLang="zh-CN">
                <a:sym typeface="+mn-ea"/>
              </a:rPr>
              <a:t>Activity</a:t>
            </a:r>
            <a:r>
              <a:rPr lang="zh-CN" altLang="en-US">
                <a:sym typeface="+mn-ea"/>
              </a:rPr>
              <a:t>的onPause方法</a:t>
            </a:r>
            <a:endParaRPr lang="zh-CN" altLang="en-US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83350" y="4098290"/>
            <a:ext cx="2232025" cy="895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执行</a:t>
            </a:r>
            <a:r>
              <a:rPr lang="en-US" altLang="zh-CN"/>
              <a:t>A</a:t>
            </a:r>
            <a:r>
              <a:rPr lang="zh-CN" altLang="en-US"/>
              <a:t>ctivity 的 onCreate、onStart、onResume方法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16" idx="1"/>
            <a:endCxn id="17" idx="3"/>
          </p:cNvCxnSpPr>
          <p:nvPr/>
        </p:nvCxnSpPr>
        <p:spPr>
          <a:xfrm flipH="1" flipV="1">
            <a:off x="8715375" y="3337560"/>
            <a:ext cx="780415" cy="652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949055" y="313817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16" idx="1"/>
            <a:endCxn id="18" idx="3"/>
          </p:cNvCxnSpPr>
          <p:nvPr/>
        </p:nvCxnSpPr>
        <p:spPr>
          <a:xfrm flipH="1">
            <a:off x="8715375" y="3989705"/>
            <a:ext cx="780415" cy="556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007475" y="454469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13" idx="2"/>
            <a:endCxn id="16" idx="0"/>
          </p:cNvCxnSpPr>
          <p:nvPr/>
        </p:nvCxnSpPr>
        <p:spPr>
          <a:xfrm flipH="1">
            <a:off x="10692765" y="1670685"/>
            <a:ext cx="9525" cy="1871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6" idx="1"/>
          </p:cNvCxnSpPr>
          <p:nvPr/>
        </p:nvCxnSpPr>
        <p:spPr>
          <a:xfrm flipV="1">
            <a:off x="2753360" y="1353185"/>
            <a:ext cx="708025" cy="2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1"/>
            <a:endCxn id="4" idx="2"/>
          </p:cNvCxnSpPr>
          <p:nvPr/>
        </p:nvCxnSpPr>
        <p:spPr>
          <a:xfrm flipH="1" flipV="1">
            <a:off x="1637665" y="1670685"/>
            <a:ext cx="4845685" cy="166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" idx="1"/>
            <a:endCxn id="4" idx="2"/>
          </p:cNvCxnSpPr>
          <p:nvPr/>
        </p:nvCxnSpPr>
        <p:spPr>
          <a:xfrm flipH="1" flipV="1">
            <a:off x="1637665" y="1670685"/>
            <a:ext cx="4845685" cy="2875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712085" y="252095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异步调用系统函数后返回</a:t>
            </a:r>
            <a:endParaRPr lang="zh-CN" altLang="en-US"/>
          </a:p>
        </p:txBody>
      </p:sp>
      <p:cxnSp>
        <p:nvCxnSpPr>
          <p:cNvPr id="30" name="曲线连接符 29"/>
          <p:cNvCxnSpPr>
            <a:endCxn id="18" idx="1"/>
          </p:cNvCxnSpPr>
          <p:nvPr/>
        </p:nvCxnSpPr>
        <p:spPr>
          <a:xfrm rot="5400000">
            <a:off x="5873115" y="3933825"/>
            <a:ext cx="1222375" cy="3175"/>
          </a:xfrm>
          <a:prstGeom prst="curvedConnector4">
            <a:avLst>
              <a:gd name="adj1" fmla="val 31688"/>
              <a:gd name="adj2" fmla="val 12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319780" y="5633085"/>
            <a:ext cx="2232025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热启动：目标进程存在 并且 目标进程的 ActivityThread 绑定到 WMS 的 ActivityRecord。Activity 对象存在</a:t>
            </a:r>
            <a:endParaRPr lang="zh-CN" altLang="en-US" sz="1400"/>
          </a:p>
        </p:txBody>
      </p:sp>
      <p:cxnSp>
        <p:nvCxnSpPr>
          <p:cNvPr id="33" name="直接箭头连接符 32"/>
          <p:cNvCxnSpPr>
            <a:stCxn id="18" idx="2"/>
            <a:endCxn id="31" idx="0"/>
          </p:cNvCxnSpPr>
          <p:nvPr/>
        </p:nvCxnSpPr>
        <p:spPr>
          <a:xfrm flipH="1">
            <a:off x="4436110" y="4994275"/>
            <a:ext cx="3163570" cy="638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485890" y="5643880"/>
            <a:ext cx="2232025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温启动：</a:t>
            </a:r>
            <a:r>
              <a:rPr lang="zh-CN" altLang="en-US" sz="1400">
                <a:sym typeface="+mn-ea"/>
              </a:rPr>
              <a:t>同时</a:t>
            </a:r>
            <a:r>
              <a:rPr lang="zh-CN" altLang="en-US" sz="1400"/>
              <a:t>发送有 LaunchActivityItem 和 ResumeActivityItem。等待执行回调。</a:t>
            </a:r>
            <a:endParaRPr lang="zh-CN" altLang="en-US" sz="1400"/>
          </a:p>
        </p:txBody>
      </p:sp>
      <p:cxnSp>
        <p:nvCxnSpPr>
          <p:cNvPr id="35" name="直接箭头连接符 34"/>
          <p:cNvCxnSpPr>
            <a:stCxn id="18" idx="2"/>
            <a:endCxn id="34" idx="0"/>
          </p:cNvCxnSpPr>
          <p:nvPr/>
        </p:nvCxnSpPr>
        <p:spPr>
          <a:xfrm>
            <a:off x="7599680" y="4994275"/>
            <a:ext cx="2540" cy="64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650095" y="5643880"/>
            <a:ext cx="2232025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冷启动：相对 温启动 来说多了 fork 子进程和创建 Application 对象和初始化 的过程。然后执行温启动流程</a:t>
            </a:r>
            <a:endParaRPr lang="zh-CN" altLang="en-US" sz="1400"/>
          </a:p>
        </p:txBody>
      </p:sp>
      <p:cxnSp>
        <p:nvCxnSpPr>
          <p:cNvPr id="37" name="直接箭头连接符 36"/>
          <p:cNvCxnSpPr>
            <a:stCxn id="18" idx="2"/>
            <a:endCxn id="36" idx="0"/>
          </p:cNvCxnSpPr>
          <p:nvPr/>
        </p:nvCxnSpPr>
        <p:spPr>
          <a:xfrm>
            <a:off x="7599680" y="4994275"/>
            <a:ext cx="3166745" cy="64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52120" y="371475"/>
            <a:ext cx="138303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冷启动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43810" y="371475"/>
            <a:ext cx="162687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Zygote</a:t>
            </a:r>
            <a:r>
              <a:rPr lang="en-US" altLang="zh-CN"/>
              <a:t>.fork()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879340" y="371475"/>
            <a:ext cx="240538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ActivityThread#main()</a:t>
            </a:r>
          </a:p>
        </p:txBody>
      </p:sp>
      <p:sp>
        <p:nvSpPr>
          <p:cNvPr id="7" name="矩形 6"/>
          <p:cNvSpPr/>
          <p:nvPr/>
        </p:nvSpPr>
        <p:spPr>
          <a:xfrm>
            <a:off x="7993380" y="371475"/>
            <a:ext cx="276479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ActivityThread#attach()</a:t>
            </a:r>
          </a:p>
        </p:txBody>
      </p:sp>
      <p:sp>
        <p:nvSpPr>
          <p:cNvPr id="8" name="矩形 7"/>
          <p:cNvSpPr/>
          <p:nvPr/>
        </p:nvSpPr>
        <p:spPr>
          <a:xfrm>
            <a:off x="7993380" y="1276985"/>
            <a:ext cx="276479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AMS#attachApplication()</a:t>
            </a:r>
          </a:p>
        </p:txBody>
      </p:sp>
      <p:sp>
        <p:nvSpPr>
          <p:cNvPr id="9" name="矩形 8"/>
          <p:cNvSpPr/>
          <p:nvPr/>
        </p:nvSpPr>
        <p:spPr>
          <a:xfrm>
            <a:off x="4699635" y="1184275"/>
            <a:ext cx="2764790" cy="6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IApplicationThread</a:t>
            </a:r>
            <a:r>
              <a:rPr lang="en-US"/>
              <a:t>.BIND_APPLICATION</a:t>
            </a:r>
            <a:r>
              <a:rPr lang="zh-CN" altLang="en-US"/>
              <a:t>等待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97610" y="1276985"/>
            <a:ext cx="297307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ATMS#attachApplication()</a:t>
            </a:r>
          </a:p>
        </p:txBody>
      </p:sp>
      <p:sp>
        <p:nvSpPr>
          <p:cNvPr id="11" name="矩形 10"/>
          <p:cNvSpPr/>
          <p:nvPr/>
        </p:nvSpPr>
        <p:spPr>
          <a:xfrm>
            <a:off x="1301750" y="2182495"/>
            <a:ext cx="2764790" cy="6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ActivityStackSupervisor#realStartActivityLocked()</a:t>
            </a:r>
          </a:p>
        </p:txBody>
      </p:sp>
      <p:sp>
        <p:nvSpPr>
          <p:cNvPr id="12" name="矩形 11"/>
          <p:cNvSpPr/>
          <p:nvPr/>
        </p:nvSpPr>
        <p:spPr>
          <a:xfrm>
            <a:off x="4713605" y="2183130"/>
            <a:ext cx="2764790" cy="61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ActivityThread#main()</a:t>
            </a:r>
            <a:endParaRPr>
              <a:sym typeface="+mn-ea"/>
            </a:endParaRPr>
          </a:p>
          <a:p>
            <a:pPr algn="ctr"/>
            <a:r>
              <a:t>Looper.loop()</a:t>
            </a:r>
          </a:p>
        </p:txBody>
      </p:sp>
      <p:sp>
        <p:nvSpPr>
          <p:cNvPr id="13" name="矩形 12"/>
          <p:cNvSpPr/>
          <p:nvPr/>
        </p:nvSpPr>
        <p:spPr>
          <a:xfrm>
            <a:off x="7993380" y="2182495"/>
            <a:ext cx="2764790" cy="61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IApplicationThread</a:t>
            </a:r>
            <a:r>
              <a:rPr lang="en-US">
                <a:sym typeface="+mn-ea"/>
              </a:rPr>
              <a:t>.BIND_APPLICATION</a:t>
            </a:r>
            <a:r>
              <a:rPr lang="zh-CN" altLang="en-US">
                <a:sym typeface="+mn-ea"/>
              </a:rPr>
              <a:t>处理</a:t>
            </a:r>
            <a:endParaRPr lang="zh-CN" altLang="en-US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93380" y="3272790"/>
            <a:ext cx="276479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创建 Application 对象</a:t>
            </a:r>
            <a:endParaRPr lang="zh-CN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3605" y="3272790"/>
            <a:ext cx="276479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Application#onCreate()</a:t>
            </a:r>
            <a:endParaRPr lang="zh-CN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2120" y="4179570"/>
            <a:ext cx="138303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温/冷启动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43810" y="4051935"/>
            <a:ext cx="2518410" cy="68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ON_CREATE:创建 Activity 对象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70880" y="4051935"/>
            <a:ext cx="2518410" cy="68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Activity</a:t>
            </a:r>
            <a:r>
              <a:rPr lang="en-US" altLang="zh-CN"/>
              <a:t>.</a:t>
            </a:r>
            <a:r>
              <a:rPr lang="zh-CN" altLang="en-US"/>
              <a:t>attach()创建 PhoneWindow 对象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997950" y="4178300"/>
            <a:ext cx="276479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Activity#OnCreate</a:t>
            </a:r>
            <a:endParaRPr lang="zh-CN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97950" y="5083810"/>
            <a:ext cx="2764790" cy="6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setContentView 创建一个 DecorView</a:t>
            </a:r>
            <a:endParaRPr 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70880" y="5083175"/>
            <a:ext cx="2764790" cy="6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mContentParent挂载到DecorView</a:t>
            </a:r>
            <a:endParaRPr lang="zh-CN"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20620" y="5070475"/>
            <a:ext cx="2764790" cy="6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setContentView挂载到mContentParent</a:t>
            </a:r>
            <a:endParaRPr lang="zh-CN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2120" y="6186805"/>
            <a:ext cx="138303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热启动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543810" y="5989320"/>
            <a:ext cx="2405380" cy="61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ON_RESTART：Activity#onRestart() 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950585" y="5989320"/>
            <a:ext cx="2405380" cy="61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ON_START：Activity#onStart() 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177655" y="6002020"/>
            <a:ext cx="2405380" cy="61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ON_RESUME：Activity#onResme() 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4" idx="3"/>
            <a:endCxn id="5" idx="1"/>
          </p:cNvCxnSpPr>
          <p:nvPr/>
        </p:nvCxnSpPr>
        <p:spPr>
          <a:xfrm>
            <a:off x="1835150" y="586740"/>
            <a:ext cx="708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3"/>
            <a:endCxn id="6" idx="1"/>
          </p:cNvCxnSpPr>
          <p:nvPr/>
        </p:nvCxnSpPr>
        <p:spPr>
          <a:xfrm>
            <a:off x="4170680" y="586740"/>
            <a:ext cx="708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  <a:endCxn id="7" idx="1"/>
          </p:cNvCxnSpPr>
          <p:nvPr/>
        </p:nvCxnSpPr>
        <p:spPr>
          <a:xfrm>
            <a:off x="7284720" y="586740"/>
            <a:ext cx="708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2"/>
            <a:endCxn id="8" idx="0"/>
          </p:cNvCxnSpPr>
          <p:nvPr/>
        </p:nvCxnSpPr>
        <p:spPr>
          <a:xfrm>
            <a:off x="9375775" y="801370"/>
            <a:ext cx="0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8" idx="1"/>
            <a:endCxn id="9" idx="3"/>
          </p:cNvCxnSpPr>
          <p:nvPr/>
        </p:nvCxnSpPr>
        <p:spPr>
          <a:xfrm flipH="1">
            <a:off x="7464425" y="1492250"/>
            <a:ext cx="528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4170680" y="1492250"/>
            <a:ext cx="528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2"/>
            <a:endCxn id="11" idx="0"/>
          </p:cNvCxnSpPr>
          <p:nvPr/>
        </p:nvCxnSpPr>
        <p:spPr>
          <a:xfrm>
            <a:off x="2684145" y="1706880"/>
            <a:ext cx="0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3"/>
            <a:endCxn id="12" idx="1"/>
          </p:cNvCxnSpPr>
          <p:nvPr/>
        </p:nvCxnSpPr>
        <p:spPr>
          <a:xfrm>
            <a:off x="4066540" y="2490470"/>
            <a:ext cx="647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3"/>
            <a:endCxn id="13" idx="1"/>
          </p:cNvCxnSpPr>
          <p:nvPr/>
        </p:nvCxnSpPr>
        <p:spPr>
          <a:xfrm flipV="1">
            <a:off x="7478395" y="2489835"/>
            <a:ext cx="51498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2"/>
            <a:endCxn id="14" idx="0"/>
          </p:cNvCxnSpPr>
          <p:nvPr/>
        </p:nvCxnSpPr>
        <p:spPr>
          <a:xfrm>
            <a:off x="9375775" y="2797175"/>
            <a:ext cx="0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1"/>
            <a:endCxn id="15" idx="3"/>
          </p:cNvCxnSpPr>
          <p:nvPr/>
        </p:nvCxnSpPr>
        <p:spPr>
          <a:xfrm flipH="1">
            <a:off x="7478395" y="3488055"/>
            <a:ext cx="514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1"/>
            <a:endCxn id="16" idx="0"/>
          </p:cNvCxnSpPr>
          <p:nvPr/>
        </p:nvCxnSpPr>
        <p:spPr>
          <a:xfrm flipH="1">
            <a:off x="1143635" y="3488055"/>
            <a:ext cx="3569970" cy="69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3"/>
            <a:endCxn id="17" idx="1"/>
          </p:cNvCxnSpPr>
          <p:nvPr/>
        </p:nvCxnSpPr>
        <p:spPr>
          <a:xfrm>
            <a:off x="1835150" y="4394835"/>
            <a:ext cx="708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3"/>
            <a:endCxn id="18" idx="1"/>
          </p:cNvCxnSpPr>
          <p:nvPr/>
        </p:nvCxnSpPr>
        <p:spPr>
          <a:xfrm>
            <a:off x="5062220" y="4394835"/>
            <a:ext cx="708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3"/>
            <a:endCxn id="19" idx="1"/>
          </p:cNvCxnSpPr>
          <p:nvPr/>
        </p:nvCxnSpPr>
        <p:spPr>
          <a:xfrm flipV="1">
            <a:off x="8289290" y="4393565"/>
            <a:ext cx="70866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2"/>
            <a:endCxn id="20" idx="0"/>
          </p:cNvCxnSpPr>
          <p:nvPr/>
        </p:nvCxnSpPr>
        <p:spPr>
          <a:xfrm>
            <a:off x="10380345" y="4608195"/>
            <a:ext cx="0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1"/>
            <a:endCxn id="21" idx="3"/>
          </p:cNvCxnSpPr>
          <p:nvPr/>
        </p:nvCxnSpPr>
        <p:spPr>
          <a:xfrm flipH="1" flipV="1">
            <a:off x="8535670" y="5391150"/>
            <a:ext cx="46228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1" idx="1"/>
            <a:endCxn id="22" idx="3"/>
          </p:cNvCxnSpPr>
          <p:nvPr/>
        </p:nvCxnSpPr>
        <p:spPr>
          <a:xfrm flipH="1" flipV="1">
            <a:off x="5185410" y="5378450"/>
            <a:ext cx="58547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2" idx="1"/>
            <a:endCxn id="23" idx="0"/>
          </p:cNvCxnSpPr>
          <p:nvPr/>
        </p:nvCxnSpPr>
        <p:spPr>
          <a:xfrm flipH="1">
            <a:off x="1143635" y="5378450"/>
            <a:ext cx="1276985" cy="808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835150" y="6402070"/>
            <a:ext cx="708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26" idx="1"/>
          </p:cNvCxnSpPr>
          <p:nvPr/>
        </p:nvCxnSpPr>
        <p:spPr>
          <a:xfrm>
            <a:off x="4879340" y="6296660"/>
            <a:ext cx="1071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27" idx="1"/>
          </p:cNvCxnSpPr>
          <p:nvPr/>
        </p:nvCxnSpPr>
        <p:spPr>
          <a:xfrm>
            <a:off x="8355965" y="6309360"/>
            <a:ext cx="8216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2905" y="3225165"/>
            <a:ext cx="2359660" cy="4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android 窗口系统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2435" y="91440"/>
            <a:ext cx="6845935" cy="6816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2905" y="405130"/>
            <a:ext cx="2115820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渲染流程：绘制前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58560" y="406400"/>
            <a:ext cx="2115820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 ViewRootImp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41650" y="226060"/>
            <a:ext cx="2673985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WindowManagerGlobal</a:t>
            </a:r>
            <a:r>
              <a:rPr lang="en-US" altLang="zh-CN"/>
              <a:t>.addView</a:t>
            </a:r>
            <a:r>
              <a:rPr lang="zh-CN" altLang="en-US"/>
              <a:t>添加DecorView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17305" y="226695"/>
            <a:ext cx="2499360" cy="823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开启硬件加速，会额外创建一个线程进行 OpenGL 的绘制操作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2905" y="1531620"/>
            <a:ext cx="2115820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UI线程View#onDraw()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41650" y="1531620"/>
            <a:ext cx="2115820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各种绘图指令记录到 DisplayList 中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109075" y="1600835"/>
            <a:ext cx="2115820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渲染到 Surface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>
            <a:off x="2498725" y="637540"/>
            <a:ext cx="54292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5" idx="1"/>
          </p:cNvCxnSpPr>
          <p:nvPr/>
        </p:nvCxnSpPr>
        <p:spPr>
          <a:xfrm>
            <a:off x="5715635" y="638175"/>
            <a:ext cx="54292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7" idx="1"/>
          </p:cNvCxnSpPr>
          <p:nvPr/>
        </p:nvCxnSpPr>
        <p:spPr>
          <a:xfrm>
            <a:off x="8374380" y="638810"/>
            <a:ext cx="542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0" idx="0"/>
          </p:cNvCxnSpPr>
          <p:nvPr/>
        </p:nvCxnSpPr>
        <p:spPr>
          <a:xfrm>
            <a:off x="10166985" y="1050290"/>
            <a:ext cx="0" cy="550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  <a:endCxn id="9" idx="1"/>
          </p:cNvCxnSpPr>
          <p:nvPr/>
        </p:nvCxnSpPr>
        <p:spPr>
          <a:xfrm>
            <a:off x="2498725" y="1833245"/>
            <a:ext cx="542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7" idx="1"/>
          </p:cNvCxnSpPr>
          <p:nvPr/>
        </p:nvCxnSpPr>
        <p:spPr>
          <a:xfrm flipV="1">
            <a:off x="5157470" y="638810"/>
            <a:ext cx="3759835" cy="1194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82905" y="2797175"/>
            <a:ext cx="2499995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UI线程请求布局View#requestLayout()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543935" y="2797175"/>
            <a:ext cx="2499995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Choreographer post 了一个回调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04965" y="2797175"/>
            <a:ext cx="2499995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遍历整个 View tree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82905" y="4062730"/>
            <a:ext cx="2499995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 SurfaceSession 连接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43935" y="3952240"/>
            <a:ext cx="2673985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WindowManagerGlobal</a:t>
            </a:r>
            <a:r>
              <a:rPr lang="en-US" altLang="zh-CN"/>
              <a:t>.addWindow</a:t>
            </a:r>
            <a:r>
              <a:rPr lang="zh-CN" altLang="en-US"/>
              <a:t>添加Window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878955" y="4062730"/>
            <a:ext cx="2499995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WMS 去连 SF 创建一个 SurfaceSesion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82905" y="5328285"/>
            <a:ext cx="2499995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发送 idle 消息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543935" y="5217795"/>
            <a:ext cx="2673985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在 UIThread 空闲的时候会执行这段代码</a:t>
            </a:r>
          </a:p>
        </p:txBody>
      </p:sp>
      <p:cxnSp>
        <p:nvCxnSpPr>
          <p:cNvPr id="25" name="直接箭头连接符 24"/>
          <p:cNvCxnSpPr>
            <a:stCxn id="17" idx="3"/>
            <a:endCxn id="18" idx="1"/>
          </p:cNvCxnSpPr>
          <p:nvPr/>
        </p:nvCxnSpPr>
        <p:spPr>
          <a:xfrm>
            <a:off x="2882900" y="3098800"/>
            <a:ext cx="661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043930" y="3098800"/>
            <a:ext cx="661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882900" y="4376420"/>
            <a:ext cx="661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217920" y="4375150"/>
            <a:ext cx="661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882900" y="5654040"/>
            <a:ext cx="661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2905" y="405130"/>
            <a:ext cx="1616710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渲染流程：</a:t>
            </a:r>
            <a:endParaRPr lang="zh-CN" altLang="en-US"/>
          </a:p>
          <a:p>
            <a:pPr algn="ctr"/>
            <a:r>
              <a:rPr lang="zh-CN" altLang="en-US"/>
              <a:t>绘制第一帧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90800" y="150495"/>
            <a:ext cx="2825750" cy="1102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请求 Vsync：ViewRootImp post </a:t>
            </a:r>
            <a:br>
              <a:rPr lang="zh-CN" altLang="en-US"/>
            </a:br>
            <a:r>
              <a:rPr lang="zh-CN" altLang="en-US"/>
              <a:t>请求布局的回调到 Choreographer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07735" y="266065"/>
            <a:ext cx="2825750" cy="87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当到达下一个 Vysnc 周期后，Choreographer 的 onVsync 回调被触发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366250" y="265430"/>
            <a:ext cx="2664460" cy="87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UIThread中执行ViewRootImp 的遍历操作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366250" y="1845945"/>
            <a:ext cx="2664460" cy="87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WMS</a:t>
            </a:r>
            <a:r>
              <a:rPr lang="en-US" altLang="zh-CN"/>
              <a:t>.relayoutWindow()检测 Surface 是否需要重新创建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088380" y="1845945"/>
            <a:ext cx="2664460" cy="87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渲染线程根据 Surface 创建了一个 EglSurface</a:t>
            </a:r>
          </a:p>
        </p:txBody>
      </p:sp>
      <p:sp>
        <p:nvSpPr>
          <p:cNvPr id="10" name="矩形 9"/>
          <p:cNvSpPr/>
          <p:nvPr/>
        </p:nvSpPr>
        <p:spPr>
          <a:xfrm>
            <a:off x="2752090" y="1845945"/>
            <a:ext cx="2664460" cy="87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遍历执行 Measure 和 Layout 操作</a:t>
            </a:r>
          </a:p>
        </p:txBody>
      </p:sp>
      <p:sp>
        <p:nvSpPr>
          <p:cNvPr id="12" name="矩形 11"/>
          <p:cNvSpPr/>
          <p:nvPr/>
        </p:nvSpPr>
        <p:spPr>
          <a:xfrm>
            <a:off x="382905" y="1846580"/>
            <a:ext cx="1616710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View onMeasure 和 onLayout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2905" y="3380105"/>
            <a:ext cx="161671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View draw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52090" y="3182620"/>
            <a:ext cx="2826385" cy="87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ViewRootImpl 向 RenderThread 设置FrameCompleteCallback</a:t>
            </a:r>
          </a:p>
        </p:txBody>
      </p:sp>
      <p:sp>
        <p:nvSpPr>
          <p:cNvPr id="15" name="矩形 14"/>
          <p:cNvSpPr/>
          <p:nvPr/>
        </p:nvSpPr>
        <p:spPr>
          <a:xfrm>
            <a:off x="6612255" y="3379470"/>
            <a:ext cx="161671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View onDraw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366250" y="3183255"/>
            <a:ext cx="2664460" cy="87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ViewRootImpl 会对 RenderThread post 一个 DrawFrameTask</a:t>
            </a:r>
          </a:p>
        </p:txBody>
      </p:sp>
      <p:sp>
        <p:nvSpPr>
          <p:cNvPr id="17" name="矩形 16"/>
          <p:cNvSpPr/>
          <p:nvPr/>
        </p:nvSpPr>
        <p:spPr>
          <a:xfrm>
            <a:off x="9366250" y="4520565"/>
            <a:ext cx="2664460" cy="5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CanvasContext#draw()</a:t>
            </a:r>
          </a:p>
        </p:txBody>
      </p:sp>
      <p:sp>
        <p:nvSpPr>
          <p:cNvPr id="18" name="矩形 17"/>
          <p:cNvSpPr/>
          <p:nvPr/>
        </p:nvSpPr>
        <p:spPr>
          <a:xfrm>
            <a:off x="6088380" y="4519930"/>
            <a:ext cx="2664460" cy="5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SkiaOpenGLPipeline dequeueBuffer</a:t>
            </a:r>
          </a:p>
        </p:txBody>
      </p:sp>
      <p:sp>
        <p:nvSpPr>
          <p:cNvPr id="19" name="矩形 18"/>
          <p:cNvSpPr/>
          <p:nvPr/>
        </p:nvSpPr>
        <p:spPr>
          <a:xfrm>
            <a:off x="2762885" y="4554220"/>
            <a:ext cx="2664460" cy="5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SkiaOpenGLPipe#draw()</a:t>
            </a:r>
          </a:p>
        </p:txBody>
      </p:sp>
      <p:sp>
        <p:nvSpPr>
          <p:cNvPr id="20" name="矩形 19"/>
          <p:cNvSpPr/>
          <p:nvPr/>
        </p:nvSpPr>
        <p:spPr>
          <a:xfrm>
            <a:off x="2752090" y="5647690"/>
            <a:ext cx="2664460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执行 queueBuffer 把绘制好的 Buffer 送给 SF</a:t>
            </a:r>
          </a:p>
        </p:txBody>
      </p:sp>
      <p:sp>
        <p:nvSpPr>
          <p:cNvPr id="21" name="矩形 20"/>
          <p:cNvSpPr/>
          <p:nvPr/>
        </p:nvSpPr>
        <p:spPr>
          <a:xfrm>
            <a:off x="6088380" y="5647690"/>
            <a:ext cx="2664460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调用第一帧绘制完成的回调</a:t>
            </a:r>
          </a:p>
        </p:txBody>
      </p:sp>
      <p:cxnSp>
        <p:nvCxnSpPr>
          <p:cNvPr id="22" name="直接箭头连接符 21"/>
          <p:cNvCxnSpPr>
            <a:stCxn id="4" idx="3"/>
            <a:endCxn id="5" idx="1"/>
          </p:cNvCxnSpPr>
          <p:nvPr/>
        </p:nvCxnSpPr>
        <p:spPr>
          <a:xfrm>
            <a:off x="1999615" y="701040"/>
            <a:ext cx="59118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387340" y="700405"/>
            <a:ext cx="59118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775065" y="699770"/>
            <a:ext cx="59118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1"/>
            <a:endCxn id="9" idx="3"/>
          </p:cNvCxnSpPr>
          <p:nvPr/>
        </p:nvCxnSpPr>
        <p:spPr>
          <a:xfrm flipH="1">
            <a:off x="8752840" y="2281555"/>
            <a:ext cx="613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5445760" y="2281555"/>
            <a:ext cx="613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2" idx="3"/>
          </p:cNvCxnSpPr>
          <p:nvPr/>
        </p:nvCxnSpPr>
        <p:spPr>
          <a:xfrm flipH="1">
            <a:off x="1999615" y="2281555"/>
            <a:ext cx="763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4" idx="1"/>
          </p:cNvCxnSpPr>
          <p:nvPr/>
        </p:nvCxnSpPr>
        <p:spPr>
          <a:xfrm>
            <a:off x="1999615" y="3618230"/>
            <a:ext cx="7524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5" idx="1"/>
          </p:cNvCxnSpPr>
          <p:nvPr/>
        </p:nvCxnSpPr>
        <p:spPr>
          <a:xfrm>
            <a:off x="5578475" y="3605530"/>
            <a:ext cx="103378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6" idx="1"/>
          </p:cNvCxnSpPr>
          <p:nvPr/>
        </p:nvCxnSpPr>
        <p:spPr>
          <a:xfrm>
            <a:off x="8228965" y="3592830"/>
            <a:ext cx="113728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8752840" y="4850130"/>
            <a:ext cx="613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5451475" y="4850130"/>
            <a:ext cx="613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1" idx="1"/>
          </p:cNvCxnSpPr>
          <p:nvPr/>
        </p:nvCxnSpPr>
        <p:spPr>
          <a:xfrm flipV="1">
            <a:off x="5416550" y="6082665"/>
            <a:ext cx="67183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2"/>
            <a:endCxn id="8" idx="0"/>
          </p:cNvCxnSpPr>
          <p:nvPr/>
        </p:nvCxnSpPr>
        <p:spPr>
          <a:xfrm>
            <a:off x="10698480" y="1136015"/>
            <a:ext cx="0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2"/>
            <a:endCxn id="16" idx="0"/>
          </p:cNvCxnSpPr>
          <p:nvPr/>
        </p:nvCxnSpPr>
        <p:spPr>
          <a:xfrm>
            <a:off x="10698480" y="2716530"/>
            <a:ext cx="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0698480" y="4086860"/>
            <a:ext cx="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3" idx="0"/>
          </p:cNvCxnSpPr>
          <p:nvPr/>
        </p:nvCxnSpPr>
        <p:spPr>
          <a:xfrm>
            <a:off x="1191260" y="2716530"/>
            <a:ext cx="0" cy="66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165600" y="5180965"/>
            <a:ext cx="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2905" y="405130"/>
            <a:ext cx="1616710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渲染流程：</a:t>
            </a:r>
            <a:endParaRPr lang="zh-CN" altLang="en-US"/>
          </a:p>
          <a:p>
            <a:pPr algn="ctr"/>
            <a:r>
              <a:rPr lang="zh-CN" altLang="en-US"/>
              <a:t>绘制第一帧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01595" y="405130"/>
            <a:ext cx="2464435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RenderThread queueBuffer给 SF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68010" y="405130"/>
            <a:ext cx="2464435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mGraphicBufferProducer#queueBuffer()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34425" y="405130"/>
            <a:ext cx="2952750" cy="162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SF 这边的 Bn（BufferQueueLayer） 会收到一个 onFrameAvailable() 的回调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68010" y="1439545"/>
            <a:ext cx="2464435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SurfaceFlinger#signalLayerUpdate()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0840" y="1439545"/>
            <a:ext cx="4695190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EventThread#requestNextVsync() 开启 Vysnc-sf 信号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0840" y="2473960"/>
            <a:ext cx="2464435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MessageQueue#eventReceiver()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36010" y="2473960"/>
            <a:ext cx="3789045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 SurfaceFlinger 的主线程发一个 INVALIDATE 的消息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2905" y="3508375"/>
            <a:ext cx="3615055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SurfaceFlinger 刷新、合成、送显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46295" y="3519170"/>
            <a:ext cx="3405505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SF#handleMessageInvalidate()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00135" y="3519170"/>
            <a:ext cx="3405505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SF acquireBuffer updateTexImage &amp; compose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700135" y="4657090"/>
            <a:ext cx="3405505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SF#postFrameBuffer()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46295" y="4657090"/>
            <a:ext cx="3405505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SF#postComposition()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92455" y="4657090"/>
            <a:ext cx="3405505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SF reeaseBuffer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6365" y="287020"/>
            <a:ext cx="12823825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Context#startActivity：这个流程不需要等待 WaitResult。</a:t>
            </a:r>
            <a:endParaRPr lang="zh-CN" altLang="en-US"/>
          </a:p>
          <a:p>
            <a:pPr algn="l"/>
            <a:r>
              <a:rPr lang="zh-CN" altLang="en-US"/>
              <a:t>当 ActivityStarter#startActivity() 返回的时候，它的调用就结束了。所以调用结束后，Activity 并没有真正启动起来。</a:t>
            </a:r>
            <a:br>
              <a:rPr lang="zh-CN" altLang="en-US"/>
            </a:br>
            <a:endParaRPr lang="zh-CN" altLang="en-US"/>
          </a:p>
          <a:p>
            <a:pPr algn="l"/>
            <a:r>
              <a:rPr lang="zh-CN" altLang="en-US"/>
              <a:t>am start -W：它会等待 WaitResult 结果，需要等第一帧绘制完成，启动数据统计完毕后，才会被唤醒继续执行。</a:t>
            </a:r>
            <a:endParaRPr lang="zh-CN" altLang="en-US"/>
          </a:p>
          <a:p>
            <a:pPr algn="l"/>
            <a:r>
              <a:rPr lang="zh-CN" altLang="en-US"/>
              <a:t>TotalTime 和 WaitTime 的区别：TotalTime 是从发起 ActivityStarter#startActivity() 到 第一帧绘制完毕（完成 queueBuffer）。</a:t>
            </a:r>
            <a:endParaRPr lang="zh-CN" altLang="en-US"/>
          </a:p>
          <a:p>
            <a:pPr algn="l"/>
            <a:r>
              <a:rPr lang="zh-CN" altLang="en-US"/>
              <a:t>而 WaitTime 则是从调用 AMS#startActivityMayWait 直到这个函数返回，WaitTime 一般都会比 TotalTime 多一点。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am start -W -S：加了这个参数会在调用 startActivityMayWait 之前调用 AMS#forceStopPackage 强制终止进程。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logcat: “Displayed” &amp; am start -W xx：从 ActivityStarter#startActivityMayWait() 到 第一帧 queueBuffer 结束。</a:t>
            </a:r>
            <a:endParaRPr lang="zh-CN" altLang="en-US"/>
          </a:p>
          <a:p>
            <a:pPr algn="l"/>
            <a:r>
              <a:rPr lang="zh-CN" altLang="en-US"/>
              <a:t>建议测试启动性能的时候采用 am start -W。时间用 TotalTime 就行了，WaitTime 我觉得可以忽略了。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Trace: “launching: xx”：从 ActivityStarter#startActivityMayWait() 中的 startActivity() 结束 到 第一帧 queueBuffer 结束。</a:t>
            </a:r>
            <a:endParaRPr lang="zh-CN" altLang="en-US"/>
          </a:p>
          <a:p>
            <a:pPr algn="l"/>
            <a:r>
              <a:rPr lang="zh-CN" altLang="en-US"/>
              <a:t>Trace 上面的 launching 总是会比 Displayed &amp; am start -W 少的。开头的例子同一次启动，</a:t>
            </a:r>
            <a:endParaRPr lang="zh-CN" altLang="en-US"/>
          </a:p>
          <a:p>
            <a:pPr algn="l"/>
            <a:r>
              <a:rPr lang="zh-CN" altLang="en-US"/>
              <a:t>Displayed 和 am start -W 都是 710ms，而 Trace: launching 则是 643ms。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reportFullyDrawn()：从 ActivityStarter#startActivityMayWait() 到 应用调用 reportFullyDrawn。</a:t>
            </a:r>
            <a:endParaRPr lang="zh-CN" altLang="en-US"/>
          </a:p>
          <a:p>
            <a:pPr algn="l"/>
            <a:r>
              <a:rPr lang="zh-CN" altLang="en-US"/>
              <a:t>它的开始时间和 Displayed &amp; am start -W 是一样的，但是结束时间就不固定了，因为是由应用决定的。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5615" y="394970"/>
            <a:ext cx="1144079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COLD_LAUNCH：没有进程记录（进程不存在）。典型场景：第一次启动 或者 后台进程被 lmk 回收。</a:t>
            </a:r>
            <a:endParaRPr lang="zh-CN" altLang="en-US"/>
          </a:p>
          <a:p>
            <a:pPr algn="l"/>
            <a:r>
              <a:rPr lang="zh-CN" altLang="en-US"/>
              <a:t>启动路径：</a:t>
            </a:r>
            <a:r>
              <a:rPr lang="en-US" altLang="zh-CN"/>
              <a:t>1</a:t>
            </a:r>
            <a:r>
              <a:rPr lang="zh-CN" altLang="en-US"/>
              <a:t>、fork 进程；</a:t>
            </a:r>
            <a:r>
              <a:rPr lang="en-US" altLang="zh-CN"/>
              <a:t>2</a:t>
            </a:r>
            <a:r>
              <a:rPr lang="zh-CN" altLang="en-US"/>
              <a:t>、创建 Applicaton 对象并初始化</a:t>
            </a:r>
            <a:r>
              <a:rPr lang="en-US" altLang="zh-CN"/>
              <a:t>3</a:t>
            </a:r>
            <a:r>
              <a:rPr lang="zh-CN" altLang="en-US"/>
              <a:t>、创建 ActivityThread 对象并绑定到 Application；</a:t>
            </a:r>
            <a:endParaRPr lang="zh-CN" altLang="en-US"/>
          </a:p>
          <a:p>
            <a:pPr algn="l"/>
            <a:r>
              <a:rPr lang="en-US" altLang="zh-CN"/>
              <a:t>4</a:t>
            </a:r>
            <a:r>
              <a:rPr lang="zh-CN" altLang="en-US"/>
              <a:t>、前一个焦点 Activity：onPause；</a:t>
            </a:r>
            <a:r>
              <a:rPr lang="en-US" altLang="zh-CN"/>
              <a:t>5</a:t>
            </a:r>
            <a:r>
              <a:rPr lang="zh-CN" altLang="en-US"/>
              <a:t>、创建 Activity 对象：onCreate -&gt; onStart -&gt; onResume；</a:t>
            </a:r>
            <a:endParaRPr lang="zh-CN" altLang="en-US"/>
          </a:p>
          <a:p>
            <a:pPr algn="l"/>
            <a:r>
              <a:rPr lang="en-US" altLang="zh-CN"/>
              <a:t>6</a:t>
            </a:r>
            <a:r>
              <a:rPr lang="zh-CN" altLang="en-US"/>
              <a:t>、onMeasure -&gt; onLayout；</a:t>
            </a:r>
            <a:r>
              <a:rPr lang="en-US" altLang="zh-CN"/>
              <a:t>7</a:t>
            </a:r>
            <a:r>
              <a:rPr lang="zh-CN" altLang="en-US"/>
              <a:t>、绘制第一帧。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WARN_LAUNCH：有进程记录并且绑定了 ActivityThread（有进程并且 UI 线程在运行），没有 Activity 对象。</a:t>
            </a:r>
            <a:endParaRPr lang="zh-CN" altLang="en-US"/>
          </a:p>
          <a:p>
            <a:pPr algn="l"/>
            <a:r>
              <a:rPr lang="zh-CN" altLang="en-US"/>
              <a:t>典型场景：activity 按 back 键退出后，在没被 lmk 回收的情况下，再次启动 activity。</a:t>
            </a:r>
            <a:endParaRPr lang="zh-CN" altLang="en-US"/>
          </a:p>
          <a:p>
            <a:pPr algn="l"/>
            <a:r>
              <a:rPr lang="zh-CN" altLang="en-US"/>
              <a:t>启动路径：</a:t>
            </a:r>
            <a:r>
              <a:rPr lang="en-US" altLang="zh-CN"/>
              <a:t>1</a:t>
            </a:r>
            <a:r>
              <a:rPr lang="zh-CN" altLang="en-US"/>
              <a:t>、前一个焦点 Activity：onPause；</a:t>
            </a:r>
            <a:r>
              <a:rPr lang="en-US" altLang="zh-CN"/>
              <a:t>2</a:t>
            </a:r>
            <a:r>
              <a:rPr lang="zh-CN" altLang="en-US"/>
              <a:t>、创建 Activity 对象：onCreate -&gt; onStart -&gt; onResume；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、onMeasure -&gt; onLayout；</a:t>
            </a:r>
            <a:r>
              <a:rPr lang="en-US" altLang="zh-CN"/>
              <a:t>4</a:t>
            </a:r>
            <a:r>
              <a:rPr lang="zh-CN" altLang="en-US"/>
              <a:t>、绘制第一帧。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HOT_LAUNCH：有 Activity 对象（进程 和 ActivityThread 必定存在）。</a:t>
            </a:r>
            <a:endParaRPr lang="zh-CN" altLang="en-US"/>
          </a:p>
          <a:p>
            <a:pPr algn="l"/>
            <a:r>
              <a:rPr lang="zh-CN" altLang="en-US"/>
              <a:t>典型场景：activity 按 home 键切到后台，在没被 lmk 回收的情况下，再次启动 activity。</a:t>
            </a:r>
            <a:endParaRPr lang="zh-CN" altLang="en-US"/>
          </a:p>
          <a:p>
            <a:pPr algn="l"/>
            <a:r>
              <a:rPr lang="zh-CN" altLang="en-US"/>
              <a:t>启动路径：</a:t>
            </a:r>
            <a:r>
              <a:rPr lang="en-US" altLang="zh-CN"/>
              <a:t>1</a:t>
            </a:r>
            <a:r>
              <a:rPr lang="zh-CN" altLang="en-US"/>
              <a:t>、前一个焦点 Activity：onPause；</a:t>
            </a:r>
            <a:r>
              <a:rPr lang="en-US" altLang="zh-CN"/>
              <a:t>2</a:t>
            </a:r>
            <a:r>
              <a:rPr lang="zh-CN" altLang="en-US"/>
              <a:t>、Activity 对象：onRestart -&gt; onStart -&gt; onResume；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、onMeasure -&gt; onLayout；</a:t>
            </a:r>
            <a:r>
              <a:rPr lang="en-US" altLang="zh-CN"/>
              <a:t>4</a:t>
            </a:r>
            <a:r>
              <a:rPr lang="zh-CN" altLang="en-US"/>
              <a:t>、绘制第一帧。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4150</Words>
  <Application>WPS 文字</Application>
  <PresentationFormat>宽屏</PresentationFormat>
  <Paragraphs>226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方正书宋_GBK</vt:lpstr>
      <vt:lpstr>Wingdings</vt:lpstr>
      <vt:lpstr>宋体</vt:lpstr>
      <vt:lpstr>宋体-简</vt:lpstr>
      <vt:lpstr>Calibri</vt:lpstr>
      <vt:lpstr>Helvetica Neue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171</cp:revision>
  <dcterms:created xsi:type="dcterms:W3CDTF">2022-03-02T07:08:06Z</dcterms:created>
  <dcterms:modified xsi:type="dcterms:W3CDTF">2022-03-02T07:08:06Z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