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480685" y="547370"/>
            <a:ext cx="97218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APT/</a:t>
            </a:r>
            <a:endParaRPr lang="en-US" altLang="zh-CN"/>
          </a:p>
          <a:p>
            <a:pPr algn="ctr"/>
            <a:r>
              <a:rPr lang="en-US" altLang="zh-CN"/>
              <a:t>KAPT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285355" y="519430"/>
            <a:ext cx="1380490" cy="56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Java/Kotlin Compile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92530" y="547370"/>
            <a:ext cx="12763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AAPT Res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301365" y="547370"/>
            <a:ext cx="1346835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deal AIDL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9791700" y="547370"/>
            <a:ext cx="12763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Transform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935345" y="3976370"/>
            <a:ext cx="12763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DX/D8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975100" y="3976370"/>
            <a:ext cx="134683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ApkBuilder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791700" y="3976370"/>
            <a:ext cx="12763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Proguard/R8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211705" y="3976370"/>
            <a:ext cx="134683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Jarsigner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49885" y="3976370"/>
            <a:ext cx="134683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ZipAlign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53365" y="1512570"/>
            <a:ext cx="12763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</a:t>
            </a:r>
            <a:r>
              <a:rPr lang="zh-CN" altLang="en-US"/>
              <a:t>资源文件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7" idx="0"/>
            <a:endCxn id="7" idx="2"/>
          </p:cNvCxnSpPr>
          <p:nvPr/>
        </p:nvCxnSpPr>
        <p:spPr>
          <a:xfrm flipV="1">
            <a:off x="891540" y="1050925"/>
            <a:ext cx="939165" cy="461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101090" y="2261870"/>
            <a:ext cx="1802765" cy="116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R.java、resources.arsc、</a:t>
            </a:r>
            <a:r>
              <a:rPr lang="zh-CN" altLang="en-US"/>
              <a:t>二进制</a:t>
            </a:r>
            <a:r>
              <a:rPr lang="en-US" altLang="zh-CN"/>
              <a:t>res</a:t>
            </a:r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7" idx="2"/>
            <a:endCxn id="20" idx="0"/>
          </p:cNvCxnSpPr>
          <p:nvPr/>
        </p:nvCxnSpPr>
        <p:spPr>
          <a:xfrm>
            <a:off x="1830705" y="1050925"/>
            <a:ext cx="172085" cy="1210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3"/>
            <a:endCxn id="8" idx="1"/>
          </p:cNvCxnSpPr>
          <p:nvPr/>
        </p:nvCxnSpPr>
        <p:spPr>
          <a:xfrm>
            <a:off x="2468880" y="799465"/>
            <a:ext cx="832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87955" y="1512570"/>
            <a:ext cx="12763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.aidl</a:t>
            </a:r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24" idx="0"/>
            <a:endCxn id="8" idx="2"/>
          </p:cNvCxnSpPr>
          <p:nvPr/>
        </p:nvCxnSpPr>
        <p:spPr>
          <a:xfrm flipV="1">
            <a:off x="3326130" y="1050925"/>
            <a:ext cx="648970" cy="461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635375" y="2604135"/>
            <a:ext cx="12763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r>
              <a:rPr lang="zh-CN" altLang="en-US"/>
              <a:t>接口文件</a:t>
            </a:r>
            <a:endParaRPr lang="zh-CN" altLang="en-US"/>
          </a:p>
        </p:txBody>
      </p:sp>
      <p:cxnSp>
        <p:nvCxnSpPr>
          <p:cNvPr id="27" name="直接箭头连接符 26"/>
          <p:cNvCxnSpPr>
            <a:endCxn id="26" idx="0"/>
          </p:cNvCxnSpPr>
          <p:nvPr/>
        </p:nvCxnSpPr>
        <p:spPr>
          <a:xfrm>
            <a:off x="3957955" y="1085850"/>
            <a:ext cx="315595" cy="1518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  <a:endCxn id="5" idx="1"/>
          </p:cNvCxnSpPr>
          <p:nvPr/>
        </p:nvCxnSpPr>
        <p:spPr>
          <a:xfrm>
            <a:off x="4648200" y="799465"/>
            <a:ext cx="832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649470" y="1576070"/>
            <a:ext cx="1268730" cy="5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注册的</a:t>
            </a:r>
            <a:r>
              <a:rPr lang="en-US" altLang="zh-CN"/>
              <a:t>Process</a:t>
            </a:r>
            <a:endParaRPr lang="zh-CN" altLang="en-US"/>
          </a:p>
        </p:txBody>
      </p:sp>
      <p:cxnSp>
        <p:nvCxnSpPr>
          <p:cNvPr id="30" name="直接箭头连接符 29"/>
          <p:cNvCxnSpPr>
            <a:stCxn id="29" idx="0"/>
            <a:endCxn id="5" idx="2"/>
          </p:cNvCxnSpPr>
          <p:nvPr/>
        </p:nvCxnSpPr>
        <p:spPr>
          <a:xfrm flipV="1">
            <a:off x="5283835" y="1051560"/>
            <a:ext cx="683260" cy="524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643245" y="2590165"/>
            <a:ext cx="12763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5960110" y="1073785"/>
            <a:ext cx="321310" cy="1516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" idx="3"/>
            <a:endCxn id="6" idx="1"/>
          </p:cNvCxnSpPr>
          <p:nvPr/>
        </p:nvCxnSpPr>
        <p:spPr>
          <a:xfrm>
            <a:off x="6452870" y="799465"/>
            <a:ext cx="8324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533515" y="1351280"/>
            <a:ext cx="1556385" cy="103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R.java、Java</a:t>
            </a:r>
            <a:r>
              <a:rPr lang="zh-CN" altLang="en-US"/>
              <a:t>接口文件、</a:t>
            </a:r>
            <a:r>
              <a:rPr lang="en-US" altLang="zh-CN"/>
              <a:t>Java/Kotlin</a:t>
            </a:r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35" name="直接箭头连接符 34"/>
          <p:cNvCxnSpPr>
            <a:stCxn id="34" idx="0"/>
            <a:endCxn id="6" idx="2"/>
          </p:cNvCxnSpPr>
          <p:nvPr/>
        </p:nvCxnSpPr>
        <p:spPr>
          <a:xfrm flipV="1">
            <a:off x="7312025" y="1080135"/>
            <a:ext cx="663575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266430" y="2602230"/>
            <a:ext cx="12763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class</a:t>
            </a:r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37" name="直接箭头连接符 36"/>
          <p:cNvCxnSpPr>
            <a:endCxn id="36" idx="0"/>
          </p:cNvCxnSpPr>
          <p:nvPr/>
        </p:nvCxnSpPr>
        <p:spPr>
          <a:xfrm>
            <a:off x="7974965" y="1109345"/>
            <a:ext cx="929640" cy="1492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" idx="3"/>
            <a:endCxn id="9" idx="1"/>
          </p:cNvCxnSpPr>
          <p:nvPr/>
        </p:nvCxnSpPr>
        <p:spPr>
          <a:xfrm flipV="1">
            <a:off x="8665845" y="799465"/>
            <a:ext cx="112585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904605" y="1593215"/>
            <a:ext cx="12763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class</a:t>
            </a:r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40" name="直接箭头连接符 39"/>
          <p:cNvCxnSpPr>
            <a:stCxn id="39" idx="0"/>
            <a:endCxn id="9" idx="2"/>
          </p:cNvCxnSpPr>
          <p:nvPr/>
        </p:nvCxnSpPr>
        <p:spPr>
          <a:xfrm flipV="1">
            <a:off x="9542780" y="1051560"/>
            <a:ext cx="887095" cy="541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9791700" y="2576195"/>
            <a:ext cx="12763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class</a:t>
            </a:r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10422890" y="1109345"/>
            <a:ext cx="0" cy="145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9" idx="3"/>
            <a:endCxn id="12" idx="3"/>
          </p:cNvCxnSpPr>
          <p:nvPr/>
        </p:nvCxnSpPr>
        <p:spPr>
          <a:xfrm>
            <a:off x="11068050" y="799465"/>
            <a:ext cx="3175" cy="3429000"/>
          </a:xfrm>
          <a:prstGeom prst="curved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665460" y="4855845"/>
            <a:ext cx="12763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class</a:t>
            </a:r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45" name="直接箭头连接符 44"/>
          <p:cNvCxnSpPr>
            <a:stCxn id="44" idx="0"/>
            <a:endCxn id="12" idx="2"/>
          </p:cNvCxnSpPr>
          <p:nvPr/>
        </p:nvCxnSpPr>
        <p:spPr>
          <a:xfrm flipH="1" flipV="1">
            <a:off x="10429875" y="4480560"/>
            <a:ext cx="873760" cy="375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828915" y="3976370"/>
            <a:ext cx="12763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desugar</a:t>
            </a:r>
            <a:endParaRPr lang="en-US" altLang="zh-CN"/>
          </a:p>
        </p:txBody>
      </p:sp>
      <p:sp>
        <p:nvSpPr>
          <p:cNvPr id="47" name="矩形 46"/>
          <p:cNvSpPr/>
          <p:nvPr/>
        </p:nvSpPr>
        <p:spPr>
          <a:xfrm>
            <a:off x="9347835" y="6024880"/>
            <a:ext cx="12763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混淆</a:t>
            </a:r>
            <a:r>
              <a:rPr lang="en-US" altLang="zh-CN"/>
              <a:t>class</a:t>
            </a:r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48" name="直接箭头连接符 47"/>
          <p:cNvCxnSpPr>
            <a:stCxn id="12" idx="2"/>
            <a:endCxn id="47" idx="0"/>
          </p:cNvCxnSpPr>
          <p:nvPr/>
        </p:nvCxnSpPr>
        <p:spPr>
          <a:xfrm flipH="1">
            <a:off x="9986010" y="4480560"/>
            <a:ext cx="443865" cy="154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1"/>
            <a:endCxn id="46" idx="3"/>
          </p:cNvCxnSpPr>
          <p:nvPr/>
        </p:nvCxnSpPr>
        <p:spPr>
          <a:xfrm flipH="1">
            <a:off x="9105265" y="4228465"/>
            <a:ext cx="686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665845" y="4855845"/>
            <a:ext cx="12763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class</a:t>
            </a:r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51" name="直接箭头连接符 50"/>
          <p:cNvCxnSpPr>
            <a:stCxn id="50" idx="0"/>
            <a:endCxn id="46" idx="2"/>
          </p:cNvCxnSpPr>
          <p:nvPr/>
        </p:nvCxnSpPr>
        <p:spPr>
          <a:xfrm flipH="1" flipV="1">
            <a:off x="8467090" y="4480560"/>
            <a:ext cx="836930" cy="375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389495" y="6024880"/>
            <a:ext cx="12763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去语法糖</a:t>
            </a:r>
            <a:r>
              <a:rPr lang="en-US" altLang="zh-CN"/>
              <a:t>class</a:t>
            </a:r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53" name="直接箭头连接符 52"/>
          <p:cNvCxnSpPr>
            <a:endCxn id="52" idx="0"/>
          </p:cNvCxnSpPr>
          <p:nvPr/>
        </p:nvCxnSpPr>
        <p:spPr>
          <a:xfrm flipH="1">
            <a:off x="8027670" y="4493895"/>
            <a:ext cx="450850" cy="1530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1"/>
            <a:endCxn id="10" idx="3"/>
          </p:cNvCxnSpPr>
          <p:nvPr/>
        </p:nvCxnSpPr>
        <p:spPr>
          <a:xfrm flipH="1">
            <a:off x="7211695" y="4228465"/>
            <a:ext cx="617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673215" y="4855845"/>
            <a:ext cx="12763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class</a:t>
            </a:r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56" name="直接箭头连接符 55"/>
          <p:cNvCxnSpPr>
            <a:stCxn id="55" idx="0"/>
            <a:endCxn id="10" idx="2"/>
          </p:cNvCxnSpPr>
          <p:nvPr/>
        </p:nvCxnSpPr>
        <p:spPr>
          <a:xfrm flipH="1" flipV="1">
            <a:off x="6573520" y="4480560"/>
            <a:ext cx="737870" cy="375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457825" y="6024880"/>
            <a:ext cx="12763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dex</a:t>
            </a:r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58" name="直接箭头连接符 57"/>
          <p:cNvCxnSpPr>
            <a:stCxn id="10" idx="2"/>
            <a:endCxn id="57" idx="0"/>
          </p:cNvCxnSpPr>
          <p:nvPr/>
        </p:nvCxnSpPr>
        <p:spPr>
          <a:xfrm flipH="1">
            <a:off x="6096000" y="4480560"/>
            <a:ext cx="477520" cy="154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0" idx="1"/>
            <a:endCxn id="11" idx="3"/>
          </p:cNvCxnSpPr>
          <p:nvPr/>
        </p:nvCxnSpPr>
        <p:spPr>
          <a:xfrm flipH="1">
            <a:off x="5321935" y="4228465"/>
            <a:ext cx="613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505325" y="4742815"/>
            <a:ext cx="1556385" cy="103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dex</a:t>
            </a:r>
            <a:r>
              <a:rPr lang="zh-CN" altLang="en-US"/>
              <a:t>、</a:t>
            </a:r>
            <a:r>
              <a:rPr lang="en-US" altLang="zh-CN"/>
              <a:t>assets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resources.arsc、</a:t>
            </a:r>
            <a:r>
              <a:rPr lang="zh-CN" altLang="en-US">
                <a:sym typeface="+mn-ea"/>
              </a:rPr>
              <a:t>二进制</a:t>
            </a:r>
            <a:r>
              <a:rPr lang="en-US" altLang="zh-CN">
                <a:sym typeface="+mn-ea"/>
              </a:rPr>
              <a:t>res</a:t>
            </a:r>
            <a:r>
              <a:rPr lang="zh-CN" altLang="en-US">
                <a:sym typeface="+mn-ea"/>
              </a:rPr>
              <a:t>文件</a:t>
            </a:r>
            <a:endParaRPr lang="zh-CN" altLang="en-US"/>
          </a:p>
        </p:txBody>
      </p:sp>
      <p:cxnSp>
        <p:nvCxnSpPr>
          <p:cNvPr id="61" name="直接箭头连接符 60"/>
          <p:cNvCxnSpPr>
            <a:stCxn id="60" idx="0"/>
            <a:endCxn id="11" idx="2"/>
          </p:cNvCxnSpPr>
          <p:nvPr/>
        </p:nvCxnSpPr>
        <p:spPr>
          <a:xfrm flipH="1" flipV="1">
            <a:off x="4648835" y="4480560"/>
            <a:ext cx="635000" cy="26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373120" y="6024880"/>
            <a:ext cx="12763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unsignapk</a:t>
            </a:r>
            <a:endParaRPr lang="en-US" altLang="zh-CN"/>
          </a:p>
        </p:txBody>
      </p:sp>
      <p:cxnSp>
        <p:nvCxnSpPr>
          <p:cNvPr id="63" name="直接箭头连接符 62"/>
          <p:cNvCxnSpPr>
            <a:endCxn id="62" idx="0"/>
          </p:cNvCxnSpPr>
          <p:nvPr/>
        </p:nvCxnSpPr>
        <p:spPr>
          <a:xfrm flipH="1">
            <a:off x="4011295" y="4493895"/>
            <a:ext cx="672465" cy="1530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1" idx="1"/>
            <a:endCxn id="13" idx="3"/>
          </p:cNvCxnSpPr>
          <p:nvPr/>
        </p:nvCxnSpPr>
        <p:spPr>
          <a:xfrm flipH="1">
            <a:off x="3558540" y="4228465"/>
            <a:ext cx="416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820670" y="4855845"/>
            <a:ext cx="12763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unsignapk</a:t>
            </a:r>
            <a:endParaRPr lang="en-US" altLang="zh-CN"/>
          </a:p>
        </p:txBody>
      </p:sp>
      <p:cxnSp>
        <p:nvCxnSpPr>
          <p:cNvPr id="66" name="直接箭头连接符 65"/>
          <p:cNvCxnSpPr>
            <a:stCxn id="65" idx="0"/>
            <a:endCxn id="13" idx="2"/>
          </p:cNvCxnSpPr>
          <p:nvPr/>
        </p:nvCxnSpPr>
        <p:spPr>
          <a:xfrm flipH="1" flipV="1">
            <a:off x="2885440" y="4480560"/>
            <a:ext cx="573405" cy="375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609090" y="6024880"/>
            <a:ext cx="12763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signapk</a:t>
            </a:r>
            <a:endParaRPr lang="en-US" altLang="zh-CN"/>
          </a:p>
        </p:txBody>
      </p:sp>
      <p:cxnSp>
        <p:nvCxnSpPr>
          <p:cNvPr id="68" name="直接箭头连接符 67"/>
          <p:cNvCxnSpPr>
            <a:endCxn id="67" idx="0"/>
          </p:cNvCxnSpPr>
          <p:nvPr/>
        </p:nvCxnSpPr>
        <p:spPr>
          <a:xfrm flipH="1">
            <a:off x="2247265" y="4493895"/>
            <a:ext cx="656590" cy="1530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101090" y="4855845"/>
            <a:ext cx="12763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signapk</a:t>
            </a:r>
            <a:endParaRPr lang="en-US" altLang="zh-CN"/>
          </a:p>
        </p:txBody>
      </p:sp>
      <p:cxnSp>
        <p:nvCxnSpPr>
          <p:cNvPr id="70" name="直接箭头连接符 69"/>
          <p:cNvCxnSpPr>
            <a:stCxn id="69" idx="0"/>
            <a:endCxn id="14" idx="2"/>
          </p:cNvCxnSpPr>
          <p:nvPr/>
        </p:nvCxnSpPr>
        <p:spPr>
          <a:xfrm flipH="1" flipV="1">
            <a:off x="1023620" y="4480560"/>
            <a:ext cx="715645" cy="375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03505" y="6024880"/>
            <a:ext cx="12763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apk</a:t>
            </a:r>
            <a:endParaRPr lang="en-US" altLang="zh-CN"/>
          </a:p>
        </p:txBody>
      </p:sp>
      <p:cxnSp>
        <p:nvCxnSpPr>
          <p:cNvPr id="72" name="直接箭头连接符 71"/>
          <p:cNvCxnSpPr>
            <a:endCxn id="71" idx="0"/>
          </p:cNvCxnSpPr>
          <p:nvPr/>
        </p:nvCxnSpPr>
        <p:spPr>
          <a:xfrm flipH="1">
            <a:off x="741680" y="4481830"/>
            <a:ext cx="311785" cy="154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716135" y="127635"/>
            <a:ext cx="140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自定义</a:t>
            </a:r>
            <a:r>
              <a:rPr lang="en-US" altLang="zh-CN"/>
              <a:t>/</a:t>
            </a:r>
            <a:r>
              <a:rPr lang="zh-CN" altLang="en-US"/>
              <a:t>系统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183505" y="313690"/>
            <a:ext cx="1824990" cy="38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Gradle</a:t>
            </a:r>
            <a:r>
              <a:rPr lang="zh-CN" altLang="en-US"/>
              <a:t>构建流程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0495" y="1102995"/>
            <a:ext cx="1115060" cy="38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gradlew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29740" y="1103630"/>
            <a:ext cx="2242820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GradleWrapperMain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436745" y="1102995"/>
            <a:ext cx="2371090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下载 </a:t>
            </a:r>
            <a:r>
              <a:rPr lang="en-US" altLang="zh-CN"/>
              <a:t>Gradle Wrapper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272020" y="987425"/>
            <a:ext cx="2371090" cy="61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HOME/.gralde/</a:t>
            </a:r>
            <a:endParaRPr lang="en-US" altLang="zh-CN"/>
          </a:p>
          <a:p>
            <a:pPr algn="ctr"/>
            <a:r>
              <a:rPr lang="en-US" altLang="zh-CN"/>
              <a:t>wrapper/dists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95755" y="1891665"/>
            <a:ext cx="2510790" cy="61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BootstrapMainStarter</a:t>
            </a:r>
            <a:endParaRPr lang="en-US" altLang="zh-CN"/>
          </a:p>
          <a:p>
            <a:pPr algn="ctr"/>
            <a:r>
              <a:rPr lang="zh-CN" altLang="en-US"/>
              <a:t>开始构建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24120" y="2007870"/>
            <a:ext cx="2371090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loadSettings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024120" y="2945765"/>
            <a:ext cx="2371090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configureBuild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024120" y="3883660"/>
            <a:ext cx="2371090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constructTaskGraph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024120" y="4821555"/>
            <a:ext cx="2371090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runTasks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024120" y="5759450"/>
            <a:ext cx="2371090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finishBuild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5" idx="3"/>
            <a:endCxn id="6" idx="1"/>
          </p:cNvCxnSpPr>
          <p:nvPr/>
        </p:nvCxnSpPr>
        <p:spPr>
          <a:xfrm>
            <a:off x="1265555" y="1294765"/>
            <a:ext cx="46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7" idx="1"/>
          </p:cNvCxnSpPr>
          <p:nvPr/>
        </p:nvCxnSpPr>
        <p:spPr>
          <a:xfrm flipV="1">
            <a:off x="3972560" y="1294130"/>
            <a:ext cx="4641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8" idx="1"/>
          </p:cNvCxnSpPr>
          <p:nvPr/>
        </p:nvCxnSpPr>
        <p:spPr>
          <a:xfrm>
            <a:off x="6807835" y="1294130"/>
            <a:ext cx="46418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10" idx="1"/>
          </p:cNvCxnSpPr>
          <p:nvPr/>
        </p:nvCxnSpPr>
        <p:spPr>
          <a:xfrm>
            <a:off x="4106545" y="2199005"/>
            <a:ext cx="917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2"/>
            <a:endCxn id="11" idx="0"/>
          </p:cNvCxnSpPr>
          <p:nvPr/>
        </p:nvCxnSpPr>
        <p:spPr>
          <a:xfrm>
            <a:off x="6209665" y="2390140"/>
            <a:ext cx="0" cy="555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209665" y="3328035"/>
            <a:ext cx="0" cy="555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209665" y="4265930"/>
            <a:ext cx="0" cy="555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209665" y="5215890"/>
            <a:ext cx="0" cy="555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9" idx="0"/>
          </p:cNvCxnSpPr>
          <p:nvPr/>
        </p:nvCxnSpPr>
        <p:spPr>
          <a:xfrm>
            <a:off x="2851150" y="1485900"/>
            <a:ext cx="0" cy="405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155305" y="1891665"/>
            <a:ext cx="3858895" cy="157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r>
              <a:rPr lang="zh-CN" altLang="en-US" sz="1400"/>
              <a:t>、调用 BuildListener.buildStarted() 接口</a:t>
            </a:r>
            <a:endParaRPr lang="zh-CN" altLang="en-US" sz="1400"/>
          </a:p>
          <a:p>
            <a:pPr algn="ctr"/>
            <a:r>
              <a:rPr lang="en-US" altLang="zh-CN" sz="1400"/>
              <a:t>2</a:t>
            </a:r>
            <a:r>
              <a:rPr lang="zh-CN" altLang="en-US" sz="1400"/>
              <a:t>、执行init.gradle</a:t>
            </a:r>
            <a:endParaRPr lang="zh-CN" altLang="en-US" sz="1400"/>
          </a:p>
          <a:p>
            <a:pPr algn="ctr"/>
            <a:r>
              <a:rPr lang="en-US" altLang="zh-CN" sz="1400"/>
              <a:t>3</a:t>
            </a:r>
            <a:r>
              <a:rPr lang="zh-CN" altLang="en-US" sz="1400"/>
              <a:t>、查找 settings.gradle 位置</a:t>
            </a:r>
            <a:endParaRPr lang="zh-CN" altLang="en-US" sz="1400"/>
          </a:p>
          <a:p>
            <a:pPr algn="ctr"/>
            <a:r>
              <a:rPr lang="en-US" altLang="zh-CN" sz="1400"/>
              <a:t>4</a:t>
            </a:r>
            <a:r>
              <a:rPr lang="zh-CN" altLang="en-US" sz="1400"/>
              <a:t>、 编译 buildSrc 目录</a:t>
            </a:r>
            <a:endParaRPr lang="zh-CN" altLang="en-US" sz="1400"/>
          </a:p>
          <a:p>
            <a:pPr algn="ctr"/>
            <a:r>
              <a:rPr lang="en-US" altLang="zh-CN" sz="1400"/>
              <a:t>5</a:t>
            </a:r>
            <a:r>
              <a:rPr lang="zh-CN" altLang="en-US" sz="1400"/>
              <a:t>、解析 gradle.properites</a:t>
            </a:r>
            <a:endParaRPr lang="zh-CN" altLang="en-US" sz="1400"/>
          </a:p>
          <a:p>
            <a:pPr algn="ctr"/>
            <a:r>
              <a:rPr lang="en-US" altLang="zh-CN" sz="1400"/>
              <a:t>6</a:t>
            </a:r>
            <a:r>
              <a:rPr lang="zh-CN" altLang="en-US" sz="1400"/>
              <a:t>、编译并执行settings.gradle</a:t>
            </a:r>
            <a:endParaRPr lang="zh-CN" altLang="en-US" sz="1400"/>
          </a:p>
          <a:p>
            <a:pPr algn="ctr"/>
            <a:r>
              <a:rPr lang="en-US" altLang="zh-CN" sz="1400"/>
              <a:t>7</a:t>
            </a:r>
            <a:r>
              <a:rPr lang="zh-CN" altLang="en-US" sz="1400"/>
              <a:t>、创建 project 以及 subproject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10" idx="3"/>
            <a:endCxn id="25" idx="1"/>
          </p:cNvCxnSpPr>
          <p:nvPr/>
        </p:nvCxnSpPr>
        <p:spPr>
          <a:xfrm>
            <a:off x="7395210" y="2199005"/>
            <a:ext cx="760095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47650" y="2947670"/>
            <a:ext cx="3858895" cy="1284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r>
              <a:rPr lang="zh-CN" altLang="en-US" sz="1400"/>
              <a:t>、回调 BuildListener.beforeEvaluate 接口</a:t>
            </a:r>
            <a:endParaRPr lang="zh-CN" altLang="en-US" sz="1400"/>
          </a:p>
          <a:p>
            <a:pPr algn="ctr"/>
            <a:r>
              <a:rPr lang="en-US" altLang="zh-CN" sz="1400"/>
              <a:t>2</a:t>
            </a:r>
            <a:r>
              <a:rPr lang="zh-CN" altLang="en-US" sz="1400"/>
              <a:t>、设置默认的 task</a:t>
            </a:r>
            <a:r>
              <a:rPr lang="en-US" altLang="zh-CN" sz="1400"/>
              <a:t>[init、wrapper]</a:t>
            </a:r>
            <a:r>
              <a:rPr lang="zh-CN" altLang="en-US" sz="1400"/>
              <a:t> 和 插件</a:t>
            </a:r>
            <a:endParaRPr lang="zh-CN" altLang="en-US" sz="1400"/>
          </a:p>
          <a:p>
            <a:pPr algn="ctr"/>
            <a:r>
              <a:rPr lang="en-US" altLang="zh-CN" sz="1400"/>
              <a:t>3</a:t>
            </a:r>
            <a:r>
              <a:rPr lang="zh-CN" altLang="en-US" sz="1400"/>
              <a:t>、编译和执行 build.gradle 脚本</a:t>
            </a:r>
            <a:endParaRPr lang="zh-CN" altLang="en-US" sz="1400"/>
          </a:p>
          <a:p>
            <a:pPr algn="ctr"/>
            <a:r>
              <a:rPr lang="en-US" altLang="zh-CN" sz="1400"/>
              <a:t>4</a:t>
            </a:r>
            <a:r>
              <a:rPr lang="zh-CN" altLang="en-US" sz="1400"/>
              <a:t>、回调 BuildListener.afterEvaluate</a:t>
            </a:r>
            <a:endParaRPr lang="zh-CN" altLang="en-US" sz="1400"/>
          </a:p>
          <a:p>
            <a:pPr algn="ctr"/>
            <a:r>
              <a:rPr lang="en-US" altLang="zh-CN" sz="1400"/>
              <a:t>5</a:t>
            </a:r>
            <a:r>
              <a:rPr lang="zh-CN" altLang="en-US" sz="1400"/>
              <a:t>、回调 BuildListener.projectsEvaluated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11" idx="1"/>
            <a:endCxn id="27" idx="3"/>
          </p:cNvCxnSpPr>
          <p:nvPr/>
        </p:nvCxnSpPr>
        <p:spPr>
          <a:xfrm flipH="1">
            <a:off x="4106545" y="3136900"/>
            <a:ext cx="917575" cy="45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155305" y="3883660"/>
            <a:ext cx="3858895" cy="115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r>
              <a:rPr lang="zh-CN" altLang="en-US" sz="1400"/>
              <a:t>、处理需要排除的 task</a:t>
            </a:r>
            <a:endParaRPr lang="zh-CN" altLang="en-US" sz="1400"/>
          </a:p>
          <a:p>
            <a:pPr algn="ctr"/>
            <a:r>
              <a:rPr lang="en-US" altLang="zh-CN" sz="1400"/>
              <a:t>2</a:t>
            </a:r>
            <a:r>
              <a:rPr lang="zh-CN" altLang="en-US" sz="1400"/>
              <a:t>、添加默认的 task</a:t>
            </a:r>
            <a:endParaRPr lang="zh-CN" altLang="en-US" sz="1400"/>
          </a:p>
          <a:p>
            <a:pPr algn="ctr"/>
            <a:r>
              <a:rPr lang="en-US" altLang="zh-CN" sz="1400"/>
              <a:t>3</a:t>
            </a:r>
            <a:r>
              <a:rPr lang="zh-CN" altLang="en-US" sz="1400"/>
              <a:t>、计算 task 依赖图</a:t>
            </a:r>
            <a:endParaRPr lang="zh-CN" altLang="en-US" sz="1400"/>
          </a:p>
          <a:p>
            <a:pPr algn="ctr"/>
            <a:r>
              <a:rPr lang="en-US" altLang="zh-CN" sz="1400"/>
              <a:t>4</a:t>
            </a:r>
            <a:r>
              <a:rPr lang="zh-CN" altLang="en-US" sz="1400"/>
              <a:t>、生成 task graph</a:t>
            </a:r>
            <a:endParaRPr lang="zh-CN" altLang="en-US" sz="1400"/>
          </a:p>
          <a:p>
            <a:pPr algn="ctr"/>
            <a:r>
              <a:rPr lang="en-US" altLang="zh-CN" sz="1400"/>
              <a:t>5</a:t>
            </a:r>
            <a:r>
              <a:rPr lang="zh-CN" altLang="en-US" sz="1400"/>
              <a:t>、runTasks</a:t>
            </a:r>
            <a:endParaRPr lang="zh-CN" altLang="en-US" sz="1400"/>
          </a:p>
        </p:txBody>
      </p:sp>
      <p:cxnSp>
        <p:nvCxnSpPr>
          <p:cNvPr id="31" name="直接箭头连接符 30"/>
          <p:cNvCxnSpPr>
            <a:stCxn id="12" idx="3"/>
            <a:endCxn id="29" idx="1"/>
          </p:cNvCxnSpPr>
          <p:nvPr/>
        </p:nvCxnSpPr>
        <p:spPr>
          <a:xfrm>
            <a:off x="7395210" y="4074795"/>
            <a:ext cx="760095" cy="38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47650" y="4528820"/>
            <a:ext cx="4189095" cy="219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1</a:t>
            </a:r>
            <a:r>
              <a:rPr lang="zh-CN" altLang="en-US" sz="1400"/>
              <a:t>、处理 dry run</a:t>
            </a:r>
            <a:endParaRPr lang="zh-CN" altLang="en-US" sz="1400"/>
          </a:p>
          <a:p>
            <a:pPr algn="ctr"/>
            <a:r>
              <a:rPr lang="en-US" altLang="zh-CN" sz="1400"/>
              <a:t>2</a:t>
            </a:r>
            <a:r>
              <a:rPr lang="zh-CN" altLang="en-US" sz="1400"/>
              <a:t>、创建线程，执行 task</a:t>
            </a:r>
            <a:endParaRPr lang="zh-CN" altLang="en-US" sz="1400"/>
          </a:p>
          <a:p>
            <a:pPr algn="ctr"/>
            <a:r>
              <a:rPr lang="en-US" altLang="zh-CN" sz="1400"/>
              <a:t>3</a:t>
            </a:r>
            <a:r>
              <a:rPr lang="zh-CN" altLang="en-US" sz="1400"/>
              <a:t>、回调 TaskExecutionListener.beforeExecute</a:t>
            </a:r>
            <a:endParaRPr lang="zh-CN" altLang="en-US" sz="1400"/>
          </a:p>
          <a:p>
            <a:pPr algn="ctr"/>
            <a:r>
              <a:rPr lang="en-US" altLang="zh-CN" sz="1400"/>
              <a:t>3</a:t>
            </a:r>
            <a:r>
              <a:rPr lang="zh-CN" altLang="en-US" sz="1400"/>
              <a:t>、task 执行前处理（处理try catch、判断onlyif、跳过没有 action 的 task、跳过 update-to-date 的 task）</a:t>
            </a:r>
            <a:endParaRPr lang="zh-CN" altLang="en-US" sz="1400"/>
          </a:p>
          <a:p>
            <a:pPr algn="ctr"/>
            <a:r>
              <a:rPr lang="en-US" altLang="zh-CN" sz="1400"/>
              <a:t>4</a:t>
            </a:r>
            <a:r>
              <a:rPr lang="zh-CN" altLang="en-US" sz="1400"/>
              <a:t>、回调 TaskActionListener.beforeActions</a:t>
            </a:r>
            <a:endParaRPr lang="zh-CN" altLang="en-US" sz="1400"/>
          </a:p>
          <a:p>
            <a:pPr algn="ctr"/>
            <a:r>
              <a:rPr lang="en-US" altLang="zh-CN" sz="1400"/>
              <a:t>4</a:t>
            </a:r>
            <a:r>
              <a:rPr lang="zh-CN" altLang="en-US" sz="1400"/>
              <a:t>、执行task 的 Actions</a:t>
            </a:r>
            <a:endParaRPr lang="zh-CN" altLang="en-US" sz="1400"/>
          </a:p>
          <a:p>
            <a:pPr algn="ctr"/>
            <a:r>
              <a:rPr lang="en-US" altLang="zh-CN" sz="1400"/>
              <a:t>5</a:t>
            </a:r>
            <a:r>
              <a:rPr lang="zh-CN" altLang="en-US" sz="1400"/>
              <a:t>、回调 TaskActionListener.afterActions</a:t>
            </a:r>
            <a:endParaRPr lang="zh-CN" altLang="en-US" sz="1400"/>
          </a:p>
          <a:p>
            <a:pPr algn="ctr"/>
            <a:r>
              <a:rPr lang="en-US" altLang="zh-CN" sz="1400"/>
              <a:t>6</a:t>
            </a:r>
            <a:r>
              <a:rPr lang="zh-CN" altLang="en-US" sz="1400"/>
              <a:t>、回调 TaskExecutionListener.afterExecute</a:t>
            </a:r>
            <a:endParaRPr lang="zh-CN" altLang="en-US" sz="1400"/>
          </a:p>
        </p:txBody>
      </p:sp>
      <p:cxnSp>
        <p:nvCxnSpPr>
          <p:cNvPr id="33" name="直接箭头连接符 32"/>
          <p:cNvCxnSpPr>
            <a:stCxn id="13" idx="1"/>
            <a:endCxn id="32" idx="3"/>
          </p:cNvCxnSpPr>
          <p:nvPr/>
        </p:nvCxnSpPr>
        <p:spPr>
          <a:xfrm flipH="1">
            <a:off x="4436745" y="5012690"/>
            <a:ext cx="587375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155305" y="5672455"/>
            <a:ext cx="3858895" cy="55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1</a:t>
            </a:r>
            <a:r>
              <a:rPr lang="zh-CN" altLang="en-US" sz="1400"/>
              <a:t>、回调了 BuildListener.buildFinished 接口</a:t>
            </a:r>
            <a:endParaRPr lang="zh-CN" altLang="en-US" sz="1400"/>
          </a:p>
        </p:txBody>
      </p:sp>
      <p:cxnSp>
        <p:nvCxnSpPr>
          <p:cNvPr id="35" name="直接箭头连接符 34"/>
          <p:cNvCxnSpPr>
            <a:stCxn id="14" idx="3"/>
            <a:endCxn id="34" idx="1"/>
          </p:cNvCxnSpPr>
          <p:nvPr/>
        </p:nvCxnSpPr>
        <p:spPr>
          <a:xfrm>
            <a:off x="7395210" y="5950585"/>
            <a:ext cx="7600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131945" y="140335"/>
            <a:ext cx="3882390" cy="38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Android Gradle Plugin </a:t>
            </a:r>
            <a:r>
              <a:rPr lang="zh-CN" altLang="en-US"/>
              <a:t>构建流程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93360" y="673735"/>
            <a:ext cx="1605280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step1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735060" y="673735"/>
            <a:ext cx="1605280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准备工作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87970" y="1207770"/>
            <a:ext cx="3300095" cy="89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BasePlugin.apply()</a:t>
            </a:r>
            <a:endParaRPr lang="en-US" altLang="zh-CN" sz="1400"/>
          </a:p>
          <a:p>
            <a:pPr algn="ctr"/>
            <a:r>
              <a:rPr lang="en-US" altLang="zh-CN" sz="1400"/>
              <a:t>1、</a:t>
            </a:r>
            <a:r>
              <a:rPr lang="zh-CN" altLang="en-US" sz="1400"/>
              <a:t>检查插件版本</a:t>
            </a:r>
            <a:endParaRPr lang="zh-CN" altLang="en-US" sz="1400"/>
          </a:p>
          <a:p>
            <a:pPr algn="ctr"/>
            <a:r>
              <a:rPr lang="en-US" altLang="zh-CN" sz="1400"/>
              <a:t>2</a:t>
            </a:r>
            <a:r>
              <a:rPr lang="zh-CN" altLang="en-US" sz="1400"/>
              <a:t>、检查</a:t>
            </a:r>
            <a:r>
              <a:rPr lang="en-US" altLang="zh-CN" sz="1400"/>
              <a:t>module</a:t>
            </a:r>
            <a:r>
              <a:rPr lang="zh-CN" altLang="en-US" sz="1400"/>
              <a:t>是否重名</a:t>
            </a:r>
            <a:endParaRPr lang="zh-CN" altLang="en-US" sz="1400"/>
          </a:p>
          <a:p>
            <a:pPr algn="ctr"/>
            <a:r>
              <a:rPr lang="en-US" altLang="zh-CN" sz="1400"/>
              <a:t>3</a:t>
            </a:r>
            <a:r>
              <a:rPr lang="zh-CN" altLang="en-US" sz="1400"/>
              <a:t>、初始化插件信息</a:t>
            </a:r>
            <a:endParaRPr lang="zh-CN" altLang="en-US" sz="1400"/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6898640" y="864870"/>
            <a:ext cx="1836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293360" y="1319530"/>
            <a:ext cx="1605280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step2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02945" y="1319530"/>
            <a:ext cx="3046095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configureProject </a:t>
            </a:r>
            <a:r>
              <a:rPr lang="zh-CN" altLang="en-US"/>
              <a:t>配置项目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5945" y="1841500"/>
            <a:ext cx="3300095" cy="139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BasePlugin.</a:t>
            </a:r>
            <a:r>
              <a:rPr lang="en-US" altLang="zh-CN" sz="1400">
                <a:sym typeface="+mn-ea"/>
              </a:rPr>
              <a:t>configureProject</a:t>
            </a:r>
            <a:r>
              <a:rPr lang="en-US" altLang="zh-CN" sz="1400"/>
              <a:t>()</a:t>
            </a:r>
            <a:endParaRPr lang="en-US" altLang="zh-CN" sz="1400"/>
          </a:p>
          <a:p>
            <a:pPr algn="ctr"/>
            <a:r>
              <a:rPr lang="en-US" altLang="zh-CN" sz="1400"/>
              <a:t>1、</a:t>
            </a:r>
            <a:r>
              <a:rPr lang="zh-CN" altLang="en-US" sz="1400"/>
              <a:t>检查</a:t>
            </a:r>
            <a:r>
              <a:rPr lang="en-US" altLang="zh-CN" sz="1400"/>
              <a:t>gradle</a:t>
            </a:r>
            <a:r>
              <a:rPr lang="zh-CN" altLang="en-US" sz="1400"/>
              <a:t>版本是否匹配</a:t>
            </a:r>
            <a:endParaRPr lang="zh-CN" altLang="en-US" sz="1400"/>
          </a:p>
          <a:p>
            <a:pPr algn="ctr"/>
            <a:r>
              <a:rPr lang="en-US" altLang="zh-CN" sz="1400"/>
              <a:t>2</a:t>
            </a:r>
            <a:r>
              <a:rPr lang="zh-CN" altLang="en-US" sz="1400"/>
              <a:t>、创建</a:t>
            </a:r>
            <a:r>
              <a:rPr lang="en-US" altLang="zh-CN" sz="1400"/>
              <a:t>AndroidBuilder</a:t>
            </a:r>
            <a:r>
              <a:rPr lang="zh-CN" altLang="en-US" sz="1400"/>
              <a:t>和</a:t>
            </a:r>
            <a:r>
              <a:rPr lang="en-US" altLang="zh-CN" sz="1400"/>
              <a:t>DataBindingBuilder</a:t>
            </a:r>
            <a:endParaRPr lang="zh-CN" altLang="en-US" sz="1400"/>
          </a:p>
          <a:p>
            <a:pPr algn="ctr"/>
            <a:r>
              <a:rPr lang="en-US" altLang="zh-CN" sz="1400"/>
              <a:t>3</a:t>
            </a:r>
            <a:r>
              <a:rPr lang="zh-CN" altLang="en-US" sz="1400"/>
              <a:t>、引入</a:t>
            </a:r>
            <a:r>
              <a:rPr lang="en-US" altLang="zh-CN" sz="1400"/>
              <a:t>Java plugin</a:t>
            </a:r>
            <a:r>
              <a:rPr lang="zh-CN" altLang="en-US" sz="1400"/>
              <a:t>和</a:t>
            </a:r>
            <a:r>
              <a:rPr lang="en-US" altLang="zh-CN" sz="1400"/>
              <a:t>jacoco plugin</a:t>
            </a:r>
            <a:endParaRPr lang="en-US" altLang="zh-CN" sz="1400"/>
          </a:p>
          <a:p>
            <a:pPr algn="ctr"/>
            <a:r>
              <a:rPr lang="en-US" altLang="zh-CN" sz="1400"/>
              <a:t>4</a:t>
            </a:r>
            <a:r>
              <a:rPr lang="zh-CN" altLang="en-US" sz="1400"/>
              <a:t>、设置构建完成以后的缓存清理工作</a:t>
            </a:r>
            <a:endParaRPr lang="zh-CN" altLang="en-US" sz="1400"/>
          </a:p>
        </p:txBody>
      </p:sp>
      <p:cxnSp>
        <p:nvCxnSpPr>
          <p:cNvPr id="13" name="直接箭头连接符 12"/>
          <p:cNvCxnSpPr>
            <a:stCxn id="9" idx="1"/>
            <a:endCxn id="11" idx="3"/>
          </p:cNvCxnSpPr>
          <p:nvPr/>
        </p:nvCxnSpPr>
        <p:spPr>
          <a:xfrm flipH="1">
            <a:off x="3749040" y="1510665"/>
            <a:ext cx="1544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293360" y="2544445"/>
            <a:ext cx="1605280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step3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014335" y="2467610"/>
            <a:ext cx="304609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configureExtension </a:t>
            </a:r>
            <a:r>
              <a:rPr lang="zh-CN" altLang="en-US"/>
              <a:t>配置</a:t>
            </a:r>
            <a:r>
              <a:rPr lang="en-US" altLang="zh-CN"/>
              <a:t>Extension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7306945" y="3159760"/>
            <a:ext cx="4613910" cy="152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BasePlugin.</a:t>
            </a:r>
            <a:r>
              <a:rPr lang="en-US" altLang="zh-CN" sz="1400">
                <a:sym typeface="+mn-ea"/>
              </a:rPr>
              <a:t>configureExtension</a:t>
            </a:r>
            <a:r>
              <a:rPr lang="en-US" altLang="zh-CN" sz="1400"/>
              <a:t>()</a:t>
            </a:r>
            <a:endParaRPr lang="en-US" altLang="zh-CN" sz="1400"/>
          </a:p>
          <a:p>
            <a:pPr algn="ctr"/>
            <a:r>
              <a:rPr lang="en-US" altLang="zh-CN" sz="1400"/>
              <a:t>1、</a:t>
            </a:r>
            <a:r>
              <a:rPr lang="zh-CN" altLang="en-US" sz="1400"/>
              <a:t>创建</a:t>
            </a:r>
            <a:r>
              <a:rPr lang="en-US" altLang="zh-CN" sz="1400"/>
              <a:t>AppExtension</a:t>
            </a:r>
            <a:r>
              <a:rPr lang="zh-CN" altLang="en-US" sz="1400"/>
              <a:t>，</a:t>
            </a:r>
            <a:r>
              <a:rPr lang="en-US" altLang="zh-CN" sz="1400"/>
              <a:t>build.gradle</a:t>
            </a:r>
            <a:r>
              <a:rPr lang="zh-CN" altLang="en-US" sz="1400"/>
              <a:t>里面的</a:t>
            </a:r>
            <a:r>
              <a:rPr lang="en-US" altLang="zh-CN" sz="1400"/>
              <a:t>android{} dsl</a:t>
            </a:r>
            <a:endParaRPr lang="zh-CN" altLang="en-US" sz="1400"/>
          </a:p>
          <a:p>
            <a:pPr algn="ctr"/>
            <a:r>
              <a:rPr lang="en-US" altLang="zh-CN" sz="1400"/>
              <a:t>2</a:t>
            </a:r>
            <a:r>
              <a:rPr lang="zh-CN" altLang="en-US" sz="1400"/>
              <a:t>、创建依赖管理，</a:t>
            </a:r>
            <a:r>
              <a:rPr lang="en-US" altLang="zh-CN" sz="1400"/>
              <a:t>ndk</a:t>
            </a:r>
            <a:r>
              <a:rPr lang="zh-CN" altLang="en-US" sz="1400"/>
              <a:t>管理，任务管理，</a:t>
            </a:r>
            <a:r>
              <a:rPr lang="en-US" altLang="zh-CN" sz="1400"/>
              <a:t>variant</a:t>
            </a:r>
            <a:r>
              <a:rPr lang="zh-CN" altLang="en-US" sz="1400"/>
              <a:t>管理</a:t>
            </a:r>
            <a:endParaRPr lang="zh-CN" altLang="en-US" sz="1400"/>
          </a:p>
          <a:p>
            <a:pPr algn="ctr"/>
            <a:r>
              <a:rPr lang="en-US" altLang="zh-CN" sz="1400"/>
              <a:t>3</a:t>
            </a:r>
            <a:r>
              <a:rPr lang="zh-CN" altLang="en-US" sz="1400"/>
              <a:t>、注册新增配置的回调函数，包括</a:t>
            </a:r>
            <a:r>
              <a:rPr lang="en-US" altLang="zh-CN" sz="1400"/>
              <a:t>signingConfig</a:t>
            </a:r>
            <a:r>
              <a:rPr lang="zh-CN" altLang="en-US" sz="1400"/>
              <a:t>，</a:t>
            </a:r>
            <a:r>
              <a:rPr lang="en-US" altLang="zh-CN" sz="1400"/>
              <a:t>buildType</a:t>
            </a:r>
            <a:r>
              <a:rPr lang="zh-CN" altLang="en-US" sz="1400"/>
              <a:t>，</a:t>
            </a:r>
            <a:r>
              <a:rPr lang="en-US" altLang="zh-CN" sz="1400"/>
              <a:t>productFlavor</a:t>
            </a:r>
            <a:endParaRPr lang="en-US" altLang="zh-CN" sz="1400"/>
          </a:p>
          <a:p>
            <a:pPr algn="ctr"/>
            <a:r>
              <a:rPr lang="en-US" altLang="zh-CN" sz="1400"/>
              <a:t>4</a:t>
            </a:r>
            <a:r>
              <a:rPr lang="zh-CN" altLang="en-US" sz="1400"/>
              <a:t>、创建默认的</a:t>
            </a:r>
            <a:r>
              <a:rPr lang="en-US" altLang="zh-CN" sz="1400"/>
              <a:t>debug</a:t>
            </a:r>
            <a:r>
              <a:rPr lang="zh-CN" altLang="en-US" sz="1400"/>
              <a:t>签名，创建</a:t>
            </a:r>
            <a:r>
              <a:rPr lang="en-US" altLang="zh-CN" sz="1400"/>
              <a:t>debug</a:t>
            </a:r>
            <a:r>
              <a:rPr lang="zh-CN" altLang="en-US" sz="1400"/>
              <a:t>和</a:t>
            </a:r>
            <a:r>
              <a:rPr lang="en-US" altLang="zh-CN" sz="1400"/>
              <a:t>release</a:t>
            </a:r>
            <a:r>
              <a:rPr lang="zh-CN" altLang="en-US" sz="1400"/>
              <a:t>两个</a:t>
            </a:r>
            <a:r>
              <a:rPr lang="en-US" altLang="zh-CN" sz="1400"/>
              <a:t>buildType</a:t>
            </a:r>
            <a:endParaRPr lang="en-US" altLang="zh-CN" sz="1400"/>
          </a:p>
        </p:txBody>
      </p:sp>
      <p:cxnSp>
        <p:nvCxnSpPr>
          <p:cNvPr id="17" name="直接箭头连接符 16"/>
          <p:cNvCxnSpPr>
            <a:stCxn id="14" idx="3"/>
            <a:endCxn id="15" idx="1"/>
          </p:cNvCxnSpPr>
          <p:nvPr/>
        </p:nvCxnSpPr>
        <p:spPr>
          <a:xfrm>
            <a:off x="6898640" y="2735580"/>
            <a:ext cx="1115695" cy="1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293360" y="3694430"/>
            <a:ext cx="1605280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step4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02945" y="3601085"/>
            <a:ext cx="304609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createTasksBeforeEvaluate</a:t>
            </a:r>
            <a:endParaRPr lang="en-US"/>
          </a:p>
          <a:p>
            <a:pPr algn="ctr"/>
            <a:r>
              <a:rPr lang="zh-CN" altLang="en-US"/>
              <a:t>创建不依赖</a:t>
            </a:r>
            <a:r>
              <a:rPr lang="en-US" altLang="zh-CN"/>
              <a:t>flavor</a:t>
            </a:r>
            <a:r>
              <a:rPr lang="zh-CN" altLang="en-US"/>
              <a:t>的</a:t>
            </a:r>
            <a:r>
              <a:rPr lang="en-US" altLang="zh-CN"/>
              <a:t>task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8" idx="1"/>
            <a:endCxn id="19" idx="3"/>
          </p:cNvCxnSpPr>
          <p:nvPr/>
        </p:nvCxnSpPr>
        <p:spPr>
          <a:xfrm flipH="1">
            <a:off x="3749040" y="3885565"/>
            <a:ext cx="1544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75945" y="4293870"/>
            <a:ext cx="3300095" cy="196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TaskManager.</a:t>
            </a:r>
            <a:endParaRPr lang="en-US" altLang="zh-CN" sz="1400"/>
          </a:p>
          <a:p>
            <a:pPr algn="ctr"/>
            <a:r>
              <a:rPr lang="en-US" sz="1400">
                <a:sym typeface="+mn-ea"/>
              </a:rPr>
              <a:t>createTasksBeforeEvaluate</a:t>
            </a:r>
            <a:r>
              <a:rPr lang="en-US" altLang="zh-CN" sz="1400"/>
              <a:t>()</a:t>
            </a:r>
            <a:endParaRPr lang="en-US" altLang="zh-CN" sz="1400"/>
          </a:p>
          <a:p>
            <a:pPr algn="ctr"/>
            <a:r>
              <a:rPr lang="zh-CN" altLang="en-US" sz="1400"/>
              <a:t>包括</a:t>
            </a:r>
            <a:r>
              <a:rPr lang="en-US" altLang="zh-CN" sz="1400"/>
              <a:t>uninstallAll，deviceCheck，connectedCheck，preBuild，extractProguardFiles，sourceSets，assembleAndroidTest，compileLint，lint，lintChecks，cleanBuildCacheresolveConfigAttr，consumeConfigAttr</a:t>
            </a:r>
            <a:endParaRPr lang="en-US" altLang="zh-CN" sz="1400"/>
          </a:p>
        </p:txBody>
      </p:sp>
      <p:sp>
        <p:nvSpPr>
          <p:cNvPr id="22" name="矩形 21"/>
          <p:cNvSpPr/>
          <p:nvPr/>
        </p:nvSpPr>
        <p:spPr>
          <a:xfrm>
            <a:off x="5293360" y="5182870"/>
            <a:ext cx="1605280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step5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8014335" y="5089525"/>
            <a:ext cx="3046095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createAndroidTask</a:t>
            </a:r>
            <a:endParaRPr lang="en-US" altLang="zh-CN"/>
          </a:p>
          <a:p>
            <a:pPr algn="ctr"/>
            <a:r>
              <a:rPr lang="zh-CN" altLang="en-US"/>
              <a:t>创建构建</a:t>
            </a:r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7887335" y="5821045"/>
            <a:ext cx="3300095" cy="708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BasePlugin.</a:t>
            </a:r>
            <a:r>
              <a:rPr lang="en-US" altLang="zh-CN" sz="1400">
                <a:sym typeface="+mn-ea"/>
              </a:rPr>
              <a:t>createAndroidTask</a:t>
            </a:r>
            <a:r>
              <a:rPr lang="en-US" altLang="zh-CN" sz="1400"/>
              <a:t>()</a:t>
            </a:r>
            <a:endParaRPr lang="en-US" altLang="zh-CN" sz="1400"/>
          </a:p>
          <a:p>
            <a:pPr algn="ctr"/>
            <a:r>
              <a:rPr lang="en-US" altLang="zh-CN" sz="1400"/>
              <a:t>1、</a:t>
            </a:r>
            <a:r>
              <a:rPr lang="zh-CN" altLang="en-US" sz="1400"/>
              <a:t>生成</a:t>
            </a:r>
            <a:r>
              <a:rPr lang="en-US" altLang="zh-CN" sz="1400"/>
              <a:t>flavor</a:t>
            </a:r>
            <a:r>
              <a:rPr lang="zh-CN" altLang="en-US" sz="1400"/>
              <a:t>相关数据</a:t>
            </a:r>
            <a:endParaRPr lang="zh-CN" altLang="en-US" sz="1400"/>
          </a:p>
          <a:p>
            <a:pPr algn="ctr"/>
            <a:r>
              <a:rPr lang="en-US" altLang="zh-CN" sz="1400"/>
              <a:t>2</a:t>
            </a:r>
            <a:r>
              <a:rPr lang="zh-CN" altLang="en-US" sz="1400"/>
              <a:t>、根据</a:t>
            </a:r>
            <a:r>
              <a:rPr lang="en-US" altLang="zh-CN" sz="1400"/>
              <a:t>flavor</a:t>
            </a:r>
            <a:r>
              <a:rPr lang="zh-CN" altLang="en-US" sz="1400"/>
              <a:t>创建相应的</a:t>
            </a:r>
            <a:r>
              <a:rPr lang="en-US" altLang="zh-CN" sz="1400"/>
              <a:t>task</a:t>
            </a:r>
            <a:endParaRPr lang="en-US" altLang="zh-CN" sz="1400"/>
          </a:p>
        </p:txBody>
      </p:sp>
      <p:cxnSp>
        <p:nvCxnSpPr>
          <p:cNvPr id="25" name="直接箭头连接符 24"/>
          <p:cNvCxnSpPr>
            <a:stCxn id="5" idx="2"/>
            <a:endCxn id="9" idx="0"/>
          </p:cNvCxnSpPr>
          <p:nvPr/>
        </p:nvCxnSpPr>
        <p:spPr>
          <a:xfrm>
            <a:off x="6096000" y="1056005"/>
            <a:ext cx="0" cy="26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4" idx="0"/>
          </p:cNvCxnSpPr>
          <p:nvPr/>
        </p:nvCxnSpPr>
        <p:spPr>
          <a:xfrm>
            <a:off x="6096000" y="1701800"/>
            <a:ext cx="0" cy="84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2"/>
            <a:endCxn id="18" idx="0"/>
          </p:cNvCxnSpPr>
          <p:nvPr/>
        </p:nvCxnSpPr>
        <p:spPr>
          <a:xfrm>
            <a:off x="6096000" y="2926715"/>
            <a:ext cx="0" cy="767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2"/>
            <a:endCxn id="22" idx="0"/>
          </p:cNvCxnSpPr>
          <p:nvPr/>
        </p:nvCxnSpPr>
        <p:spPr>
          <a:xfrm>
            <a:off x="6096000" y="4076700"/>
            <a:ext cx="0" cy="1106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3"/>
            <a:endCxn id="23" idx="1"/>
          </p:cNvCxnSpPr>
          <p:nvPr/>
        </p:nvCxnSpPr>
        <p:spPr>
          <a:xfrm>
            <a:off x="6898640" y="5374005"/>
            <a:ext cx="111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58775" y="6489700"/>
            <a:ext cx="3735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transform 会转化成 TransformTask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30" idx="0"/>
            <a:endCxn id="21" idx="2"/>
          </p:cNvCxnSpPr>
          <p:nvPr/>
        </p:nvCxnSpPr>
        <p:spPr>
          <a:xfrm flipH="1" flipV="1">
            <a:off x="2226310" y="6254115"/>
            <a:ext cx="635" cy="235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131945" y="140335"/>
            <a:ext cx="3882390" cy="38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Android Gradle Plugin Tasks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591050" y="744220"/>
            <a:ext cx="3010535" cy="25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generateDebugBuildConfig</a:t>
            </a:r>
            <a:endParaRPr lang="en-US" altLang="zh-CN" sz="1200"/>
          </a:p>
        </p:txBody>
      </p:sp>
      <p:sp>
        <p:nvSpPr>
          <p:cNvPr id="6" name="矩形 5"/>
          <p:cNvSpPr/>
          <p:nvPr/>
        </p:nvSpPr>
        <p:spPr>
          <a:xfrm>
            <a:off x="8460740" y="744220"/>
            <a:ext cx="3010535" cy="25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GenerateBuildConfig</a:t>
            </a:r>
            <a:endParaRPr lang="en-US" altLang="zh-CN" sz="1200"/>
          </a:p>
        </p:txBody>
      </p:sp>
      <p:sp>
        <p:nvSpPr>
          <p:cNvPr id="7" name="矩形 6"/>
          <p:cNvSpPr/>
          <p:nvPr/>
        </p:nvSpPr>
        <p:spPr>
          <a:xfrm>
            <a:off x="8234045" y="1175385"/>
            <a:ext cx="3463290" cy="840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BuildConfigGenerator</a:t>
            </a:r>
            <a:r>
              <a:rPr lang="zh-CN" altLang="en-US" sz="1200"/>
              <a:t>添加</a:t>
            </a:r>
            <a:endParaRPr lang="zh-CN" altLang="en-US" sz="1200"/>
          </a:p>
          <a:p>
            <a:pPr algn="ctr"/>
            <a:r>
              <a:rPr lang="en-US" altLang="zh-CN" sz="1200"/>
              <a:t>DEBUG，APPLICATION_ID，FLAVOR，VERSION_CODE，VERSION_NAME</a:t>
            </a:r>
            <a:r>
              <a:rPr lang="zh-CN" altLang="en-US" sz="1200"/>
              <a:t>和自定义属性，调用 JavaWriter 生成 BuildConfig.java 文件</a:t>
            </a:r>
            <a:endParaRPr lang="zh-CN" altLang="en-US" sz="1200"/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7601585" y="869950"/>
            <a:ext cx="859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91050" y="1405255"/>
            <a:ext cx="3010535" cy="25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mergeDebugResources</a:t>
            </a:r>
            <a:endParaRPr lang="en-US" altLang="zh-CN" sz="1200"/>
          </a:p>
        </p:txBody>
      </p:sp>
      <p:sp>
        <p:nvSpPr>
          <p:cNvPr id="10" name="矩形 9"/>
          <p:cNvSpPr/>
          <p:nvPr/>
        </p:nvSpPr>
        <p:spPr>
          <a:xfrm>
            <a:off x="671830" y="1405255"/>
            <a:ext cx="3010535" cy="25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MergeResources</a:t>
            </a:r>
            <a:endParaRPr lang="en-US" altLang="zh-CN" sz="1200"/>
          </a:p>
        </p:txBody>
      </p:sp>
      <p:sp>
        <p:nvSpPr>
          <p:cNvPr id="11" name="矩形 10"/>
          <p:cNvSpPr/>
          <p:nvPr/>
        </p:nvSpPr>
        <p:spPr>
          <a:xfrm>
            <a:off x="250825" y="1787525"/>
            <a:ext cx="3881755" cy="213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获取 resourceSets，包括了自己的 res/ 和 依赖库的 res/ 以及 build/generated/res/rs；</a:t>
            </a:r>
            <a:endParaRPr lang="zh-CN" altLang="en-US" sz="1200"/>
          </a:p>
          <a:p>
            <a:pPr algn="ctr"/>
            <a:r>
              <a:rPr lang="zh-CN" altLang="en-US" sz="1200"/>
              <a:t>将resourceSet 加入 ResourceMerger 中；</a:t>
            </a:r>
            <a:endParaRPr lang="zh-CN" altLang="en-US" sz="1200"/>
          </a:p>
          <a:p>
            <a:pPr algn="ctr"/>
            <a:r>
              <a:rPr lang="zh-CN" altLang="en-US" sz="1200"/>
              <a:t>创建MergedResourceWriter将</a:t>
            </a:r>
            <a:r>
              <a:rPr lang="zh-CN" altLang="en-US" sz="1200">
                <a:sym typeface="+mn-ea"/>
              </a:rPr>
              <a:t>ResourceMerger 中的资源合并；</a:t>
            </a:r>
            <a:endParaRPr lang="zh-CN" altLang="en-US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调用 QueueableAapt2 -&gt; Aapt2QueuedResourceProcessor -&gt; AaptProcess 处理资源</a:t>
            </a:r>
            <a:r>
              <a:rPr lang="en-US" altLang="zh-CN" sz="1200">
                <a:sym typeface="+mn-ea"/>
              </a:rPr>
              <a:t>;</a:t>
            </a:r>
            <a:endParaRPr lang="zh-CN" altLang="en-US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AaptV2CommandBuilder生成 aapt2 命令；</a:t>
            </a:r>
            <a:endParaRPr lang="zh-CN" altLang="en-US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执行</a:t>
            </a:r>
            <a:r>
              <a:rPr lang="en-US" altLang="zh-CN" sz="1200">
                <a:sym typeface="+mn-ea"/>
              </a:rPr>
              <a:t>aapt2</a:t>
            </a:r>
            <a:r>
              <a:rPr lang="zh-CN" altLang="en-US" sz="1200">
                <a:sym typeface="+mn-ea"/>
              </a:rPr>
              <a:t>命令；</a:t>
            </a:r>
            <a:endParaRPr lang="zh-CN" altLang="en-US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生成xxx.xml.flat 格式文件；</a:t>
            </a:r>
            <a:endParaRPr lang="zh-CN" altLang="en-US" sz="1200">
              <a:sym typeface="+mn-ea"/>
            </a:endParaRPr>
          </a:p>
        </p:txBody>
      </p:sp>
      <p:cxnSp>
        <p:nvCxnSpPr>
          <p:cNvPr id="12" name="直接箭头连接符 11"/>
          <p:cNvCxnSpPr>
            <a:stCxn id="9" idx="1"/>
            <a:endCxn id="10" idx="3"/>
          </p:cNvCxnSpPr>
          <p:nvPr/>
        </p:nvCxnSpPr>
        <p:spPr>
          <a:xfrm flipH="1">
            <a:off x="3682365" y="1530985"/>
            <a:ext cx="908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579620" y="2203450"/>
            <a:ext cx="3010535" cy="25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processDebugResources</a:t>
            </a:r>
            <a:endParaRPr lang="en-US" altLang="zh-CN" sz="1200"/>
          </a:p>
        </p:txBody>
      </p:sp>
      <p:sp>
        <p:nvSpPr>
          <p:cNvPr id="14" name="矩形 13"/>
          <p:cNvSpPr/>
          <p:nvPr/>
        </p:nvSpPr>
        <p:spPr>
          <a:xfrm>
            <a:off x="8460105" y="2206625"/>
            <a:ext cx="3010535" cy="250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ProcessAndroidResources</a:t>
            </a:r>
            <a:endParaRPr lang="en-US" altLang="zh-CN" sz="1200"/>
          </a:p>
        </p:txBody>
      </p:sp>
      <p:cxnSp>
        <p:nvCxnSpPr>
          <p:cNvPr id="15" name="直接箭头连接符 14"/>
          <p:cNvCxnSpPr>
            <a:stCxn id="13" idx="3"/>
            <a:endCxn id="14" idx="1"/>
          </p:cNvCxnSpPr>
          <p:nvPr/>
        </p:nvCxnSpPr>
        <p:spPr>
          <a:xfrm>
            <a:off x="7590155" y="2329180"/>
            <a:ext cx="86995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234045" y="2647315"/>
            <a:ext cx="3463290" cy="139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资源文件：</a:t>
            </a:r>
            <a:r>
              <a:rPr lang="en-US" altLang="zh-CN" sz="1200"/>
              <a:t>res</a:t>
            </a:r>
            <a:r>
              <a:rPr lang="zh-CN" altLang="en-US" sz="1200"/>
              <a:t>、</a:t>
            </a:r>
            <a:r>
              <a:rPr lang="en-US" altLang="zh-CN" sz="1200"/>
              <a:t>assets</a:t>
            </a:r>
            <a:r>
              <a:rPr lang="zh-CN" altLang="en-US" sz="1200"/>
              <a:t>、</a:t>
            </a:r>
            <a:r>
              <a:rPr lang="en-US" altLang="zh-CN" sz="1200"/>
              <a:t>manifest.xml..;</a:t>
            </a:r>
            <a:endParaRPr lang="en-US" altLang="zh-CN" sz="1200"/>
          </a:p>
          <a:p>
            <a:pPr algn="ctr"/>
            <a:r>
              <a:rPr lang="zh-CN" altLang="en-US" sz="1200"/>
              <a:t>调用 AndroidBuilder.processResources -&gt; QueueAapt2.link -&gt; Aapt2QueuedResourceProcessor.link -&gt; AaptProcess.link -&gt; AaptV2CommandBuilder.makeLink 处理资源，生成资源包以及 R.java 文件</a:t>
            </a:r>
            <a:r>
              <a:rPr lang="en-US" altLang="zh-CN" sz="1200"/>
              <a:t>;</a:t>
            </a:r>
            <a:endParaRPr lang="en-US" altLang="zh-CN" sz="1200"/>
          </a:p>
        </p:txBody>
      </p:sp>
      <p:sp>
        <p:nvSpPr>
          <p:cNvPr id="17" name="矩形 16"/>
          <p:cNvSpPr/>
          <p:nvPr/>
        </p:nvSpPr>
        <p:spPr>
          <a:xfrm>
            <a:off x="4579620" y="4074160"/>
            <a:ext cx="3010535" cy="25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processDebugManifest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686435" y="4252595"/>
            <a:ext cx="3010535" cy="25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MergeManifests</a:t>
            </a:r>
            <a:endParaRPr lang="en-US" altLang="zh-CN" sz="1200"/>
          </a:p>
        </p:txBody>
      </p:sp>
      <p:sp>
        <p:nvSpPr>
          <p:cNvPr id="19" name="矩形 18"/>
          <p:cNvSpPr/>
          <p:nvPr/>
        </p:nvSpPr>
        <p:spPr>
          <a:xfrm>
            <a:off x="236220" y="4612640"/>
            <a:ext cx="3881755" cy="210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替换主 module 的 Manifest 中定义的某些属性，替换成 gradle 中定义的属性 例如: package, version_code, version_name, min_sdk_versin 等等</a:t>
            </a:r>
            <a:r>
              <a:rPr lang="en-US" altLang="zh-CN" sz="1200">
                <a:sym typeface="+mn-ea"/>
              </a:rPr>
              <a:t>;</a:t>
            </a:r>
            <a:endParaRPr lang="en-US" altLang="zh-CN" sz="1200">
              <a:sym typeface="+mn-ea"/>
            </a:endParaRPr>
          </a:p>
          <a:p>
            <a:pPr algn="ctr"/>
            <a:r>
              <a:rPr lang="en-US" altLang="zh-CN" sz="1200">
                <a:sym typeface="+mn-ea"/>
              </a:rPr>
              <a:t>合并 flavor，buildType 中的 manifest;</a:t>
            </a:r>
            <a:endParaRPr lang="en-US" altLang="zh-CN" sz="1200">
              <a:sym typeface="+mn-ea"/>
            </a:endParaRPr>
          </a:p>
          <a:p>
            <a:pPr algn="ctr"/>
            <a:r>
              <a:rPr lang="en-US" altLang="zh-CN" sz="1200">
                <a:sym typeface="+mn-ea"/>
              </a:rPr>
              <a:t>合并依赖库的 manifest;</a:t>
            </a:r>
            <a:endParaRPr lang="en-US" altLang="zh-CN" sz="1200">
              <a:sym typeface="+mn-ea"/>
            </a:endParaRPr>
          </a:p>
          <a:p>
            <a:pPr algn="ctr"/>
            <a:r>
              <a:rPr lang="en-US" altLang="zh-CN" sz="1200">
                <a:sym typeface="+mn-ea"/>
              </a:rPr>
              <a:t>处理 manifest 的 placeholders;</a:t>
            </a:r>
            <a:endParaRPr lang="en-US" altLang="zh-CN" sz="1200">
              <a:sym typeface="+mn-ea"/>
            </a:endParaRPr>
          </a:p>
          <a:p>
            <a:pPr algn="ctr"/>
            <a:r>
              <a:rPr lang="en-US" altLang="zh-CN" sz="1200">
                <a:sym typeface="+mn-ea"/>
              </a:rPr>
              <a:t>之后对最终合并后的 manifest 中的一些属性重新进行一次替换;</a:t>
            </a:r>
            <a:endParaRPr lang="en-US" altLang="zh-CN" sz="1200">
              <a:sym typeface="+mn-ea"/>
            </a:endParaRPr>
          </a:p>
          <a:p>
            <a:pPr algn="ctr"/>
            <a:r>
              <a:rPr lang="en-US" altLang="zh-CN" sz="1200">
                <a:sym typeface="+mn-ea"/>
              </a:rPr>
              <a:t>保存 manifest 到 build/intermediates/manifest/fullxxx/AndroidManifest.xml 这就生成了最终的 Manifest 文件</a:t>
            </a:r>
            <a:endParaRPr lang="en-US" altLang="zh-CN" sz="1200">
              <a:sym typeface="+mn-ea"/>
            </a:endParaRPr>
          </a:p>
        </p:txBody>
      </p:sp>
      <p:cxnSp>
        <p:nvCxnSpPr>
          <p:cNvPr id="20" name="直接箭头连接符 19"/>
          <p:cNvCxnSpPr>
            <a:stCxn id="17" idx="1"/>
            <a:endCxn id="18" idx="3"/>
          </p:cNvCxnSpPr>
          <p:nvPr/>
        </p:nvCxnSpPr>
        <p:spPr>
          <a:xfrm flipH="1">
            <a:off x="3696970" y="4199890"/>
            <a:ext cx="882650" cy="178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520565" y="4577080"/>
            <a:ext cx="3161665" cy="25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transformClassesWithDexBuilderForDebug</a:t>
            </a:r>
            <a:endParaRPr lang="en-US" altLang="zh-CN" sz="1200"/>
          </a:p>
        </p:txBody>
      </p:sp>
      <p:sp>
        <p:nvSpPr>
          <p:cNvPr id="22" name="矩形 21"/>
          <p:cNvSpPr/>
          <p:nvPr/>
        </p:nvSpPr>
        <p:spPr>
          <a:xfrm>
            <a:off x="8472170" y="4740910"/>
            <a:ext cx="3010535" cy="250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DexArchiveBuilderTransform</a:t>
            </a:r>
            <a:endParaRPr lang="en-US" altLang="zh-CN" sz="1200"/>
          </a:p>
        </p:txBody>
      </p:sp>
      <p:cxnSp>
        <p:nvCxnSpPr>
          <p:cNvPr id="23" name="直接箭头连接符 22"/>
          <p:cNvCxnSpPr>
            <a:stCxn id="21" idx="3"/>
            <a:endCxn id="22" idx="1"/>
          </p:cNvCxnSpPr>
          <p:nvPr/>
        </p:nvCxnSpPr>
        <p:spPr>
          <a:xfrm>
            <a:off x="7682230" y="4702810"/>
            <a:ext cx="789940" cy="163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233410" y="5145405"/>
            <a:ext cx="3463290" cy="119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200"/>
              <a:t>convertJarToDexArchive 处理 .jar 时，会对 jar 包中的每一个 class 都单独打成一个 .dex 文件，之后还是放在 .jar 包中</a:t>
            </a:r>
            <a:r>
              <a:rPr lang="en-US" sz="1200"/>
              <a:t>;</a:t>
            </a:r>
            <a:endParaRPr lang="en-US" sz="1200"/>
          </a:p>
          <a:p>
            <a:pPr algn="ctr"/>
            <a:r>
              <a:rPr lang="en-US" sz="1200"/>
              <a:t>判断目录下的 class 是否新增或者修改过,调用 DexArchiveBuilder.build 去处理修改过的 class;</a:t>
            </a:r>
            <a:endParaRPr lang="en-US" sz="1200"/>
          </a:p>
          <a:p>
            <a:pPr algn="ctr"/>
            <a:r>
              <a:rPr lang="en-US" sz="1200"/>
              <a:t>分别是调用 d8 和 dx 去打 dex</a:t>
            </a:r>
            <a:endParaRPr lang="en-US" sz="1200"/>
          </a:p>
        </p:txBody>
      </p:sp>
      <p:sp>
        <p:nvSpPr>
          <p:cNvPr id="25" name="矩形 24"/>
          <p:cNvSpPr/>
          <p:nvPr/>
        </p:nvSpPr>
        <p:spPr>
          <a:xfrm>
            <a:off x="4515485" y="5088890"/>
            <a:ext cx="3161665" cy="77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transformDexArchiveWithExternalLibsDexMergerForDebug - ExternalLibsMergerTransform把上一步生成的依赖库的 dex merge 成一个 dex</a:t>
            </a:r>
            <a:endParaRPr lang="en-US" altLang="zh-CN" sz="1200"/>
          </a:p>
        </p:txBody>
      </p:sp>
      <p:sp>
        <p:nvSpPr>
          <p:cNvPr id="26" name="矩形 25"/>
          <p:cNvSpPr/>
          <p:nvPr/>
        </p:nvSpPr>
        <p:spPr>
          <a:xfrm>
            <a:off x="4492625" y="6071870"/>
            <a:ext cx="3161665" cy="64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transformDexArchiveWithDexMergerForDebug - DexMergerTransform</a:t>
            </a:r>
            <a:r>
              <a:rPr lang="en-US" altLang="zh-CN" sz="1200">
                <a:sym typeface="+mn-ea"/>
              </a:rPr>
              <a:t>把上一步生成的依赖库的 dex merge 成一个 dex</a:t>
            </a:r>
            <a:endParaRPr lang="en-US" altLang="zh-CN" sz="1200"/>
          </a:p>
        </p:txBody>
      </p:sp>
      <p:cxnSp>
        <p:nvCxnSpPr>
          <p:cNvPr id="27" name="直接箭头连接符 26"/>
          <p:cNvCxnSpPr>
            <a:stCxn id="5" idx="2"/>
            <a:endCxn id="9" idx="0"/>
          </p:cNvCxnSpPr>
          <p:nvPr/>
        </p:nvCxnSpPr>
        <p:spPr>
          <a:xfrm>
            <a:off x="6096635" y="995045"/>
            <a:ext cx="0" cy="410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2"/>
            <a:endCxn id="13" idx="0"/>
          </p:cNvCxnSpPr>
          <p:nvPr/>
        </p:nvCxnSpPr>
        <p:spPr>
          <a:xfrm flipH="1">
            <a:off x="6085205" y="1656080"/>
            <a:ext cx="11430" cy="547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2"/>
            <a:endCxn id="17" idx="0"/>
          </p:cNvCxnSpPr>
          <p:nvPr/>
        </p:nvCxnSpPr>
        <p:spPr>
          <a:xfrm>
            <a:off x="6085205" y="2454275"/>
            <a:ext cx="0" cy="1619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2"/>
            <a:endCxn id="21" idx="0"/>
          </p:cNvCxnSpPr>
          <p:nvPr/>
        </p:nvCxnSpPr>
        <p:spPr>
          <a:xfrm>
            <a:off x="6085205" y="4324985"/>
            <a:ext cx="16510" cy="252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1" idx="2"/>
            <a:endCxn id="25" idx="0"/>
          </p:cNvCxnSpPr>
          <p:nvPr/>
        </p:nvCxnSpPr>
        <p:spPr>
          <a:xfrm flipH="1">
            <a:off x="6096635" y="4827905"/>
            <a:ext cx="5080" cy="260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2"/>
            <a:endCxn id="26" idx="0"/>
          </p:cNvCxnSpPr>
          <p:nvPr/>
        </p:nvCxnSpPr>
        <p:spPr>
          <a:xfrm flipH="1">
            <a:off x="6073775" y="5867400"/>
            <a:ext cx="22860" cy="204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3578</Words>
  <Application>WPS 文字</Application>
  <PresentationFormat>宽屏</PresentationFormat>
  <Paragraphs>226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方正书宋_GBK</vt:lpstr>
      <vt:lpstr>Wingdings</vt:lpstr>
      <vt:lpstr>Calibri</vt:lpstr>
      <vt:lpstr>Helvetica Neue</vt:lpstr>
      <vt:lpstr>宋体</vt:lpstr>
      <vt:lpstr>宋体-简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126</cp:revision>
  <dcterms:created xsi:type="dcterms:W3CDTF">2022-03-12T05:23:07Z</dcterms:created>
  <dcterms:modified xsi:type="dcterms:W3CDTF">2022-03-12T05:23:07Z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