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433060" y="52324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二分法解析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97965" y="1331595"/>
            <a:ext cx="904875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1</a:t>
            </a:r>
            <a:r>
              <a:rPr lang="zh-CN" altLang="en-US"/>
              <a:t>、</a:t>
            </a:r>
            <a:r>
              <a:t>初始化：左边界 i = 0，右边界 j = len(nums) - 1；代表闭区间 [i, j]</a:t>
            </a:r>
            <a:r>
              <a:rPr lang="zh-CN" altLang="en-US"/>
              <a:t>；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</a:t>
            </a:r>
            <a:r>
              <a:t>循环二分： 当 i ≤ j 时循环 （即当闭区间 [i, j] 为空时跳出）</a:t>
            </a:r>
            <a:r>
              <a:rPr lang="zh-CN" altLang="en-US"/>
              <a:t>；</a:t>
            </a:r>
            <a:endParaRPr lang="zh-CN" altLang="en-US"/>
          </a:p>
          <a:p>
            <a:pPr algn="l"/>
            <a:r>
              <a:rPr lang="en-US" altLang="zh-CN"/>
              <a:t>	1.计算中点 m = (i + j) / 2；</a:t>
            </a:r>
            <a:endParaRPr lang="en-US" altLang="zh-CN"/>
          </a:p>
          <a:p>
            <a:pPr algn="l"/>
            <a:r>
              <a:rPr lang="en-US" altLang="zh-CN"/>
              <a:t>	2.若 nums[m] &lt; target ，则 target 在闭区间 [m + 1, j] 中，因此执行 i = m + 1；</a:t>
            </a:r>
            <a:endParaRPr lang="en-US" altLang="zh-CN"/>
          </a:p>
          <a:p>
            <a:pPr algn="l"/>
            <a:r>
              <a:rPr lang="en-US" altLang="zh-CN"/>
              <a:t>	3.若 nums[m] &gt; target ，则 target 在闭区间 [i, m - 1] 中，因此执行 j = m - 1；</a:t>
            </a:r>
            <a:endParaRPr lang="en-US" altLang="zh-CN"/>
          </a:p>
          <a:p>
            <a:pPr algn="l"/>
            <a:r>
              <a:rPr lang="en-US" altLang="zh-CN"/>
              <a:t>	4.</a:t>
            </a:r>
            <a:r>
              <a:rPr lang="zh-CN" altLang="en-US"/>
              <a:t>否则 </a:t>
            </a:r>
            <a:r>
              <a:rPr lang="en-US" altLang="zh-CN"/>
              <a:t>nums[m]=target</a:t>
            </a:r>
            <a:r>
              <a:rPr lang="zh-CN" altLang="en-US"/>
              <a:t>；</a:t>
            </a:r>
            <a:endParaRPr lang="zh-CN" altLang="en-US"/>
          </a:p>
          <a:p>
            <a:pPr algn="l"/>
            <a:r>
              <a:rPr lang="en-US" altLang="zh-CN"/>
              <a:t>3</a:t>
            </a:r>
            <a:r>
              <a:rPr lang="zh-CN" altLang="en-US"/>
              <a:t>、返回值：</a:t>
            </a:r>
            <a:r>
              <a:rPr lang="en-US" altLang="zh-CN">
                <a:sym typeface="+mn-ea"/>
              </a:rPr>
              <a:t>m</a:t>
            </a:r>
            <a:r>
              <a:rPr lang="zh-CN" altLang="en-US"/>
              <a:t>，即需要返回的目标数值的下标。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WPS 演示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宋体-简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6</cp:revision>
  <dcterms:created xsi:type="dcterms:W3CDTF">2021-12-04T02:30:42Z</dcterms:created>
  <dcterms:modified xsi:type="dcterms:W3CDTF">2021-12-04T02:30:42Z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