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421948" y="173990"/>
            <a:ext cx="134810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插件化框架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5421313" y="708025"/>
            <a:ext cx="134810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名词解释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840230" y="551815"/>
            <a:ext cx="1348105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宿主、</a:t>
            </a:r>
            <a:endParaRPr lang="zh-CN" altLang="en-US" sz="1200"/>
          </a:p>
          <a:p>
            <a:pPr algn="ctr"/>
            <a:r>
              <a:rPr lang="en-US" altLang="zh-CN" sz="1200"/>
              <a:t>StubActivity、</a:t>
            </a:r>
            <a:endParaRPr lang="en-US" altLang="zh-CN" sz="1200"/>
          </a:p>
          <a:p>
            <a:pPr algn="ctr"/>
            <a:r>
              <a:rPr lang="en-US" altLang="zh-CN" sz="1200"/>
              <a:t>PluginActivity</a:t>
            </a:r>
            <a:endParaRPr lang="en-US" altLang="zh-CN" sz="1200"/>
          </a:p>
        </p:txBody>
      </p:sp>
      <p:sp>
        <p:nvSpPr>
          <p:cNvPr id="5" name="矩形 4"/>
          <p:cNvSpPr/>
          <p:nvPr/>
        </p:nvSpPr>
        <p:spPr>
          <a:xfrm>
            <a:off x="5421948" y="1242060"/>
            <a:ext cx="134810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gradle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5421948" y="1776095"/>
            <a:ext cx="134810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classloader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9046210" y="1619885"/>
            <a:ext cx="1464945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PathClassLoader</a:t>
            </a:r>
            <a:r>
              <a:rPr lang="zh-CN" altLang="en-US" sz="1200"/>
              <a:t>、</a:t>
            </a:r>
            <a:endParaRPr lang="zh-CN" altLang="en-US" sz="1200"/>
          </a:p>
          <a:p>
            <a:pPr algn="ctr"/>
            <a:r>
              <a:rPr lang="en-US" altLang="zh-CN" sz="1200"/>
              <a:t>DexClassLoader、</a:t>
            </a:r>
            <a:endParaRPr lang="en-US" altLang="zh-CN" sz="1200"/>
          </a:p>
          <a:p>
            <a:pPr algn="ctr"/>
            <a:r>
              <a:rPr lang="zh-CN" altLang="en-US" sz="1200"/>
              <a:t>双亲委派机制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5421313" y="2310130"/>
            <a:ext cx="134810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插件化难点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1311910" y="1701165"/>
            <a:ext cx="2404745" cy="155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如何骗过系统检查；</a:t>
            </a:r>
            <a:endParaRPr lang="en-US" altLang="zh-CN" sz="1200"/>
          </a:p>
          <a:p>
            <a:pPr algn="ctr"/>
            <a:r>
              <a:rPr lang="en-US" altLang="zh-CN" sz="1200"/>
              <a:t>Activity</a:t>
            </a:r>
            <a:r>
              <a:rPr lang="zh-CN" altLang="en-US" sz="1200"/>
              <a:t>：生命周期如何调用、如何使用插件中的资源；</a:t>
            </a:r>
            <a:endParaRPr lang="zh-CN" altLang="en-US" sz="1200"/>
          </a:p>
          <a:p>
            <a:pPr algn="ctr"/>
            <a:r>
              <a:rPr lang="en-US" altLang="zh-CN" sz="1200"/>
              <a:t>Service</a:t>
            </a:r>
            <a:r>
              <a:rPr lang="zh-CN" altLang="en-US" sz="1200"/>
              <a:t>：</a:t>
            </a:r>
            <a:r>
              <a:rPr lang="zh-CN" altLang="en-US" sz="1200">
                <a:sym typeface="+mn-ea"/>
              </a:rPr>
              <a:t>生命周期如何调用；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/>
              <a:t>BroadCastReceive</a:t>
            </a:r>
            <a:r>
              <a:rPr lang="zh-CN" altLang="en-US" sz="1200"/>
              <a:t>：静态广播和动态广播的注册；</a:t>
            </a:r>
            <a:endParaRPr lang="zh-CN" altLang="en-US" sz="1200"/>
          </a:p>
          <a:p>
            <a:pPr algn="ctr"/>
            <a:r>
              <a:rPr lang="en-US" altLang="zh-CN" sz="1200"/>
              <a:t>ContentProvider</a:t>
            </a:r>
            <a:r>
              <a:rPr lang="zh-CN" altLang="en-US" sz="1200"/>
              <a:t>：如何注册插件</a:t>
            </a:r>
            <a:r>
              <a:rPr lang="en-US" altLang="zh-CN" sz="1200"/>
              <a:t>Provider</a:t>
            </a:r>
            <a:r>
              <a:rPr lang="zh-CN" altLang="en-US" sz="1200"/>
              <a:t>到系统；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5288915" y="2867660"/>
            <a:ext cx="161480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Activity</a:t>
            </a:r>
            <a:r>
              <a:rPr lang="zh-CN" altLang="en-US" sz="1200"/>
              <a:t>插件化实现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8576310" y="2562860"/>
            <a:ext cx="240474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反射调用插件的</a:t>
            </a:r>
            <a:r>
              <a:rPr lang="en-US" altLang="zh-CN" sz="1200"/>
              <a:t>Activity</a:t>
            </a:r>
            <a:r>
              <a:rPr lang="zh-CN" altLang="en-US" sz="1200"/>
              <a:t>生命周期；</a:t>
            </a:r>
            <a:endParaRPr lang="zh-CN" altLang="en-US" sz="1200"/>
          </a:p>
          <a:p>
            <a:pPr algn="ctr"/>
            <a:r>
              <a:rPr lang="zh-CN" altLang="en-US" sz="1200"/>
              <a:t>接口</a:t>
            </a:r>
            <a:r>
              <a:rPr lang="zh-CN" altLang="en-US" sz="1200">
                <a:sym typeface="+mn-ea"/>
              </a:rPr>
              <a:t>调用插件的</a:t>
            </a:r>
            <a:r>
              <a:rPr lang="en-US" altLang="zh-CN" sz="1200">
                <a:sym typeface="+mn-ea"/>
              </a:rPr>
              <a:t>Activity</a:t>
            </a:r>
            <a:r>
              <a:rPr lang="zh-CN" altLang="en-US" sz="1200">
                <a:sym typeface="+mn-ea"/>
              </a:rPr>
              <a:t>生命周期；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/>
              <a:t>hook</a:t>
            </a:r>
            <a:r>
              <a:rPr lang="zh-CN" altLang="en-US" sz="1200"/>
              <a:t>系统实现出来</a:t>
            </a:r>
            <a:r>
              <a:rPr lang="zh-CN" altLang="en-US" sz="1200">
                <a:sym typeface="+mn-ea"/>
              </a:rPr>
              <a:t>插件的</a:t>
            </a:r>
            <a:r>
              <a:rPr lang="en-US" altLang="zh-CN" sz="1200">
                <a:sym typeface="+mn-ea"/>
              </a:rPr>
              <a:t>Activity</a:t>
            </a:r>
            <a:r>
              <a:rPr lang="zh-CN" altLang="en-US" sz="1200">
                <a:sym typeface="+mn-ea"/>
              </a:rPr>
              <a:t>生命周期和插件资源的处理；</a:t>
            </a:r>
            <a:endParaRPr lang="zh-CN" altLang="en-US" sz="1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88915" y="4080510"/>
            <a:ext cx="1614805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其余三大组件插件化实现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1311910" y="3593465"/>
            <a:ext cx="2404745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Service</a:t>
            </a:r>
            <a:r>
              <a:rPr lang="zh-CN" altLang="en-US" sz="1200"/>
              <a:t>：占位</a:t>
            </a:r>
            <a:r>
              <a:rPr lang="en-US" altLang="zh-CN" sz="1200"/>
              <a:t>Service</a:t>
            </a:r>
            <a:r>
              <a:rPr lang="zh-CN" altLang="en-US" sz="1200"/>
              <a:t>分发生命周期</a:t>
            </a:r>
            <a:r>
              <a:rPr lang="zh-CN" altLang="en-US" sz="1200">
                <a:sym typeface="+mn-ea"/>
              </a:rPr>
              <a:t>；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/>
              <a:t>BroadCastReceive</a:t>
            </a:r>
            <a:r>
              <a:rPr lang="zh-CN" altLang="en-US" sz="1200"/>
              <a:t>：解析</a:t>
            </a:r>
            <a:r>
              <a:rPr lang="en-US" altLang="zh-CN" sz="1200"/>
              <a:t>Manifest</a:t>
            </a:r>
            <a:r>
              <a:rPr lang="zh-CN" altLang="en-US" sz="1200"/>
              <a:t>文件，静态广播改为动态广播；</a:t>
            </a:r>
            <a:endParaRPr lang="zh-CN" altLang="en-US" sz="1200"/>
          </a:p>
          <a:p>
            <a:pPr algn="ctr"/>
            <a:r>
              <a:rPr lang="en-US" altLang="zh-CN" sz="1200"/>
              <a:t>ContentProvider</a:t>
            </a:r>
            <a:r>
              <a:rPr lang="zh-CN" altLang="en-US" sz="1200"/>
              <a:t>：占位</a:t>
            </a:r>
            <a:r>
              <a:rPr lang="en-US" altLang="zh-CN" sz="1200"/>
              <a:t>Provider</a:t>
            </a:r>
            <a:r>
              <a:rPr lang="zh-CN" altLang="en-US" sz="1200"/>
              <a:t>分发对应操作；</a:t>
            </a:r>
            <a:endParaRPr lang="zh-CN" altLang="en-US" sz="1200"/>
          </a:p>
        </p:txBody>
      </p:sp>
      <p:cxnSp>
        <p:nvCxnSpPr>
          <p:cNvPr id="16" name="直接箭头连接符 15"/>
          <p:cNvCxnSpPr>
            <a:stCxn id="3" idx="1"/>
            <a:endCxn id="4" idx="3"/>
          </p:cNvCxnSpPr>
          <p:nvPr/>
        </p:nvCxnSpPr>
        <p:spPr>
          <a:xfrm flipH="1">
            <a:off x="3188335" y="876935"/>
            <a:ext cx="2233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6770370" y="1945005"/>
            <a:ext cx="2275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1"/>
            <a:endCxn id="10" idx="3"/>
          </p:cNvCxnSpPr>
          <p:nvPr/>
        </p:nvCxnSpPr>
        <p:spPr>
          <a:xfrm flipH="1">
            <a:off x="3716655" y="2479040"/>
            <a:ext cx="1704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2" idx="1"/>
          </p:cNvCxnSpPr>
          <p:nvPr/>
        </p:nvCxnSpPr>
        <p:spPr>
          <a:xfrm flipV="1">
            <a:off x="6903720" y="3035935"/>
            <a:ext cx="167259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1"/>
            <a:endCxn id="15" idx="3"/>
          </p:cNvCxnSpPr>
          <p:nvPr/>
        </p:nvCxnSpPr>
        <p:spPr>
          <a:xfrm flipH="1">
            <a:off x="3716655" y="4307205"/>
            <a:ext cx="1572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8740" y="3394075"/>
            <a:ext cx="158115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ym typeface="+mn-ea"/>
              </a:rPr>
              <a:t>PathClassLoader</a:t>
            </a:r>
            <a:r>
              <a:rPr lang="zh-CN" altLang="en-US" sz="1200">
                <a:sym typeface="+mn-ea"/>
              </a:rPr>
              <a:t>、</a:t>
            </a:r>
            <a:endParaRPr lang="zh-CN" altLang="en-US" sz="1200"/>
          </a:p>
          <a:p>
            <a:pPr algn="ctr"/>
            <a:r>
              <a:rPr lang="en-US" altLang="zh-CN" sz="1200">
                <a:sym typeface="+mn-ea"/>
              </a:rPr>
              <a:t>DexClassLoader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670810" y="1068070"/>
            <a:ext cx="99949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结论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8940" y="792480"/>
            <a:ext cx="42868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PathClassLoader</a:t>
            </a:r>
            <a:r>
              <a:rPr lang="zh-CN" altLang="en-US" sz="1200"/>
              <a:t>和</a:t>
            </a:r>
            <a:r>
              <a:rPr lang="en-US" altLang="zh-CN" sz="1200"/>
              <a:t>DexClassLoader</a:t>
            </a:r>
            <a:r>
              <a:rPr lang="zh-CN" altLang="en-US" sz="1200"/>
              <a:t>均可加载外部</a:t>
            </a:r>
            <a:r>
              <a:rPr lang="en-US" altLang="zh-CN" sz="1200"/>
              <a:t>DEX</a:t>
            </a:r>
            <a:r>
              <a:rPr lang="zh-CN" altLang="en-US" sz="1200"/>
              <a:t>和</a:t>
            </a:r>
            <a:r>
              <a:rPr lang="en-US" altLang="zh-CN" sz="1200"/>
              <a:t>APK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4218940" y="1510030"/>
            <a:ext cx="3103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PathClassLoader</a:t>
            </a:r>
            <a:r>
              <a:rPr lang="zh-CN" altLang="en-US" sz="1200">
                <a:sym typeface="+mn-ea"/>
              </a:rPr>
              <a:t>无法指定</a:t>
            </a:r>
            <a:r>
              <a:rPr lang="en-US" altLang="zh-CN" sz="1200">
                <a:sym typeface="+mn-ea"/>
              </a:rPr>
              <a:t>.odex</a:t>
            </a:r>
            <a:r>
              <a:rPr lang="zh-CN" altLang="en-US" sz="1200">
                <a:sym typeface="+mn-ea"/>
              </a:rPr>
              <a:t>生成的目录</a:t>
            </a:r>
            <a:endParaRPr lang="zh-CN" altLang="en-US" sz="12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0810" y="2618740"/>
            <a:ext cx="99949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构造函数</a:t>
            </a:r>
            <a:endParaRPr lang="zh-CN" altLang="en-US" sz="12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8940" y="2013585"/>
            <a:ext cx="7802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ym typeface="+mn-ea"/>
              </a:rPr>
              <a:t>BaseClassLoader</a:t>
            </a:r>
            <a:r>
              <a:rPr lang="zh-CN" altLang="en-US" sz="1200">
                <a:sym typeface="+mn-ea"/>
              </a:rPr>
              <a:t>：</a:t>
            </a:r>
            <a:endParaRPr lang="en-US" altLang="zh-CN" sz="1200">
              <a:sym typeface="+mn-ea"/>
            </a:endParaRPr>
          </a:p>
          <a:p>
            <a:pPr algn="l"/>
            <a:r>
              <a:rPr lang="en-US" sz="1200">
                <a:sym typeface="+mn-ea"/>
              </a:rPr>
              <a:t>BaseDexClassLoader(String dexPath, File optimizedDirectory,String librarySearchPath, ClassLoader parent)</a:t>
            </a:r>
            <a:endParaRPr lang="en-US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18940" y="2701925"/>
            <a:ext cx="3400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PathClassLoader</a:t>
            </a:r>
            <a:r>
              <a:rPr lang="zh-CN" sz="1200">
                <a:sym typeface="+mn-ea"/>
              </a:rPr>
              <a:t>：传入</a:t>
            </a:r>
            <a:r>
              <a:rPr lang="en-US" sz="1200">
                <a:sym typeface="+mn-ea"/>
              </a:rPr>
              <a:t>optimizedDirectory</a:t>
            </a:r>
            <a:r>
              <a:rPr lang="zh-CN" altLang="en-US" sz="1200">
                <a:sym typeface="+mn-ea"/>
              </a:rPr>
              <a:t>为空</a:t>
            </a:r>
            <a:endParaRPr lang="zh-CN" altLang="en-US" sz="12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18940" y="3205480"/>
            <a:ext cx="4269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DexClassLoader</a:t>
            </a:r>
            <a:r>
              <a:rPr lang="zh-CN" sz="1200">
                <a:sym typeface="+mn-ea"/>
              </a:rPr>
              <a:t>：传入</a:t>
            </a:r>
            <a:r>
              <a:rPr lang="en-US" sz="1200">
                <a:sym typeface="+mn-ea"/>
              </a:rPr>
              <a:t>optimizedDirectory</a:t>
            </a:r>
            <a:r>
              <a:rPr lang="zh-CN" altLang="en-US" sz="1200">
                <a:sym typeface="+mn-ea"/>
              </a:rPr>
              <a:t>为用户自定义目录</a:t>
            </a:r>
            <a:endParaRPr lang="zh-CN" altLang="en-US" sz="1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95855" y="4169410"/>
            <a:ext cx="1548765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ym typeface="+mn-ea"/>
              </a:rPr>
              <a:t>optimizedDirectory</a:t>
            </a:r>
            <a:endParaRPr lang="zh-CN" altLang="en-US" sz="120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18940" y="3709035"/>
            <a:ext cx="13119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DexPathList</a:t>
            </a:r>
            <a:r>
              <a:rPr lang="zh-CN" altLang="en-US" sz="1200">
                <a:sym typeface="+mn-ea"/>
              </a:rPr>
              <a:t>处理</a:t>
            </a:r>
            <a:endParaRPr lang="zh-CN" altLang="en-US" sz="12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18940" y="4254500"/>
            <a:ext cx="9925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DexFile</a:t>
            </a:r>
            <a:r>
              <a:rPr lang="zh-CN" altLang="en-US" sz="1200">
                <a:sym typeface="+mn-ea"/>
              </a:rPr>
              <a:t>处理</a:t>
            </a:r>
            <a:endParaRPr lang="zh-CN" altLang="en-US" sz="12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8940" y="4799965"/>
            <a:ext cx="40100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native</a:t>
            </a:r>
            <a:r>
              <a:rPr lang="zh-CN" altLang="en-US" sz="1200">
                <a:sym typeface="+mn-ea"/>
              </a:rPr>
              <a:t>处理：</a:t>
            </a:r>
            <a:r>
              <a:rPr lang="en-US" sz="1200">
                <a:sym typeface="+mn-ea"/>
              </a:rPr>
              <a:t>optimizedDirectory</a:t>
            </a:r>
            <a:r>
              <a:rPr lang="zh-CN" altLang="en-US" sz="1200">
                <a:sym typeface="+mn-ea"/>
              </a:rPr>
              <a:t>为空，使用系统默认目录</a:t>
            </a:r>
            <a:endParaRPr lang="zh-CN" altLang="en-US" sz="12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96490" y="5720080"/>
            <a:ext cx="1548765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其他版本验证</a:t>
            </a:r>
            <a:endParaRPr lang="zh-CN" altLang="en-US" sz="12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18940" y="5444490"/>
            <a:ext cx="9728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Android4.4:</a:t>
            </a:r>
            <a:endParaRPr lang="en-US" altLang="zh-CN" sz="120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18940" y="6162040"/>
            <a:ext cx="4000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Android8.0:</a:t>
            </a:r>
            <a:r>
              <a:rPr lang="en-US" altLang="zh-CN" sz="1200">
                <a:sym typeface="+mn-ea"/>
              </a:rPr>
              <a:t>DexClassLoader</a:t>
            </a:r>
            <a:r>
              <a:rPr lang="zh-CN" altLang="en-US" sz="1200">
                <a:sym typeface="+mn-ea"/>
              </a:rPr>
              <a:t>也无法制定</a:t>
            </a:r>
            <a:r>
              <a:rPr lang="en-US" altLang="zh-CN" sz="1200">
                <a:sym typeface="+mn-ea"/>
              </a:rPr>
              <a:t>.odex</a:t>
            </a:r>
            <a:r>
              <a:rPr lang="zh-CN" altLang="en-US" sz="1200">
                <a:sym typeface="+mn-ea"/>
              </a:rPr>
              <a:t>生成的目录</a:t>
            </a:r>
            <a:endParaRPr lang="zh-CN" altLang="en-US" sz="1200">
              <a:sym typeface="+mn-ea"/>
            </a:endParaRPr>
          </a:p>
        </p:txBody>
      </p:sp>
      <p:sp>
        <p:nvSpPr>
          <p:cNvPr id="20" name="左大括号 19"/>
          <p:cNvSpPr/>
          <p:nvPr/>
        </p:nvSpPr>
        <p:spPr>
          <a:xfrm>
            <a:off x="1812290" y="1278255"/>
            <a:ext cx="431800" cy="4674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3788410" y="941070"/>
            <a:ext cx="418465" cy="7207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3811270" y="2277745"/>
            <a:ext cx="430530" cy="10814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4020820" y="3858895"/>
            <a:ext cx="267335" cy="1104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4067175" y="5590540"/>
            <a:ext cx="186055" cy="744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935" y="99695"/>
            <a:ext cx="4596130" cy="6657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WPS 文字</Application>
  <PresentationFormat>宽屏</PresentationFormat>
  <Paragraphs>68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宋体-简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24</cp:revision>
  <dcterms:created xsi:type="dcterms:W3CDTF">2022-03-13T05:39:09Z</dcterms:created>
  <dcterms:modified xsi:type="dcterms:W3CDTF">2022-03-13T05:39:09Z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