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0" r:id="rId19"/>
    <p:sldId id="272" r:id="rId20"/>
    <p:sldId id="273" r:id="rId21"/>
    <p:sldId id="274" r:id="rId22"/>
    <p:sldId id="275"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863600"/>
            <a:ext cx="9516745" cy="368300"/>
          </a:xfrm>
          <a:prstGeom prst="rect">
            <a:avLst/>
          </a:prstGeom>
          <a:noFill/>
        </p:spPr>
        <p:txBody>
          <a:bodyPr wrap="none" rtlCol="0">
            <a:spAutoFit/>
          </a:bodyPr>
          <a:p>
            <a:pPr algn="l"/>
            <a:r>
              <a:rPr lang="zh-CN" altLang="en-US"/>
              <a:t>原理：各自页面管理自己的悬浮窗并配合系统悬浮窗的优势（可以在其他App上显示悬浮窗）</a:t>
            </a:r>
            <a:endParaRPr lang="zh-CN" altLang="en-US"/>
          </a:p>
        </p:txBody>
      </p:sp>
      <p:sp>
        <p:nvSpPr>
          <p:cNvPr id="5" name="文本框 4"/>
          <p:cNvSpPr txBox="1"/>
          <p:nvPr/>
        </p:nvSpPr>
        <p:spPr>
          <a:xfrm>
            <a:off x="315595" y="1449705"/>
            <a:ext cx="11805920" cy="1198880"/>
          </a:xfrm>
          <a:prstGeom prst="rect">
            <a:avLst/>
          </a:prstGeom>
          <a:noFill/>
        </p:spPr>
        <p:txBody>
          <a:bodyPr wrap="square" rtlCol="0">
            <a:spAutoFit/>
          </a:bodyPr>
          <a:p>
            <a:pPr algn="l"/>
            <a:r>
              <a:rPr lang="en-US" altLang="zh-CN"/>
              <a:t>Android</a:t>
            </a:r>
            <a:r>
              <a:rPr lang="zh-CN" altLang="en-US"/>
              <a:t>版本：</a:t>
            </a:r>
            <a:endParaRPr lang="zh-CN" altLang="en-US"/>
          </a:p>
          <a:p>
            <a:pPr algn="l"/>
            <a:r>
              <a:rPr lang="zh-CN" altLang="en-US"/>
              <a:t>1)Android4.4之前，我们只需要手动调用WindowManager的addView方法即可弹出悬浮窗。</a:t>
            </a:r>
            <a:endParaRPr lang="zh-CN" altLang="en-US"/>
          </a:p>
          <a:p>
            <a:pPr algn="l"/>
            <a:r>
              <a:rPr lang="zh-CN" altLang="en-US"/>
              <a:t>2)Android4.4~Android5.1.1需要引导用户手动打开权限，并且不同厂商的ROM，打开申请权限的方式也是不同的。</a:t>
            </a:r>
            <a:endParaRPr lang="zh-CN" altLang="en-US"/>
          </a:p>
          <a:p>
            <a:pPr algn="l"/>
            <a:r>
              <a:rPr lang="zh-CN" altLang="en-US"/>
              <a:t>3)Android 6.0之后，悬浮窗权限被google单独拿出来管理，因此所有手机在6.0之后的版本适配方式都是一致的。</a:t>
            </a:r>
            <a:endParaRPr lang="zh-CN" altLang="en-US"/>
          </a:p>
        </p:txBody>
      </p:sp>
      <p:sp>
        <p:nvSpPr>
          <p:cNvPr id="2" name="文本框 1"/>
          <p:cNvSpPr txBox="1"/>
          <p:nvPr/>
        </p:nvSpPr>
        <p:spPr>
          <a:xfrm>
            <a:off x="315595" y="277495"/>
            <a:ext cx="868680" cy="368300"/>
          </a:xfrm>
          <a:prstGeom prst="rect">
            <a:avLst/>
          </a:prstGeom>
          <a:noFill/>
        </p:spPr>
        <p:txBody>
          <a:bodyPr wrap="none" rtlCol="0">
            <a:spAutoFit/>
          </a:bodyPr>
          <a:p>
            <a:pPr algn="l"/>
            <a:r>
              <a:rPr lang="zh-CN" altLang="en-US"/>
              <a:t>悬浮窗</a:t>
            </a:r>
            <a:endParaRPr lang="zh-CN" altLang="en-US"/>
          </a:p>
        </p:txBody>
      </p:sp>
      <p:sp>
        <p:nvSpPr>
          <p:cNvPr id="3" name="文本框 2"/>
          <p:cNvSpPr txBox="1"/>
          <p:nvPr/>
        </p:nvSpPr>
        <p:spPr>
          <a:xfrm>
            <a:off x="315595" y="2866390"/>
            <a:ext cx="12159615" cy="6739255"/>
          </a:xfrm>
          <a:prstGeom prst="rect">
            <a:avLst/>
          </a:prstGeom>
          <a:noFill/>
        </p:spPr>
        <p:txBody>
          <a:bodyPr wrap="none" rtlCol="0">
            <a:spAutoFit/>
          </a:bodyPr>
          <a:p>
            <a:pPr algn="l"/>
            <a:r>
              <a:rPr lang="zh-CN" altLang="en-US"/>
              <a:t>实现：</a:t>
            </a:r>
            <a:endParaRPr lang="zh-CN" altLang="en-US"/>
          </a:p>
          <a:p>
            <a:pPr algn="l"/>
            <a:r>
              <a:rPr lang="zh-CN" altLang="en-US"/>
              <a:t>DokitView是一个基础接口，提供了一系列的接口方法。接口的定义即代表我们的悬浮窗具有某些特定的功能。</a:t>
            </a:r>
            <a:endParaRPr lang="zh-CN" altLang="en-US"/>
          </a:p>
          <a:p>
            <a:pPr algn="l"/>
            <a:r>
              <a:rPr lang="zh-CN" altLang="en-US"/>
              <a:t>AbsDokitView通过实现DokitView接口，在接口赋予的特定功能上进行具体的实现。</a:t>
            </a:r>
            <a:endParaRPr lang="zh-CN" altLang="en-US"/>
          </a:p>
          <a:p>
            <a:pPr algn="l"/>
            <a:r>
              <a:rPr lang="zh-CN" altLang="en-US"/>
              <a:t>同时通过对外提供并实现了performCreate()方法，将每个功能建立起特定的联系。</a:t>
            </a:r>
            <a:endParaRPr lang="zh-CN" altLang="en-US"/>
          </a:p>
          <a:p>
            <a:pPr algn="l"/>
            <a:r>
              <a:rPr lang="zh-CN" altLang="en-US"/>
              <a:t>CustomDokitView继承AbsDokitView，并对某些特定方法进行重写从而达到每个悬浮窗具有特有的功能。</a:t>
            </a:r>
            <a:endParaRPr lang="zh-CN" altLang="en-US"/>
          </a:p>
          <a:p>
            <a:pPr algn="l"/>
            <a:endParaRPr lang="zh-CN" altLang="en-US"/>
          </a:p>
          <a:p>
            <a:pPr algn="l"/>
            <a:r>
              <a:rPr lang="zh-CN" altLang="en-US"/>
              <a:t>DokitViewManagerInterface是一个基础接口，它规定了我们对悬浮窗进行管理时的具体操作，即Attach和Detach功能。</a:t>
            </a:r>
            <a:endParaRPr lang="zh-CN" altLang="en-US"/>
          </a:p>
          <a:p>
            <a:pPr algn="l"/>
            <a:r>
              <a:rPr lang="zh-CN" altLang="en-US"/>
              <a:t>NormalDokitViewManager是普通模式下对悬浮窗进行管理的类，</a:t>
            </a:r>
            <a:endParaRPr lang="zh-CN" altLang="en-US"/>
          </a:p>
          <a:p>
            <a:pPr algn="l"/>
            <a:r>
              <a:rPr lang="zh-CN" altLang="en-US"/>
              <a:t>它内部通过一个Map&lt;Activity，Map&lt;String,AbsDokitView&gt;&gt;数据结构保存了我们各个页面上所对应的所有悬浮窗，</a:t>
            </a:r>
            <a:endParaRPr lang="zh-CN" altLang="en-US"/>
          </a:p>
          <a:p>
            <a:pPr algn="l"/>
            <a:r>
              <a:rPr lang="zh-CN" altLang="en-US"/>
              <a:t>以便在悬浮窗显示和消失时能做到统一的操作。</a:t>
            </a:r>
            <a:endParaRPr lang="zh-CN" altLang="en-US"/>
          </a:p>
          <a:p>
            <a:pPr algn="l"/>
            <a:r>
              <a:rPr lang="zh-CN" altLang="en-US"/>
              <a:t>SystemDokitViewManager作为系统模式下对悬浮窗的管理类，它需要用户的手动授权，</a:t>
            </a:r>
            <a:endParaRPr lang="zh-CN" altLang="en-US"/>
          </a:p>
          <a:p>
            <a:pPr algn="l"/>
            <a:r>
              <a:rPr lang="zh-CN" altLang="en-US"/>
              <a:t>内部通过List来对页面上所有的悬浮窗进行管理。</a:t>
            </a:r>
            <a:endParaRPr lang="zh-CN" altLang="en-US"/>
          </a:p>
          <a:p>
            <a:pPr algn="l"/>
            <a:r>
              <a:rPr lang="zh-CN" altLang="en-US"/>
              <a:t>DokitViewManager同样实现了DokitViewManagerInterface接口，这样是为了保证功能的一致性，</a:t>
            </a:r>
            <a:endParaRPr lang="zh-CN" altLang="en-US"/>
          </a:p>
          <a:p>
            <a:pPr algn="l"/>
            <a:r>
              <a:rPr lang="zh-CN" altLang="en-US"/>
              <a:t>以免我们在进行操作时漏掉了某些功能。我们不用管具体的操作者是谁，我们只需要直接和代理类进行交互即可。</a:t>
            </a:r>
            <a:endParaRPr lang="zh-CN" altLang="en-US"/>
          </a:p>
          <a:p>
            <a:pPr algn="l"/>
            <a:endParaRPr lang="zh-CN" altLang="en-US"/>
          </a:p>
          <a:p>
            <a:pPr algn="l"/>
            <a:r>
              <a:rPr lang="zh-CN" altLang="en-US"/>
              <a:t>TouchProxy的onTouchEvent(view,event)方法监控手指的按下、移动以及抬起做统一的判定，</a:t>
            </a:r>
            <a:endParaRPr lang="zh-CN" altLang="en-US"/>
          </a:p>
          <a:p>
            <a:pPr algn="l"/>
            <a:r>
              <a:rPr lang="zh-CN" altLang="en-US"/>
              <a:t>同时回调给上层AbsDokitView来做悬浮窗的位置更新。</a:t>
            </a:r>
            <a:endParaRPr lang="zh-CN" altLang="en-US"/>
          </a:p>
          <a:p>
            <a:pPr algn="l"/>
            <a:r>
              <a:rPr lang="zh-CN" altLang="en-US"/>
              <a:t>普通模式下的位置更新通过FrameLayout.setLayoutParams()来实现，</a:t>
            </a:r>
            <a:endParaRPr lang="zh-CN" altLang="en-US"/>
          </a:p>
          <a:p>
            <a:pPr algn="l"/>
            <a:r>
              <a:rPr lang="zh-CN" altLang="en-US"/>
              <a:t>而系统模式下的位置更新通过WindowManager.updateViewLayout()来实现。</a:t>
            </a:r>
            <a:endParaRPr lang="zh-CN" altLang="en-US"/>
          </a:p>
          <a:p>
            <a:pPr algn="l"/>
            <a:r>
              <a:rPr lang="zh-CN" altLang="en-US"/>
              <a:t>比如当用户点击返回按键时，事件会回调到根布局FrameLayout的dispatchKeyEvent()方法中，</a:t>
            </a:r>
            <a:endParaRPr lang="zh-CN" altLang="en-US"/>
          </a:p>
          <a:p>
            <a:pPr algn="l"/>
            <a:r>
              <a:rPr lang="zh-CN" altLang="en-US"/>
              <a:t>我们判断当前事件是否是返回事件，如果是我们则调用onBackPressed()方法进行具体的功能实现。</a:t>
            </a:r>
            <a:endParaRPr lang="zh-CN" altLang="en-US"/>
          </a:p>
          <a:p>
            <a:pPr algn="l"/>
            <a:endParaRPr lang="zh-CN" altLang="en-US"/>
          </a:p>
          <a:p>
            <a:pPr algn="l"/>
            <a:r>
              <a:rPr lang="zh-CN" altLang="en-US"/>
              <a:t>悬浮窗的生命周期就需要和页面Activity的生命周期关联起来。Android其实提供了全局的页面生命周期回调：</a:t>
            </a:r>
            <a:endParaRPr lang="zh-CN" altLang="en-US"/>
          </a:p>
          <a:p>
            <a:pPr algn="l"/>
            <a:r>
              <a:rPr lang="zh-CN" altLang="en-US"/>
              <a:t>app.registerActivityLifecycleCallbacks(DokitActivityLifecycleCallbacks())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097280" cy="368300"/>
          </a:xfrm>
          <a:prstGeom prst="rect">
            <a:avLst/>
          </a:prstGeom>
          <a:noFill/>
        </p:spPr>
        <p:txBody>
          <a:bodyPr wrap="none" rtlCol="0">
            <a:spAutoFit/>
          </a:bodyPr>
          <a:p>
            <a:pPr algn="l"/>
            <a:r>
              <a:rPr lang="zh-CN" altLang="en-US">
                <a:sym typeface="+mn-ea"/>
              </a:rPr>
              <a:t>大图监测</a:t>
            </a:r>
            <a:endParaRPr lang="zh-CN" altLang="en-US">
              <a:sym typeface="+mn-ea"/>
            </a:endParaRPr>
          </a:p>
        </p:txBody>
      </p:sp>
      <p:sp>
        <p:nvSpPr>
          <p:cNvPr id="5" name="矩形 4"/>
          <p:cNvSpPr/>
          <p:nvPr/>
        </p:nvSpPr>
        <p:spPr>
          <a:xfrm>
            <a:off x="44386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DoKitPlugin.apply</a:t>
            </a:r>
            <a:endParaRPr lang="zh-CN" altLang="en-US"/>
          </a:p>
        </p:txBody>
      </p:sp>
      <p:sp>
        <p:nvSpPr>
          <p:cNvPr id="6" name="矩形 5"/>
          <p:cNvSpPr/>
          <p:nvPr/>
        </p:nvSpPr>
        <p:spPr>
          <a:xfrm>
            <a:off x="355663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DoKitCommTransform</a:t>
            </a:r>
            <a:endParaRPr lang="zh-CN" altLang="en-US"/>
          </a:p>
        </p:txBody>
      </p:sp>
      <p:sp>
        <p:nvSpPr>
          <p:cNvPr id="7" name="矩形 6"/>
          <p:cNvSpPr/>
          <p:nvPr/>
        </p:nvSpPr>
        <p:spPr>
          <a:xfrm>
            <a:off x="6669405" y="1022350"/>
            <a:ext cx="348551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DoKitBaseTransform</a:t>
            </a:r>
            <a:r>
              <a:rPr lang="en-US" altLang="zh-CN"/>
              <a:t>.transform</a:t>
            </a:r>
            <a:endParaRPr lang="en-US" altLang="zh-CN"/>
          </a:p>
        </p:txBody>
      </p:sp>
      <p:sp>
        <p:nvSpPr>
          <p:cNvPr id="8" name="矩形 7"/>
          <p:cNvSpPr/>
          <p:nvPr/>
        </p:nvSpPr>
        <p:spPr>
          <a:xfrm>
            <a:off x="6385560" y="182435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DoKitTransformInvocation</a:t>
            </a:r>
            <a:r>
              <a:rPr lang="en-US" altLang="zh-CN"/>
              <a:t>.transform</a:t>
            </a:r>
            <a:endParaRPr lang="en-US" altLang="zh-CN"/>
          </a:p>
        </p:txBody>
      </p:sp>
      <p:sp>
        <p:nvSpPr>
          <p:cNvPr id="9" name="矩形 8"/>
          <p:cNvSpPr/>
          <p:nvPr/>
        </p:nvSpPr>
        <p:spPr>
          <a:xfrm>
            <a:off x="6385560" y="262636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BaseDoKitAsmTransformer</a:t>
            </a:r>
            <a:r>
              <a:rPr lang="en-US" altLang="zh-CN"/>
              <a:t>.transform</a:t>
            </a:r>
            <a:endParaRPr lang="en-US" altLang="zh-CN"/>
          </a:p>
        </p:txBody>
      </p:sp>
      <p:sp>
        <p:nvSpPr>
          <p:cNvPr id="10" name="矩形 9"/>
          <p:cNvSpPr/>
          <p:nvPr/>
        </p:nvSpPr>
        <p:spPr>
          <a:xfrm>
            <a:off x="6385560" y="342836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BigImgClassTransformer</a:t>
            </a:r>
            <a:r>
              <a:rPr lang="en-US" altLang="zh-CN"/>
              <a:t>.transform</a:t>
            </a:r>
            <a:endParaRPr lang="en-US" altLang="zh-CN"/>
          </a:p>
        </p:txBody>
      </p:sp>
      <p:cxnSp>
        <p:nvCxnSpPr>
          <p:cNvPr id="11" name="直接箭头连接符 10"/>
          <p:cNvCxnSpPr>
            <a:stCxn id="5" idx="3"/>
            <a:endCxn id="6" idx="1"/>
          </p:cNvCxnSpPr>
          <p:nvPr/>
        </p:nvCxnSpPr>
        <p:spPr>
          <a:xfrm>
            <a:off x="318389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a:off x="629666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a:off x="8412480" y="139001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9" idx="0"/>
          </p:cNvCxnSpPr>
          <p:nvPr/>
        </p:nvCxnSpPr>
        <p:spPr>
          <a:xfrm>
            <a:off x="8412480" y="2192020"/>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a:off x="8412480" y="299402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386195" y="419481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GlideHook</a:t>
            </a:r>
            <a:r>
              <a:rPr lang="en-US" altLang="zh-CN"/>
              <a:t>.proxy</a:t>
            </a:r>
            <a:endParaRPr lang="en-US" altLang="zh-CN"/>
          </a:p>
        </p:txBody>
      </p:sp>
      <p:sp>
        <p:nvSpPr>
          <p:cNvPr id="21" name="矩形 20"/>
          <p:cNvSpPr/>
          <p:nvPr/>
        </p:nvSpPr>
        <p:spPr>
          <a:xfrm>
            <a:off x="6386195" y="4961255"/>
            <a:ext cx="4053205" cy="60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DokitGlideRequestListener</a:t>
            </a:r>
            <a:r>
              <a:rPr lang="en-US" altLang="zh-CN"/>
              <a:t>.onResourceReady</a:t>
            </a:r>
            <a:endParaRPr lang="en-US" altLang="zh-CN"/>
          </a:p>
        </p:txBody>
      </p:sp>
      <p:sp>
        <p:nvSpPr>
          <p:cNvPr id="22" name="矩形 21"/>
          <p:cNvSpPr/>
          <p:nvPr/>
        </p:nvSpPr>
        <p:spPr>
          <a:xfrm>
            <a:off x="1536700" y="556514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ConvertUtils.byte2MemorySize</a:t>
            </a:r>
          </a:p>
        </p:txBody>
      </p:sp>
      <p:sp>
        <p:nvSpPr>
          <p:cNvPr id="23" name="矩形 22"/>
          <p:cNvSpPr/>
          <p:nvPr/>
        </p:nvSpPr>
        <p:spPr>
          <a:xfrm>
            <a:off x="1536700" y="466471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LargePictureManager.saveImageInfo</a:t>
            </a:r>
          </a:p>
        </p:txBody>
      </p:sp>
      <p:cxnSp>
        <p:nvCxnSpPr>
          <p:cNvPr id="24" name="直接箭头连接符 23"/>
          <p:cNvCxnSpPr>
            <a:stCxn id="10" idx="2"/>
            <a:endCxn id="20" idx="0"/>
          </p:cNvCxnSpPr>
          <p:nvPr/>
        </p:nvCxnSpPr>
        <p:spPr>
          <a:xfrm>
            <a:off x="8412480" y="3796030"/>
            <a:ext cx="635"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21" idx="0"/>
          </p:cNvCxnSpPr>
          <p:nvPr/>
        </p:nvCxnSpPr>
        <p:spPr>
          <a:xfrm>
            <a:off x="8413115" y="4562475"/>
            <a:ext cx="0"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1"/>
            <a:endCxn id="23" idx="3"/>
          </p:cNvCxnSpPr>
          <p:nvPr/>
        </p:nvCxnSpPr>
        <p:spPr>
          <a:xfrm flipH="1" flipV="1">
            <a:off x="5589905" y="4848860"/>
            <a:ext cx="796290" cy="414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2" idx="3"/>
          </p:cNvCxnSpPr>
          <p:nvPr/>
        </p:nvCxnSpPr>
        <p:spPr>
          <a:xfrm flipH="1">
            <a:off x="5589905" y="5253355"/>
            <a:ext cx="795655"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193290" y="376428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LargeImageInfo</a:t>
            </a:r>
            <a:endParaRPr lang="zh-CN" altLang="en-US"/>
          </a:p>
        </p:txBody>
      </p:sp>
      <p:cxnSp>
        <p:nvCxnSpPr>
          <p:cNvPr id="29" name="直接箭头连接符 28"/>
          <p:cNvCxnSpPr>
            <a:stCxn id="23" idx="0"/>
            <a:endCxn id="28" idx="2"/>
          </p:cNvCxnSpPr>
          <p:nvPr/>
        </p:nvCxnSpPr>
        <p:spPr>
          <a:xfrm flipV="1">
            <a:off x="3563620" y="4131945"/>
            <a:ext cx="0" cy="532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2718435" cy="368300"/>
          </a:xfrm>
          <a:prstGeom prst="rect">
            <a:avLst/>
          </a:prstGeom>
          <a:noFill/>
        </p:spPr>
        <p:txBody>
          <a:bodyPr wrap="none" rtlCol="0">
            <a:spAutoFit/>
          </a:bodyPr>
          <a:p>
            <a:pPr algn="l"/>
            <a:r>
              <a:rPr lang="zh-CN" altLang="en-US">
                <a:sym typeface="+mn-ea"/>
              </a:rPr>
              <a:t>卡顿</a:t>
            </a:r>
            <a:r>
              <a:rPr lang="en-US" altLang="zh-CN">
                <a:sym typeface="+mn-ea"/>
              </a:rPr>
              <a:t>/CPU/</a:t>
            </a:r>
            <a:r>
              <a:rPr lang="zh-CN" altLang="en-US">
                <a:sym typeface="+mn-ea"/>
              </a:rPr>
              <a:t>内存</a:t>
            </a:r>
            <a:r>
              <a:rPr lang="en-US" altLang="zh-CN">
                <a:sym typeface="+mn-ea"/>
              </a:rPr>
              <a:t>/</a:t>
            </a:r>
            <a:r>
              <a:rPr lang="zh-CN" altLang="en-US">
                <a:sym typeface="+mn-ea"/>
              </a:rPr>
              <a:t>帧率监测</a:t>
            </a:r>
            <a:endParaRPr lang="zh-CN" altLang="en-US">
              <a:sym typeface="+mn-ea"/>
            </a:endParaRPr>
          </a:p>
        </p:txBody>
      </p:sp>
      <p:sp>
        <p:nvSpPr>
          <p:cNvPr id="5" name="文本框 4"/>
          <p:cNvSpPr txBox="1"/>
          <p:nvPr/>
        </p:nvSpPr>
        <p:spPr>
          <a:xfrm>
            <a:off x="315595" y="3978910"/>
            <a:ext cx="11923395" cy="922020"/>
          </a:xfrm>
          <a:prstGeom prst="rect">
            <a:avLst/>
          </a:prstGeom>
          <a:noFill/>
        </p:spPr>
        <p:txBody>
          <a:bodyPr wrap="none" rtlCol="0">
            <a:spAutoFit/>
          </a:bodyPr>
          <a:p>
            <a:pPr algn="l"/>
            <a:r>
              <a:rPr lang="zh-CN" altLang="en-US">
                <a:sym typeface="+mn-ea"/>
              </a:rPr>
              <a:t>内存：内存状态主要通过ActivityManager提供的</a:t>
            </a:r>
            <a:r>
              <a:rPr lang="en-US" altLang="zh-CN">
                <a:sym typeface="+mn-ea"/>
              </a:rPr>
              <a:t>API</a:t>
            </a:r>
            <a:r>
              <a:rPr lang="zh-CN" altLang="en-US">
                <a:sym typeface="+mn-ea"/>
              </a:rPr>
              <a:t>获取，获取最大内存</a:t>
            </a:r>
            <a:r>
              <a:rPr lang="en-US" altLang="zh-CN">
                <a:sym typeface="+mn-ea"/>
              </a:rPr>
              <a:t>API</a:t>
            </a:r>
            <a:r>
              <a:rPr lang="zh-CN" altLang="en-US">
                <a:sym typeface="+mn-ea"/>
              </a:rPr>
              <a:t>（ActivityManager</a:t>
            </a:r>
            <a:r>
              <a:rPr lang="en-US" altLang="zh-CN">
                <a:sym typeface="+mn-ea"/>
              </a:rPr>
              <a:t>.</a:t>
            </a:r>
            <a:r>
              <a:rPr lang="zh-CN" altLang="en-US">
                <a:sym typeface="+mn-ea"/>
              </a:rPr>
              <a:t>getMemoryClass），</a:t>
            </a:r>
            <a:endParaRPr lang="zh-CN" altLang="en-US">
              <a:sym typeface="+mn-ea"/>
            </a:endParaRPr>
          </a:p>
          <a:p>
            <a:pPr algn="l"/>
            <a:r>
              <a:rPr lang="en-US" altLang="zh-CN">
                <a:sym typeface="+mn-ea"/>
              </a:rPr>
              <a:t>PSS</a:t>
            </a:r>
            <a:r>
              <a:rPr lang="zh-CN" altLang="en-US">
                <a:sym typeface="+mn-ea"/>
              </a:rPr>
              <a:t>使用中的内存状态保存在Debug.MemoryInfo（</a:t>
            </a:r>
            <a:r>
              <a:rPr lang="en-US" altLang="zh-CN">
                <a:sym typeface="+mn-ea"/>
              </a:rPr>
              <a:t>API &gt; 28</a:t>
            </a:r>
            <a:r>
              <a:rPr lang="zh-CN" altLang="en-US">
                <a:sym typeface="+mn-ea"/>
              </a:rPr>
              <a:t>——Debug.getMemoryInfo，</a:t>
            </a:r>
            <a:endParaRPr lang="zh-CN" altLang="en-US">
              <a:sym typeface="+mn-ea"/>
            </a:endParaRPr>
          </a:p>
          <a:p>
            <a:pPr algn="l"/>
            <a:r>
              <a:rPr lang="en-US" altLang="zh-CN">
                <a:sym typeface="+mn-ea"/>
              </a:rPr>
              <a:t>API &lt; 28</a:t>
            </a:r>
            <a:r>
              <a:rPr lang="zh-CN" altLang="en-US">
                <a:sym typeface="+mn-ea"/>
              </a:rPr>
              <a:t>——ActivityManager</a:t>
            </a:r>
            <a:r>
              <a:rPr lang="en-US" altLang="zh-CN">
                <a:sym typeface="+mn-ea"/>
              </a:rPr>
              <a:t>.</a:t>
            </a:r>
            <a:r>
              <a:rPr lang="zh-CN" altLang="en-US">
                <a:sym typeface="+mn-ea"/>
              </a:rPr>
              <a:t>getProcessMemoryInfo）</a:t>
            </a:r>
            <a:r>
              <a:rPr lang="en-US" altLang="zh-CN">
                <a:sym typeface="+mn-ea"/>
              </a:rPr>
              <a:t>，</a:t>
            </a:r>
            <a:r>
              <a:rPr lang="zh-CN" altLang="en-US">
                <a:sym typeface="+mn-ea"/>
              </a:rPr>
              <a:t>通过Debug.MemoryInfo</a:t>
            </a:r>
            <a:r>
              <a:rPr lang="en-US" altLang="zh-CN">
                <a:sym typeface="+mn-ea"/>
              </a:rPr>
              <a:t>.getTotalPss</a:t>
            </a:r>
            <a:r>
              <a:rPr lang="zh-CN" altLang="en-US">
                <a:sym typeface="+mn-ea"/>
              </a:rPr>
              <a:t>获取内存状态。</a:t>
            </a:r>
            <a:endParaRPr lang="zh-CN" altLang="en-US">
              <a:sym typeface="+mn-ea"/>
            </a:endParaRPr>
          </a:p>
        </p:txBody>
      </p:sp>
      <p:sp>
        <p:nvSpPr>
          <p:cNvPr id="6" name="文本框 5"/>
          <p:cNvSpPr txBox="1"/>
          <p:nvPr/>
        </p:nvSpPr>
        <p:spPr>
          <a:xfrm>
            <a:off x="315595" y="2199005"/>
            <a:ext cx="11722735" cy="1476375"/>
          </a:xfrm>
          <a:prstGeom prst="rect">
            <a:avLst/>
          </a:prstGeom>
          <a:noFill/>
        </p:spPr>
        <p:txBody>
          <a:bodyPr wrap="none" rtlCol="0">
            <a:spAutoFit/>
          </a:bodyPr>
          <a:p>
            <a:pPr algn="l"/>
            <a:r>
              <a:rPr lang="en-US" altLang="zh-CN">
                <a:sym typeface="+mn-ea"/>
              </a:rPr>
              <a:t>CPU</a:t>
            </a:r>
            <a:r>
              <a:rPr lang="zh-CN" altLang="en-US">
                <a:sym typeface="+mn-ea"/>
              </a:rPr>
              <a:t>：</a:t>
            </a:r>
            <a:r>
              <a:rPr lang="en-US" altLang="zh-CN">
                <a:sym typeface="+mn-ea"/>
              </a:rPr>
              <a:t>Android 8.0 </a:t>
            </a:r>
            <a:r>
              <a:rPr lang="zh-CN" altLang="en-US">
                <a:sym typeface="+mn-ea"/>
              </a:rPr>
              <a:t>以上，</a:t>
            </a:r>
            <a:r>
              <a:rPr lang="en-US" altLang="zh-CN">
                <a:sym typeface="+mn-ea"/>
              </a:rPr>
              <a:t>CPU</a:t>
            </a:r>
            <a:r>
              <a:rPr lang="zh-CN" altLang="en-US">
                <a:sym typeface="+mn-ea"/>
              </a:rPr>
              <a:t>的信息保存在java.lang.Process，通过Runtime.getRuntime().exec("top -n 1")获取。</a:t>
            </a:r>
            <a:endParaRPr lang="zh-CN" altLang="en-US">
              <a:sym typeface="+mn-ea"/>
            </a:endParaRPr>
          </a:p>
          <a:p>
            <a:pPr algn="l"/>
            <a:r>
              <a:rPr lang="zh-CN" altLang="en-US">
                <a:sym typeface="+mn-ea"/>
              </a:rPr>
              <a:t>通过获取</a:t>
            </a:r>
            <a:r>
              <a:rPr lang="zh-CN" altLang="en-US">
                <a:sym typeface="+mn-ea"/>
              </a:rPr>
              <a:t>Process.getInputStream的输入流进行读取。按行读取当前进程号的行包含CPU字段的信息，</a:t>
            </a:r>
            <a:endParaRPr lang="zh-CN" altLang="en-US">
              <a:sym typeface="+mn-ea"/>
            </a:endParaRPr>
          </a:p>
          <a:p>
            <a:pPr algn="l"/>
            <a:r>
              <a:rPr lang="zh-CN" altLang="en-US">
                <a:sym typeface="+mn-ea"/>
              </a:rPr>
              <a:t>将获取的</a:t>
            </a:r>
            <a:r>
              <a:rPr lang="en-US" altLang="zh-CN">
                <a:sym typeface="+mn-ea"/>
              </a:rPr>
              <a:t>CPU</a:t>
            </a:r>
            <a:r>
              <a:rPr lang="zh-CN" altLang="en-US">
                <a:sym typeface="+mn-ea"/>
              </a:rPr>
              <a:t>使用状态除以Runtime.getRuntime().availableProcessors，获取当前</a:t>
            </a:r>
            <a:r>
              <a:rPr lang="en-US" altLang="zh-CN">
                <a:sym typeface="+mn-ea"/>
              </a:rPr>
              <a:t>CPU</a:t>
            </a:r>
            <a:r>
              <a:rPr lang="zh-CN" altLang="en-US">
                <a:sym typeface="+mn-ea"/>
              </a:rPr>
              <a:t>使用率。</a:t>
            </a:r>
            <a:endParaRPr lang="zh-CN" altLang="en-US">
              <a:sym typeface="+mn-ea"/>
            </a:endParaRPr>
          </a:p>
          <a:p>
            <a:pPr algn="l"/>
            <a:r>
              <a:rPr lang="en-US" altLang="zh-CN">
                <a:sym typeface="+mn-ea"/>
              </a:rPr>
              <a:t>Android 8.0</a:t>
            </a:r>
            <a:r>
              <a:rPr lang="zh-CN" altLang="en-US">
                <a:sym typeface="+mn-ea"/>
              </a:rPr>
              <a:t>以下，读取/proc/stat、/proc/" + android.os.Process.myPid() + "/stat文件夹数据，</a:t>
            </a:r>
            <a:endParaRPr lang="zh-CN" altLang="en-US">
              <a:sym typeface="+mn-ea"/>
            </a:endParaRPr>
          </a:p>
          <a:p>
            <a:pPr algn="l"/>
            <a:r>
              <a:rPr lang="zh-CN" altLang="en-US">
                <a:sym typeface="+mn-ea"/>
              </a:rPr>
              <a:t>他们分别代表</a:t>
            </a:r>
            <a:r>
              <a:rPr lang="en-US" altLang="zh-CN">
                <a:sym typeface="+mn-ea"/>
              </a:rPr>
              <a:t>APP</a:t>
            </a:r>
            <a:r>
              <a:rPr lang="zh-CN" altLang="en-US">
                <a:sym typeface="+mn-ea"/>
              </a:rPr>
              <a:t>当前的</a:t>
            </a:r>
            <a:r>
              <a:rPr lang="en-US" altLang="zh-CN">
                <a:sym typeface="+mn-ea"/>
              </a:rPr>
              <a:t>CPU</a:t>
            </a:r>
            <a:r>
              <a:rPr lang="zh-CN" altLang="en-US">
                <a:sym typeface="+mn-ea"/>
              </a:rPr>
              <a:t>使用率和总的</a:t>
            </a:r>
            <a:r>
              <a:rPr lang="en-US" altLang="zh-CN">
                <a:sym typeface="+mn-ea"/>
              </a:rPr>
              <a:t>CPU</a:t>
            </a:r>
            <a:r>
              <a:rPr lang="zh-CN" altLang="en-US">
                <a:sym typeface="+mn-ea"/>
              </a:rPr>
              <a:t>效率，相除即可得到</a:t>
            </a:r>
            <a:r>
              <a:rPr lang="en-US" altLang="zh-CN">
                <a:sym typeface="+mn-ea"/>
              </a:rPr>
              <a:t>CPU</a:t>
            </a:r>
            <a:r>
              <a:rPr lang="zh-CN" altLang="en-US">
                <a:sym typeface="+mn-ea"/>
              </a:rPr>
              <a:t>使用率。</a:t>
            </a:r>
            <a:endParaRPr lang="zh-CN" altLang="en-US">
              <a:sym typeface="+mn-ea"/>
            </a:endParaRPr>
          </a:p>
        </p:txBody>
      </p:sp>
      <p:sp>
        <p:nvSpPr>
          <p:cNvPr id="7" name="文本框 6"/>
          <p:cNvSpPr txBox="1"/>
          <p:nvPr/>
        </p:nvSpPr>
        <p:spPr>
          <a:xfrm>
            <a:off x="315595" y="5204460"/>
            <a:ext cx="11698605" cy="1198880"/>
          </a:xfrm>
          <a:prstGeom prst="rect">
            <a:avLst/>
          </a:prstGeom>
          <a:noFill/>
        </p:spPr>
        <p:txBody>
          <a:bodyPr wrap="none" rtlCol="0">
            <a:spAutoFit/>
          </a:bodyPr>
          <a:p>
            <a:pPr algn="l"/>
            <a:r>
              <a:rPr lang="zh-CN" altLang="en-US">
                <a:sym typeface="+mn-ea"/>
              </a:rPr>
              <a:t>帧率：帧率的获取主要通过Choreographer，因为</a:t>
            </a:r>
            <a:r>
              <a:rPr lang="en-US" altLang="zh-CN">
                <a:sym typeface="+mn-ea"/>
              </a:rPr>
              <a:t>UI</a:t>
            </a:r>
            <a:r>
              <a:rPr lang="zh-CN" altLang="en-US">
                <a:sym typeface="+mn-ea"/>
              </a:rPr>
              <a:t>的刷新在主线程，通过实现Choreographer.FrameCallback，</a:t>
            </a:r>
            <a:endParaRPr lang="zh-CN" altLang="en-US">
              <a:sym typeface="+mn-ea"/>
            </a:endParaRPr>
          </a:p>
          <a:p>
            <a:pPr algn="l"/>
            <a:r>
              <a:rPr lang="zh-CN" altLang="en-US">
                <a:sym typeface="+mn-ea"/>
              </a:rPr>
              <a:t>我们可以在每一帧准备好的时候获得doFrame回调，通过往Choreographer.getInstance().postFrameCallback</a:t>
            </a:r>
            <a:endParaRPr lang="zh-CN" altLang="en-US">
              <a:sym typeface="+mn-ea"/>
            </a:endParaRPr>
          </a:p>
          <a:p>
            <a:pPr algn="l"/>
            <a:r>
              <a:rPr lang="zh-CN" altLang="en-US">
                <a:sym typeface="+mn-ea"/>
              </a:rPr>
              <a:t>不断</a:t>
            </a:r>
            <a:r>
              <a:rPr lang="en-US" altLang="zh-CN">
                <a:sym typeface="+mn-ea"/>
              </a:rPr>
              <a:t>post </a:t>
            </a:r>
            <a:r>
              <a:rPr lang="zh-CN" altLang="en-US">
                <a:sym typeface="+mn-ea"/>
              </a:rPr>
              <a:t>FrameCallback 接口，这样就可以统计帧数。</a:t>
            </a:r>
            <a:endParaRPr lang="zh-CN" altLang="en-US">
              <a:sym typeface="+mn-ea"/>
            </a:endParaRPr>
          </a:p>
          <a:p>
            <a:pPr algn="l"/>
            <a:r>
              <a:rPr lang="zh-CN" altLang="en-US">
                <a:sym typeface="+mn-ea"/>
              </a:rPr>
              <a:t>然后获取主线程</a:t>
            </a:r>
            <a:r>
              <a:rPr lang="en-US" altLang="zh-CN">
                <a:sym typeface="+mn-ea"/>
              </a:rPr>
              <a:t>Handler</a:t>
            </a:r>
            <a:r>
              <a:rPr lang="zh-CN" altLang="en-US">
                <a:sym typeface="+mn-ea"/>
              </a:rPr>
              <a:t>，每隔一秒Handler.postDelayed </a:t>
            </a:r>
            <a:r>
              <a:rPr lang="en-US" altLang="zh-CN">
                <a:sym typeface="+mn-ea"/>
              </a:rPr>
              <a:t>post</a:t>
            </a:r>
            <a:r>
              <a:rPr lang="zh-CN" altLang="en-US">
                <a:sym typeface="+mn-ea"/>
              </a:rPr>
              <a:t>一个</a:t>
            </a:r>
            <a:r>
              <a:rPr lang="en-US" altLang="zh-CN">
                <a:sym typeface="+mn-ea"/>
              </a:rPr>
              <a:t>Runnable</a:t>
            </a:r>
            <a:r>
              <a:rPr lang="zh-CN" altLang="en-US">
                <a:sym typeface="+mn-ea"/>
              </a:rPr>
              <a:t>将doFrame回调统计的帧数记录下来。</a:t>
            </a:r>
            <a:endParaRPr lang="zh-CN" altLang="en-US">
              <a:sym typeface="+mn-ea"/>
            </a:endParaRPr>
          </a:p>
        </p:txBody>
      </p:sp>
      <p:sp>
        <p:nvSpPr>
          <p:cNvPr id="8" name="文本框 7"/>
          <p:cNvSpPr txBox="1"/>
          <p:nvPr/>
        </p:nvSpPr>
        <p:spPr>
          <a:xfrm>
            <a:off x="315595" y="859155"/>
            <a:ext cx="11586210" cy="922020"/>
          </a:xfrm>
          <a:prstGeom prst="rect">
            <a:avLst/>
          </a:prstGeom>
          <a:noFill/>
        </p:spPr>
        <p:txBody>
          <a:bodyPr wrap="none" rtlCol="0">
            <a:spAutoFit/>
          </a:bodyPr>
          <a:p>
            <a:pPr algn="l"/>
            <a:r>
              <a:rPr lang="zh-CN" altLang="en-US">
                <a:sym typeface="+mn-ea"/>
              </a:rPr>
              <a:t>卡顿</a:t>
            </a:r>
            <a:r>
              <a:rPr lang="zh-CN" altLang="en-US">
                <a:sym typeface="+mn-ea"/>
              </a:rPr>
              <a:t>：造成</a:t>
            </a:r>
            <a:r>
              <a:rPr lang="en-US" altLang="zh-CN">
                <a:sym typeface="+mn-ea"/>
              </a:rPr>
              <a:t>APP</a:t>
            </a:r>
            <a:r>
              <a:rPr lang="zh-CN" altLang="en-US">
                <a:sym typeface="+mn-ea"/>
              </a:rPr>
              <a:t>卡顿的原因主要是主线程</a:t>
            </a:r>
            <a:r>
              <a:rPr lang="en-US" altLang="zh-CN">
                <a:sym typeface="+mn-ea"/>
              </a:rPr>
              <a:t>Handler</a:t>
            </a:r>
            <a:r>
              <a:rPr lang="zh-CN" altLang="en-US">
                <a:sym typeface="+mn-ea"/>
              </a:rPr>
              <a:t>处理</a:t>
            </a:r>
            <a:r>
              <a:rPr lang="en-US" altLang="zh-CN">
                <a:sym typeface="+mn-ea"/>
              </a:rPr>
              <a:t>Message</a:t>
            </a:r>
            <a:r>
              <a:rPr lang="zh-CN" altLang="en-US">
                <a:sym typeface="+mn-ea"/>
              </a:rPr>
              <a:t>的时间太长导致无法响应其他事件。主线程在处理</a:t>
            </a:r>
            <a:endParaRPr lang="zh-CN" altLang="en-US">
              <a:sym typeface="+mn-ea"/>
            </a:endParaRPr>
          </a:p>
          <a:p>
            <a:pPr algn="l"/>
            <a:r>
              <a:rPr lang="zh-CN" altLang="en-US">
                <a:sym typeface="+mn-ea"/>
              </a:rPr>
              <a:t>消息前后都会调用对应的</a:t>
            </a:r>
            <a:r>
              <a:rPr lang="en-US" altLang="zh-CN">
                <a:sym typeface="+mn-ea"/>
              </a:rPr>
              <a:t>Printer</a:t>
            </a:r>
            <a:r>
              <a:rPr lang="zh-CN" altLang="en-US">
                <a:sym typeface="+mn-ea"/>
              </a:rPr>
              <a:t>打印特定的日志。我们可以通过设置</a:t>
            </a:r>
            <a:r>
              <a:rPr lang="en-US" altLang="zh-CN">
                <a:sym typeface="+mn-ea"/>
              </a:rPr>
              <a:t>Printer</a:t>
            </a:r>
            <a:r>
              <a:rPr lang="zh-CN" altLang="en-US">
                <a:sym typeface="+mn-ea"/>
              </a:rPr>
              <a:t>判断两次打印的时间间隔是否超出阀值</a:t>
            </a:r>
            <a:endParaRPr lang="zh-CN" altLang="en-US">
              <a:sym typeface="+mn-ea"/>
            </a:endParaRPr>
          </a:p>
          <a:p>
            <a:pPr algn="l"/>
            <a:r>
              <a:rPr lang="zh-CN" altLang="en-US">
                <a:sym typeface="+mn-ea"/>
              </a:rPr>
              <a:t>来判断是否发生卡顿。然后在发生卡顿的时候记录下主线程的堆栈信息</a:t>
            </a:r>
            <a:r>
              <a:rPr lang="en-US" altLang="zh-CN">
                <a:sym typeface="+mn-ea"/>
              </a:rPr>
              <a:t>Thread.getStackTrace</a:t>
            </a:r>
            <a:r>
              <a:rPr lang="zh-CN" altLang="en-US">
                <a:sym typeface="+mn-ea"/>
              </a:rPr>
              <a:t>，</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640080" cy="368300"/>
          </a:xfrm>
          <a:prstGeom prst="rect">
            <a:avLst/>
          </a:prstGeom>
          <a:noFill/>
        </p:spPr>
        <p:txBody>
          <a:bodyPr wrap="none" rtlCol="0">
            <a:spAutoFit/>
          </a:bodyPr>
          <a:p>
            <a:pPr algn="l"/>
            <a:r>
              <a:rPr lang="zh-CN" altLang="en-US">
                <a:sym typeface="+mn-ea"/>
              </a:rPr>
              <a:t>卡顿</a:t>
            </a:r>
            <a:endParaRPr lang="zh-CN" altLang="en-US">
              <a:sym typeface="+mn-ea"/>
            </a:endParaRPr>
          </a:p>
        </p:txBody>
      </p:sp>
      <p:sp>
        <p:nvSpPr>
          <p:cNvPr id="6" name="矩形 5"/>
          <p:cNvSpPr/>
          <p:nvPr/>
        </p:nvSpPr>
        <p:spPr>
          <a:xfrm>
            <a:off x="443865" y="1022350"/>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BlockMonitorManager.start</a:t>
            </a:r>
            <a:endParaRPr lang="zh-CN" altLang="en-US"/>
          </a:p>
        </p:txBody>
      </p:sp>
      <p:sp>
        <p:nvSpPr>
          <p:cNvPr id="7" name="矩形 6"/>
          <p:cNvSpPr/>
          <p:nvPr/>
        </p:nvSpPr>
        <p:spPr>
          <a:xfrm>
            <a:off x="3924300" y="880110"/>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Looper.getMainLooper().setMessageLogging</a:t>
            </a:r>
            <a:endParaRPr lang="zh-CN" altLang="en-US"/>
          </a:p>
        </p:txBody>
      </p:sp>
      <p:cxnSp>
        <p:nvCxnSpPr>
          <p:cNvPr id="8" name="直接箭头连接符 7"/>
          <p:cNvCxnSpPr>
            <a:stCxn id="6" idx="3"/>
            <a:endCxn id="7" idx="1"/>
          </p:cNvCxnSpPr>
          <p:nvPr/>
        </p:nvCxnSpPr>
        <p:spPr>
          <a:xfrm>
            <a:off x="3538855" y="1206500"/>
            <a:ext cx="385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404735" y="1022985"/>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MonitorCore</a:t>
            </a:r>
            <a:r>
              <a:rPr lang="en-US" altLang="zh-CN"/>
              <a:t>.println</a:t>
            </a:r>
            <a:endParaRPr lang="en-US" altLang="zh-CN"/>
          </a:p>
        </p:txBody>
      </p:sp>
      <p:cxnSp>
        <p:nvCxnSpPr>
          <p:cNvPr id="10" name="直接箭头连接符 9"/>
          <p:cNvCxnSpPr>
            <a:stCxn id="7" idx="3"/>
            <a:endCxn id="9" idx="1"/>
          </p:cNvCxnSpPr>
          <p:nvPr/>
        </p:nvCxnSpPr>
        <p:spPr>
          <a:xfrm>
            <a:off x="7019290" y="1206500"/>
            <a:ext cx="3854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924300" y="2667000"/>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MonitorCore</a:t>
            </a:r>
            <a:r>
              <a:rPr lang="en-US" altLang="zh-CN"/>
              <a:t>.startDump</a:t>
            </a:r>
            <a:endParaRPr lang="en-US" altLang="zh-CN"/>
          </a:p>
        </p:txBody>
      </p:sp>
      <p:sp>
        <p:nvSpPr>
          <p:cNvPr id="13" name="矩形 12"/>
          <p:cNvSpPr/>
          <p:nvPr/>
        </p:nvSpPr>
        <p:spPr>
          <a:xfrm>
            <a:off x="7404735" y="2667000"/>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MonitorCore</a:t>
            </a:r>
            <a:r>
              <a:rPr lang="en-US" altLang="zh-CN"/>
              <a:t>.</a:t>
            </a:r>
            <a:r>
              <a:rPr lang="en-US" altLang="zh-CN">
                <a:sym typeface="+mn-ea"/>
              </a:rPr>
              <a:t>isBlock</a:t>
            </a:r>
            <a:endParaRPr lang="en-US" altLang="zh-CN"/>
          </a:p>
        </p:txBody>
      </p:sp>
      <p:cxnSp>
        <p:nvCxnSpPr>
          <p:cNvPr id="14" name="直接箭头连接符 13"/>
          <p:cNvCxnSpPr>
            <a:stCxn id="9" idx="2"/>
            <a:endCxn id="12" idx="0"/>
          </p:cNvCxnSpPr>
          <p:nvPr/>
        </p:nvCxnSpPr>
        <p:spPr>
          <a:xfrm flipH="1">
            <a:off x="5471795" y="1390650"/>
            <a:ext cx="3480435" cy="127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3" idx="0"/>
          </p:cNvCxnSpPr>
          <p:nvPr/>
        </p:nvCxnSpPr>
        <p:spPr>
          <a:xfrm>
            <a:off x="8952230" y="1390650"/>
            <a:ext cx="0" cy="127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4300" y="3446145"/>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StackSampler</a:t>
            </a:r>
            <a:r>
              <a:rPr lang="en-US" altLang="zh-CN"/>
              <a:t>.dumpInfo</a:t>
            </a:r>
            <a:endParaRPr lang="en-US" altLang="zh-CN"/>
          </a:p>
        </p:txBody>
      </p:sp>
      <p:cxnSp>
        <p:nvCxnSpPr>
          <p:cNvPr id="18" name="直接箭头连接符 17"/>
          <p:cNvCxnSpPr>
            <a:stCxn id="12" idx="2"/>
            <a:endCxn id="17" idx="0"/>
          </p:cNvCxnSpPr>
          <p:nvPr/>
        </p:nvCxnSpPr>
        <p:spPr>
          <a:xfrm>
            <a:off x="5471795" y="3034665"/>
            <a:ext cx="0" cy="41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24300" y="4225290"/>
            <a:ext cx="309499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Looper.getMainLooper().getThread()</a:t>
            </a:r>
            <a:r>
              <a:rPr lang="en-US"/>
              <a:t>.getStackTrace</a:t>
            </a:r>
            <a:endParaRPr lang="en-US"/>
          </a:p>
        </p:txBody>
      </p:sp>
      <p:sp>
        <p:nvSpPr>
          <p:cNvPr id="20" name="矩形 19"/>
          <p:cNvSpPr/>
          <p:nvPr/>
        </p:nvSpPr>
        <p:spPr>
          <a:xfrm>
            <a:off x="7404735" y="3446145"/>
            <a:ext cx="3094990" cy="874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BlockMonitorManager.getInstance().notifyBlockEvent(blockInfo)</a:t>
            </a:r>
          </a:p>
        </p:txBody>
      </p:sp>
      <p:sp>
        <p:nvSpPr>
          <p:cNvPr id="21" name="矩形 20"/>
          <p:cNvSpPr/>
          <p:nvPr/>
        </p:nvSpPr>
        <p:spPr>
          <a:xfrm>
            <a:off x="7404735" y="4732020"/>
            <a:ext cx="30949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StackSampler</a:t>
            </a:r>
            <a:r>
              <a:rPr lang="en-US" altLang="zh-CN"/>
              <a:t>.stopDump</a:t>
            </a:r>
            <a:endParaRPr lang="en-US" altLang="zh-CN"/>
          </a:p>
        </p:txBody>
      </p:sp>
      <p:cxnSp>
        <p:nvCxnSpPr>
          <p:cNvPr id="22" name="直接箭头连接符 21"/>
          <p:cNvCxnSpPr>
            <a:stCxn id="17" idx="2"/>
            <a:endCxn id="19" idx="0"/>
          </p:cNvCxnSpPr>
          <p:nvPr/>
        </p:nvCxnSpPr>
        <p:spPr>
          <a:xfrm>
            <a:off x="5471795" y="3813810"/>
            <a:ext cx="0" cy="41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20" idx="0"/>
          </p:cNvCxnSpPr>
          <p:nvPr/>
        </p:nvCxnSpPr>
        <p:spPr>
          <a:xfrm>
            <a:off x="8952230" y="3034665"/>
            <a:ext cx="0" cy="41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2"/>
            <a:endCxn id="21" idx="0"/>
          </p:cNvCxnSpPr>
          <p:nvPr/>
        </p:nvCxnSpPr>
        <p:spPr>
          <a:xfrm>
            <a:off x="8952230" y="4320540"/>
            <a:ext cx="0" cy="41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661035" cy="368300"/>
          </a:xfrm>
          <a:prstGeom prst="rect">
            <a:avLst/>
          </a:prstGeom>
          <a:noFill/>
        </p:spPr>
        <p:txBody>
          <a:bodyPr wrap="none" rtlCol="0">
            <a:spAutoFit/>
          </a:bodyPr>
          <a:p>
            <a:pPr algn="l"/>
            <a:r>
              <a:rPr lang="en-US" altLang="zh-CN">
                <a:sym typeface="+mn-ea"/>
              </a:rPr>
              <a:t>CPU</a:t>
            </a:r>
            <a:endParaRPr lang="en-US" altLang="zh-CN">
              <a:sym typeface="+mn-ea"/>
            </a:endParaRPr>
          </a:p>
        </p:txBody>
      </p:sp>
      <p:sp>
        <p:nvSpPr>
          <p:cNvPr id="6" name="矩形 5"/>
          <p:cNvSpPr/>
          <p:nvPr/>
        </p:nvSpPr>
        <p:spPr>
          <a:xfrm>
            <a:off x="443865" y="102235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PerformanceDataManager.executeCpuData</a:t>
            </a:r>
            <a:endParaRPr lang="zh-CN" altLang="en-US"/>
          </a:p>
        </p:txBody>
      </p:sp>
      <p:sp>
        <p:nvSpPr>
          <p:cNvPr id="5" name="矩形 4"/>
          <p:cNvSpPr/>
          <p:nvPr/>
        </p:nvSpPr>
        <p:spPr>
          <a:xfrm>
            <a:off x="4101465" y="102108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PerformanceDataManager.getCpuDataForO</a:t>
            </a:r>
            <a:endParaRPr lang="zh-CN" altLang="en-US"/>
          </a:p>
        </p:txBody>
      </p:sp>
      <p:sp>
        <p:nvSpPr>
          <p:cNvPr id="7" name="矩形 6"/>
          <p:cNvSpPr/>
          <p:nvPr/>
        </p:nvSpPr>
        <p:spPr>
          <a:xfrm>
            <a:off x="443865" y="2333625"/>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PerformanceDataManager.getCPUData</a:t>
            </a:r>
            <a:endParaRPr lang="zh-CN" altLang="en-US"/>
          </a:p>
        </p:txBody>
      </p:sp>
      <p:cxnSp>
        <p:nvCxnSpPr>
          <p:cNvPr id="9" name="曲线连接符 8"/>
          <p:cNvCxnSpPr>
            <a:stCxn id="6" idx="0"/>
            <a:endCxn id="5" idx="0"/>
          </p:cNvCxnSpPr>
          <p:nvPr/>
        </p:nvCxnSpPr>
        <p:spPr>
          <a:xfrm rot="16200000">
            <a:off x="3819525" y="-807085"/>
            <a:ext cx="1270" cy="3657600"/>
          </a:xfrm>
          <a:prstGeom prst="curvedConnector3">
            <a:avLst>
              <a:gd name="adj1" fmla="val 188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44520" y="277495"/>
            <a:ext cx="1824990" cy="368300"/>
          </a:xfrm>
          <a:prstGeom prst="rect">
            <a:avLst/>
          </a:prstGeom>
          <a:noFill/>
        </p:spPr>
        <p:txBody>
          <a:bodyPr wrap="none" rtlCol="0">
            <a:spAutoFit/>
          </a:bodyPr>
          <a:p>
            <a:r>
              <a:rPr lang="en-US" altLang="zh-CN"/>
              <a:t>Android 8.0</a:t>
            </a:r>
            <a:r>
              <a:rPr lang="zh-CN" altLang="en-US"/>
              <a:t>以上</a:t>
            </a:r>
            <a:endParaRPr lang="zh-CN" altLang="en-US"/>
          </a:p>
        </p:txBody>
      </p:sp>
      <p:sp>
        <p:nvSpPr>
          <p:cNvPr id="12" name="文本框 11"/>
          <p:cNvSpPr txBox="1"/>
          <p:nvPr/>
        </p:nvSpPr>
        <p:spPr>
          <a:xfrm>
            <a:off x="2276475" y="1837690"/>
            <a:ext cx="1824990" cy="368300"/>
          </a:xfrm>
          <a:prstGeom prst="rect">
            <a:avLst/>
          </a:prstGeom>
          <a:noFill/>
        </p:spPr>
        <p:txBody>
          <a:bodyPr wrap="none" rtlCol="0">
            <a:spAutoFit/>
          </a:bodyPr>
          <a:p>
            <a:r>
              <a:rPr lang="en-US" altLang="zh-CN"/>
              <a:t>Android 8.0</a:t>
            </a:r>
            <a:r>
              <a:rPr lang="zh-CN" altLang="en-US"/>
              <a:t>以下</a:t>
            </a:r>
            <a:endParaRPr lang="zh-CN" altLang="en-US"/>
          </a:p>
        </p:txBody>
      </p:sp>
      <p:cxnSp>
        <p:nvCxnSpPr>
          <p:cNvPr id="13" name="直接箭头连接符 12"/>
          <p:cNvCxnSpPr>
            <a:stCxn id="6" idx="2"/>
            <a:endCxn id="7" idx="0"/>
          </p:cNvCxnSpPr>
          <p:nvPr/>
        </p:nvCxnSpPr>
        <p:spPr>
          <a:xfrm>
            <a:off x="1991360" y="1709420"/>
            <a:ext cx="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759065" y="102235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Runtime.getRuntime().exec("top -n 1")</a:t>
            </a:r>
            <a:endParaRPr lang="zh-CN" altLang="en-US"/>
          </a:p>
        </p:txBody>
      </p:sp>
      <p:cxnSp>
        <p:nvCxnSpPr>
          <p:cNvPr id="15" name="直接箭头连接符 14"/>
          <p:cNvCxnSpPr>
            <a:stCxn id="5" idx="3"/>
            <a:endCxn id="14" idx="1"/>
          </p:cNvCxnSpPr>
          <p:nvPr/>
        </p:nvCxnSpPr>
        <p:spPr>
          <a:xfrm>
            <a:off x="7196455" y="1364615"/>
            <a:ext cx="56261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759065" y="2333625"/>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PerformanceDataManager</a:t>
            </a:r>
            <a:r>
              <a:rPr lang="en-US" altLang="zh-CN">
                <a:sym typeface="+mn-ea"/>
              </a:rPr>
              <a:t>.getCPUIndex</a:t>
            </a:r>
            <a:endParaRPr lang="en-US" altLang="zh-CN">
              <a:sym typeface="+mn-ea"/>
            </a:endParaRPr>
          </a:p>
        </p:txBody>
      </p:sp>
      <p:sp>
        <p:nvSpPr>
          <p:cNvPr id="17" name="矩形 16"/>
          <p:cNvSpPr/>
          <p:nvPr/>
        </p:nvSpPr>
        <p:spPr>
          <a:xfrm>
            <a:off x="7759065" y="364490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ym typeface="+mn-ea"/>
              </a:rPr>
              <a:t>用</a:t>
            </a:r>
            <a:r>
              <a:rPr>
                <a:sym typeface="+mn-ea"/>
              </a:rPr>
              <a:t>Process.myPid()</a:t>
            </a:r>
            <a:r>
              <a:rPr lang="zh-CN">
                <a:sym typeface="+mn-ea"/>
              </a:rPr>
              <a:t>过滤</a:t>
            </a:r>
            <a:endParaRPr lang="zh-CN">
              <a:sym typeface="+mn-ea"/>
            </a:endParaRPr>
          </a:p>
        </p:txBody>
      </p:sp>
      <p:sp>
        <p:nvSpPr>
          <p:cNvPr id="18" name="矩形 17"/>
          <p:cNvSpPr/>
          <p:nvPr/>
        </p:nvSpPr>
        <p:spPr>
          <a:xfrm>
            <a:off x="7759065" y="4956175"/>
            <a:ext cx="3094990" cy="91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ym typeface="+mn-ea"/>
              </a:rPr>
              <a:t>cpu / Runtime.getRuntime().availableProcessors</a:t>
            </a:r>
            <a:endParaRPr>
              <a:sym typeface="+mn-ea"/>
            </a:endParaRPr>
          </a:p>
        </p:txBody>
      </p:sp>
      <p:cxnSp>
        <p:nvCxnSpPr>
          <p:cNvPr id="19" name="直接箭头连接符 18"/>
          <p:cNvCxnSpPr>
            <a:stCxn id="14" idx="2"/>
            <a:endCxn id="16" idx="0"/>
          </p:cNvCxnSpPr>
          <p:nvPr/>
        </p:nvCxnSpPr>
        <p:spPr>
          <a:xfrm>
            <a:off x="9306560" y="1709420"/>
            <a:ext cx="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2"/>
            <a:endCxn id="17" idx="0"/>
          </p:cNvCxnSpPr>
          <p:nvPr/>
        </p:nvCxnSpPr>
        <p:spPr>
          <a:xfrm>
            <a:off x="9306560" y="3020695"/>
            <a:ext cx="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2"/>
            <a:endCxn id="18" idx="0"/>
          </p:cNvCxnSpPr>
          <p:nvPr/>
        </p:nvCxnSpPr>
        <p:spPr>
          <a:xfrm>
            <a:off x="9306560" y="4331970"/>
            <a:ext cx="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43865" y="3644900"/>
            <a:ext cx="4434205"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cpuTime </a:t>
            </a:r>
            <a:r>
              <a:rPr lang="en-US" altLang="zh-CN"/>
              <a:t>= </a:t>
            </a:r>
            <a:r>
              <a:rPr lang="zh-CN" altLang="en-US"/>
              <a:t>/proc/stat、appTime </a:t>
            </a:r>
            <a:r>
              <a:rPr lang="en-US" altLang="zh-CN"/>
              <a:t>= </a:t>
            </a:r>
            <a:r>
              <a:rPr lang="zh-CN" altLang="en-US"/>
              <a:t>/proc/ + android.os.Process.myPid() + /stat</a:t>
            </a:r>
            <a:endParaRPr lang="zh-CN" altLang="en-US"/>
          </a:p>
        </p:txBody>
      </p:sp>
      <p:sp>
        <p:nvSpPr>
          <p:cNvPr id="23" name="矩形 22"/>
          <p:cNvSpPr/>
          <p:nvPr/>
        </p:nvSpPr>
        <p:spPr>
          <a:xfrm>
            <a:off x="443865" y="5086350"/>
            <a:ext cx="4434205"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cpuRate</a:t>
            </a:r>
            <a:r>
              <a:t> = ((float) (appTime - mLastAppCpuTime) / (float) (cpuTime - mLastCpuTime)) * 100f</a:t>
            </a:r>
          </a:p>
        </p:txBody>
      </p:sp>
      <p:cxnSp>
        <p:nvCxnSpPr>
          <p:cNvPr id="24" name="直接箭头连接符 23"/>
          <p:cNvCxnSpPr>
            <a:stCxn id="7" idx="2"/>
            <a:endCxn id="22" idx="0"/>
          </p:cNvCxnSpPr>
          <p:nvPr/>
        </p:nvCxnSpPr>
        <p:spPr>
          <a:xfrm>
            <a:off x="1991360" y="3020695"/>
            <a:ext cx="669925"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2"/>
            <a:endCxn id="23" idx="0"/>
          </p:cNvCxnSpPr>
          <p:nvPr/>
        </p:nvCxnSpPr>
        <p:spPr>
          <a:xfrm>
            <a:off x="2661285" y="4462145"/>
            <a:ext cx="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15595" y="277495"/>
            <a:ext cx="640080" cy="368300"/>
          </a:xfrm>
          <a:prstGeom prst="rect">
            <a:avLst/>
          </a:prstGeom>
          <a:noFill/>
        </p:spPr>
        <p:txBody>
          <a:bodyPr wrap="none" rtlCol="0">
            <a:spAutoFit/>
          </a:bodyPr>
          <a:p>
            <a:pPr algn="l"/>
            <a:r>
              <a:rPr lang="zh-CN" altLang="en-US">
                <a:sym typeface="+mn-ea"/>
              </a:rPr>
              <a:t>内存</a:t>
            </a:r>
            <a:endParaRPr lang="zh-CN" altLang="en-US">
              <a:sym typeface="+mn-ea"/>
            </a:endParaRPr>
          </a:p>
        </p:txBody>
      </p:sp>
      <p:sp>
        <p:nvSpPr>
          <p:cNvPr id="6" name="矩形 5"/>
          <p:cNvSpPr/>
          <p:nvPr/>
        </p:nvSpPr>
        <p:spPr>
          <a:xfrm>
            <a:off x="443865" y="102235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PerformanceDataManager.getMemoryData</a:t>
            </a:r>
            <a:endParaRPr lang="zh-CN" altLang="en-US"/>
          </a:p>
        </p:txBody>
      </p:sp>
      <p:sp>
        <p:nvSpPr>
          <p:cNvPr id="7" name="矩形 6"/>
          <p:cNvSpPr/>
          <p:nvPr/>
        </p:nvSpPr>
        <p:spPr>
          <a:xfrm>
            <a:off x="4101465" y="102108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Debug.getMemoryInfo(Debug.MemoryInfo())</a:t>
            </a:r>
            <a:endParaRPr lang="zh-CN" altLang="en-US"/>
          </a:p>
        </p:txBody>
      </p:sp>
      <p:sp>
        <p:nvSpPr>
          <p:cNvPr id="8" name="矩形 7"/>
          <p:cNvSpPr/>
          <p:nvPr/>
        </p:nvSpPr>
        <p:spPr>
          <a:xfrm>
            <a:off x="443865" y="2333625"/>
            <a:ext cx="3414395"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ActivityManager.getProcessMemoryInfo</a:t>
            </a:r>
            <a:r>
              <a:rPr lang="en-US" altLang="zh-CN"/>
              <a:t>(Process.myPid())</a:t>
            </a:r>
            <a:endParaRPr lang="en-US" altLang="zh-CN"/>
          </a:p>
        </p:txBody>
      </p:sp>
      <p:cxnSp>
        <p:nvCxnSpPr>
          <p:cNvPr id="9" name="曲线连接符 8"/>
          <p:cNvCxnSpPr>
            <a:stCxn id="6" idx="0"/>
            <a:endCxn id="7" idx="0"/>
          </p:cNvCxnSpPr>
          <p:nvPr/>
        </p:nvCxnSpPr>
        <p:spPr>
          <a:xfrm rot="16200000">
            <a:off x="3819525" y="-807085"/>
            <a:ext cx="1270" cy="3657600"/>
          </a:xfrm>
          <a:prstGeom prst="curvedConnector3">
            <a:avLst>
              <a:gd name="adj1" fmla="val 188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44520" y="277495"/>
            <a:ext cx="1761490" cy="368300"/>
          </a:xfrm>
          <a:prstGeom prst="rect">
            <a:avLst/>
          </a:prstGeom>
          <a:noFill/>
        </p:spPr>
        <p:txBody>
          <a:bodyPr wrap="none" rtlCol="0">
            <a:spAutoFit/>
          </a:bodyPr>
          <a:p>
            <a:r>
              <a:rPr lang="en-US" altLang="zh-CN"/>
              <a:t>Android 28</a:t>
            </a:r>
            <a:r>
              <a:rPr lang="zh-CN" altLang="en-US"/>
              <a:t>以上</a:t>
            </a:r>
            <a:endParaRPr lang="zh-CN" altLang="en-US"/>
          </a:p>
        </p:txBody>
      </p:sp>
      <p:sp>
        <p:nvSpPr>
          <p:cNvPr id="12" name="文本框 11"/>
          <p:cNvSpPr txBox="1"/>
          <p:nvPr/>
        </p:nvSpPr>
        <p:spPr>
          <a:xfrm>
            <a:off x="2276475" y="1837690"/>
            <a:ext cx="1761490" cy="368300"/>
          </a:xfrm>
          <a:prstGeom prst="rect">
            <a:avLst/>
          </a:prstGeom>
          <a:noFill/>
        </p:spPr>
        <p:txBody>
          <a:bodyPr wrap="none" rtlCol="0">
            <a:spAutoFit/>
          </a:bodyPr>
          <a:p>
            <a:r>
              <a:rPr lang="en-US" altLang="zh-CN"/>
              <a:t>Android 28</a:t>
            </a:r>
            <a:r>
              <a:rPr lang="zh-CN" altLang="en-US"/>
              <a:t>以下</a:t>
            </a:r>
            <a:endParaRPr lang="zh-CN" altLang="en-US"/>
          </a:p>
        </p:txBody>
      </p:sp>
      <p:cxnSp>
        <p:nvCxnSpPr>
          <p:cNvPr id="13" name="直接箭头连接符 12"/>
          <p:cNvCxnSpPr>
            <a:stCxn id="6" idx="2"/>
            <a:endCxn id="8" idx="0"/>
          </p:cNvCxnSpPr>
          <p:nvPr/>
        </p:nvCxnSpPr>
        <p:spPr>
          <a:xfrm>
            <a:off x="1991360" y="1709420"/>
            <a:ext cx="160020" cy="624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101465" y="3221990"/>
            <a:ext cx="309499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MemoryInfo</a:t>
            </a:r>
            <a:r>
              <a:rPr lang="zh-CN" altLang="en-US"/>
              <a:t>.getTotalPss()</a:t>
            </a:r>
            <a:endParaRPr lang="zh-CN" altLang="en-US"/>
          </a:p>
        </p:txBody>
      </p:sp>
      <p:sp>
        <p:nvSpPr>
          <p:cNvPr id="15" name="矩形 14"/>
          <p:cNvSpPr/>
          <p:nvPr/>
        </p:nvSpPr>
        <p:spPr>
          <a:xfrm>
            <a:off x="4102100" y="4438650"/>
            <a:ext cx="3094355" cy="112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memoryRate= </a:t>
            </a:r>
            <a:r>
              <a:rPr lang="zh-CN" altLang="en-US">
                <a:sym typeface="+mn-ea"/>
              </a:rPr>
              <a:t>MemoryInfo</a:t>
            </a:r>
            <a:r>
              <a:t>.getTotalPss()</a:t>
            </a:r>
            <a:r>
              <a:rPr lang="en-US"/>
              <a:t>/ActivityManager.getMemoryClass()</a:t>
            </a:r>
            <a:endParaRPr lang="en-US"/>
          </a:p>
        </p:txBody>
      </p:sp>
      <p:cxnSp>
        <p:nvCxnSpPr>
          <p:cNvPr id="17" name="直接箭头连接符 16"/>
          <p:cNvCxnSpPr>
            <a:stCxn id="10" idx="2"/>
            <a:endCxn id="15" idx="0"/>
          </p:cNvCxnSpPr>
          <p:nvPr/>
        </p:nvCxnSpPr>
        <p:spPr>
          <a:xfrm>
            <a:off x="5648960" y="3909060"/>
            <a:ext cx="635" cy="529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10" idx="0"/>
          </p:cNvCxnSpPr>
          <p:nvPr/>
        </p:nvCxnSpPr>
        <p:spPr>
          <a:xfrm>
            <a:off x="5648960" y="1708150"/>
            <a:ext cx="0" cy="1513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a:endCxn id="10" idx="0"/>
          </p:cNvCxnSpPr>
          <p:nvPr/>
        </p:nvCxnSpPr>
        <p:spPr>
          <a:xfrm>
            <a:off x="3858260" y="2677160"/>
            <a:ext cx="1790700" cy="544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640080" cy="368300"/>
          </a:xfrm>
          <a:prstGeom prst="rect">
            <a:avLst/>
          </a:prstGeom>
          <a:noFill/>
        </p:spPr>
        <p:txBody>
          <a:bodyPr wrap="none" rtlCol="0">
            <a:spAutoFit/>
          </a:bodyPr>
          <a:p>
            <a:pPr algn="l"/>
            <a:r>
              <a:rPr lang="zh-CN" altLang="en-US">
                <a:sym typeface="+mn-ea"/>
              </a:rPr>
              <a:t>帧率</a:t>
            </a:r>
            <a:endParaRPr lang="zh-CN" altLang="en-US">
              <a:sym typeface="+mn-ea"/>
            </a:endParaRPr>
          </a:p>
        </p:txBody>
      </p:sp>
      <p:sp>
        <p:nvSpPr>
          <p:cNvPr id="6" name="矩形 5"/>
          <p:cNvSpPr/>
          <p:nvPr/>
        </p:nvSpPr>
        <p:spPr>
          <a:xfrm>
            <a:off x="443865" y="1022350"/>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BlockMonitorManager.startMonitorFrameInfo</a:t>
            </a:r>
            <a:endParaRPr lang="zh-CN" altLang="en-US"/>
          </a:p>
        </p:txBody>
      </p:sp>
      <p:sp>
        <p:nvSpPr>
          <p:cNvPr id="5" name="矩形 4"/>
          <p:cNvSpPr/>
          <p:nvPr/>
        </p:nvSpPr>
        <p:spPr>
          <a:xfrm>
            <a:off x="4548505" y="882650"/>
            <a:ext cx="3366770" cy="93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FrameRateRunnable implements Runnable, Choreographer.FrameCallback</a:t>
            </a:r>
            <a:endParaRPr lang="zh-CN" altLang="en-US"/>
          </a:p>
        </p:txBody>
      </p:sp>
      <p:cxnSp>
        <p:nvCxnSpPr>
          <p:cNvPr id="7" name="直接箭头连接符 6"/>
          <p:cNvCxnSpPr>
            <a:stCxn id="6" idx="3"/>
            <a:endCxn id="5" idx="1"/>
          </p:cNvCxnSpPr>
          <p:nvPr/>
        </p:nvCxnSpPr>
        <p:spPr>
          <a:xfrm>
            <a:off x="3538855" y="1348740"/>
            <a:ext cx="1009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53515" y="2559050"/>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MainHandler.postDelayed(mRateRunnable</a:t>
            </a:r>
            <a:r>
              <a:rPr lang="en-US" altLang="zh-CN"/>
              <a:t>)</a:t>
            </a:r>
            <a:endParaRPr lang="en-US" altLang="zh-CN"/>
          </a:p>
        </p:txBody>
      </p:sp>
      <p:sp>
        <p:nvSpPr>
          <p:cNvPr id="9" name="矩形 8"/>
          <p:cNvSpPr/>
          <p:nvPr/>
        </p:nvSpPr>
        <p:spPr>
          <a:xfrm>
            <a:off x="7915275" y="2393950"/>
            <a:ext cx="309499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Choreographer.getInstance().postFrameCallback(mRateRunnable)</a:t>
            </a:r>
            <a:endParaRPr lang="zh-CN" altLang="en-US"/>
          </a:p>
        </p:txBody>
      </p:sp>
      <p:cxnSp>
        <p:nvCxnSpPr>
          <p:cNvPr id="10" name="直接箭头连接符 9"/>
          <p:cNvCxnSpPr>
            <a:stCxn id="5" idx="2"/>
            <a:endCxn id="8" idx="0"/>
          </p:cNvCxnSpPr>
          <p:nvPr/>
        </p:nvCxnSpPr>
        <p:spPr>
          <a:xfrm flipH="1">
            <a:off x="3001010" y="1814195"/>
            <a:ext cx="3230880" cy="74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9" idx="0"/>
          </p:cNvCxnSpPr>
          <p:nvPr/>
        </p:nvCxnSpPr>
        <p:spPr>
          <a:xfrm>
            <a:off x="6231890" y="1817370"/>
            <a:ext cx="3230880" cy="576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548505" y="3943985"/>
            <a:ext cx="336677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FrameRateRunnable</a:t>
            </a:r>
            <a:r>
              <a:rPr lang="en-US"/>
              <a:t>.run()</a:t>
            </a:r>
            <a:endParaRPr lang="en-US"/>
          </a:p>
          <a:p>
            <a:pPr algn="ctr"/>
            <a:r>
              <a:rPr>
                <a:sym typeface="+mn-ea"/>
              </a:rPr>
              <a:t>FrameRateRunnable</a:t>
            </a:r>
            <a:r>
              <a:rPr lang="en-US">
                <a:sym typeface="+mn-ea"/>
              </a:rPr>
              <a:t>.</a:t>
            </a:r>
            <a:r>
              <a:rPr lang="en-US"/>
              <a:t>doFrame()</a:t>
            </a:r>
            <a:endParaRPr lang="en-US"/>
          </a:p>
        </p:txBody>
      </p:sp>
      <p:cxnSp>
        <p:nvCxnSpPr>
          <p:cNvPr id="13" name="直接箭头连接符 12"/>
          <p:cNvCxnSpPr>
            <a:stCxn id="8" idx="2"/>
            <a:endCxn id="12" idx="0"/>
          </p:cNvCxnSpPr>
          <p:nvPr/>
        </p:nvCxnSpPr>
        <p:spPr>
          <a:xfrm>
            <a:off x="3001010" y="3211195"/>
            <a:ext cx="3230880" cy="73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2" idx="0"/>
          </p:cNvCxnSpPr>
          <p:nvPr/>
        </p:nvCxnSpPr>
        <p:spPr>
          <a:xfrm flipH="1">
            <a:off x="6231890" y="3211195"/>
            <a:ext cx="3230880" cy="73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548505" y="5340985"/>
            <a:ext cx="3366770" cy="817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run</a:t>
            </a:r>
            <a:r>
              <a:rPr lang="zh-CN" altLang="en-US"/>
              <a:t>方法每隔一秒统计帧数，</a:t>
            </a:r>
            <a:r>
              <a:rPr lang="en-US"/>
              <a:t>doFrame</a:t>
            </a:r>
            <a:r>
              <a:rPr lang="zh-CN" altLang="en-US"/>
              <a:t>方法增加帧数</a:t>
            </a:r>
            <a:endParaRPr lang="zh-CN" altLang="en-US"/>
          </a:p>
        </p:txBody>
      </p:sp>
      <p:cxnSp>
        <p:nvCxnSpPr>
          <p:cNvPr id="17" name="直接箭头连接符 16"/>
          <p:cNvCxnSpPr>
            <a:stCxn id="12" idx="2"/>
            <a:endCxn id="16" idx="0"/>
          </p:cNvCxnSpPr>
          <p:nvPr/>
        </p:nvCxnSpPr>
        <p:spPr>
          <a:xfrm>
            <a:off x="6231890" y="4761230"/>
            <a:ext cx="0"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245235" cy="368300"/>
          </a:xfrm>
          <a:prstGeom prst="rect">
            <a:avLst/>
          </a:prstGeom>
          <a:noFill/>
        </p:spPr>
        <p:txBody>
          <a:bodyPr wrap="none" rtlCol="0">
            <a:spAutoFit/>
          </a:bodyPr>
          <a:p>
            <a:pPr algn="l"/>
            <a:r>
              <a:rPr lang="en-US" altLang="zh-CN">
                <a:sym typeface="+mn-ea"/>
              </a:rPr>
              <a:t>Crash</a:t>
            </a:r>
            <a:r>
              <a:rPr lang="zh-CN" altLang="en-US">
                <a:sym typeface="+mn-ea"/>
              </a:rPr>
              <a:t>监测</a:t>
            </a:r>
            <a:endParaRPr lang="zh-CN" altLang="en-US">
              <a:sym typeface="+mn-ea"/>
            </a:endParaRPr>
          </a:p>
        </p:txBody>
      </p:sp>
      <p:sp>
        <p:nvSpPr>
          <p:cNvPr id="6" name="文本框 5"/>
          <p:cNvSpPr txBox="1"/>
          <p:nvPr/>
        </p:nvSpPr>
        <p:spPr>
          <a:xfrm>
            <a:off x="315595" y="916305"/>
            <a:ext cx="11303635" cy="645160"/>
          </a:xfrm>
          <a:prstGeom prst="rect">
            <a:avLst/>
          </a:prstGeom>
          <a:noFill/>
        </p:spPr>
        <p:txBody>
          <a:bodyPr wrap="none" rtlCol="0">
            <a:spAutoFit/>
          </a:bodyPr>
          <a:p>
            <a:r>
              <a:rPr lang="zh-CN" altLang="en-US"/>
              <a:t>拦截</a:t>
            </a:r>
            <a:r>
              <a:rPr lang="en-US" altLang="zh-CN"/>
              <a:t>Crash</a:t>
            </a:r>
            <a:r>
              <a:rPr lang="zh-CN" altLang="en-US"/>
              <a:t>的原理：如果一个运行时异常没有被捕获，那么就会交给系统处理，系统无法处理的情况下只能杀死</a:t>
            </a:r>
            <a:endParaRPr lang="zh-CN" altLang="en-US"/>
          </a:p>
          <a:p>
            <a:r>
              <a:rPr lang="en-US" altLang="zh-CN"/>
              <a:t>APP</a:t>
            </a:r>
            <a:r>
              <a:rPr lang="zh-CN" altLang="en-US"/>
              <a:t>进程。如果我们给没有捕获的异常兜底，就能防止</a:t>
            </a:r>
            <a:r>
              <a:rPr lang="en-US" altLang="zh-CN"/>
              <a:t>APP</a:t>
            </a:r>
            <a:r>
              <a:rPr lang="zh-CN" altLang="en-US"/>
              <a:t>进程被杀。</a:t>
            </a:r>
            <a:endParaRPr lang="zh-CN" altLang="en-US"/>
          </a:p>
        </p:txBody>
      </p:sp>
      <p:sp>
        <p:nvSpPr>
          <p:cNvPr id="7" name="文本框 6"/>
          <p:cNvSpPr txBox="1"/>
          <p:nvPr/>
        </p:nvSpPr>
        <p:spPr>
          <a:xfrm>
            <a:off x="315595" y="1831975"/>
            <a:ext cx="10896600" cy="2584450"/>
          </a:xfrm>
          <a:prstGeom prst="rect">
            <a:avLst/>
          </a:prstGeom>
          <a:noFill/>
        </p:spPr>
        <p:txBody>
          <a:bodyPr wrap="none" rtlCol="0">
            <a:spAutoFit/>
          </a:bodyPr>
          <a:p>
            <a:pPr algn="l"/>
            <a:r>
              <a:rPr lang="zh-CN" altLang="en-US"/>
              <a:t>拦截</a:t>
            </a:r>
            <a:r>
              <a:rPr lang="en-US" altLang="zh-CN"/>
              <a:t>Crash</a:t>
            </a:r>
            <a:r>
              <a:rPr lang="zh-CN" altLang="en-US"/>
              <a:t>的方式：实现Thread.UncaughtExceptionHandler接口，将实现类设置给</a:t>
            </a:r>
            <a:endParaRPr lang="zh-CN" altLang="en-US"/>
          </a:p>
          <a:p>
            <a:pPr algn="l"/>
            <a:r>
              <a:rPr lang="zh-CN" altLang="en-US"/>
              <a:t>Thread.setDefaultUncaughtExceptionHandler方法。然后在实现类的uncaughtException方法中捕获异常，</a:t>
            </a:r>
            <a:endParaRPr lang="zh-CN" altLang="en-US"/>
          </a:p>
          <a:p>
            <a:pPr algn="l"/>
            <a:r>
              <a:rPr lang="zh-CN" altLang="en-US"/>
              <a:t>在这里可以获取异常页面和异常的堆栈信息。</a:t>
            </a:r>
            <a:endParaRPr lang="zh-CN" altLang="en-US"/>
          </a:p>
          <a:p>
            <a:pPr algn="l"/>
            <a:r>
              <a:rPr lang="zh-CN" altLang="en-US"/>
              <a:t>异常页面：通过反射获取WindowManagerGlobal中的ViewRootNames获取RootView对象，然后将其绘制</a:t>
            </a:r>
            <a:endParaRPr lang="zh-CN" altLang="en-US"/>
          </a:p>
          <a:p>
            <a:pPr algn="l"/>
            <a:r>
              <a:rPr lang="zh-CN" altLang="en-US"/>
              <a:t>在Canvas中，获取对应的Bitmap，然后将Bitmap作为流写入到文件中即可。</a:t>
            </a:r>
            <a:endParaRPr lang="zh-CN" altLang="en-US"/>
          </a:p>
          <a:p>
            <a:pPr algn="l"/>
            <a:r>
              <a:rPr lang="zh-CN" altLang="en-US"/>
              <a:t>堆栈信息：在方法中我们可以获得Throwable对象，通过Log.getStackTraceString(e)返回堆栈字符串信息</a:t>
            </a:r>
            <a:endParaRPr lang="zh-CN" altLang="en-US"/>
          </a:p>
          <a:p>
            <a:pPr algn="l"/>
            <a:r>
              <a:rPr lang="zh-CN" altLang="en-US"/>
              <a:t>序列换到文件中进行保存。</a:t>
            </a:r>
            <a:endParaRPr lang="zh-CN" altLang="en-US"/>
          </a:p>
          <a:p>
            <a:pPr algn="l"/>
            <a:r>
              <a:rPr lang="zh-CN" altLang="en-US"/>
              <a:t>捕获异常：经过设置兜底的异常处理器之后，Thread.getDefaultUncaughtExceptionHandler()可以获得处理</a:t>
            </a:r>
            <a:endParaRPr lang="zh-CN" altLang="en-US"/>
          </a:p>
          <a:p>
            <a:pPr algn="l"/>
            <a:r>
              <a:rPr lang="zh-CN" altLang="en-US"/>
              <a:t>具柄，调用其uncaughtException方法，可以将异常捕获。</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245235" cy="368300"/>
          </a:xfrm>
          <a:prstGeom prst="rect">
            <a:avLst/>
          </a:prstGeom>
          <a:noFill/>
        </p:spPr>
        <p:txBody>
          <a:bodyPr wrap="none" rtlCol="0">
            <a:spAutoFit/>
          </a:bodyPr>
          <a:p>
            <a:pPr algn="l"/>
            <a:r>
              <a:rPr lang="en-US" altLang="zh-CN">
                <a:sym typeface="+mn-ea"/>
              </a:rPr>
              <a:t>Crash</a:t>
            </a:r>
            <a:r>
              <a:rPr lang="zh-CN" altLang="en-US">
                <a:sym typeface="+mn-ea"/>
              </a:rPr>
              <a:t>监测</a:t>
            </a:r>
            <a:endParaRPr lang="zh-CN" altLang="en-US">
              <a:sym typeface="+mn-ea"/>
            </a:endParaRPr>
          </a:p>
        </p:txBody>
      </p:sp>
      <p:sp>
        <p:nvSpPr>
          <p:cNvPr id="6" name="矩形 5"/>
          <p:cNvSpPr/>
          <p:nvPr/>
        </p:nvSpPr>
        <p:spPr>
          <a:xfrm>
            <a:off x="443865" y="1022350"/>
            <a:ext cx="3094990"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CrashCaptureManager implements Thread.UncaughtExceptionHandler</a:t>
            </a:r>
            <a:endParaRPr lang="zh-CN" altLang="en-US"/>
          </a:p>
        </p:txBody>
      </p:sp>
      <p:sp>
        <p:nvSpPr>
          <p:cNvPr id="5" name="矩形 4"/>
          <p:cNvSpPr/>
          <p:nvPr/>
        </p:nvSpPr>
        <p:spPr>
          <a:xfrm>
            <a:off x="8984615" y="125793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Thread.setDefaultUncaughtExceptionHandler</a:t>
            </a:r>
            <a:endParaRPr lang="zh-CN" altLang="en-US"/>
          </a:p>
        </p:txBody>
      </p:sp>
      <p:sp>
        <p:nvSpPr>
          <p:cNvPr id="7" name="矩形 6"/>
          <p:cNvSpPr/>
          <p:nvPr/>
        </p:nvSpPr>
        <p:spPr>
          <a:xfrm>
            <a:off x="4714240" y="1258570"/>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CrashCaptureManager.getInstance().start()</a:t>
            </a:r>
            <a:endParaRPr lang="zh-CN" altLang="en-US"/>
          </a:p>
        </p:txBody>
      </p:sp>
      <p:cxnSp>
        <p:nvCxnSpPr>
          <p:cNvPr id="8" name="直接箭头连接符 7"/>
          <p:cNvCxnSpPr>
            <a:stCxn id="6" idx="3"/>
            <a:endCxn id="7" idx="1"/>
          </p:cNvCxnSpPr>
          <p:nvPr/>
        </p:nvCxnSpPr>
        <p:spPr>
          <a:xfrm>
            <a:off x="3538855" y="1584325"/>
            <a:ext cx="1175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5" idx="1"/>
          </p:cNvCxnSpPr>
          <p:nvPr/>
        </p:nvCxnSpPr>
        <p:spPr>
          <a:xfrm flipV="1">
            <a:off x="7809230" y="1584325"/>
            <a:ext cx="1175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984615" y="240601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CrashCaptureManager</a:t>
            </a:r>
            <a:r>
              <a:rPr lang="en-US" altLang="zh-CN">
                <a:sym typeface="+mn-ea"/>
              </a:rPr>
              <a:t>.uncaughtException()</a:t>
            </a:r>
            <a:endParaRPr lang="en-US" altLang="zh-CN">
              <a:sym typeface="+mn-ea"/>
            </a:endParaRPr>
          </a:p>
        </p:txBody>
      </p:sp>
      <p:cxnSp>
        <p:nvCxnSpPr>
          <p:cNvPr id="11" name="直接箭头连接符 10"/>
          <p:cNvCxnSpPr>
            <a:stCxn id="5" idx="2"/>
            <a:endCxn id="10" idx="0"/>
          </p:cNvCxnSpPr>
          <p:nvPr/>
        </p:nvCxnSpPr>
        <p:spPr>
          <a:xfrm>
            <a:off x="10532110" y="191008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84615" y="355409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CrashCaptureManager</a:t>
            </a:r>
            <a:r>
              <a:rPr lang="en-US" altLang="zh-CN">
                <a:sym typeface="+mn-ea"/>
              </a:rPr>
              <a:t>.saveCrashScreenshot()</a:t>
            </a:r>
            <a:endParaRPr lang="en-US" altLang="zh-CN">
              <a:sym typeface="+mn-ea"/>
            </a:endParaRPr>
          </a:p>
        </p:txBody>
      </p:sp>
      <p:cxnSp>
        <p:nvCxnSpPr>
          <p:cNvPr id="13" name="直接箭头连接符 12"/>
          <p:cNvCxnSpPr>
            <a:stCxn id="10" idx="2"/>
            <a:endCxn id="12" idx="0"/>
          </p:cNvCxnSpPr>
          <p:nvPr/>
        </p:nvCxnSpPr>
        <p:spPr>
          <a:xfrm>
            <a:off x="10532110" y="305816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984615" y="470217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ym typeface="+mn-ea"/>
              </a:rPr>
              <a:t>android.view.WindowManagerGlobal</a:t>
            </a:r>
            <a:endParaRPr>
              <a:sym typeface="+mn-ea"/>
            </a:endParaRPr>
          </a:p>
        </p:txBody>
      </p:sp>
      <p:sp>
        <p:nvSpPr>
          <p:cNvPr id="15" name="矩形 14"/>
          <p:cNvSpPr/>
          <p:nvPr/>
        </p:nvSpPr>
        <p:spPr>
          <a:xfrm>
            <a:off x="8984615" y="585025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ym typeface="+mn-ea"/>
              </a:rPr>
              <a:t>WindowManagerGlobal</a:t>
            </a:r>
            <a:r>
              <a:rPr lang="en-US">
                <a:sym typeface="+mn-ea"/>
              </a:rPr>
              <a:t>.getRootView</a:t>
            </a:r>
            <a:endParaRPr lang="en-US">
              <a:sym typeface="+mn-ea"/>
            </a:endParaRPr>
          </a:p>
        </p:txBody>
      </p:sp>
      <p:sp>
        <p:nvSpPr>
          <p:cNvPr id="16" name="矩形 15"/>
          <p:cNvSpPr/>
          <p:nvPr/>
        </p:nvSpPr>
        <p:spPr>
          <a:xfrm>
            <a:off x="4994910" y="5850255"/>
            <a:ext cx="331978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RootView</a:t>
            </a:r>
            <a:r>
              <a:rPr lang="en-US">
                <a:sym typeface="+mn-ea"/>
              </a:rPr>
              <a:t>.getViewRootNames</a:t>
            </a:r>
            <a:endParaRPr lang="en-US">
              <a:sym typeface="+mn-ea"/>
            </a:endParaRPr>
          </a:p>
        </p:txBody>
      </p:sp>
      <p:sp>
        <p:nvSpPr>
          <p:cNvPr id="17" name="矩形 16"/>
          <p:cNvSpPr/>
          <p:nvPr/>
        </p:nvSpPr>
        <p:spPr>
          <a:xfrm>
            <a:off x="436245" y="4488815"/>
            <a:ext cx="3888740" cy="2013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Bitmap bitmap = Bitmap.createBitmap(rootView.getWidth(), rootView.getHeight(), Bitmap.Config.ARGB_8888);</a:t>
            </a:r>
            <a:endParaRPr lang="en-US">
              <a:sym typeface="+mn-ea"/>
            </a:endParaRPr>
          </a:p>
          <a:p>
            <a:pPr algn="ctr"/>
            <a:r>
              <a:rPr lang="en-US">
                <a:sym typeface="+mn-ea"/>
              </a:rPr>
              <a:t>Canvas canvas = new Canvas(bitmap);                        rootView.draw(canvas);</a:t>
            </a:r>
            <a:endParaRPr lang="en-US">
              <a:sym typeface="+mn-ea"/>
            </a:endParaRPr>
          </a:p>
        </p:txBody>
      </p:sp>
      <p:sp>
        <p:nvSpPr>
          <p:cNvPr id="18" name="矩形 17"/>
          <p:cNvSpPr/>
          <p:nvPr/>
        </p:nvSpPr>
        <p:spPr>
          <a:xfrm>
            <a:off x="833120" y="344741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Log.getStackTraceString(Throwable)</a:t>
            </a:r>
            <a:endParaRPr lang="zh-CN" altLang="en-US"/>
          </a:p>
        </p:txBody>
      </p:sp>
      <p:sp>
        <p:nvSpPr>
          <p:cNvPr id="19" name="矩形 18"/>
          <p:cNvSpPr/>
          <p:nvPr/>
        </p:nvSpPr>
        <p:spPr>
          <a:xfrm>
            <a:off x="833120" y="240601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Thread.getDefaultUncaughtExceptionHandler()</a:t>
            </a:r>
            <a:endParaRPr lang="zh-CN" altLang="en-US"/>
          </a:p>
        </p:txBody>
      </p:sp>
      <p:sp>
        <p:nvSpPr>
          <p:cNvPr id="20" name="矩形 19"/>
          <p:cNvSpPr/>
          <p:nvPr/>
        </p:nvSpPr>
        <p:spPr>
          <a:xfrm>
            <a:off x="4714240" y="2406015"/>
            <a:ext cx="3094990" cy="912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Thread.UncaughtExceptionHandler.uncaughtException(t, e)</a:t>
            </a:r>
            <a:endParaRPr lang="zh-CN" altLang="en-US"/>
          </a:p>
        </p:txBody>
      </p:sp>
      <p:cxnSp>
        <p:nvCxnSpPr>
          <p:cNvPr id="21" name="直接箭头连接符 20"/>
          <p:cNvCxnSpPr>
            <a:stCxn id="12" idx="2"/>
            <a:endCxn id="14" idx="0"/>
          </p:cNvCxnSpPr>
          <p:nvPr/>
        </p:nvCxnSpPr>
        <p:spPr>
          <a:xfrm>
            <a:off x="10532110" y="420624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2"/>
            <a:endCxn id="15" idx="0"/>
          </p:cNvCxnSpPr>
          <p:nvPr/>
        </p:nvCxnSpPr>
        <p:spPr>
          <a:xfrm>
            <a:off x="10532110" y="535432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1"/>
            <a:endCxn id="16" idx="3"/>
          </p:cNvCxnSpPr>
          <p:nvPr/>
        </p:nvCxnSpPr>
        <p:spPr>
          <a:xfrm flipH="1">
            <a:off x="8314690" y="6176645"/>
            <a:ext cx="669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1"/>
            <a:endCxn id="17" idx="3"/>
          </p:cNvCxnSpPr>
          <p:nvPr/>
        </p:nvCxnSpPr>
        <p:spPr>
          <a:xfrm flipH="1" flipV="1">
            <a:off x="4324985" y="5495925"/>
            <a:ext cx="669925" cy="680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0"/>
            <a:endCxn id="18" idx="2"/>
          </p:cNvCxnSpPr>
          <p:nvPr/>
        </p:nvCxnSpPr>
        <p:spPr>
          <a:xfrm flipV="1">
            <a:off x="2380615" y="4099560"/>
            <a:ext cx="0" cy="389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0"/>
            <a:endCxn id="19" idx="2"/>
          </p:cNvCxnSpPr>
          <p:nvPr/>
        </p:nvCxnSpPr>
        <p:spPr>
          <a:xfrm flipV="1">
            <a:off x="2380615" y="3058160"/>
            <a:ext cx="0" cy="389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3"/>
            <a:endCxn id="20" idx="1"/>
          </p:cNvCxnSpPr>
          <p:nvPr/>
        </p:nvCxnSpPr>
        <p:spPr>
          <a:xfrm>
            <a:off x="3928110" y="2732405"/>
            <a:ext cx="786130" cy="13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321435" cy="368300"/>
          </a:xfrm>
          <a:prstGeom prst="rect">
            <a:avLst/>
          </a:prstGeom>
          <a:noFill/>
        </p:spPr>
        <p:txBody>
          <a:bodyPr wrap="none" rtlCol="0">
            <a:spAutoFit/>
          </a:bodyPr>
          <a:p>
            <a:pPr algn="l"/>
            <a:r>
              <a:rPr lang="en-US" altLang="zh-CN">
                <a:sym typeface="+mn-ea"/>
              </a:rPr>
              <a:t>UI</a:t>
            </a:r>
            <a:r>
              <a:rPr lang="zh-CN" altLang="en-US">
                <a:sym typeface="+mn-ea"/>
              </a:rPr>
              <a:t>层级监测</a:t>
            </a:r>
            <a:endParaRPr lang="zh-CN" altLang="en-US">
              <a:sym typeface="+mn-ea"/>
            </a:endParaRPr>
          </a:p>
        </p:txBody>
      </p:sp>
      <p:sp>
        <p:nvSpPr>
          <p:cNvPr id="6" name="文本框 5"/>
          <p:cNvSpPr txBox="1"/>
          <p:nvPr/>
        </p:nvSpPr>
        <p:spPr>
          <a:xfrm>
            <a:off x="315595" y="916305"/>
            <a:ext cx="9488805" cy="922020"/>
          </a:xfrm>
          <a:prstGeom prst="rect">
            <a:avLst/>
          </a:prstGeom>
          <a:noFill/>
        </p:spPr>
        <p:txBody>
          <a:bodyPr wrap="none" rtlCol="0">
            <a:spAutoFit/>
          </a:bodyPr>
          <a:p>
            <a:pPr algn="l"/>
            <a:r>
              <a:rPr lang="en-US" altLang="zh-CN">
                <a:sym typeface="+mn-ea"/>
              </a:rPr>
              <a:t>UI</a:t>
            </a:r>
            <a:r>
              <a:rPr lang="zh-CN" altLang="en-US">
                <a:sym typeface="+mn-ea"/>
              </a:rPr>
              <a:t>层级</a:t>
            </a:r>
            <a:r>
              <a:rPr lang="zh-CN" altLang="en-US"/>
              <a:t>的原理：拿到当前页面的</a:t>
            </a:r>
            <a:r>
              <a:rPr lang="en-US" altLang="zh-CN"/>
              <a:t>Activity</a:t>
            </a:r>
            <a:r>
              <a:rPr lang="zh-CN" altLang="en-US"/>
              <a:t>，通过</a:t>
            </a:r>
            <a:r>
              <a:rPr lang="en-US" altLang="zh-CN"/>
              <a:t>Activity</a:t>
            </a:r>
            <a:r>
              <a:rPr lang="zh-CN" altLang="en-US"/>
              <a:t>可以获取到当前的根</a:t>
            </a:r>
            <a:r>
              <a:rPr lang="en-US" altLang="zh-CN"/>
              <a:t>View DecorView</a:t>
            </a:r>
            <a:r>
              <a:rPr lang="zh-CN" altLang="en-US"/>
              <a:t>。</a:t>
            </a:r>
            <a:endParaRPr lang="zh-CN" altLang="en-US"/>
          </a:p>
          <a:p>
            <a:pPr algn="l"/>
            <a:r>
              <a:rPr lang="zh-CN" altLang="en-US"/>
              <a:t>然后进行递归遍历所有的</a:t>
            </a:r>
            <a:r>
              <a:rPr lang="en-US" altLang="zh-CN"/>
              <a:t>View</a:t>
            </a:r>
            <a:r>
              <a:rPr lang="zh-CN" altLang="en-US"/>
              <a:t>，可以获得当前页面的</a:t>
            </a:r>
            <a:r>
              <a:rPr lang="en-US" altLang="zh-CN"/>
              <a:t>View</a:t>
            </a:r>
            <a:r>
              <a:rPr lang="zh-CN" altLang="en-US"/>
              <a:t>层级，</a:t>
            </a:r>
            <a:endParaRPr lang="zh-CN" altLang="en-US"/>
          </a:p>
          <a:p>
            <a:pPr algn="l"/>
            <a:r>
              <a:rPr lang="zh-CN" altLang="en-US"/>
              <a:t>将所有</a:t>
            </a:r>
            <a:r>
              <a:rPr lang="en-US" altLang="zh-CN"/>
              <a:t>View</a:t>
            </a:r>
            <a:r>
              <a:rPr lang="zh-CN" altLang="en-US"/>
              <a:t>层级的</a:t>
            </a:r>
            <a:r>
              <a:rPr lang="en-US" altLang="zh-CN"/>
              <a:t>View</a:t>
            </a:r>
            <a:r>
              <a:rPr lang="zh-CN" altLang="en-US"/>
              <a:t>的绘制时间进行收集，可以统计出</a:t>
            </a:r>
            <a:r>
              <a:rPr lang="en-US" altLang="zh-CN"/>
              <a:t>View</a:t>
            </a:r>
            <a:r>
              <a:rPr lang="zh-CN" altLang="en-US"/>
              <a:t>绘制的总耗时和最大耗时。</a:t>
            </a:r>
            <a:endParaRPr lang="zh-CN" altLang="en-US"/>
          </a:p>
        </p:txBody>
      </p:sp>
      <p:sp>
        <p:nvSpPr>
          <p:cNvPr id="7" name="文本框 6"/>
          <p:cNvSpPr txBox="1"/>
          <p:nvPr/>
        </p:nvSpPr>
        <p:spPr>
          <a:xfrm>
            <a:off x="315595" y="2365375"/>
            <a:ext cx="11292840" cy="1476375"/>
          </a:xfrm>
          <a:prstGeom prst="rect">
            <a:avLst/>
          </a:prstGeom>
          <a:noFill/>
        </p:spPr>
        <p:txBody>
          <a:bodyPr wrap="none" rtlCol="0">
            <a:spAutoFit/>
          </a:bodyPr>
          <a:p>
            <a:pPr algn="l"/>
            <a:r>
              <a:rPr lang="en-US" altLang="zh-CN">
                <a:sym typeface="+mn-ea"/>
              </a:rPr>
              <a:t>UI</a:t>
            </a:r>
            <a:r>
              <a:rPr lang="zh-CN" altLang="en-US">
                <a:sym typeface="+mn-ea"/>
              </a:rPr>
              <a:t>层级监测</a:t>
            </a:r>
            <a:r>
              <a:rPr lang="zh-CN" altLang="en-US"/>
              <a:t>的方式：</a:t>
            </a:r>
            <a:r>
              <a:rPr lang="zh-CN" altLang="en-US">
                <a:sym typeface="+mn-ea"/>
              </a:rPr>
              <a:t>通过监听</a:t>
            </a:r>
            <a:r>
              <a:rPr lang="en-US" altLang="zh-CN">
                <a:sym typeface="+mn-ea"/>
              </a:rPr>
              <a:t>Activity</a:t>
            </a:r>
            <a:r>
              <a:rPr lang="zh-CN" altLang="en-US">
                <a:sym typeface="+mn-ea"/>
              </a:rPr>
              <a:t>的</a:t>
            </a:r>
            <a:r>
              <a:rPr lang="en-US" altLang="zh-CN">
                <a:sym typeface="+mn-ea"/>
              </a:rPr>
              <a:t>onResume</a:t>
            </a:r>
            <a:r>
              <a:rPr lang="zh-CN" altLang="en-US">
                <a:sym typeface="+mn-ea"/>
              </a:rPr>
              <a:t>和</a:t>
            </a:r>
            <a:r>
              <a:rPr lang="en-US" altLang="zh-CN">
                <a:sym typeface="+mn-ea"/>
              </a:rPr>
              <a:t>Fragment</a:t>
            </a:r>
            <a:r>
              <a:rPr lang="zh-CN" altLang="en-US">
                <a:sym typeface="+mn-ea"/>
              </a:rPr>
              <a:t>的</a:t>
            </a:r>
            <a:r>
              <a:rPr lang="en-US" altLang="zh-CN">
                <a:sym typeface="+mn-ea"/>
              </a:rPr>
              <a:t>onAttach</a:t>
            </a:r>
            <a:r>
              <a:rPr lang="zh-CN" altLang="en-US">
                <a:sym typeface="+mn-ea"/>
              </a:rPr>
              <a:t>方法，可以拿到当前页面的</a:t>
            </a:r>
            <a:r>
              <a:rPr lang="en-US" altLang="zh-CN">
                <a:sym typeface="+mn-ea"/>
              </a:rPr>
              <a:t>Activity</a:t>
            </a:r>
            <a:r>
              <a:rPr lang="zh-CN" altLang="en-US">
                <a:sym typeface="+mn-ea"/>
              </a:rPr>
              <a:t>。</a:t>
            </a:r>
            <a:endParaRPr lang="zh-CN" altLang="en-US">
              <a:sym typeface="+mn-ea"/>
            </a:endParaRPr>
          </a:p>
          <a:p>
            <a:pPr algn="l"/>
            <a:r>
              <a:rPr lang="zh-CN" altLang="en-US">
                <a:sym typeface="+mn-ea"/>
              </a:rPr>
              <a:t>通过</a:t>
            </a:r>
            <a:r>
              <a:rPr lang="en-US" altLang="zh-CN">
                <a:sym typeface="+mn-ea"/>
              </a:rPr>
              <a:t>Activity</a:t>
            </a:r>
            <a:r>
              <a:rPr lang="zh-CN" altLang="en-US">
                <a:sym typeface="+mn-ea"/>
              </a:rPr>
              <a:t>可以获取到当前的根</a:t>
            </a:r>
            <a:r>
              <a:rPr lang="en-US" altLang="zh-CN">
                <a:sym typeface="+mn-ea"/>
              </a:rPr>
              <a:t>View DecorView</a:t>
            </a:r>
            <a:r>
              <a:rPr lang="zh-CN" altLang="en-US">
                <a:sym typeface="+mn-ea"/>
              </a:rPr>
              <a:t>。对</a:t>
            </a:r>
            <a:r>
              <a:rPr lang="en-US" altLang="zh-CN">
                <a:sym typeface="+mn-ea"/>
              </a:rPr>
              <a:t>DecorView</a:t>
            </a:r>
            <a:r>
              <a:rPr lang="zh-CN" altLang="en-US">
                <a:sym typeface="+mn-ea"/>
              </a:rPr>
              <a:t>进行遍历，如果是ViewGroup则递归调用，</a:t>
            </a:r>
            <a:endParaRPr lang="zh-CN" altLang="en-US">
              <a:sym typeface="+mn-ea"/>
            </a:endParaRPr>
          </a:p>
          <a:p>
            <a:pPr algn="l"/>
            <a:r>
              <a:rPr lang="zh-CN" altLang="en-US">
                <a:sym typeface="+mn-ea"/>
              </a:rPr>
              <a:t>记录下当前的层级数目。</a:t>
            </a:r>
            <a:endParaRPr lang="zh-CN" altLang="en-US">
              <a:sym typeface="+mn-ea"/>
            </a:endParaRPr>
          </a:p>
          <a:p>
            <a:pPr algn="l"/>
            <a:r>
              <a:rPr lang="zh-CN" altLang="en-US">
                <a:sym typeface="+mn-ea"/>
              </a:rPr>
              <a:t>如果是</a:t>
            </a:r>
            <a:r>
              <a:rPr lang="en-US" altLang="zh-CN">
                <a:sym typeface="+mn-ea"/>
              </a:rPr>
              <a:t>View</a:t>
            </a:r>
            <a:r>
              <a:rPr lang="zh-CN" altLang="en-US">
                <a:sym typeface="+mn-ea"/>
              </a:rPr>
              <a:t>则通过事先设置的</a:t>
            </a:r>
            <a:r>
              <a:rPr lang="en-US" altLang="zh-CN">
                <a:sym typeface="+mn-ea"/>
              </a:rPr>
              <a:t>Canvas</a:t>
            </a:r>
            <a:r>
              <a:rPr lang="zh-CN" altLang="en-US">
                <a:sym typeface="+mn-ea"/>
              </a:rPr>
              <a:t>和</a:t>
            </a:r>
            <a:r>
              <a:rPr lang="en-US" altLang="zh-CN">
                <a:sym typeface="+mn-ea"/>
              </a:rPr>
              <a:t>Bitmap</a:t>
            </a:r>
            <a:r>
              <a:rPr lang="zh-CN" altLang="en-US">
                <a:sym typeface="+mn-ea"/>
              </a:rPr>
              <a:t>将</a:t>
            </a:r>
            <a:r>
              <a:rPr lang="en-US" altLang="zh-CN">
                <a:sym typeface="+mn-ea"/>
              </a:rPr>
              <a:t>View</a:t>
            </a:r>
            <a:r>
              <a:rPr lang="zh-CN" altLang="en-US">
                <a:sym typeface="+mn-ea"/>
              </a:rPr>
              <a:t>绘制到</a:t>
            </a:r>
            <a:r>
              <a:rPr lang="en-US" altLang="zh-CN">
                <a:sym typeface="+mn-ea"/>
              </a:rPr>
              <a:t>Canvas</a:t>
            </a:r>
            <a:r>
              <a:rPr lang="zh-CN" altLang="en-US">
                <a:sym typeface="+mn-ea"/>
              </a:rPr>
              <a:t>中得到</a:t>
            </a:r>
            <a:r>
              <a:rPr lang="en-US" altLang="zh-CN">
                <a:sym typeface="+mn-ea"/>
              </a:rPr>
              <a:t>View</a:t>
            </a:r>
            <a:r>
              <a:rPr lang="zh-CN" altLang="en-US">
                <a:sym typeface="+mn-ea"/>
              </a:rPr>
              <a:t>的绘制时间，将所有</a:t>
            </a:r>
            <a:r>
              <a:rPr lang="en-US" altLang="zh-CN">
                <a:sym typeface="+mn-ea"/>
              </a:rPr>
              <a:t>View</a:t>
            </a:r>
            <a:r>
              <a:rPr lang="zh-CN" altLang="en-US">
                <a:sym typeface="+mn-ea"/>
              </a:rPr>
              <a:t>的</a:t>
            </a:r>
            <a:endParaRPr lang="zh-CN" altLang="en-US">
              <a:sym typeface="+mn-ea"/>
            </a:endParaRPr>
          </a:p>
          <a:p>
            <a:pPr algn="l"/>
            <a:r>
              <a:rPr lang="zh-CN" altLang="en-US">
                <a:sym typeface="+mn-ea"/>
              </a:rPr>
              <a:t>绘制时间进行统计，可以得出所有</a:t>
            </a:r>
            <a:r>
              <a:rPr lang="en-US" altLang="zh-CN">
                <a:sym typeface="+mn-ea"/>
              </a:rPr>
              <a:t>View</a:t>
            </a:r>
            <a:r>
              <a:rPr lang="zh-CN" altLang="en-US">
                <a:sym typeface="+mn-ea"/>
              </a:rPr>
              <a:t>的绘制时间和最大绘制时间。</a:t>
            </a:r>
            <a:endParaRPr lang="zh-CN" alt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321435" cy="368300"/>
          </a:xfrm>
          <a:prstGeom prst="rect">
            <a:avLst/>
          </a:prstGeom>
          <a:noFill/>
        </p:spPr>
        <p:txBody>
          <a:bodyPr wrap="none" rtlCol="0">
            <a:spAutoFit/>
          </a:bodyPr>
          <a:p>
            <a:pPr algn="l"/>
            <a:r>
              <a:rPr lang="en-US" altLang="zh-CN">
                <a:sym typeface="+mn-ea"/>
              </a:rPr>
              <a:t>UI</a:t>
            </a:r>
            <a:r>
              <a:rPr lang="zh-CN" altLang="en-US">
                <a:sym typeface="+mn-ea"/>
              </a:rPr>
              <a:t>层级监测</a:t>
            </a:r>
            <a:endParaRPr lang="zh-CN" altLang="en-US">
              <a:sym typeface="+mn-ea"/>
            </a:endParaRPr>
          </a:p>
        </p:txBody>
      </p:sp>
      <p:sp>
        <p:nvSpPr>
          <p:cNvPr id="6" name="矩形 5"/>
          <p:cNvSpPr/>
          <p:nvPr/>
        </p:nvSpPr>
        <p:spPr>
          <a:xfrm>
            <a:off x="443865" y="1022350"/>
            <a:ext cx="3248660" cy="49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UIPerformanceManager</a:t>
            </a:r>
            <a:r>
              <a:rPr lang="en-US" altLang="zh-CN"/>
              <a:t>.start</a:t>
            </a:r>
            <a:endParaRPr lang="en-US" altLang="zh-CN"/>
          </a:p>
        </p:txBody>
      </p:sp>
      <p:sp>
        <p:nvSpPr>
          <p:cNvPr id="5" name="矩形 4"/>
          <p:cNvSpPr/>
          <p:nvPr/>
        </p:nvSpPr>
        <p:spPr>
          <a:xfrm>
            <a:off x="8984615" y="99758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UIPerformanceManager</a:t>
            </a:r>
            <a:r>
              <a:rPr lang="en-US" altLang="zh-CN">
                <a:sym typeface="+mn-ea"/>
              </a:rPr>
              <a:t>.getViewInfos</a:t>
            </a:r>
            <a:endParaRPr lang="en-US" altLang="zh-CN">
              <a:sym typeface="+mn-ea"/>
            </a:endParaRPr>
          </a:p>
        </p:txBody>
      </p:sp>
      <p:sp>
        <p:nvSpPr>
          <p:cNvPr id="7" name="矩形 6"/>
          <p:cNvSpPr/>
          <p:nvPr/>
        </p:nvSpPr>
        <p:spPr>
          <a:xfrm>
            <a:off x="4714240" y="1061720"/>
            <a:ext cx="3094990"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Activity.</a:t>
            </a:r>
            <a:r>
              <a:rPr lang="en-US" altLang="zh-CN"/>
              <a:t>onResume</a:t>
            </a:r>
            <a:endParaRPr lang="en-US" altLang="zh-CN"/>
          </a:p>
        </p:txBody>
      </p:sp>
      <p:cxnSp>
        <p:nvCxnSpPr>
          <p:cNvPr id="8" name="直接箭头连接符 7"/>
          <p:cNvCxnSpPr>
            <a:stCxn id="6" idx="3"/>
            <a:endCxn id="7" idx="1"/>
          </p:cNvCxnSpPr>
          <p:nvPr/>
        </p:nvCxnSpPr>
        <p:spPr>
          <a:xfrm>
            <a:off x="3692525" y="1270635"/>
            <a:ext cx="1021715" cy="1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5" idx="1"/>
          </p:cNvCxnSpPr>
          <p:nvPr/>
        </p:nvCxnSpPr>
        <p:spPr>
          <a:xfrm>
            <a:off x="7809230" y="1290320"/>
            <a:ext cx="1175385" cy="33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984615" y="240601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ym typeface="+mn-ea"/>
              </a:rPr>
              <a:t>UIUtils.getDokitAppContentView</a:t>
            </a:r>
            <a:endParaRPr>
              <a:sym typeface="+mn-ea"/>
            </a:endParaRPr>
          </a:p>
        </p:txBody>
      </p:sp>
      <p:cxnSp>
        <p:nvCxnSpPr>
          <p:cNvPr id="11" name="直接箭头连接符 10"/>
          <p:cNvCxnSpPr>
            <a:stCxn id="5" idx="2"/>
            <a:endCxn id="10" idx="0"/>
          </p:cNvCxnSpPr>
          <p:nvPr/>
        </p:nvCxnSpPr>
        <p:spPr>
          <a:xfrm>
            <a:off x="10532110" y="1649730"/>
            <a:ext cx="0" cy="756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84615" y="355409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UIPerformanceManager</a:t>
            </a:r>
            <a:r>
              <a:rPr lang="en-US" altLang="zh-CN">
                <a:sym typeface="+mn-ea"/>
              </a:rPr>
              <a:t>.traverseViews</a:t>
            </a:r>
            <a:endParaRPr lang="en-US" altLang="zh-CN">
              <a:sym typeface="+mn-ea"/>
            </a:endParaRPr>
          </a:p>
        </p:txBody>
      </p:sp>
      <p:cxnSp>
        <p:nvCxnSpPr>
          <p:cNvPr id="13" name="直接箭头连接符 12"/>
          <p:cNvCxnSpPr>
            <a:stCxn id="10" idx="2"/>
            <a:endCxn id="12" idx="0"/>
          </p:cNvCxnSpPr>
          <p:nvPr/>
        </p:nvCxnSpPr>
        <p:spPr>
          <a:xfrm>
            <a:off x="10532110" y="305816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984615" y="4702175"/>
            <a:ext cx="3094990" cy="652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ym typeface="+mn-ea"/>
              </a:rPr>
              <a:t>view.draw(PerformanceCanvas)</a:t>
            </a:r>
            <a:endParaRPr>
              <a:sym typeface="+mn-ea"/>
            </a:endParaRPr>
          </a:p>
        </p:txBody>
      </p:sp>
      <p:cxnSp>
        <p:nvCxnSpPr>
          <p:cNvPr id="21" name="直接箭头连接符 20"/>
          <p:cNvCxnSpPr>
            <a:stCxn id="12" idx="2"/>
            <a:endCxn id="14" idx="0"/>
          </p:cNvCxnSpPr>
          <p:nvPr/>
        </p:nvCxnSpPr>
        <p:spPr>
          <a:xfrm>
            <a:off x="10532110" y="420624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674985" y="4269740"/>
            <a:ext cx="834390" cy="368300"/>
          </a:xfrm>
          <a:prstGeom prst="rect">
            <a:avLst/>
          </a:prstGeom>
          <a:noFill/>
        </p:spPr>
        <p:txBody>
          <a:bodyPr wrap="none" rtlCol="0">
            <a:spAutoFit/>
          </a:bodyPr>
          <a:p>
            <a:r>
              <a:rPr lang="en-US" altLang="zh-CN"/>
              <a:t>isView</a:t>
            </a:r>
            <a:endParaRPr lang="en-US" altLang="zh-CN"/>
          </a:p>
        </p:txBody>
      </p:sp>
      <p:sp>
        <p:nvSpPr>
          <p:cNvPr id="29" name="文本框 28"/>
          <p:cNvSpPr txBox="1"/>
          <p:nvPr/>
        </p:nvSpPr>
        <p:spPr>
          <a:xfrm>
            <a:off x="7113905" y="3901440"/>
            <a:ext cx="1477645" cy="368300"/>
          </a:xfrm>
          <a:prstGeom prst="rect">
            <a:avLst/>
          </a:prstGeom>
          <a:noFill/>
        </p:spPr>
        <p:txBody>
          <a:bodyPr wrap="none" rtlCol="0">
            <a:spAutoFit/>
          </a:bodyPr>
          <a:p>
            <a:r>
              <a:rPr lang="en-US" altLang="zh-CN"/>
              <a:t>isViewGroup</a:t>
            </a:r>
            <a:endParaRPr lang="en-US" altLang="zh-CN"/>
          </a:p>
        </p:txBody>
      </p:sp>
      <p:cxnSp>
        <p:nvCxnSpPr>
          <p:cNvPr id="30" name="曲线连接符 29"/>
          <p:cNvCxnSpPr>
            <a:stCxn id="12" idx="2"/>
            <a:endCxn id="12" idx="1"/>
          </p:cNvCxnSpPr>
          <p:nvPr/>
        </p:nvCxnSpPr>
        <p:spPr>
          <a:xfrm rot="5400000" flipH="1">
            <a:off x="9595485" y="3268980"/>
            <a:ext cx="325755" cy="1547495"/>
          </a:xfrm>
          <a:prstGeom prst="curvedConnector4">
            <a:avLst>
              <a:gd name="adj1" fmla="val -73099"/>
              <a:gd name="adj2" fmla="val 11538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868680" cy="368300"/>
          </a:xfrm>
          <a:prstGeom prst="rect">
            <a:avLst/>
          </a:prstGeom>
          <a:noFill/>
        </p:spPr>
        <p:txBody>
          <a:bodyPr wrap="none" rtlCol="0">
            <a:spAutoFit/>
          </a:bodyPr>
          <a:p>
            <a:pPr algn="l"/>
            <a:r>
              <a:rPr lang="zh-CN" altLang="en-US">
                <a:sym typeface="+mn-ea"/>
              </a:rPr>
              <a:t>悬浮窗</a:t>
            </a:r>
            <a:endParaRPr lang="zh-CN" altLang="en-US"/>
          </a:p>
        </p:txBody>
      </p:sp>
      <p:sp>
        <p:nvSpPr>
          <p:cNvPr id="5" name="矩形 4"/>
          <p:cNvSpPr/>
          <p:nvPr/>
        </p:nvSpPr>
        <p:spPr>
          <a:xfrm>
            <a:off x="443865" y="1022350"/>
            <a:ext cx="129476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DokitView</a:t>
            </a:r>
            <a:endParaRPr lang="zh-CN" altLang="en-US"/>
          </a:p>
        </p:txBody>
      </p:sp>
      <p:cxnSp>
        <p:nvCxnSpPr>
          <p:cNvPr id="8" name="直接箭头连接符 7"/>
          <p:cNvCxnSpPr>
            <a:stCxn id="5" idx="3"/>
          </p:cNvCxnSpPr>
          <p:nvPr/>
        </p:nvCxnSpPr>
        <p:spPr>
          <a:xfrm>
            <a:off x="1738630" y="1206500"/>
            <a:ext cx="29171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30115" y="1022985"/>
            <a:ext cx="16021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AbsDokitView</a:t>
            </a:r>
            <a:endParaRPr lang="zh-CN" altLang="en-US"/>
          </a:p>
        </p:txBody>
      </p:sp>
      <p:sp>
        <p:nvSpPr>
          <p:cNvPr id="3" name="矩形 2"/>
          <p:cNvSpPr/>
          <p:nvPr/>
        </p:nvSpPr>
        <p:spPr>
          <a:xfrm>
            <a:off x="8891270" y="1022350"/>
            <a:ext cx="21939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CustomDokitView</a:t>
            </a:r>
            <a:endParaRPr lang="zh-CN" altLang="en-US"/>
          </a:p>
        </p:txBody>
      </p:sp>
      <p:cxnSp>
        <p:nvCxnSpPr>
          <p:cNvPr id="7" name="直接箭头连接符 6"/>
          <p:cNvCxnSpPr>
            <a:stCxn id="2" idx="3"/>
          </p:cNvCxnSpPr>
          <p:nvPr/>
        </p:nvCxnSpPr>
        <p:spPr>
          <a:xfrm flipV="1">
            <a:off x="6332220" y="1205865"/>
            <a:ext cx="255905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43865" y="3464560"/>
            <a:ext cx="306895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DokitViewManagerInterface</a:t>
            </a:r>
            <a:endParaRPr lang="zh-CN" altLang="en-US"/>
          </a:p>
        </p:txBody>
      </p:sp>
      <p:sp>
        <p:nvSpPr>
          <p:cNvPr id="15" name="矩形 14"/>
          <p:cNvSpPr/>
          <p:nvPr/>
        </p:nvSpPr>
        <p:spPr>
          <a:xfrm>
            <a:off x="4385945" y="3464560"/>
            <a:ext cx="24403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DokitViewManager</a:t>
            </a:r>
            <a:endParaRPr lang="zh-CN" altLang="en-US"/>
          </a:p>
        </p:txBody>
      </p:sp>
      <p:sp>
        <p:nvSpPr>
          <p:cNvPr id="32" name="矩形 31"/>
          <p:cNvSpPr/>
          <p:nvPr/>
        </p:nvSpPr>
        <p:spPr>
          <a:xfrm>
            <a:off x="7699375" y="3096895"/>
            <a:ext cx="2917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NormalDoKitViewManager</a:t>
            </a:r>
            <a:endParaRPr lang="zh-CN" altLang="en-US"/>
          </a:p>
        </p:txBody>
      </p:sp>
      <p:sp>
        <p:nvSpPr>
          <p:cNvPr id="41" name="矩形 40"/>
          <p:cNvSpPr/>
          <p:nvPr/>
        </p:nvSpPr>
        <p:spPr>
          <a:xfrm>
            <a:off x="7699375" y="3832225"/>
            <a:ext cx="2917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SystemDoKitViewManager</a:t>
            </a:r>
            <a:endParaRPr lang="zh-CN" altLang="en-US"/>
          </a:p>
        </p:txBody>
      </p:sp>
      <p:cxnSp>
        <p:nvCxnSpPr>
          <p:cNvPr id="42" name="直接箭头连接符 41"/>
          <p:cNvCxnSpPr>
            <a:stCxn id="14" idx="3"/>
            <a:endCxn id="15" idx="1"/>
          </p:cNvCxnSpPr>
          <p:nvPr/>
        </p:nvCxnSpPr>
        <p:spPr>
          <a:xfrm>
            <a:off x="3512820" y="3648710"/>
            <a:ext cx="8731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5" idx="3"/>
            <a:endCxn id="32" idx="1"/>
          </p:cNvCxnSpPr>
          <p:nvPr/>
        </p:nvCxnSpPr>
        <p:spPr>
          <a:xfrm flipV="1">
            <a:off x="6826250" y="3281045"/>
            <a:ext cx="873125" cy="367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3"/>
            <a:endCxn id="41" idx="1"/>
          </p:cNvCxnSpPr>
          <p:nvPr/>
        </p:nvCxnSpPr>
        <p:spPr>
          <a:xfrm>
            <a:off x="6826250" y="3648710"/>
            <a:ext cx="873125" cy="367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43865" y="1967865"/>
            <a:ext cx="16021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TouchProxy</a:t>
            </a:r>
            <a:endParaRPr lang="zh-CN" altLang="en-US"/>
          </a:p>
        </p:txBody>
      </p:sp>
      <p:sp>
        <p:nvSpPr>
          <p:cNvPr id="47" name="矩形 46"/>
          <p:cNvSpPr/>
          <p:nvPr/>
        </p:nvSpPr>
        <p:spPr>
          <a:xfrm>
            <a:off x="3191510" y="1967230"/>
            <a:ext cx="467995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TouchProxy</a:t>
            </a:r>
            <a:r>
              <a:rPr lang="en-US" altLang="zh-CN"/>
              <a:t>.OnTouchEventListener</a:t>
            </a:r>
            <a:endParaRPr lang="en-US" altLang="zh-CN"/>
          </a:p>
        </p:txBody>
      </p:sp>
      <p:cxnSp>
        <p:nvCxnSpPr>
          <p:cNvPr id="48" name="直接箭头连接符 47"/>
          <p:cNvCxnSpPr>
            <a:stCxn id="46" idx="3"/>
            <a:endCxn id="47" idx="1"/>
          </p:cNvCxnSpPr>
          <p:nvPr/>
        </p:nvCxnSpPr>
        <p:spPr>
          <a:xfrm flipV="1">
            <a:off x="2045970" y="2151380"/>
            <a:ext cx="114554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7" idx="0"/>
            <a:endCxn id="2" idx="2"/>
          </p:cNvCxnSpPr>
          <p:nvPr/>
        </p:nvCxnSpPr>
        <p:spPr>
          <a:xfrm flipV="1">
            <a:off x="5531485" y="1390650"/>
            <a:ext cx="0" cy="576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097280" cy="368300"/>
          </a:xfrm>
          <a:prstGeom prst="rect">
            <a:avLst/>
          </a:prstGeom>
          <a:noFill/>
        </p:spPr>
        <p:txBody>
          <a:bodyPr wrap="none" rtlCol="0">
            <a:spAutoFit/>
          </a:bodyPr>
          <a:p>
            <a:pPr algn="l"/>
            <a:r>
              <a:rPr lang="zh-CN" altLang="en-US">
                <a:sym typeface="+mn-ea"/>
              </a:rPr>
              <a:t>弱网模拟</a:t>
            </a:r>
            <a:endParaRPr lang="zh-CN" altLang="en-US">
              <a:sym typeface="+mn-ea"/>
            </a:endParaRPr>
          </a:p>
        </p:txBody>
      </p:sp>
      <p:sp>
        <p:nvSpPr>
          <p:cNvPr id="6" name="文本框 5"/>
          <p:cNvSpPr txBox="1"/>
          <p:nvPr/>
        </p:nvSpPr>
        <p:spPr>
          <a:xfrm>
            <a:off x="315595" y="916305"/>
            <a:ext cx="11344910" cy="645160"/>
          </a:xfrm>
          <a:prstGeom prst="rect">
            <a:avLst/>
          </a:prstGeom>
          <a:noFill/>
        </p:spPr>
        <p:txBody>
          <a:bodyPr wrap="none" rtlCol="0">
            <a:spAutoFit/>
          </a:bodyPr>
          <a:p>
            <a:pPr algn="l"/>
            <a:r>
              <a:rPr lang="zh-CN" altLang="en-US">
                <a:sym typeface="+mn-ea"/>
              </a:rPr>
              <a:t>弱网模拟</a:t>
            </a:r>
            <a:r>
              <a:rPr lang="zh-CN" altLang="en-US"/>
              <a:t>的原理：通过</a:t>
            </a:r>
            <a:r>
              <a:rPr lang="en-US" altLang="zh-CN"/>
              <a:t>Tramform</a:t>
            </a:r>
            <a:r>
              <a:rPr lang="zh-CN" altLang="en-US"/>
              <a:t>的方式在okhttp3.OkHttpClient的构造函数中的网络拦截器networkInterceptors</a:t>
            </a:r>
            <a:endParaRPr lang="zh-CN" altLang="en-US"/>
          </a:p>
          <a:p>
            <a:pPr algn="l"/>
            <a:r>
              <a:rPr lang="zh-CN" altLang="en-US"/>
              <a:t>增加自定义拦截器Interceptor拦截所有的网络请求。通过不同的设置返回不同的</a:t>
            </a:r>
            <a:r>
              <a:rPr lang="en-US" altLang="zh-CN"/>
              <a:t>Response</a:t>
            </a:r>
            <a:r>
              <a:rPr lang="zh-CN" altLang="en-US"/>
              <a:t>。</a:t>
            </a:r>
            <a:endParaRPr lang="zh-CN" altLang="en-US"/>
          </a:p>
        </p:txBody>
      </p:sp>
      <p:sp>
        <p:nvSpPr>
          <p:cNvPr id="7" name="文本框 6"/>
          <p:cNvSpPr txBox="1"/>
          <p:nvPr/>
        </p:nvSpPr>
        <p:spPr>
          <a:xfrm>
            <a:off x="232410" y="1831975"/>
            <a:ext cx="11353165" cy="3969385"/>
          </a:xfrm>
          <a:prstGeom prst="rect">
            <a:avLst/>
          </a:prstGeom>
          <a:noFill/>
        </p:spPr>
        <p:txBody>
          <a:bodyPr wrap="none" rtlCol="0">
            <a:spAutoFit/>
          </a:bodyPr>
          <a:p>
            <a:pPr algn="l"/>
            <a:r>
              <a:rPr lang="zh-CN" altLang="en-US">
                <a:sym typeface="+mn-ea"/>
              </a:rPr>
              <a:t>弱网模拟</a:t>
            </a:r>
            <a:r>
              <a:rPr lang="zh-CN" altLang="en-US"/>
              <a:t>的方式：</a:t>
            </a:r>
            <a:endParaRPr lang="zh-CN" altLang="en-US"/>
          </a:p>
          <a:p>
            <a:pPr algn="l"/>
            <a:r>
              <a:rPr lang="zh-CN" altLang="en-US"/>
              <a:t>断网模式：构造返回错误码</a:t>
            </a:r>
            <a:r>
              <a:rPr lang="en-US" altLang="zh-CN"/>
              <a:t>400</a:t>
            </a:r>
            <a:r>
              <a:rPr lang="zh-CN" altLang="en-US"/>
              <a:t>的</a:t>
            </a:r>
            <a:r>
              <a:rPr lang="en-US" altLang="zh-CN">
                <a:sym typeface="+mn-ea"/>
              </a:rPr>
              <a:t>Response</a:t>
            </a:r>
            <a:r>
              <a:rPr lang="zh-CN" altLang="en-US">
                <a:sym typeface="+mn-ea"/>
              </a:rPr>
              <a:t>。</a:t>
            </a:r>
            <a:endParaRPr lang="zh-CN" altLang="en-US">
              <a:sym typeface="+mn-ea"/>
            </a:endParaRPr>
          </a:p>
          <a:p>
            <a:pPr algn="l"/>
            <a:r>
              <a:rPr lang="zh-CN" altLang="en-US">
                <a:sym typeface="+mn-ea"/>
              </a:rPr>
              <a:t>超时模式：通过休眠等待超时，构造返回错误码</a:t>
            </a:r>
            <a:r>
              <a:rPr lang="en-US" altLang="zh-CN">
                <a:sym typeface="+mn-ea"/>
              </a:rPr>
              <a:t>400</a:t>
            </a:r>
            <a:r>
              <a:rPr lang="zh-CN" altLang="en-US">
                <a:sym typeface="+mn-ea"/>
              </a:rPr>
              <a:t>的</a:t>
            </a:r>
            <a:r>
              <a:rPr lang="en-US" altLang="zh-CN">
                <a:sym typeface="+mn-ea"/>
              </a:rPr>
              <a:t>Response</a:t>
            </a:r>
            <a:r>
              <a:rPr lang="zh-CN" altLang="en-US">
                <a:sym typeface="+mn-ea"/>
              </a:rPr>
              <a:t>。</a:t>
            </a:r>
            <a:endParaRPr lang="zh-CN" altLang="en-US">
              <a:sym typeface="+mn-ea"/>
            </a:endParaRPr>
          </a:p>
          <a:p>
            <a:pPr algn="l"/>
            <a:r>
              <a:rPr lang="zh-CN" altLang="en-US">
                <a:sym typeface="+mn-ea"/>
              </a:rPr>
              <a:t>弱网模式：分为请求限速和响应限速。</a:t>
            </a:r>
            <a:endParaRPr lang="zh-CN" altLang="en-US">
              <a:sym typeface="+mn-ea"/>
            </a:endParaRPr>
          </a:p>
          <a:p>
            <a:pPr algn="l"/>
            <a:endParaRPr lang="zh-CN" altLang="en-US">
              <a:sym typeface="+mn-ea"/>
            </a:endParaRPr>
          </a:p>
          <a:p>
            <a:pPr algn="l"/>
            <a:r>
              <a:rPr lang="zh-CN" altLang="en-US">
                <a:sym typeface="+mn-ea"/>
              </a:rPr>
              <a:t>请求限速：构建自定义的RequestBody装饰OkHttpClient的请求体，</a:t>
            </a:r>
            <a:endParaRPr lang="zh-CN" altLang="en-US">
              <a:sym typeface="+mn-ea"/>
            </a:endParaRPr>
          </a:p>
          <a:p>
            <a:pPr algn="l"/>
            <a:r>
              <a:rPr lang="zh-CN" altLang="en-US">
                <a:sym typeface="+mn-ea"/>
              </a:rPr>
              <a:t>在请求体writeTo的方法中构建自己的数据缓存体BufferedSink，通过将</a:t>
            </a:r>
            <a:r>
              <a:rPr lang="zh-CN" altLang="en-US">
                <a:sym typeface="+mn-ea"/>
              </a:rPr>
              <a:t>OkHttpClient的BufferedSink包装成</a:t>
            </a:r>
            <a:endParaRPr lang="zh-CN" altLang="en-US">
              <a:sym typeface="+mn-ea"/>
            </a:endParaRPr>
          </a:p>
          <a:p>
            <a:pPr algn="l"/>
            <a:r>
              <a:rPr lang="zh-CN" altLang="en-US">
                <a:sym typeface="+mn-ea"/>
              </a:rPr>
              <a:t>ForwardingSink</a:t>
            </a:r>
            <a:r>
              <a:rPr lang="zh-CN" altLang="en-US">
                <a:sym typeface="+mn-ea"/>
              </a:rPr>
              <a:t>，在write方法中根据已经写入的数据量，进行限速休眠操作。</a:t>
            </a:r>
            <a:endParaRPr lang="zh-CN" altLang="en-US">
              <a:sym typeface="+mn-ea"/>
            </a:endParaRPr>
          </a:p>
          <a:p>
            <a:pPr algn="l"/>
            <a:r>
              <a:rPr lang="zh-CN" altLang="en-US">
                <a:sym typeface="+mn-ea"/>
              </a:rPr>
              <a:t>然后将自定义缓存体设置给</a:t>
            </a:r>
            <a:r>
              <a:rPr lang="zh-CN" altLang="en-US">
                <a:sym typeface="+mn-ea"/>
              </a:rPr>
              <a:t>OkHttpClient的请求体，OkHttpClient的请求体</a:t>
            </a:r>
            <a:r>
              <a:rPr lang="zh-CN" altLang="en-US">
                <a:sym typeface="+mn-ea"/>
              </a:rPr>
              <a:t>就会从自定义的缓存体中读取数据。</a:t>
            </a:r>
            <a:endParaRPr lang="zh-CN" altLang="en-US">
              <a:sym typeface="+mn-ea"/>
            </a:endParaRPr>
          </a:p>
          <a:p>
            <a:pPr algn="l"/>
            <a:endParaRPr lang="zh-CN" altLang="en-US">
              <a:sym typeface="+mn-ea"/>
            </a:endParaRPr>
          </a:p>
          <a:p>
            <a:pPr algn="l"/>
            <a:r>
              <a:rPr lang="zh-CN" altLang="en-US">
                <a:sym typeface="+mn-ea"/>
              </a:rPr>
              <a:t>响应限速：构建自定义的ResponseBody装饰OkHttpClient的响应体，</a:t>
            </a:r>
            <a:endParaRPr lang="zh-CN" altLang="en-US">
              <a:sym typeface="+mn-ea"/>
            </a:endParaRPr>
          </a:p>
          <a:p>
            <a:pPr algn="l"/>
            <a:r>
              <a:rPr lang="zh-CN" altLang="en-US">
                <a:sym typeface="+mn-ea"/>
              </a:rPr>
              <a:t>在响应体source的方法中构建自己的数据缓存体BufferedSource，通过将OkHttpClient的BufferedSource包装成</a:t>
            </a:r>
            <a:endParaRPr lang="zh-CN" altLang="en-US">
              <a:sym typeface="+mn-ea"/>
            </a:endParaRPr>
          </a:p>
          <a:p>
            <a:pPr algn="l"/>
            <a:r>
              <a:rPr lang="zh-CN" altLang="en-US">
                <a:sym typeface="+mn-ea"/>
              </a:rPr>
              <a:t>ForwardingSource，在read方法中根据已经写入的数据量，进行限速休眠操作。</a:t>
            </a:r>
            <a:endParaRPr lang="zh-CN" altLang="en-US">
              <a:sym typeface="+mn-ea"/>
            </a:endParaRPr>
          </a:p>
          <a:p>
            <a:pPr algn="l"/>
            <a:r>
              <a:rPr lang="zh-CN" altLang="en-US">
                <a:sym typeface="+mn-ea"/>
              </a:rPr>
              <a:t>然后将自定义缓存体设置给OkHttpClient的响应体，OkHttpClient的响应体就会从自定义的缓存体中读取数据。</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097280" cy="368300"/>
          </a:xfrm>
          <a:prstGeom prst="rect">
            <a:avLst/>
          </a:prstGeom>
          <a:noFill/>
        </p:spPr>
        <p:txBody>
          <a:bodyPr wrap="none" rtlCol="0">
            <a:spAutoFit/>
          </a:bodyPr>
          <a:p>
            <a:pPr algn="l"/>
            <a:r>
              <a:rPr lang="zh-CN" altLang="en-US">
                <a:sym typeface="+mn-ea"/>
              </a:rPr>
              <a:t>弱网模拟</a:t>
            </a:r>
            <a:endParaRPr lang="zh-CN" altLang="en-US">
              <a:sym typeface="+mn-ea"/>
            </a:endParaRPr>
          </a:p>
        </p:txBody>
      </p:sp>
      <p:sp>
        <p:nvSpPr>
          <p:cNvPr id="6" name="矩形 5"/>
          <p:cNvSpPr/>
          <p:nvPr/>
        </p:nvSpPr>
        <p:spPr>
          <a:xfrm>
            <a:off x="315595" y="1300480"/>
            <a:ext cx="3248660" cy="495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OkHttpHook</a:t>
            </a:r>
            <a:r>
              <a:rPr lang="en-US" altLang="zh-CN"/>
              <a:t>.addDoKitIntercept</a:t>
            </a:r>
            <a:endParaRPr lang="en-US" altLang="zh-CN"/>
          </a:p>
        </p:txBody>
      </p:sp>
      <p:sp>
        <p:nvSpPr>
          <p:cNvPr id="7" name="矩形 6"/>
          <p:cNvSpPr/>
          <p:nvPr/>
        </p:nvSpPr>
        <p:spPr>
          <a:xfrm>
            <a:off x="4191635" y="1301115"/>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DokitWeakNetworkInterceptor.</a:t>
            </a:r>
            <a:r>
              <a:rPr lang="en-US" altLang="zh-CN"/>
              <a:t>intercept</a:t>
            </a:r>
            <a:endParaRPr lang="en-US" altLang="zh-CN"/>
          </a:p>
        </p:txBody>
      </p:sp>
      <p:cxnSp>
        <p:nvCxnSpPr>
          <p:cNvPr id="8" name="直接箭头连接符 7"/>
          <p:cNvCxnSpPr>
            <a:stCxn id="6" idx="3"/>
            <a:endCxn id="7" idx="1"/>
          </p:cNvCxnSpPr>
          <p:nvPr/>
        </p:nvCxnSpPr>
        <p:spPr>
          <a:xfrm>
            <a:off x="3564255" y="1548765"/>
            <a:ext cx="62738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286625" y="928370"/>
            <a:ext cx="640080" cy="368300"/>
          </a:xfrm>
          <a:prstGeom prst="rect">
            <a:avLst/>
          </a:prstGeom>
          <a:noFill/>
        </p:spPr>
        <p:txBody>
          <a:bodyPr wrap="none" rtlCol="0">
            <a:spAutoFit/>
          </a:bodyPr>
          <a:p>
            <a:pPr algn="l"/>
            <a:r>
              <a:rPr lang="zh-CN" altLang="en-US">
                <a:sym typeface="+mn-ea"/>
              </a:rPr>
              <a:t>断网</a:t>
            </a:r>
            <a:endParaRPr lang="zh-CN" altLang="en-US">
              <a:sym typeface="+mn-ea"/>
            </a:endParaRPr>
          </a:p>
        </p:txBody>
      </p:sp>
      <p:sp>
        <p:nvSpPr>
          <p:cNvPr id="3" name="矩形 2"/>
          <p:cNvSpPr/>
          <p:nvPr/>
        </p:nvSpPr>
        <p:spPr>
          <a:xfrm>
            <a:off x="7914005" y="1296670"/>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WeakNetworkManager.</a:t>
            </a:r>
            <a:r>
              <a:rPr lang="en-US" altLang="zh-CN"/>
              <a:t>simulateOffNetwork</a:t>
            </a:r>
            <a:endParaRPr lang="en-US" altLang="zh-CN"/>
          </a:p>
        </p:txBody>
      </p:sp>
      <p:sp>
        <p:nvSpPr>
          <p:cNvPr id="15" name="矩形 14"/>
          <p:cNvSpPr/>
          <p:nvPr/>
        </p:nvSpPr>
        <p:spPr>
          <a:xfrm>
            <a:off x="7914005" y="2454275"/>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构造错误码</a:t>
            </a:r>
            <a:r>
              <a:rPr lang="en-US" altLang="zh-CN"/>
              <a:t>400</a:t>
            </a:r>
            <a:r>
              <a:rPr lang="zh-CN" altLang="en-US"/>
              <a:t>的Response</a:t>
            </a:r>
            <a:endParaRPr lang="zh-CN" altLang="en-US"/>
          </a:p>
        </p:txBody>
      </p:sp>
      <p:cxnSp>
        <p:nvCxnSpPr>
          <p:cNvPr id="16" name="直接箭头连接符 15"/>
          <p:cNvCxnSpPr>
            <a:stCxn id="7" idx="3"/>
            <a:endCxn id="3" idx="1"/>
          </p:cNvCxnSpPr>
          <p:nvPr/>
        </p:nvCxnSpPr>
        <p:spPr>
          <a:xfrm flipV="1">
            <a:off x="7286625" y="1554480"/>
            <a:ext cx="627380"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 idx="2"/>
            <a:endCxn id="15" idx="0"/>
          </p:cNvCxnSpPr>
          <p:nvPr/>
        </p:nvCxnSpPr>
        <p:spPr>
          <a:xfrm>
            <a:off x="9461500" y="1811655"/>
            <a:ext cx="0" cy="64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96410" y="2454275"/>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WeakNetworkManager.</a:t>
            </a:r>
            <a:r>
              <a:rPr lang="en-US" altLang="zh-CN"/>
              <a:t>simulateTimeOut</a:t>
            </a:r>
            <a:endParaRPr lang="en-US" altLang="zh-CN"/>
          </a:p>
        </p:txBody>
      </p:sp>
      <p:sp>
        <p:nvSpPr>
          <p:cNvPr id="19" name="矩形 18"/>
          <p:cNvSpPr/>
          <p:nvPr/>
        </p:nvSpPr>
        <p:spPr>
          <a:xfrm>
            <a:off x="4296410" y="3611880"/>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休眠、构造错误码</a:t>
            </a:r>
            <a:r>
              <a:rPr lang="en-US" altLang="zh-CN"/>
              <a:t>400</a:t>
            </a:r>
            <a:r>
              <a:rPr lang="zh-CN" altLang="en-US"/>
              <a:t>的Response</a:t>
            </a:r>
            <a:endParaRPr lang="zh-CN" altLang="en-US"/>
          </a:p>
        </p:txBody>
      </p:sp>
      <p:cxnSp>
        <p:nvCxnSpPr>
          <p:cNvPr id="20" name="直接箭头连接符 19"/>
          <p:cNvCxnSpPr>
            <a:stCxn id="18" idx="2"/>
            <a:endCxn id="19" idx="0"/>
          </p:cNvCxnSpPr>
          <p:nvPr/>
        </p:nvCxnSpPr>
        <p:spPr>
          <a:xfrm>
            <a:off x="5843905" y="2969260"/>
            <a:ext cx="0" cy="64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2"/>
            <a:endCxn id="18" idx="0"/>
          </p:cNvCxnSpPr>
          <p:nvPr/>
        </p:nvCxnSpPr>
        <p:spPr>
          <a:xfrm>
            <a:off x="5739130" y="1816100"/>
            <a:ext cx="104775" cy="638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84835" y="2498090"/>
            <a:ext cx="309499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WeakNetworkManager.</a:t>
            </a:r>
            <a:r>
              <a:rPr lang="en-US" altLang="zh-CN"/>
              <a:t>simulateSpeedLimit</a:t>
            </a:r>
            <a:endParaRPr lang="en-US" altLang="zh-CN"/>
          </a:p>
        </p:txBody>
      </p:sp>
      <p:sp>
        <p:nvSpPr>
          <p:cNvPr id="24" name="矩形 23"/>
          <p:cNvSpPr/>
          <p:nvPr/>
        </p:nvSpPr>
        <p:spPr>
          <a:xfrm>
            <a:off x="584835" y="3655695"/>
            <a:ext cx="142494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请求限速</a:t>
            </a:r>
            <a:endParaRPr lang="zh-CN" altLang="en-US"/>
          </a:p>
        </p:txBody>
      </p:sp>
      <p:cxnSp>
        <p:nvCxnSpPr>
          <p:cNvPr id="25" name="直接箭头连接符 24"/>
          <p:cNvCxnSpPr>
            <a:stCxn id="23" idx="2"/>
            <a:endCxn id="24" idx="0"/>
          </p:cNvCxnSpPr>
          <p:nvPr/>
        </p:nvCxnSpPr>
        <p:spPr>
          <a:xfrm flipH="1">
            <a:off x="1297305" y="3013075"/>
            <a:ext cx="835025" cy="64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2"/>
            <a:endCxn id="23" idx="0"/>
          </p:cNvCxnSpPr>
          <p:nvPr/>
        </p:nvCxnSpPr>
        <p:spPr>
          <a:xfrm flipH="1">
            <a:off x="2132330" y="1816100"/>
            <a:ext cx="3606800" cy="681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254885" y="3667125"/>
            <a:ext cx="142494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响应限速</a:t>
            </a:r>
            <a:endParaRPr lang="zh-CN" altLang="en-US"/>
          </a:p>
        </p:txBody>
      </p:sp>
      <p:cxnSp>
        <p:nvCxnSpPr>
          <p:cNvPr id="31" name="直接箭头连接符 30"/>
          <p:cNvCxnSpPr>
            <a:stCxn id="23" idx="2"/>
            <a:endCxn id="27" idx="0"/>
          </p:cNvCxnSpPr>
          <p:nvPr/>
        </p:nvCxnSpPr>
        <p:spPr>
          <a:xfrm>
            <a:off x="2132330" y="3013075"/>
            <a:ext cx="835025" cy="654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8310" y="4481830"/>
            <a:ext cx="168402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SpeedLimitRequestBody</a:t>
            </a:r>
            <a:endParaRPr lang="zh-CN" altLang="en-US"/>
          </a:p>
        </p:txBody>
      </p:sp>
      <p:sp>
        <p:nvSpPr>
          <p:cNvPr id="33" name="矩形 32"/>
          <p:cNvSpPr/>
          <p:nvPr/>
        </p:nvSpPr>
        <p:spPr>
          <a:xfrm>
            <a:off x="455295" y="5307965"/>
            <a:ext cx="168402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OkHttpWrap</a:t>
            </a:r>
            <a:endParaRPr lang="zh-CN" altLang="en-US"/>
          </a:p>
        </p:txBody>
      </p:sp>
      <p:sp>
        <p:nvSpPr>
          <p:cNvPr id="34" name="矩形 33"/>
          <p:cNvSpPr/>
          <p:nvPr/>
        </p:nvSpPr>
        <p:spPr>
          <a:xfrm>
            <a:off x="448310" y="6134100"/>
            <a:ext cx="168402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BufferedSink</a:t>
            </a:r>
            <a:endParaRPr lang="zh-CN" altLang="en-US"/>
          </a:p>
        </p:txBody>
      </p:sp>
      <p:sp>
        <p:nvSpPr>
          <p:cNvPr id="35" name="矩形 34"/>
          <p:cNvSpPr/>
          <p:nvPr/>
        </p:nvSpPr>
        <p:spPr>
          <a:xfrm>
            <a:off x="2696210" y="4481830"/>
            <a:ext cx="1684020" cy="514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SpeedLimitResponseBody</a:t>
            </a:r>
            <a:endParaRPr lang="zh-CN" altLang="en-US"/>
          </a:p>
        </p:txBody>
      </p:sp>
      <p:cxnSp>
        <p:nvCxnSpPr>
          <p:cNvPr id="38" name="直接箭头连接符 37"/>
          <p:cNvCxnSpPr>
            <a:stCxn id="24" idx="2"/>
            <a:endCxn id="32" idx="0"/>
          </p:cNvCxnSpPr>
          <p:nvPr/>
        </p:nvCxnSpPr>
        <p:spPr>
          <a:xfrm flipH="1">
            <a:off x="1290320" y="4170680"/>
            <a:ext cx="6985" cy="31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2"/>
            <a:endCxn id="33" idx="0"/>
          </p:cNvCxnSpPr>
          <p:nvPr/>
        </p:nvCxnSpPr>
        <p:spPr>
          <a:xfrm>
            <a:off x="1290320" y="4996815"/>
            <a:ext cx="6985" cy="31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2"/>
            <a:endCxn id="34" idx="0"/>
          </p:cNvCxnSpPr>
          <p:nvPr/>
        </p:nvCxnSpPr>
        <p:spPr>
          <a:xfrm flipH="1">
            <a:off x="1290320" y="5822950"/>
            <a:ext cx="6985" cy="31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7" idx="2"/>
            <a:endCxn id="35" idx="0"/>
          </p:cNvCxnSpPr>
          <p:nvPr/>
        </p:nvCxnSpPr>
        <p:spPr>
          <a:xfrm>
            <a:off x="2967355" y="4182110"/>
            <a:ext cx="570865" cy="299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841500" cy="368300"/>
          </a:xfrm>
          <a:prstGeom prst="rect">
            <a:avLst/>
          </a:prstGeom>
          <a:noFill/>
        </p:spPr>
        <p:txBody>
          <a:bodyPr wrap="none" rtlCol="0">
            <a:spAutoFit/>
          </a:bodyPr>
          <a:p>
            <a:pPr algn="l"/>
            <a:r>
              <a:rPr lang="zh-CN" altLang="en-US"/>
              <a:t>Activity启动耗时</a:t>
            </a:r>
            <a:endParaRPr lang="zh-CN" altLang="en-US"/>
          </a:p>
        </p:txBody>
      </p:sp>
      <p:sp>
        <p:nvSpPr>
          <p:cNvPr id="6" name="文本框 5"/>
          <p:cNvSpPr txBox="1"/>
          <p:nvPr/>
        </p:nvSpPr>
        <p:spPr>
          <a:xfrm>
            <a:off x="315595" y="781685"/>
            <a:ext cx="8483600" cy="368300"/>
          </a:xfrm>
          <a:prstGeom prst="rect">
            <a:avLst/>
          </a:prstGeom>
          <a:noFill/>
        </p:spPr>
        <p:txBody>
          <a:bodyPr wrap="none" rtlCol="0">
            <a:spAutoFit/>
          </a:bodyPr>
          <a:p>
            <a:pPr algn="l"/>
            <a:r>
              <a:rPr lang="en-US" altLang="zh-CN"/>
              <a:t>Activity</a:t>
            </a:r>
            <a:r>
              <a:rPr lang="zh-CN" altLang="en-US"/>
              <a:t>启动成功的标志：主线程处于空闲状态，能执行后续进入的各种Message。</a:t>
            </a:r>
            <a:endParaRPr lang="zh-CN" altLang="en-US"/>
          </a:p>
        </p:txBody>
      </p:sp>
      <p:sp>
        <p:nvSpPr>
          <p:cNvPr id="7" name="文本框 6"/>
          <p:cNvSpPr txBox="1"/>
          <p:nvPr/>
        </p:nvSpPr>
        <p:spPr>
          <a:xfrm>
            <a:off x="315595" y="1285875"/>
            <a:ext cx="10916920" cy="1198880"/>
          </a:xfrm>
          <a:prstGeom prst="rect">
            <a:avLst/>
          </a:prstGeom>
          <a:noFill/>
        </p:spPr>
        <p:txBody>
          <a:bodyPr wrap="none" rtlCol="0">
            <a:spAutoFit/>
          </a:bodyPr>
          <a:p>
            <a:pPr algn="l"/>
            <a:r>
              <a:rPr lang="en-US" altLang="zh-CN"/>
              <a:t>Activity</a:t>
            </a:r>
            <a:r>
              <a:rPr lang="zh-CN" altLang="en-US"/>
              <a:t>启动流程：</a:t>
            </a:r>
            <a:endParaRPr lang="zh-CN" altLang="en-US"/>
          </a:p>
          <a:p>
            <a:pPr algn="l"/>
            <a:r>
              <a:rPr lang="en-US" altLang="zh-CN"/>
              <a:t>1</a:t>
            </a:r>
            <a:r>
              <a:rPr lang="zh-CN" altLang="en-US"/>
              <a:t>、ActivityA调用startActivity，到ActivityA成功pause为止；（</a:t>
            </a:r>
            <a:r>
              <a:rPr lang="zh-CN" altLang="en-US">
                <a:sym typeface="+mn-ea"/>
              </a:rPr>
              <a:t>ActivityA</a:t>
            </a:r>
            <a:r>
              <a:rPr lang="en-US" altLang="zh-CN">
                <a:sym typeface="+mn-ea"/>
              </a:rPr>
              <a:t>-&gt;AMS-&gt;</a:t>
            </a:r>
            <a:r>
              <a:rPr lang="zh-CN" altLang="en-US">
                <a:sym typeface="+mn-ea"/>
              </a:rPr>
              <a:t>pause</a:t>
            </a:r>
            <a:r>
              <a:rPr lang="en-US" altLang="zh-CN">
                <a:sym typeface="+mn-ea"/>
              </a:rPr>
              <a:t>-&gt;activityPaused</a:t>
            </a:r>
            <a:r>
              <a:rPr lang="zh-CN" altLang="en-US"/>
              <a:t>）</a:t>
            </a:r>
            <a:endParaRPr lang="zh-CN" altLang="en-US"/>
          </a:p>
          <a:p>
            <a:pPr algn="l"/>
            <a:r>
              <a:rPr lang="en-US" altLang="zh-CN"/>
              <a:t>2</a:t>
            </a:r>
            <a:r>
              <a:rPr lang="zh-CN" altLang="en-US"/>
              <a:t>、ActivityB成功初始化，到执行完resume为止；（</a:t>
            </a:r>
            <a:r>
              <a:rPr lang="en-US" altLang="zh-CN"/>
              <a:t>AMS-&gt;</a:t>
            </a:r>
            <a:r>
              <a:rPr lang="zh-CN" altLang="en-US">
                <a:sym typeface="+mn-ea"/>
              </a:rPr>
              <a:t>ActivityB</a:t>
            </a:r>
            <a:r>
              <a:rPr lang="en-US" altLang="zh-CN">
                <a:sym typeface="+mn-ea"/>
              </a:rPr>
              <a:t>-&gt;</a:t>
            </a:r>
            <a:r>
              <a:rPr lang="zh-CN" altLang="en-US">
                <a:sym typeface="+mn-ea"/>
              </a:rPr>
              <a:t>resume</a:t>
            </a:r>
            <a:r>
              <a:rPr lang="zh-CN" altLang="en-US"/>
              <a:t>）</a:t>
            </a:r>
            <a:endParaRPr lang="zh-CN" altLang="en-US"/>
          </a:p>
          <a:p>
            <a:pPr algn="l"/>
            <a:r>
              <a:rPr lang="en-US" altLang="zh-CN"/>
              <a:t>3</a:t>
            </a:r>
            <a:r>
              <a:rPr lang="zh-CN" altLang="en-US"/>
              <a:t>、ActivityB向WSM注册窗口，到第一帧绘制完成为止；（</a:t>
            </a:r>
            <a:r>
              <a:rPr lang="zh-CN" altLang="en-US">
                <a:sym typeface="+mn-ea"/>
              </a:rPr>
              <a:t>ActivityB</a:t>
            </a:r>
            <a:r>
              <a:rPr lang="en-US" altLang="zh-CN">
                <a:sym typeface="+mn-ea"/>
              </a:rPr>
              <a:t>-&gt;</a:t>
            </a:r>
            <a:r>
              <a:rPr lang="zh-CN" altLang="en-US">
                <a:sym typeface="+mn-ea"/>
              </a:rPr>
              <a:t>WSM</a:t>
            </a:r>
            <a:r>
              <a:rPr lang="en-US" altLang="zh-CN">
                <a:sym typeface="+mn-ea"/>
              </a:rPr>
              <a:t>-&gt;DecorView-&gt;performDraw</a:t>
            </a:r>
            <a:r>
              <a:rPr lang="zh-CN" altLang="en-US"/>
              <a:t>）</a:t>
            </a:r>
            <a:endParaRPr lang="en-US" altLang="zh-CN"/>
          </a:p>
        </p:txBody>
      </p:sp>
      <p:sp>
        <p:nvSpPr>
          <p:cNvPr id="8" name="文本框 7"/>
          <p:cNvSpPr txBox="1"/>
          <p:nvPr/>
        </p:nvSpPr>
        <p:spPr>
          <a:xfrm>
            <a:off x="315595" y="2620645"/>
            <a:ext cx="9613265" cy="645160"/>
          </a:xfrm>
          <a:prstGeom prst="rect">
            <a:avLst/>
          </a:prstGeom>
          <a:noFill/>
        </p:spPr>
        <p:txBody>
          <a:bodyPr wrap="none" rtlCol="0">
            <a:spAutoFit/>
          </a:bodyPr>
          <a:p>
            <a:pPr algn="l"/>
            <a:r>
              <a:rPr lang="zh-CN" altLang="en-US"/>
              <a:t>实现方案：若想实现Activity的启动耗时统计功能，</a:t>
            </a:r>
            <a:endParaRPr lang="zh-CN" altLang="en-US"/>
          </a:p>
          <a:p>
            <a:pPr algn="l"/>
            <a:r>
              <a:rPr lang="zh-CN" altLang="en-US"/>
              <a:t>只需要以startActivity执行为起始点，以第一帧渲染为结束点，就能得出一个较为准确的耗时。</a:t>
            </a:r>
            <a:endParaRPr lang="zh-CN" altLang="en-US"/>
          </a:p>
        </p:txBody>
      </p:sp>
      <p:sp>
        <p:nvSpPr>
          <p:cNvPr id="9" name="文本框 8"/>
          <p:cNvSpPr txBox="1"/>
          <p:nvPr/>
        </p:nvSpPr>
        <p:spPr>
          <a:xfrm>
            <a:off x="315595" y="3401695"/>
            <a:ext cx="10876915" cy="1198880"/>
          </a:xfrm>
          <a:prstGeom prst="rect">
            <a:avLst/>
          </a:prstGeom>
          <a:noFill/>
        </p:spPr>
        <p:txBody>
          <a:bodyPr wrap="none" rtlCol="0">
            <a:spAutoFit/>
          </a:bodyPr>
          <a:p>
            <a:pPr algn="l"/>
            <a:r>
              <a:rPr lang="zh-CN" altLang="en-US"/>
              <a:t>统计三种耗时：</a:t>
            </a:r>
            <a:endParaRPr lang="zh-CN" altLang="en-US"/>
          </a:p>
          <a:p>
            <a:pPr algn="l"/>
            <a:r>
              <a:rPr lang="en-US" altLang="zh-CN"/>
              <a:t>1</a:t>
            </a:r>
            <a:r>
              <a:rPr lang="zh-CN" altLang="en-US"/>
              <a:t>、Pause耗时；（onPause方法的耗时）</a:t>
            </a:r>
            <a:endParaRPr lang="zh-CN" altLang="en-US"/>
          </a:p>
          <a:p>
            <a:pPr algn="l"/>
            <a:r>
              <a:rPr lang="en-US" altLang="zh-CN"/>
              <a:t>2</a:t>
            </a:r>
            <a:r>
              <a:rPr lang="zh-CN" altLang="en-US"/>
              <a:t>、Launch耗时；（onCreate、onRestoreInstanceState、onStart、onResume四个函数的耗时相加得出）</a:t>
            </a:r>
            <a:endParaRPr lang="zh-CN" altLang="en-US"/>
          </a:p>
          <a:p>
            <a:pPr algn="l"/>
            <a:r>
              <a:rPr lang="en-US" altLang="zh-CN"/>
              <a:t>3</a:t>
            </a:r>
            <a:r>
              <a:rPr lang="zh-CN" altLang="en-US"/>
              <a:t>、Render耗时；（IdleHandler、DecorView的两次post、Handler的两次post）</a:t>
            </a:r>
            <a:endParaRPr lang="zh-CN" altLang="en-US"/>
          </a:p>
        </p:txBody>
      </p:sp>
      <p:sp>
        <p:nvSpPr>
          <p:cNvPr id="10" name="文本框 9"/>
          <p:cNvSpPr txBox="1"/>
          <p:nvPr/>
        </p:nvSpPr>
        <p:spPr>
          <a:xfrm>
            <a:off x="315595" y="4736465"/>
            <a:ext cx="11211560" cy="2030095"/>
          </a:xfrm>
          <a:prstGeom prst="rect">
            <a:avLst/>
          </a:prstGeom>
          <a:noFill/>
        </p:spPr>
        <p:txBody>
          <a:bodyPr wrap="none" rtlCol="0">
            <a:spAutoFit/>
          </a:bodyPr>
          <a:p>
            <a:pPr algn="l"/>
            <a:r>
              <a:rPr lang="en-US" altLang="zh-CN"/>
              <a:t>AOP</a:t>
            </a:r>
            <a:r>
              <a:rPr lang="zh-CN" altLang="en-US"/>
              <a:t>记录时间戳：通过代理ActivityThread中的</a:t>
            </a:r>
            <a:r>
              <a:rPr lang="en-US" altLang="zh-CN"/>
              <a:t>Handler</a:t>
            </a:r>
            <a:r>
              <a:rPr lang="zh-CN" altLang="en-US"/>
              <a:t>的</a:t>
            </a:r>
            <a:r>
              <a:rPr lang="en-US" altLang="zh-CN"/>
              <a:t>CallBack</a:t>
            </a:r>
            <a:r>
              <a:rPr lang="zh-CN" altLang="en-US"/>
              <a:t>回调，进行对应消息代理进行时间戳记录。</a:t>
            </a:r>
            <a:endParaRPr lang="zh-CN" altLang="en-US"/>
          </a:p>
          <a:p>
            <a:pPr algn="l"/>
            <a:r>
              <a:rPr lang="en-US" altLang="zh-CN"/>
              <a:t>API 28</a:t>
            </a:r>
            <a:r>
              <a:rPr lang="zh-CN" altLang="en-US"/>
              <a:t>之前没有隐藏系统</a:t>
            </a:r>
            <a:r>
              <a:rPr lang="en-US" altLang="zh-CN"/>
              <a:t>API</a:t>
            </a:r>
            <a:r>
              <a:rPr lang="zh-CN" altLang="en-US"/>
              <a:t>的限制，通过hook ActivityThread的Instrumentation，截取LAUNCH_ACTIVITY、</a:t>
            </a:r>
            <a:endParaRPr lang="zh-CN" altLang="en-US"/>
          </a:p>
          <a:p>
            <a:pPr algn="l"/>
            <a:r>
              <a:rPr lang="zh-CN" altLang="en-US"/>
              <a:t>PAUSE_ACTIVITY</a:t>
            </a:r>
            <a:r>
              <a:rPr lang="zh-CN" altLang="en-US">
                <a:sym typeface="+mn-ea"/>
              </a:rPr>
              <a:t>获取启动</a:t>
            </a:r>
            <a:r>
              <a:rPr lang="en-US" altLang="zh-CN">
                <a:sym typeface="+mn-ea"/>
              </a:rPr>
              <a:t>Activity</a:t>
            </a:r>
            <a:r>
              <a:rPr lang="zh-CN" altLang="en-US">
                <a:sym typeface="+mn-ea"/>
              </a:rPr>
              <a:t>、onPause的时间戳</a:t>
            </a:r>
            <a:r>
              <a:rPr lang="zh-CN" altLang="en-US"/>
              <a:t>；</a:t>
            </a:r>
            <a:endParaRPr lang="zh-CN" altLang="en-US"/>
          </a:p>
          <a:p>
            <a:pPr algn="l"/>
            <a:r>
              <a:rPr lang="en-US" altLang="zh-CN"/>
              <a:t>API28</a:t>
            </a:r>
            <a:r>
              <a:rPr lang="zh-CN" altLang="en-US"/>
              <a:t>之后通过反射设置VMRuntime</a:t>
            </a:r>
            <a:r>
              <a:rPr lang="en-US" altLang="zh-CN"/>
              <a:t>.setHiddenApiExemptions()</a:t>
            </a:r>
            <a:r>
              <a:rPr lang="zh-CN" altLang="en-US"/>
              <a:t>越过隐藏</a:t>
            </a:r>
            <a:r>
              <a:rPr lang="en-US" altLang="zh-CN"/>
              <a:t>API</a:t>
            </a:r>
            <a:r>
              <a:rPr lang="zh-CN" altLang="en-US"/>
              <a:t>的限制。</a:t>
            </a:r>
            <a:endParaRPr lang="zh-CN" altLang="en-US"/>
          </a:p>
          <a:p>
            <a:pPr algn="l"/>
            <a:r>
              <a:rPr lang="zh-CN" altLang="en-US">
                <a:sym typeface="+mn-ea"/>
              </a:rPr>
              <a:t>通过hook ActivityThread的Instrumentation，截取getLifecycleStateRequest获取ResumeActivityItem、</a:t>
            </a:r>
            <a:endParaRPr lang="zh-CN" altLang="en-US">
              <a:sym typeface="+mn-ea"/>
            </a:endParaRPr>
          </a:p>
          <a:p>
            <a:pPr algn="l"/>
            <a:r>
              <a:rPr lang="zh-CN" altLang="en-US">
                <a:sym typeface="+mn-ea"/>
              </a:rPr>
              <a:t>PauseActivityItem获取启动</a:t>
            </a:r>
            <a:r>
              <a:rPr lang="en-US" altLang="zh-CN">
                <a:sym typeface="+mn-ea"/>
              </a:rPr>
              <a:t>Activity</a:t>
            </a:r>
            <a:r>
              <a:rPr lang="zh-CN" altLang="en-US">
                <a:sym typeface="+mn-ea"/>
              </a:rPr>
              <a:t>、onPause的时间戳；</a:t>
            </a:r>
            <a:endParaRPr lang="zh-CN" altLang="en-US">
              <a:sym typeface="+mn-ea"/>
            </a:endParaRPr>
          </a:p>
          <a:p>
            <a:pPr algn="l"/>
            <a:r>
              <a:rPr lang="zh-CN" altLang="en-US"/>
              <a:t>在</a:t>
            </a:r>
            <a:r>
              <a:rPr lang="en-US" altLang="zh-CN"/>
              <a:t>Activity</a:t>
            </a:r>
            <a:r>
              <a:rPr lang="zh-CN" altLang="en-US"/>
              <a:t>创建结束的时候通过DecorView里面</a:t>
            </a:r>
            <a:r>
              <a:rPr lang="en-US" altLang="zh-CN"/>
              <a:t>post</a:t>
            </a:r>
            <a:r>
              <a:rPr lang="zh-CN" altLang="en-US"/>
              <a:t>消息执行记录</a:t>
            </a:r>
            <a:r>
              <a:rPr lang="en-US" altLang="zh-CN"/>
              <a:t>Render</a:t>
            </a:r>
            <a:r>
              <a:rPr lang="zh-CN" altLang="en-US"/>
              <a:t>执行时间。实现AOP的耗时统计。</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841500" cy="368300"/>
          </a:xfrm>
          <a:prstGeom prst="rect">
            <a:avLst/>
          </a:prstGeom>
          <a:noFill/>
        </p:spPr>
        <p:txBody>
          <a:bodyPr wrap="none" rtlCol="0">
            <a:spAutoFit/>
          </a:bodyPr>
          <a:p>
            <a:pPr algn="l"/>
            <a:r>
              <a:rPr lang="zh-CN" altLang="en-US"/>
              <a:t>Activity启动耗时</a:t>
            </a:r>
            <a:endParaRPr lang="zh-CN" altLang="en-US"/>
          </a:p>
        </p:txBody>
      </p:sp>
      <p:sp>
        <p:nvSpPr>
          <p:cNvPr id="5" name="矩形 4"/>
          <p:cNvSpPr/>
          <p:nvPr/>
        </p:nvSpPr>
        <p:spPr>
          <a:xfrm>
            <a:off x="44386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HandlerHooker.doHook</a:t>
            </a:r>
            <a:endParaRPr lang="en-US" altLang="zh-CN"/>
          </a:p>
        </p:txBody>
      </p:sp>
      <p:sp>
        <p:nvSpPr>
          <p:cNvPr id="6" name="矩形 5"/>
          <p:cNvSpPr/>
          <p:nvPr/>
        </p:nvSpPr>
        <p:spPr>
          <a:xfrm>
            <a:off x="3616325" y="1022350"/>
            <a:ext cx="227203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Reflection.unseal</a:t>
            </a:r>
            <a:endParaRPr lang="zh-CN" altLang="en-US"/>
          </a:p>
        </p:txBody>
      </p:sp>
      <p:cxnSp>
        <p:nvCxnSpPr>
          <p:cNvPr id="8" name="直接箭头连接符 7"/>
          <p:cNvCxnSpPr>
            <a:stCxn id="5" idx="3"/>
            <a:endCxn id="6" idx="1"/>
          </p:cNvCxnSpPr>
          <p:nvPr/>
        </p:nvCxnSpPr>
        <p:spPr>
          <a:xfrm>
            <a:off x="3183890" y="1206500"/>
            <a:ext cx="4324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6" idx="0"/>
            <a:endCxn id="5" idx="0"/>
          </p:cNvCxnSpPr>
          <p:nvPr/>
        </p:nvCxnSpPr>
        <p:spPr>
          <a:xfrm rot="16200000" flipV="1">
            <a:off x="3283268" y="-446722"/>
            <a:ext cx="3175" cy="2938145"/>
          </a:xfrm>
          <a:prstGeom prst="curvedConnector3">
            <a:avLst>
              <a:gd name="adj1" fmla="val 756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766695" y="278130"/>
            <a:ext cx="1266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API &lt; 28</a:t>
            </a:r>
            <a:endParaRPr lang="en-US" altLang="zh-CN"/>
          </a:p>
        </p:txBody>
      </p:sp>
      <p:sp>
        <p:nvSpPr>
          <p:cNvPr id="11" name="矩形 10"/>
          <p:cNvSpPr/>
          <p:nvPr/>
        </p:nvSpPr>
        <p:spPr>
          <a:xfrm>
            <a:off x="6320790" y="1021080"/>
            <a:ext cx="4180205"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VMRuntime</a:t>
            </a:r>
            <a:r>
              <a:rPr lang="en-US" altLang="zh-CN"/>
              <a:t>.setHiddenApiExemptions</a:t>
            </a:r>
            <a:endParaRPr lang="en-US" altLang="zh-CN"/>
          </a:p>
        </p:txBody>
      </p:sp>
      <p:cxnSp>
        <p:nvCxnSpPr>
          <p:cNvPr id="12" name="曲线连接符 11"/>
          <p:cNvCxnSpPr>
            <a:stCxn id="6" idx="2"/>
            <a:endCxn id="11" idx="2"/>
          </p:cNvCxnSpPr>
          <p:nvPr/>
        </p:nvCxnSpPr>
        <p:spPr>
          <a:xfrm rot="5400000" flipV="1">
            <a:off x="6581140" y="-438785"/>
            <a:ext cx="3175" cy="3658870"/>
          </a:xfrm>
          <a:prstGeom prst="curvedConnector3">
            <a:avLst>
              <a:gd name="adj1" fmla="val 1258333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949950" y="1892935"/>
            <a:ext cx="1266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API &gt; 28</a:t>
            </a:r>
            <a:endParaRPr lang="en-US" altLang="zh-CN"/>
          </a:p>
        </p:txBody>
      </p:sp>
      <p:sp>
        <p:nvSpPr>
          <p:cNvPr id="16" name="矩形 15"/>
          <p:cNvSpPr/>
          <p:nvPr/>
        </p:nvSpPr>
        <p:spPr>
          <a:xfrm>
            <a:off x="4060190" y="2660015"/>
            <a:ext cx="407162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HandlerHooker.hookInstrumentation</a:t>
            </a:r>
            <a:endParaRPr lang="zh-CN" altLang="en-US"/>
          </a:p>
        </p:txBody>
      </p:sp>
      <p:cxnSp>
        <p:nvCxnSpPr>
          <p:cNvPr id="17" name="曲线连接符 16"/>
          <p:cNvCxnSpPr>
            <a:stCxn id="11" idx="3"/>
            <a:endCxn id="16" idx="3"/>
          </p:cNvCxnSpPr>
          <p:nvPr/>
        </p:nvCxnSpPr>
        <p:spPr>
          <a:xfrm flipH="1">
            <a:off x="8131810" y="1206500"/>
            <a:ext cx="2369185" cy="1637665"/>
          </a:xfrm>
          <a:prstGeom prst="curvedConnector3">
            <a:avLst>
              <a:gd name="adj1" fmla="val -100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5" idx="2"/>
            <a:endCxn id="16" idx="1"/>
          </p:cNvCxnSpPr>
          <p:nvPr/>
        </p:nvCxnSpPr>
        <p:spPr>
          <a:xfrm rot="5400000" flipV="1">
            <a:off x="2210118" y="994093"/>
            <a:ext cx="1454150" cy="224599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下箭头 18"/>
          <p:cNvSpPr/>
          <p:nvPr/>
        </p:nvSpPr>
        <p:spPr>
          <a:xfrm>
            <a:off x="5819775" y="3147060"/>
            <a:ext cx="363220" cy="339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4060190" y="3606165"/>
            <a:ext cx="407162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替换ActivityThread</a:t>
            </a:r>
            <a:r>
              <a:rPr lang="en-US" altLang="zh-CN"/>
              <a:t>.mH.mCallback</a:t>
            </a:r>
            <a:endParaRPr lang="en-US" altLang="zh-CN"/>
          </a:p>
        </p:txBody>
      </p:sp>
      <p:sp>
        <p:nvSpPr>
          <p:cNvPr id="21" name="矩形 20"/>
          <p:cNvSpPr/>
          <p:nvPr/>
        </p:nvSpPr>
        <p:spPr>
          <a:xfrm>
            <a:off x="8715375" y="3606165"/>
            <a:ext cx="2499360"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ProxyHandlerCallback</a:t>
            </a:r>
          </a:p>
        </p:txBody>
      </p:sp>
      <p:cxnSp>
        <p:nvCxnSpPr>
          <p:cNvPr id="22" name="直接箭头连接符 21"/>
          <p:cNvCxnSpPr>
            <a:stCxn id="20" idx="3"/>
            <a:endCxn id="21" idx="1"/>
          </p:cNvCxnSpPr>
          <p:nvPr/>
        </p:nvCxnSpPr>
        <p:spPr>
          <a:xfrm flipV="1">
            <a:off x="8131810" y="3776345"/>
            <a:ext cx="58356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下箭头 22"/>
          <p:cNvSpPr/>
          <p:nvPr/>
        </p:nvSpPr>
        <p:spPr>
          <a:xfrm>
            <a:off x="9801860" y="4060190"/>
            <a:ext cx="292735" cy="293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8715375" y="4467860"/>
            <a:ext cx="2499360" cy="5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重写handleMessage进行消息切面处理</a:t>
            </a:r>
            <a:endParaRPr lang="zh-CN" altLang="en-US"/>
          </a:p>
        </p:txBody>
      </p:sp>
      <p:sp>
        <p:nvSpPr>
          <p:cNvPr id="25" name="矩形 24"/>
          <p:cNvSpPr/>
          <p:nvPr/>
        </p:nvSpPr>
        <p:spPr>
          <a:xfrm>
            <a:off x="5632450" y="4467860"/>
            <a:ext cx="2499360" cy="5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preDispatch</a:t>
            </a:r>
            <a:r>
              <a:rPr lang="zh-CN"/>
              <a:t>在消息分发前进行时间戳记录</a:t>
            </a:r>
            <a:endParaRPr lang="zh-CN"/>
          </a:p>
        </p:txBody>
      </p:sp>
      <p:cxnSp>
        <p:nvCxnSpPr>
          <p:cNvPr id="26" name="直接箭头连接符 25"/>
          <p:cNvCxnSpPr>
            <a:stCxn id="24" idx="1"/>
            <a:endCxn id="25" idx="3"/>
          </p:cNvCxnSpPr>
          <p:nvPr/>
        </p:nvCxnSpPr>
        <p:spPr>
          <a:xfrm flipH="1">
            <a:off x="8131810" y="4719955"/>
            <a:ext cx="58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615690" y="4295140"/>
            <a:ext cx="1266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API &lt; 28</a:t>
            </a:r>
            <a:endParaRPr lang="en-US" altLang="zh-CN"/>
          </a:p>
        </p:txBody>
      </p:sp>
      <p:sp>
        <p:nvSpPr>
          <p:cNvPr id="28" name="矩形 27"/>
          <p:cNvSpPr/>
          <p:nvPr/>
        </p:nvSpPr>
        <p:spPr>
          <a:xfrm>
            <a:off x="1116965" y="4971415"/>
            <a:ext cx="2499360" cy="5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LAUNCH_ACTIVITY</a:t>
            </a:r>
          </a:p>
          <a:p>
            <a:pPr algn="ctr"/>
            <a:r>
              <a:t>PAUSE_ACTIVITY</a:t>
            </a:r>
          </a:p>
        </p:txBody>
      </p:sp>
      <p:cxnSp>
        <p:nvCxnSpPr>
          <p:cNvPr id="29" name="曲线连接符 28"/>
          <p:cNvCxnSpPr>
            <a:stCxn id="25" idx="1"/>
            <a:endCxn id="28" idx="3"/>
          </p:cNvCxnSpPr>
          <p:nvPr/>
        </p:nvCxnSpPr>
        <p:spPr>
          <a:xfrm rot="10800000" flipV="1">
            <a:off x="3615690" y="4719320"/>
            <a:ext cx="2016125" cy="503555"/>
          </a:xfrm>
          <a:prstGeom prst="curvedConnector3">
            <a:avLst>
              <a:gd name="adj1" fmla="val 49984"/>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865620" y="5518150"/>
            <a:ext cx="1266190"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API &gt; 28</a:t>
            </a:r>
            <a:endParaRPr lang="en-US" altLang="zh-CN"/>
          </a:p>
        </p:txBody>
      </p:sp>
      <p:sp>
        <p:nvSpPr>
          <p:cNvPr id="31" name="矩形 30"/>
          <p:cNvSpPr/>
          <p:nvPr/>
        </p:nvSpPr>
        <p:spPr>
          <a:xfrm>
            <a:off x="1116330" y="5991860"/>
            <a:ext cx="2499360" cy="5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ResumeActivityItem</a:t>
            </a:r>
          </a:p>
          <a:p>
            <a:pPr algn="ctr"/>
            <a:r>
              <a:t>PauseActivityItem</a:t>
            </a:r>
          </a:p>
        </p:txBody>
      </p:sp>
      <p:sp>
        <p:nvSpPr>
          <p:cNvPr id="33" name="矩形 32"/>
          <p:cNvSpPr/>
          <p:nvPr/>
        </p:nvSpPr>
        <p:spPr>
          <a:xfrm>
            <a:off x="4276725" y="6001385"/>
            <a:ext cx="2499360" cy="5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Message</a:t>
            </a:r>
            <a:r>
              <a:rPr lang="en-US"/>
              <a:t>.getLifecycleStateRequest</a:t>
            </a:r>
            <a:endParaRPr lang="en-US"/>
          </a:p>
        </p:txBody>
      </p:sp>
      <p:cxnSp>
        <p:nvCxnSpPr>
          <p:cNvPr id="34" name="曲线连接符 33"/>
          <p:cNvCxnSpPr>
            <a:stCxn id="25" idx="2"/>
            <a:endCxn id="33" idx="0"/>
          </p:cNvCxnSpPr>
          <p:nvPr/>
        </p:nvCxnSpPr>
        <p:spPr>
          <a:xfrm rot="5400000">
            <a:off x="5688965" y="4808220"/>
            <a:ext cx="1029970" cy="1355725"/>
          </a:xfrm>
          <a:prstGeom prst="curvedConnector3">
            <a:avLst>
              <a:gd name="adj1" fmla="val 499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3" idx="1"/>
            <a:endCxn id="31" idx="3"/>
          </p:cNvCxnSpPr>
          <p:nvPr/>
        </p:nvCxnSpPr>
        <p:spPr>
          <a:xfrm flipH="1" flipV="1">
            <a:off x="3615690" y="6243955"/>
            <a:ext cx="66103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77545" y="3035300"/>
            <a:ext cx="265747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ActivityCounter.render</a:t>
            </a:r>
            <a:endParaRPr lang="zh-CN" altLang="en-US"/>
          </a:p>
        </p:txBody>
      </p:sp>
      <p:cxnSp>
        <p:nvCxnSpPr>
          <p:cNvPr id="37" name="曲线连接符 36"/>
          <p:cNvCxnSpPr>
            <a:stCxn id="28" idx="1"/>
            <a:endCxn id="36" idx="1"/>
          </p:cNvCxnSpPr>
          <p:nvPr/>
        </p:nvCxnSpPr>
        <p:spPr>
          <a:xfrm rot="10800000">
            <a:off x="677545" y="3219450"/>
            <a:ext cx="439420" cy="2004060"/>
          </a:xfrm>
          <a:prstGeom prst="curvedConnector3">
            <a:avLst>
              <a:gd name="adj1" fmla="val 1541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1" idx="1"/>
            <a:endCxn id="36" idx="1"/>
          </p:cNvCxnSpPr>
          <p:nvPr/>
        </p:nvCxnSpPr>
        <p:spPr>
          <a:xfrm rot="10800000">
            <a:off x="676910" y="3218815"/>
            <a:ext cx="438785" cy="3024505"/>
          </a:xfrm>
          <a:prstGeom prst="curvedConnector3">
            <a:avLst>
              <a:gd name="adj1" fmla="val 154269"/>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19150" y="3945890"/>
            <a:ext cx="2657475" cy="566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activity.getWindow().getDecorView().post</a:t>
            </a:r>
            <a:r>
              <a:rPr lang="en-US" altLang="zh-CN"/>
              <a:t>()</a:t>
            </a:r>
            <a:endParaRPr lang="en-US" altLang="zh-CN"/>
          </a:p>
        </p:txBody>
      </p:sp>
      <p:cxnSp>
        <p:nvCxnSpPr>
          <p:cNvPr id="40" name="直接箭头连接符 39"/>
          <p:cNvCxnSpPr>
            <a:stCxn id="36" idx="2"/>
            <a:endCxn id="39" idx="0"/>
          </p:cNvCxnSpPr>
          <p:nvPr/>
        </p:nvCxnSpPr>
        <p:spPr>
          <a:xfrm>
            <a:off x="2006600" y="3402965"/>
            <a:ext cx="141605"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2049145" cy="368300"/>
          </a:xfrm>
          <a:prstGeom prst="rect">
            <a:avLst/>
          </a:prstGeom>
          <a:noFill/>
        </p:spPr>
        <p:txBody>
          <a:bodyPr wrap="none" rtlCol="0">
            <a:spAutoFit/>
          </a:bodyPr>
          <a:p>
            <a:pPr algn="l"/>
            <a:r>
              <a:rPr lang="zh-CN" altLang="en-US"/>
              <a:t>A</a:t>
            </a:r>
            <a:r>
              <a:rPr lang="en-US" altLang="zh-CN"/>
              <a:t>pp/</a:t>
            </a:r>
            <a:r>
              <a:rPr lang="zh-CN" altLang="en-US"/>
              <a:t>函数启动耗时</a:t>
            </a:r>
            <a:endParaRPr lang="zh-CN" altLang="en-US"/>
          </a:p>
        </p:txBody>
      </p:sp>
      <p:sp>
        <p:nvSpPr>
          <p:cNvPr id="5" name="文本框 4"/>
          <p:cNvSpPr txBox="1"/>
          <p:nvPr/>
        </p:nvSpPr>
        <p:spPr>
          <a:xfrm>
            <a:off x="315595" y="792480"/>
            <a:ext cx="6344285" cy="368300"/>
          </a:xfrm>
          <a:prstGeom prst="rect">
            <a:avLst/>
          </a:prstGeom>
          <a:noFill/>
        </p:spPr>
        <p:txBody>
          <a:bodyPr wrap="none" rtlCol="0" anchor="t">
            <a:spAutoFit/>
          </a:bodyPr>
          <a:p>
            <a:pPr algn="l"/>
            <a:r>
              <a:rPr lang="zh-CN" altLang="en-US">
                <a:sym typeface="+mn-ea"/>
              </a:rPr>
              <a:t>A</a:t>
            </a:r>
            <a:r>
              <a:rPr lang="en-US" altLang="zh-CN">
                <a:sym typeface="+mn-ea"/>
              </a:rPr>
              <a:t>pp</a:t>
            </a:r>
            <a:r>
              <a:rPr lang="zh-CN" altLang="en-US">
                <a:sym typeface="+mn-ea"/>
              </a:rPr>
              <a:t>启动成功的标志：</a:t>
            </a:r>
            <a:r>
              <a:rPr lang="en-US" altLang="zh-CN">
                <a:sym typeface="+mn-ea"/>
              </a:rPr>
              <a:t>Application</a:t>
            </a:r>
            <a:r>
              <a:rPr lang="zh-CN" altLang="en-US">
                <a:sym typeface="+mn-ea"/>
              </a:rPr>
              <a:t>的</a:t>
            </a:r>
            <a:r>
              <a:rPr lang="en-US" altLang="zh-CN">
                <a:sym typeface="+mn-ea"/>
              </a:rPr>
              <a:t>onCreate</a:t>
            </a:r>
            <a:r>
              <a:rPr lang="zh-CN" altLang="en-US">
                <a:sym typeface="+mn-ea"/>
              </a:rPr>
              <a:t>方法执行结束。</a:t>
            </a:r>
            <a:endParaRPr lang="zh-CN" altLang="en-US"/>
          </a:p>
        </p:txBody>
      </p:sp>
      <p:sp>
        <p:nvSpPr>
          <p:cNvPr id="6" name="文本框 5"/>
          <p:cNvSpPr txBox="1"/>
          <p:nvPr/>
        </p:nvSpPr>
        <p:spPr>
          <a:xfrm>
            <a:off x="315595" y="1307465"/>
            <a:ext cx="9618345" cy="645160"/>
          </a:xfrm>
          <a:prstGeom prst="rect">
            <a:avLst/>
          </a:prstGeom>
          <a:noFill/>
        </p:spPr>
        <p:txBody>
          <a:bodyPr wrap="none" rtlCol="0" anchor="t">
            <a:spAutoFit/>
          </a:bodyPr>
          <a:p>
            <a:pPr algn="l"/>
            <a:r>
              <a:rPr lang="zh-CN" altLang="en-US">
                <a:sym typeface="+mn-ea"/>
              </a:rPr>
              <a:t>A</a:t>
            </a:r>
            <a:r>
              <a:rPr lang="en-US" altLang="zh-CN">
                <a:sym typeface="+mn-ea"/>
              </a:rPr>
              <a:t>pp</a:t>
            </a:r>
            <a:r>
              <a:rPr lang="zh-CN" altLang="en-US">
                <a:sym typeface="+mn-ea"/>
              </a:rPr>
              <a:t>启动流程：</a:t>
            </a:r>
            <a:endParaRPr lang="zh-CN" altLang="en-US">
              <a:sym typeface="+mn-ea"/>
            </a:endParaRPr>
          </a:p>
          <a:p>
            <a:pPr algn="l"/>
            <a:r>
              <a:rPr lang="zh-CN" altLang="en-US"/>
              <a:t>开发者能够接触到的流程主要有</a:t>
            </a:r>
            <a:r>
              <a:rPr lang="en-US" altLang="zh-CN">
                <a:sym typeface="+mn-ea"/>
              </a:rPr>
              <a:t>Application.</a:t>
            </a:r>
            <a:r>
              <a:rPr lang="zh-CN" altLang="en-US"/>
              <a:t>attachBaseContext、</a:t>
            </a:r>
            <a:r>
              <a:rPr lang="en-US" altLang="zh-CN">
                <a:sym typeface="+mn-ea"/>
              </a:rPr>
              <a:t>Application.onCreate</a:t>
            </a:r>
            <a:r>
              <a:rPr lang="zh-CN" altLang="en-US">
                <a:sym typeface="+mn-ea"/>
              </a:rPr>
              <a:t>方法。</a:t>
            </a:r>
            <a:endParaRPr lang="zh-CN" altLang="en-US">
              <a:sym typeface="+mn-ea"/>
            </a:endParaRPr>
          </a:p>
        </p:txBody>
      </p:sp>
      <p:sp>
        <p:nvSpPr>
          <p:cNvPr id="8" name="文本框 7"/>
          <p:cNvSpPr txBox="1"/>
          <p:nvPr/>
        </p:nvSpPr>
        <p:spPr>
          <a:xfrm>
            <a:off x="320675" y="2099310"/>
            <a:ext cx="7884795" cy="645160"/>
          </a:xfrm>
          <a:prstGeom prst="rect">
            <a:avLst/>
          </a:prstGeom>
          <a:noFill/>
        </p:spPr>
        <p:txBody>
          <a:bodyPr wrap="none" rtlCol="0">
            <a:spAutoFit/>
          </a:bodyPr>
          <a:p>
            <a:pPr algn="l"/>
            <a:r>
              <a:rPr lang="zh-CN" altLang="en-US"/>
              <a:t>实现方案：若想实现</a:t>
            </a:r>
            <a:r>
              <a:rPr lang="zh-CN" altLang="en-US">
                <a:sym typeface="+mn-ea"/>
              </a:rPr>
              <a:t>A</a:t>
            </a:r>
            <a:r>
              <a:rPr lang="en-US" altLang="zh-CN">
                <a:sym typeface="+mn-ea"/>
              </a:rPr>
              <a:t>pp</a:t>
            </a:r>
            <a:r>
              <a:rPr lang="zh-CN" altLang="en-US"/>
              <a:t>的启动耗时统计功能，</a:t>
            </a:r>
            <a:endParaRPr lang="zh-CN" altLang="en-US"/>
          </a:p>
          <a:p>
            <a:pPr algn="l"/>
            <a:r>
              <a:rPr lang="zh-CN" altLang="en-US"/>
              <a:t>只需要统计</a:t>
            </a:r>
            <a:r>
              <a:rPr lang="zh-CN" altLang="en-US">
                <a:sym typeface="+mn-ea"/>
              </a:rPr>
              <a:t>attachBaseContext、</a:t>
            </a:r>
            <a:r>
              <a:rPr lang="en-US" altLang="zh-CN">
                <a:sym typeface="+mn-ea"/>
              </a:rPr>
              <a:t>onCreate</a:t>
            </a:r>
            <a:r>
              <a:rPr lang="zh-CN" altLang="en-US">
                <a:sym typeface="+mn-ea"/>
              </a:rPr>
              <a:t>方法的执行时间，然后相加即可。</a:t>
            </a:r>
            <a:endParaRPr lang="zh-CN" altLang="en-US">
              <a:sym typeface="+mn-ea"/>
            </a:endParaRPr>
          </a:p>
        </p:txBody>
      </p:sp>
      <p:sp>
        <p:nvSpPr>
          <p:cNvPr id="7" name="文本框 6"/>
          <p:cNvSpPr txBox="1"/>
          <p:nvPr/>
        </p:nvSpPr>
        <p:spPr>
          <a:xfrm>
            <a:off x="315595" y="2891155"/>
            <a:ext cx="8018145" cy="1198880"/>
          </a:xfrm>
          <a:prstGeom prst="rect">
            <a:avLst/>
          </a:prstGeom>
          <a:noFill/>
        </p:spPr>
        <p:txBody>
          <a:bodyPr wrap="none" rtlCol="0" anchor="t">
            <a:spAutoFit/>
          </a:bodyPr>
          <a:p>
            <a:pPr algn="l"/>
            <a:r>
              <a:rPr lang="en-US" altLang="zh-CN">
                <a:sym typeface="+mn-ea"/>
              </a:rPr>
              <a:t>AOP</a:t>
            </a:r>
            <a:r>
              <a:rPr lang="zh-CN" altLang="en-US">
                <a:sym typeface="+mn-ea"/>
              </a:rPr>
              <a:t>记录时间戳：通过设计一个</a:t>
            </a:r>
            <a:r>
              <a:rPr lang="en-US" altLang="zh-CN">
                <a:sym typeface="+mn-ea"/>
              </a:rPr>
              <a:t>App</a:t>
            </a:r>
            <a:r>
              <a:rPr lang="zh-CN" altLang="en-US">
                <a:sym typeface="+mn-ea"/>
              </a:rPr>
              <a:t>耗时启动工具类，</a:t>
            </a:r>
            <a:endParaRPr lang="zh-CN" altLang="en-US">
              <a:sym typeface="+mn-ea"/>
            </a:endParaRPr>
          </a:p>
          <a:p>
            <a:pPr algn="l"/>
            <a:r>
              <a:rPr lang="zh-CN" altLang="en-US">
                <a:sym typeface="+mn-ea"/>
              </a:rPr>
              <a:t>分别记录</a:t>
            </a:r>
            <a:r>
              <a:rPr lang="en-US" altLang="zh-CN">
                <a:sym typeface="+mn-ea"/>
              </a:rPr>
              <a:t>Application.</a:t>
            </a:r>
            <a:r>
              <a:rPr lang="zh-CN" altLang="en-US">
                <a:sym typeface="+mn-ea"/>
              </a:rPr>
              <a:t>attachBaseContext、</a:t>
            </a:r>
            <a:r>
              <a:rPr lang="en-US" altLang="zh-CN">
                <a:sym typeface="+mn-ea"/>
              </a:rPr>
              <a:t>Application.onCreate</a:t>
            </a:r>
            <a:r>
              <a:rPr lang="zh-CN" altLang="en-US">
                <a:sym typeface="+mn-ea"/>
              </a:rPr>
              <a:t>方法的耗时，</a:t>
            </a:r>
            <a:endParaRPr lang="zh-CN" altLang="en-US">
              <a:sym typeface="+mn-ea"/>
            </a:endParaRPr>
          </a:p>
          <a:p>
            <a:pPr algn="l"/>
            <a:r>
              <a:rPr lang="zh-CN" altLang="en-US">
                <a:sym typeface="+mn-ea"/>
              </a:rPr>
              <a:t>通过在</a:t>
            </a:r>
            <a:r>
              <a:rPr lang="zh-CN" altLang="en-US">
                <a:sym typeface="+mn-ea"/>
              </a:rPr>
              <a:t>attachBaseContext、</a:t>
            </a:r>
            <a:r>
              <a:rPr lang="en-US" altLang="zh-CN">
                <a:sym typeface="+mn-ea"/>
              </a:rPr>
              <a:t>onCreate</a:t>
            </a:r>
            <a:r>
              <a:rPr lang="zh-CN" altLang="en-US">
                <a:sym typeface="+mn-ea"/>
              </a:rPr>
              <a:t>函数出入口插入耗时统计代码</a:t>
            </a:r>
            <a:r>
              <a:rPr lang="zh-CN" altLang="en-US">
                <a:sym typeface="+mn-ea"/>
              </a:rPr>
              <a:t>，</a:t>
            </a:r>
            <a:endParaRPr lang="zh-CN" altLang="en-US">
              <a:sym typeface="+mn-ea"/>
            </a:endParaRPr>
          </a:p>
          <a:p>
            <a:pPr algn="l"/>
            <a:r>
              <a:rPr lang="zh-CN" altLang="en-US">
                <a:sym typeface="+mn-ea"/>
              </a:rPr>
              <a:t>记录下执行的时间，然后相加即可。</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2049145" cy="368300"/>
          </a:xfrm>
          <a:prstGeom prst="rect">
            <a:avLst/>
          </a:prstGeom>
          <a:noFill/>
        </p:spPr>
        <p:txBody>
          <a:bodyPr wrap="none" rtlCol="0">
            <a:spAutoFit/>
          </a:bodyPr>
          <a:p>
            <a:pPr algn="l"/>
            <a:r>
              <a:rPr lang="zh-CN" altLang="en-US"/>
              <a:t>A</a:t>
            </a:r>
            <a:r>
              <a:rPr lang="en-US" altLang="zh-CN"/>
              <a:t>pp</a:t>
            </a:r>
            <a:r>
              <a:rPr lang="en-US" altLang="zh-CN">
                <a:sym typeface="+mn-ea"/>
              </a:rPr>
              <a:t>/</a:t>
            </a:r>
            <a:r>
              <a:rPr lang="zh-CN" altLang="en-US">
                <a:sym typeface="+mn-ea"/>
              </a:rPr>
              <a:t>函数</a:t>
            </a:r>
            <a:r>
              <a:rPr lang="zh-CN" altLang="en-US"/>
              <a:t>启动耗时</a:t>
            </a:r>
            <a:endParaRPr lang="zh-CN" altLang="en-US"/>
          </a:p>
        </p:txBody>
      </p:sp>
      <p:sp>
        <p:nvSpPr>
          <p:cNvPr id="5" name="矩形 4"/>
          <p:cNvSpPr/>
          <p:nvPr/>
        </p:nvSpPr>
        <p:spPr>
          <a:xfrm>
            <a:off x="44386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DoKitPlugin.apply</a:t>
            </a:r>
            <a:endParaRPr lang="zh-CN" altLang="en-US"/>
          </a:p>
        </p:txBody>
      </p:sp>
      <p:sp>
        <p:nvSpPr>
          <p:cNvPr id="6" name="矩形 5"/>
          <p:cNvSpPr/>
          <p:nvPr/>
        </p:nvSpPr>
        <p:spPr>
          <a:xfrm>
            <a:off x="355663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DoKitCommTransform</a:t>
            </a:r>
            <a:endParaRPr lang="zh-CN" altLang="en-US"/>
          </a:p>
        </p:txBody>
      </p:sp>
      <p:sp>
        <p:nvSpPr>
          <p:cNvPr id="7" name="矩形 6"/>
          <p:cNvSpPr/>
          <p:nvPr/>
        </p:nvSpPr>
        <p:spPr>
          <a:xfrm>
            <a:off x="6669405" y="1022350"/>
            <a:ext cx="348551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DoKitBaseTransform</a:t>
            </a:r>
            <a:r>
              <a:rPr lang="en-US" altLang="zh-CN"/>
              <a:t>.transform</a:t>
            </a:r>
            <a:endParaRPr lang="en-US" altLang="zh-CN"/>
          </a:p>
        </p:txBody>
      </p:sp>
      <p:sp>
        <p:nvSpPr>
          <p:cNvPr id="8" name="矩形 7"/>
          <p:cNvSpPr/>
          <p:nvPr/>
        </p:nvSpPr>
        <p:spPr>
          <a:xfrm>
            <a:off x="6385560" y="182435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DoKitTransformInvocation</a:t>
            </a:r>
            <a:r>
              <a:rPr lang="en-US" altLang="zh-CN"/>
              <a:t>.transform</a:t>
            </a:r>
            <a:endParaRPr lang="en-US" altLang="zh-CN"/>
          </a:p>
        </p:txBody>
      </p:sp>
      <p:sp>
        <p:nvSpPr>
          <p:cNvPr id="9" name="矩形 8"/>
          <p:cNvSpPr/>
          <p:nvPr/>
        </p:nvSpPr>
        <p:spPr>
          <a:xfrm>
            <a:off x="6385560" y="262636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BaseDoKitAsmTransformer</a:t>
            </a:r>
            <a:r>
              <a:rPr lang="en-US" altLang="zh-CN"/>
              <a:t>.transform</a:t>
            </a:r>
            <a:endParaRPr lang="en-US" altLang="zh-CN"/>
          </a:p>
        </p:txBody>
      </p:sp>
      <p:sp>
        <p:nvSpPr>
          <p:cNvPr id="10" name="矩形 9"/>
          <p:cNvSpPr/>
          <p:nvPr/>
        </p:nvSpPr>
        <p:spPr>
          <a:xfrm>
            <a:off x="6385560" y="342836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GSMClassTransformer</a:t>
            </a:r>
            <a:r>
              <a:rPr lang="en-US" altLang="zh-CN"/>
              <a:t>.transform</a:t>
            </a:r>
            <a:endParaRPr lang="en-US" altLang="zh-CN"/>
          </a:p>
        </p:txBody>
      </p:sp>
      <p:cxnSp>
        <p:nvCxnSpPr>
          <p:cNvPr id="11" name="直接箭头连接符 10"/>
          <p:cNvCxnSpPr>
            <a:stCxn id="5" idx="3"/>
            <a:endCxn id="6" idx="1"/>
          </p:cNvCxnSpPr>
          <p:nvPr/>
        </p:nvCxnSpPr>
        <p:spPr>
          <a:xfrm>
            <a:off x="318389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a:off x="629666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a:off x="8412480" y="139001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9" idx="0"/>
          </p:cNvCxnSpPr>
          <p:nvPr/>
        </p:nvCxnSpPr>
        <p:spPr>
          <a:xfrm>
            <a:off x="8412480" y="2192020"/>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a:off x="8412480" y="299402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644650" y="2670810"/>
            <a:ext cx="4053205" cy="75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MethodCostUtil</a:t>
            </a:r>
            <a:r>
              <a:rPr lang="en-US" altLang="zh-CN"/>
              <a:t>.recodeObjectMethodCostStart</a:t>
            </a:r>
            <a:endParaRPr lang="en-US" altLang="zh-CN"/>
          </a:p>
        </p:txBody>
      </p:sp>
      <p:sp>
        <p:nvSpPr>
          <p:cNvPr id="17" name="矩形 16"/>
          <p:cNvSpPr/>
          <p:nvPr/>
        </p:nvSpPr>
        <p:spPr>
          <a:xfrm>
            <a:off x="1644650" y="3796030"/>
            <a:ext cx="4053205" cy="75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MethodCostUtil</a:t>
            </a:r>
            <a:r>
              <a:rPr lang="en-US" altLang="zh-CN"/>
              <a:t>.recodeStaticMethodCostEnd</a:t>
            </a:r>
            <a:endParaRPr lang="en-US" altLang="zh-CN"/>
          </a:p>
        </p:txBody>
      </p:sp>
      <p:cxnSp>
        <p:nvCxnSpPr>
          <p:cNvPr id="18" name="直接箭头连接符 17"/>
          <p:cNvCxnSpPr>
            <a:stCxn id="10" idx="1"/>
            <a:endCxn id="16" idx="3"/>
          </p:cNvCxnSpPr>
          <p:nvPr/>
        </p:nvCxnSpPr>
        <p:spPr>
          <a:xfrm flipH="1" flipV="1">
            <a:off x="5697855" y="3049905"/>
            <a:ext cx="687705" cy="56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1"/>
            <a:endCxn id="17" idx="3"/>
          </p:cNvCxnSpPr>
          <p:nvPr/>
        </p:nvCxnSpPr>
        <p:spPr>
          <a:xfrm flipH="1">
            <a:off x="5697855" y="3612515"/>
            <a:ext cx="687705" cy="56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783080" cy="368300"/>
          </a:xfrm>
          <a:prstGeom prst="rect">
            <a:avLst/>
          </a:prstGeom>
          <a:noFill/>
        </p:spPr>
        <p:txBody>
          <a:bodyPr wrap="none" rtlCol="0">
            <a:spAutoFit/>
          </a:bodyPr>
          <a:p>
            <a:pPr algn="l"/>
            <a:r>
              <a:rPr lang="zh-CN" altLang="en-US">
                <a:sym typeface="+mn-ea"/>
              </a:rPr>
              <a:t>函数</a:t>
            </a:r>
            <a:r>
              <a:rPr lang="zh-CN" altLang="en-US"/>
              <a:t>调用栈收集</a:t>
            </a:r>
            <a:endParaRPr lang="zh-CN" altLang="en-US"/>
          </a:p>
        </p:txBody>
      </p:sp>
      <p:sp>
        <p:nvSpPr>
          <p:cNvPr id="8" name="文本框 7"/>
          <p:cNvSpPr txBox="1"/>
          <p:nvPr/>
        </p:nvSpPr>
        <p:spPr>
          <a:xfrm>
            <a:off x="315595" y="902970"/>
            <a:ext cx="7269480" cy="1198880"/>
          </a:xfrm>
          <a:prstGeom prst="rect">
            <a:avLst/>
          </a:prstGeom>
          <a:noFill/>
        </p:spPr>
        <p:txBody>
          <a:bodyPr wrap="none" rtlCol="0">
            <a:spAutoFit/>
          </a:bodyPr>
          <a:p>
            <a:pPr algn="l"/>
            <a:r>
              <a:rPr lang="zh-CN" altLang="en-US"/>
              <a:t>实现方案：</a:t>
            </a:r>
            <a:r>
              <a:t>由于在编译期间我们已经知道了函数的上下级关系，</a:t>
            </a:r>
          </a:p>
          <a:p>
            <a:pPr algn="l"/>
            <a:r>
              <a:t>并且将每个函数的调用等级通过方法参数的形式插入了AOP模板中，</a:t>
            </a:r>
          </a:p>
          <a:p>
            <a:pPr algn="l"/>
            <a:r>
              <a:t>所以接下来我们只需要在函数运行期间对每一级的函数进行分类保存，</a:t>
            </a:r>
          </a:p>
          <a:p>
            <a:pPr algn="l"/>
            <a:r>
              <a:t>并通过适当的算法绑定上下级关系即可。</a:t>
            </a:r>
          </a:p>
        </p:txBody>
      </p:sp>
      <p:sp>
        <p:nvSpPr>
          <p:cNvPr id="5" name="文本框 4"/>
          <p:cNvSpPr txBox="1"/>
          <p:nvPr/>
        </p:nvSpPr>
        <p:spPr>
          <a:xfrm>
            <a:off x="315595" y="2359025"/>
            <a:ext cx="7040880" cy="2030095"/>
          </a:xfrm>
          <a:prstGeom prst="rect">
            <a:avLst/>
          </a:prstGeom>
          <a:noFill/>
        </p:spPr>
        <p:txBody>
          <a:bodyPr wrap="none" rtlCol="0">
            <a:spAutoFit/>
          </a:bodyPr>
          <a:p>
            <a:pPr algn="l"/>
            <a:r>
              <a:rPr lang="zh-CN" altLang="en-US"/>
              <a:t>数据结构：根据方法的调用栈结构，可以知道，</a:t>
            </a:r>
            <a:endParaRPr lang="zh-CN" altLang="en-US"/>
          </a:p>
          <a:p>
            <a:pPr algn="l"/>
            <a:r>
              <a:rPr lang="zh-CN" altLang="en-US"/>
              <a:t>每个方法都有一个调用自己的父方法，方法还可以调用多个子方法。</a:t>
            </a:r>
            <a:endParaRPr lang="zh-CN" altLang="en-US"/>
          </a:p>
          <a:p>
            <a:pPr algn="l"/>
            <a:r>
              <a:rPr lang="zh-CN" altLang="en-US"/>
              <a:t>对应的数据结构为：</a:t>
            </a:r>
            <a:endParaRPr lang="zh-CN" altLang="en-US"/>
          </a:p>
          <a:p>
            <a:pPr algn="l"/>
            <a:r>
              <a:rPr lang="en-US" altLang="zh-CN"/>
              <a:t>class MethodNode {</a:t>
            </a:r>
            <a:endParaRPr lang="en-US" altLang="zh-CN"/>
          </a:p>
          <a:p>
            <a:pPr algn="l"/>
            <a:r>
              <a:rPr lang="en-US" altLang="zh-CN"/>
              <a:t>	</a:t>
            </a:r>
            <a:r>
              <a:rPr lang="en-US" altLang="zh-CN">
                <a:sym typeface="+mn-ea"/>
              </a:rPr>
              <a:t>MethodNode  parent;</a:t>
            </a:r>
            <a:endParaRPr lang="en-US" altLang="zh-CN">
              <a:sym typeface="+mn-ea"/>
            </a:endParaRPr>
          </a:p>
          <a:p>
            <a:pPr algn="l"/>
            <a:r>
              <a:rPr lang="en-US" altLang="zh-CN">
                <a:sym typeface="+mn-ea"/>
              </a:rPr>
              <a:t>	List&lt;MethodNode&gt; children;</a:t>
            </a:r>
            <a:endParaRPr lang="en-US" altLang="zh-CN"/>
          </a:p>
          <a:p>
            <a:pPr algn="l"/>
            <a:r>
              <a:rPr lang="en-US" altLang="zh-CN"/>
              <a:t>}</a:t>
            </a:r>
            <a:endParaRPr lang="zh-CN" altLang="en-US"/>
          </a:p>
        </p:txBody>
      </p:sp>
      <p:sp>
        <p:nvSpPr>
          <p:cNvPr id="6" name="文本框 5"/>
          <p:cNvSpPr txBox="1"/>
          <p:nvPr/>
        </p:nvSpPr>
        <p:spPr>
          <a:xfrm>
            <a:off x="315595" y="4646295"/>
            <a:ext cx="7040880" cy="368300"/>
          </a:xfrm>
          <a:prstGeom prst="rect">
            <a:avLst/>
          </a:prstGeom>
          <a:noFill/>
        </p:spPr>
        <p:txBody>
          <a:bodyPr wrap="none" rtlCol="0">
            <a:spAutoFit/>
          </a:bodyPr>
          <a:p>
            <a:pPr algn="l"/>
            <a:r>
              <a:rPr lang="zh-CN" altLang="en-US"/>
              <a:t>打印方式：打印的时候使用深度优先遍历对应的数据结构进行打印。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783080" cy="368300"/>
          </a:xfrm>
          <a:prstGeom prst="rect">
            <a:avLst/>
          </a:prstGeom>
          <a:noFill/>
        </p:spPr>
        <p:txBody>
          <a:bodyPr wrap="none" rtlCol="0">
            <a:spAutoFit/>
          </a:bodyPr>
          <a:p>
            <a:pPr algn="l"/>
            <a:r>
              <a:rPr lang="zh-CN" altLang="en-US">
                <a:sym typeface="+mn-ea"/>
              </a:rPr>
              <a:t>函数</a:t>
            </a:r>
            <a:r>
              <a:rPr lang="zh-CN" altLang="en-US">
                <a:sym typeface="+mn-ea"/>
              </a:rPr>
              <a:t>调用栈收集</a:t>
            </a:r>
            <a:endParaRPr lang="zh-CN" altLang="en-US"/>
          </a:p>
        </p:txBody>
      </p:sp>
      <p:sp>
        <p:nvSpPr>
          <p:cNvPr id="5" name="矩形 4"/>
          <p:cNvSpPr/>
          <p:nvPr/>
        </p:nvSpPr>
        <p:spPr>
          <a:xfrm>
            <a:off x="44386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DoKitPlugin.apply</a:t>
            </a:r>
            <a:endParaRPr lang="zh-CN" altLang="en-US"/>
          </a:p>
        </p:txBody>
      </p:sp>
      <p:sp>
        <p:nvSpPr>
          <p:cNvPr id="6" name="矩形 5"/>
          <p:cNvSpPr/>
          <p:nvPr/>
        </p:nvSpPr>
        <p:spPr>
          <a:xfrm>
            <a:off x="3556635" y="1022350"/>
            <a:ext cx="274002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DoKitDependTransform</a:t>
            </a:r>
            <a:endParaRPr lang="zh-CN" altLang="en-US"/>
          </a:p>
        </p:txBody>
      </p:sp>
      <p:sp>
        <p:nvSpPr>
          <p:cNvPr id="7" name="矩形 6"/>
          <p:cNvSpPr/>
          <p:nvPr/>
        </p:nvSpPr>
        <p:spPr>
          <a:xfrm>
            <a:off x="6669405" y="1022350"/>
            <a:ext cx="348551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DoKitBaseTransform</a:t>
            </a:r>
            <a:r>
              <a:rPr lang="en-US" altLang="zh-CN"/>
              <a:t>.transform</a:t>
            </a:r>
            <a:endParaRPr lang="en-US" altLang="zh-CN"/>
          </a:p>
        </p:txBody>
      </p:sp>
      <p:sp>
        <p:nvSpPr>
          <p:cNvPr id="8" name="矩形 7"/>
          <p:cNvSpPr/>
          <p:nvPr/>
        </p:nvSpPr>
        <p:spPr>
          <a:xfrm>
            <a:off x="6385560" y="182435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DoKitTransformInvocation</a:t>
            </a:r>
            <a:r>
              <a:rPr lang="en-US" altLang="zh-CN"/>
              <a:t>.transform</a:t>
            </a:r>
            <a:endParaRPr lang="en-US" altLang="zh-CN"/>
          </a:p>
        </p:txBody>
      </p:sp>
      <p:sp>
        <p:nvSpPr>
          <p:cNvPr id="9" name="矩形 8"/>
          <p:cNvSpPr/>
          <p:nvPr/>
        </p:nvSpPr>
        <p:spPr>
          <a:xfrm>
            <a:off x="6385560" y="2626360"/>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BaseDoKitAsmTransformer</a:t>
            </a:r>
            <a:r>
              <a:rPr lang="en-US" altLang="zh-CN"/>
              <a:t>.transform</a:t>
            </a:r>
            <a:endParaRPr lang="en-US" altLang="zh-CN"/>
          </a:p>
        </p:txBody>
      </p:sp>
      <p:sp>
        <p:nvSpPr>
          <p:cNvPr id="10" name="矩形 9"/>
          <p:cNvSpPr/>
          <p:nvPr/>
        </p:nvSpPr>
        <p:spPr>
          <a:xfrm>
            <a:off x="6385560" y="3428365"/>
            <a:ext cx="4053205" cy="36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MSDClassTransformer</a:t>
            </a:r>
            <a:r>
              <a:rPr lang="en-US" altLang="zh-CN"/>
              <a:t>.transform</a:t>
            </a:r>
            <a:endParaRPr lang="en-US" altLang="zh-CN"/>
          </a:p>
        </p:txBody>
      </p:sp>
      <p:cxnSp>
        <p:nvCxnSpPr>
          <p:cNvPr id="11" name="直接箭头连接符 10"/>
          <p:cNvCxnSpPr>
            <a:stCxn id="5" idx="3"/>
            <a:endCxn id="6" idx="1"/>
          </p:cNvCxnSpPr>
          <p:nvPr/>
        </p:nvCxnSpPr>
        <p:spPr>
          <a:xfrm>
            <a:off x="318389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a:off x="6296660" y="1206500"/>
            <a:ext cx="372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a:off x="8412480" y="139001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9" idx="0"/>
          </p:cNvCxnSpPr>
          <p:nvPr/>
        </p:nvCxnSpPr>
        <p:spPr>
          <a:xfrm>
            <a:off x="8412480" y="2192020"/>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a:off x="8412480" y="2994025"/>
            <a:ext cx="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644650" y="2670810"/>
            <a:ext cx="4053205" cy="75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MethodStackUtil</a:t>
            </a:r>
            <a:r>
              <a:rPr lang="en-US" altLang="zh-CN"/>
              <a:t>.recodeStaticMethodCostStart</a:t>
            </a:r>
            <a:endParaRPr lang="en-US" altLang="zh-CN"/>
          </a:p>
        </p:txBody>
      </p:sp>
      <p:sp>
        <p:nvSpPr>
          <p:cNvPr id="17" name="矩形 16"/>
          <p:cNvSpPr/>
          <p:nvPr/>
        </p:nvSpPr>
        <p:spPr>
          <a:xfrm>
            <a:off x="1644650" y="3796030"/>
            <a:ext cx="4053205" cy="75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MethodStackUtil</a:t>
            </a:r>
            <a:r>
              <a:rPr lang="en-US" altLang="zh-CN"/>
              <a:t>.recodeStaticMethodCostEnd</a:t>
            </a:r>
            <a:endParaRPr lang="en-US" altLang="zh-CN"/>
          </a:p>
        </p:txBody>
      </p:sp>
      <p:cxnSp>
        <p:nvCxnSpPr>
          <p:cNvPr id="18" name="直接箭头连接符 17"/>
          <p:cNvCxnSpPr>
            <a:stCxn id="10" idx="1"/>
            <a:endCxn id="16" idx="3"/>
          </p:cNvCxnSpPr>
          <p:nvPr/>
        </p:nvCxnSpPr>
        <p:spPr>
          <a:xfrm flipH="1" flipV="1">
            <a:off x="5697855" y="3049905"/>
            <a:ext cx="687705" cy="56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1"/>
            <a:endCxn id="17" idx="3"/>
          </p:cNvCxnSpPr>
          <p:nvPr/>
        </p:nvCxnSpPr>
        <p:spPr>
          <a:xfrm flipH="1">
            <a:off x="5697855" y="3612515"/>
            <a:ext cx="687705" cy="56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277495"/>
            <a:ext cx="1097280" cy="368300"/>
          </a:xfrm>
          <a:prstGeom prst="rect">
            <a:avLst/>
          </a:prstGeom>
          <a:noFill/>
        </p:spPr>
        <p:txBody>
          <a:bodyPr wrap="none" rtlCol="0">
            <a:spAutoFit/>
          </a:bodyPr>
          <a:p>
            <a:pPr algn="l"/>
            <a:r>
              <a:rPr lang="zh-CN" altLang="en-US">
                <a:sym typeface="+mn-ea"/>
              </a:rPr>
              <a:t>大图监测</a:t>
            </a:r>
            <a:endParaRPr lang="zh-CN" altLang="en-US">
              <a:sym typeface="+mn-ea"/>
            </a:endParaRPr>
          </a:p>
        </p:txBody>
      </p:sp>
      <p:sp>
        <p:nvSpPr>
          <p:cNvPr id="5" name="文本框 4"/>
          <p:cNvSpPr txBox="1"/>
          <p:nvPr/>
        </p:nvSpPr>
        <p:spPr>
          <a:xfrm>
            <a:off x="315595" y="782955"/>
            <a:ext cx="10372090" cy="1198880"/>
          </a:xfrm>
          <a:prstGeom prst="rect">
            <a:avLst/>
          </a:prstGeom>
          <a:noFill/>
        </p:spPr>
        <p:txBody>
          <a:bodyPr wrap="none" rtlCol="0">
            <a:spAutoFit/>
          </a:bodyPr>
          <a:p>
            <a:pPr algn="l"/>
            <a:r>
              <a:rPr lang="zh-CN" altLang="en-US">
                <a:sym typeface="+mn-ea"/>
              </a:rPr>
              <a:t>功能要求：</a:t>
            </a:r>
            <a:endParaRPr lang="zh-CN" altLang="en-US">
              <a:sym typeface="+mn-ea"/>
            </a:endParaRPr>
          </a:p>
          <a:p>
            <a:pPr algn="l"/>
            <a:r>
              <a:rPr lang="en-US" altLang="zh-CN">
                <a:sym typeface="+mn-ea"/>
              </a:rPr>
              <a:t>1</a:t>
            </a:r>
            <a:r>
              <a:rPr lang="zh-CN" altLang="en-US">
                <a:sym typeface="+mn-ea"/>
              </a:rPr>
              <a:t>、可以对图片的文件大小和所占用的内存大小设置一个阈值，当图片超过该值的时候进行提示；</a:t>
            </a:r>
            <a:endParaRPr lang="zh-CN" altLang="en-US">
              <a:sym typeface="+mn-ea"/>
            </a:endParaRPr>
          </a:p>
          <a:p>
            <a:pPr algn="l"/>
            <a:r>
              <a:rPr lang="en-US" altLang="zh-CN">
                <a:sym typeface="+mn-ea"/>
              </a:rPr>
              <a:t>2</a:t>
            </a:r>
            <a:r>
              <a:rPr lang="zh-CN" altLang="en-US">
                <a:sym typeface="+mn-ea"/>
              </a:rPr>
              <a:t>、能够得到超标图片的详细信息，包括当前文件大小，所占用内存，图片的加载地址，view的尺寸；</a:t>
            </a:r>
            <a:endParaRPr lang="zh-CN" altLang="en-US">
              <a:sym typeface="+mn-ea"/>
            </a:endParaRPr>
          </a:p>
          <a:p>
            <a:pPr algn="l"/>
            <a:r>
              <a:rPr lang="en-US" altLang="zh-CN">
                <a:sym typeface="+mn-ea"/>
              </a:rPr>
              <a:t>3</a:t>
            </a:r>
            <a:r>
              <a:rPr lang="zh-CN" altLang="en-US">
                <a:sym typeface="+mn-ea"/>
              </a:rPr>
              <a:t>、不论是本地加载图片还是网络加载图片都能够进行监控；</a:t>
            </a:r>
            <a:endParaRPr lang="zh-CN" altLang="en-US">
              <a:sym typeface="+mn-ea"/>
            </a:endParaRPr>
          </a:p>
        </p:txBody>
      </p:sp>
      <p:sp>
        <p:nvSpPr>
          <p:cNvPr id="6" name="文本框 5"/>
          <p:cNvSpPr txBox="1"/>
          <p:nvPr/>
        </p:nvSpPr>
        <p:spPr>
          <a:xfrm>
            <a:off x="315595" y="2118995"/>
            <a:ext cx="10369550" cy="2306955"/>
          </a:xfrm>
          <a:prstGeom prst="rect">
            <a:avLst/>
          </a:prstGeom>
          <a:noFill/>
        </p:spPr>
        <p:txBody>
          <a:bodyPr wrap="none" rtlCol="0" anchor="t">
            <a:spAutoFit/>
          </a:bodyPr>
          <a:p>
            <a:pPr algn="l"/>
            <a:r>
              <a:rPr lang="zh-CN" altLang="en-US">
                <a:sym typeface="+mn-ea"/>
              </a:rPr>
              <a:t>实现方案：加载图片一般都使用第三方框架，所以可以对常用的图片加载框架进行Hook。</a:t>
            </a:r>
            <a:endParaRPr lang="zh-CN" altLang="en-US">
              <a:sym typeface="+mn-ea"/>
            </a:endParaRPr>
          </a:p>
          <a:p>
            <a:pPr algn="l"/>
            <a:r>
              <a:rPr lang="zh-CN" altLang="en-US">
                <a:sym typeface="+mn-ea"/>
              </a:rPr>
              <a:t>当框架下载图片之后，我们可以得到图片的大小，当框架将图片文件构造成Bitmap对象以后，</a:t>
            </a:r>
            <a:endParaRPr lang="zh-CN" altLang="en-US">
              <a:sym typeface="+mn-ea"/>
            </a:endParaRPr>
          </a:p>
          <a:p>
            <a:pPr algn="l"/>
            <a:r>
              <a:rPr lang="zh-CN" altLang="en-US">
                <a:sym typeface="+mn-ea"/>
              </a:rPr>
              <a:t>我们又能得到其所占用的内存。</a:t>
            </a:r>
            <a:endParaRPr lang="zh-CN" altLang="en-US">
              <a:sym typeface="+mn-ea"/>
            </a:endParaRPr>
          </a:p>
          <a:p>
            <a:pPr algn="l"/>
            <a:r>
              <a:rPr lang="zh-CN" altLang="en-US">
                <a:sym typeface="+mn-ea"/>
              </a:rPr>
              <a:t>以Glide框架举例，Glide在成功加载完图片以后会在SingleRequest类的onResourceReady方法中，</a:t>
            </a:r>
            <a:endParaRPr lang="zh-CN" altLang="en-US">
              <a:sym typeface="+mn-ea"/>
            </a:endParaRPr>
          </a:p>
          <a:p>
            <a:pPr algn="l"/>
            <a:r>
              <a:rPr lang="zh-CN" altLang="en-US">
                <a:sym typeface="+mn-ea"/>
              </a:rPr>
              <a:t>对RequestListener接口进行遍历回调。</a:t>
            </a:r>
            <a:endParaRPr lang="zh-CN" altLang="en-US">
              <a:sym typeface="+mn-ea"/>
            </a:endParaRPr>
          </a:p>
          <a:p>
            <a:pPr algn="l"/>
            <a:r>
              <a:rPr lang="zh-CN" altLang="en-US">
                <a:sym typeface="+mn-ea"/>
              </a:rPr>
              <a:t>RequestListener是在SingleRequest构造函数的时候传入的，而且是</a:t>
            </a:r>
            <a:r>
              <a:rPr lang="en-US" altLang="zh-CN">
                <a:sym typeface="+mn-ea"/>
              </a:rPr>
              <a:t>final</a:t>
            </a:r>
            <a:r>
              <a:rPr lang="zh-CN" altLang="en-US">
                <a:sym typeface="+mn-ea"/>
              </a:rPr>
              <a:t>类型</a:t>
            </a:r>
            <a:r>
              <a:rPr lang="zh-CN" altLang="en-US">
                <a:sym typeface="+mn-ea"/>
              </a:rPr>
              <a:t>，</a:t>
            </a:r>
            <a:endParaRPr lang="zh-CN" altLang="en-US">
              <a:sym typeface="+mn-ea"/>
            </a:endParaRPr>
          </a:p>
          <a:p>
            <a:pPr algn="l"/>
            <a:r>
              <a:rPr lang="zh-CN" altLang="en-US">
                <a:sym typeface="+mn-ea"/>
              </a:rPr>
              <a:t>所以我们在构造方法退出之前拿到this.requestListeners，将我们自定义的RequestListener加入其中。</a:t>
            </a:r>
            <a:endParaRPr lang="zh-CN" altLang="en-US">
              <a:sym typeface="+mn-ea"/>
            </a:endParaRPr>
          </a:p>
          <a:p>
            <a:pPr algn="l"/>
            <a:r>
              <a:rPr lang="zh-CN" altLang="en-US">
                <a:sym typeface="+mn-ea"/>
              </a:rPr>
              <a:t>最后在</a:t>
            </a:r>
            <a:r>
              <a:rPr lang="zh-CN" altLang="en-US">
                <a:sym typeface="+mn-ea"/>
              </a:rPr>
              <a:t>onResourceReady方法中获取到对应的</a:t>
            </a:r>
            <a:r>
              <a:rPr lang="en-US" altLang="zh-CN">
                <a:sym typeface="+mn-ea"/>
              </a:rPr>
              <a:t>Bitmap</a:t>
            </a:r>
            <a:r>
              <a:rPr lang="zh-CN" altLang="en-US">
                <a:sym typeface="+mn-ea"/>
              </a:rPr>
              <a:t>进行数据的解析。</a:t>
            </a:r>
            <a:endParaRPr lang="zh-CN" altLang="en-U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9526</Words>
  <Application>WPS 演示</Application>
  <PresentationFormat>宽屏</PresentationFormat>
  <Paragraphs>443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方正书宋_GBK</vt:lpstr>
      <vt:lpstr>Wingdings</vt:lpstr>
      <vt:lpstr>宋体</vt:lpstr>
      <vt:lpstr>宋体-简</vt:lpstr>
      <vt:lpstr>Calibri</vt:lpstr>
      <vt:lpstr>Helvetica Neue</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247</cp:revision>
  <dcterms:created xsi:type="dcterms:W3CDTF">2021-11-24T10:05:30Z</dcterms:created>
  <dcterms:modified xsi:type="dcterms:W3CDTF">2021-11-24T10:05:30Z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