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1" r:id="rId3"/>
    <p:sldId id="262" r:id="rId4"/>
    <p:sldId id="263" r:id="rId5"/>
    <p:sldId id="256" r:id="rId6"/>
    <p:sldId id="269" r:id="rId7"/>
    <p:sldId id="257" r:id="rId8"/>
    <p:sldId id="258" r:id="rId9"/>
    <p:sldId id="259" r:id="rId10"/>
    <p:sldId id="260" r:id="rId12"/>
    <p:sldId id="27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Runtime.apk</a:t>
            </a:r>
            <a:r>
              <a:rPr lang="zh-CN" altLang="en-US">
                <a:sym typeface="+mn-ea"/>
              </a:rPr>
              <a:t>创建坑位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并在宿主</a:t>
            </a:r>
            <a:r>
              <a:rPr lang="en-US" altLang="zh-CN">
                <a:sym typeface="+mn-ea"/>
              </a:rPr>
              <a:t>apk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Manifest</a:t>
            </a:r>
            <a:r>
              <a:rPr lang="zh-CN" altLang="en-US">
                <a:sym typeface="+mn-ea"/>
              </a:rPr>
              <a:t>中声明，骗过系统检查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的问题：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由于ClassLoader的双亲委托机制，当前进程要查找runtime中设置的坑位时候，通过委托机制会优先交给RuntimeClassLoader进行查找。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这样宿主的AndroidManifest.xml注册了坑位，且在插件进程的ClassLoader 也注入了Class。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这样就保证了在插件进程，看起来就像AndroidManifest和Class 都在同一模块一样。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这么做的好处是显而易见的，可以拆开实现，这样就能在插件包中自定义坑位逻辑，而不需要更新宿主。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插件包名为什么要跟宿主一致：</a:t>
            </a:r>
            <a:endParaRPr lang="zh-CN" altLang="en-US"/>
          </a:p>
          <a:p>
            <a:pPr algn="l"/>
            <a:r>
              <a:rPr lang="zh-CN" altLang="en-US"/>
              <a:t>1.正常的构建过程中，aapt会将包名写入到arsc文件中。插件正常安装运行时，如果以</a:t>
            </a:r>
            <a:endParaRPr lang="zh-CN" altLang="en-US"/>
          </a:p>
          <a:p>
            <a:pPr algn="l"/>
            <a:r>
              <a:rPr lang="zh-CN" altLang="en-US"/>
              <a:t>android.content.Context.getPackageName为参数传给</a:t>
            </a:r>
            <a:endParaRPr lang="zh-CN" altLang="en-US"/>
          </a:p>
          <a:p>
            <a:pPr algn="l"/>
            <a:r>
              <a:rPr lang="zh-CN" altLang="en-US"/>
              <a:t>android.content.res.Resources.getIdentifier方法，可以正常获取到资源。但是在插件环境运行时，</a:t>
            </a:r>
            <a:endParaRPr lang="zh-CN" altLang="en-US"/>
          </a:p>
          <a:p>
            <a:pPr algn="l"/>
            <a:r>
              <a:rPr lang="zh-CN" altLang="en-US"/>
              <a:t>Context.getPackageName会得到宿主的packageName，则getIdentifier方法不能正常获取到资源。为此，</a:t>
            </a:r>
            <a:endParaRPr lang="zh-CN" altLang="en-US"/>
          </a:p>
          <a:p>
            <a:pPr algn="l"/>
            <a:r>
              <a:rPr lang="zh-CN" altLang="en-US"/>
              <a:t>一个可选的办法是继承Resources，覆盖getIdentifier方法。但是Resources的构造器已经被标记为</a:t>
            </a:r>
            <a:endParaRPr lang="zh-CN" altLang="en-US"/>
          </a:p>
          <a:p>
            <a:pPr algn="l"/>
            <a:r>
              <a:rPr lang="zh-CN" altLang="en-US"/>
              <a:t>@Deprecated了，未来可能会不可用，因此不首选这个方法。</a:t>
            </a:r>
            <a:endParaRPr lang="zh-CN" altLang="en-US"/>
          </a:p>
          <a:p>
            <a:pPr algn="l"/>
            <a:r>
              <a:rPr lang="zh-CN" altLang="en-US"/>
              <a:t>2.Android系统，更多情况下是OEM修改的Android系统，会在我们的context上调用getPackageName或者</a:t>
            </a:r>
            <a:endParaRPr lang="zh-CN" altLang="en-US"/>
          </a:p>
          <a:p>
            <a:pPr algn="l"/>
            <a:r>
              <a:rPr lang="zh-CN" altLang="en-US"/>
              <a:t>getOpPackageName等方法，然后将这个packageName跨进程传递做它用。系统的其他代码会以这个packageName</a:t>
            </a:r>
            <a:endParaRPr lang="zh-CN" altLang="en-US"/>
          </a:p>
          <a:p>
            <a:pPr algn="l"/>
            <a:r>
              <a:rPr lang="zh-CN" altLang="en-US"/>
              <a:t>去PackageManager中查询权限等信息。如果插件使用自己的包名，就需要在Context的getPackageName等实现中</a:t>
            </a:r>
            <a:endParaRPr lang="zh-CN" altLang="en-US"/>
          </a:p>
          <a:p>
            <a:pPr algn="l"/>
            <a:r>
              <a:rPr lang="zh-CN" altLang="en-US"/>
              <a:t>new Throwable()，然后判断调用来源以决定返回自己的包名还是插件的包名。但是如果保持采用宿主的包名，则没有</a:t>
            </a:r>
            <a:endParaRPr lang="zh-CN" altLang="en-US"/>
          </a:p>
          <a:p>
            <a:pPr algn="l"/>
            <a:r>
              <a:rPr lang="zh-CN" altLang="en-US"/>
              <a:t>这个烦恼。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插件化需要跨越的三大问题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越过AndroidManifest的校验。</a:t>
            </a:r>
            <a:endParaRPr lang="zh-CN" altLang="en-US"/>
          </a:p>
          <a:p>
            <a:r>
              <a:rPr lang="zh-CN" altLang="en-US"/>
              <a:t>查找插件的Class。</a:t>
            </a:r>
            <a:endParaRPr lang="zh-CN" altLang="en-US"/>
          </a:p>
          <a:p>
            <a:r>
              <a:rPr lang="zh-CN" altLang="en-US"/>
              <a:t>加载插件资源。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312420" y="15208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插件启动插件</a:t>
            </a:r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9100" y="6597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ShadowActivity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8170" y="6597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startActivity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7240" y="6597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ShadowContext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6310" y="6597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startActivity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6605" y="1485900"/>
            <a:ext cx="2445385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ComponentManager</a:t>
            </a: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76945" y="23234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startActivity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95970" y="3138170"/>
            <a:ext cx="2445385" cy="5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toActivityContainer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Intent</a:t>
            </a:r>
            <a:endParaRPr lang="zh-CN" altLang="en-US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76945" y="5803900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坑位PluginContainerActivity</a:t>
            </a:r>
            <a:endParaRPr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3600" y="5777865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代理</a:t>
            </a:r>
            <a:r>
              <a:rPr>
                <a:sym typeface="+mn-ea"/>
              </a:rPr>
              <a:t>ShadowActivityDelegate</a:t>
            </a:r>
            <a:endParaRPr>
              <a:sym typeface="+mn-ea"/>
            </a:endParaRPr>
          </a:p>
        </p:txBody>
      </p:sp>
      <p:cxnSp>
        <p:nvCxnSpPr>
          <p:cNvPr id="25" name="直接箭头连接符 24"/>
          <p:cNvCxnSpPr>
            <a:stCxn id="22" idx="1"/>
            <a:endCxn id="24" idx="3"/>
          </p:cNvCxnSpPr>
          <p:nvPr/>
        </p:nvCxnSpPr>
        <p:spPr>
          <a:xfrm flipH="1" flipV="1">
            <a:off x="8028940" y="6205855"/>
            <a:ext cx="54800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0230" y="5777865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分发坑位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的生命周期</a:t>
            </a:r>
            <a:endParaRPr lang="zh-CN" altLang="en-US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06460" y="4199890"/>
            <a:ext cx="2226310" cy="12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创建了新的 宿主代理 Activity 的 intent</a:t>
            </a:r>
            <a:r>
              <a:rPr lang="zh-CN">
                <a:sym typeface="+mn-ea"/>
              </a:rPr>
              <a:t>（宿主</a:t>
            </a:r>
            <a:r>
              <a:rPr lang="en-US" altLang="zh-CN">
                <a:sym typeface="+mn-ea"/>
              </a:rPr>
              <a:t>Manifest</a:t>
            </a:r>
            <a:r>
              <a:rPr lang="zh-CN" altLang="en-US">
                <a:sym typeface="+mn-ea"/>
              </a:rPr>
              <a:t>注册的代理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619615" y="551688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1"/>
            <a:endCxn id="26" idx="3"/>
          </p:cNvCxnSpPr>
          <p:nvPr/>
        </p:nvCxnSpPr>
        <p:spPr>
          <a:xfrm flipH="1">
            <a:off x="5195570" y="6205855"/>
            <a:ext cx="748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0"/>
          </p:cNvCxnSpPr>
          <p:nvPr/>
        </p:nvCxnSpPr>
        <p:spPr>
          <a:xfrm flipV="1">
            <a:off x="4152900" y="4651375"/>
            <a:ext cx="0" cy="1126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4" idx="1"/>
          </p:cNvCxnSpPr>
          <p:nvPr/>
        </p:nvCxnSpPr>
        <p:spPr>
          <a:xfrm>
            <a:off x="2504440" y="879475"/>
            <a:ext cx="633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5223510" y="879475"/>
            <a:ext cx="633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7942580" y="879475"/>
            <a:ext cx="633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9618980" y="1098550"/>
            <a:ext cx="635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9619615" y="1924685"/>
            <a:ext cx="0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 flipH="1">
            <a:off x="9618980" y="2762250"/>
            <a:ext cx="635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35" idx="0"/>
          </p:cNvCxnSpPr>
          <p:nvPr/>
        </p:nvCxnSpPr>
        <p:spPr>
          <a:xfrm>
            <a:off x="9618980" y="3705225"/>
            <a:ext cx="63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75535" y="2980055"/>
            <a:ext cx="3554730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插件在编译的时候会通过ShadowPlugin插件，将Application 全部替换成ShadowApplication。Activity全部替换成ShadowActivity。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三个问题的解决方式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对于第一个问题：因为是插件库把Activity转化成一个不继承任何类的PluginActivity，并依赖坑位Activity的行为。因此只需要声明坑位的Activity，只是这个坑位的Activity需要做特殊处理，可以注入PluginActivity，并调用公有回调。</a:t>
            </a:r>
            <a:endParaRPr lang="zh-CN" altLang="en-US"/>
          </a:p>
          <a:p>
            <a:r>
              <a:rPr lang="zh-CN" altLang="en-US"/>
              <a:t>对于第二个问题：因为不是通过内置的ClassLoader查找Class。而是通过自己生成的ClassLoader 查找Class。</a:t>
            </a:r>
            <a:endParaRPr lang="zh-CN" altLang="en-US"/>
          </a:p>
          <a:p>
            <a:r>
              <a:rPr lang="zh-CN" altLang="en-US"/>
              <a:t>第三个问题：Context都是自己创建的了，可以自己在自己的Context做好资源管理。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替换Shadow的对应的代理类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com.tencent.shadow.core:gradle-plugin 插件是将所有的四大组件，替换成Shadow的对应的代理类。而这些代理类会把工作交给runtime中真正的Activity组件实现。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7845" y="722630"/>
            <a:ext cx="2178050" cy="576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12495" y="5067935"/>
            <a:ext cx="1428750" cy="11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Manager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H="1">
            <a:off x="912495" y="3603625"/>
            <a:ext cx="1803400" cy="204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03390" y="851535"/>
            <a:ext cx="4732020" cy="421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69125" y="1105535"/>
            <a:ext cx="1382395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016750" y="2593975"/>
            <a:ext cx="1334770" cy="118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Runtime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549005" y="3776980"/>
            <a:ext cx="1382395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Business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033780" y="301625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26450" y="3486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插件进程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77515" y="5718810"/>
            <a:ext cx="5571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manger.apk 专门用于联通宿主apk。</a:t>
            </a:r>
          </a:p>
          <a:p>
            <a:pPr algn="l"/>
            <a:r>
              <a:t>当宿主apk启动插件的时候，需要启动manager模块，</a:t>
            </a:r>
          </a:p>
          <a:p>
            <a:pPr algn="l"/>
            <a:r>
              <a:t>加载 loader.apk,runtime.apk,以及业务插件apk。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87065" y="1247775"/>
            <a:ext cx="3383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loader.apk 专门用于映射坑位</a:t>
            </a:r>
            <a:endParaRPr lang="zh-CN" altLang="en-US"/>
          </a:p>
          <a:p>
            <a:pPr algn="l"/>
            <a:r>
              <a:rPr lang="zh-CN" altLang="en-US"/>
              <a:t>四大组件与业务插件中四大组件</a:t>
            </a:r>
            <a:endParaRPr lang="zh-CN" altLang="en-US"/>
          </a:p>
          <a:p>
            <a:pPr algn="l"/>
            <a:r>
              <a:rPr lang="zh-CN" altLang="en-US"/>
              <a:t>对应的类名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74315" y="2606675"/>
            <a:ext cx="39712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runtime.apk 用于申明四大组件的类。</a:t>
            </a:r>
            <a:endParaRPr lang="zh-CN" altLang="en-US"/>
          </a:p>
          <a:p>
            <a:pPr algn="l"/>
            <a:r>
              <a:rPr lang="zh-CN" altLang="en-US"/>
              <a:t>注意runtime.apk中的</a:t>
            </a:r>
            <a:endParaRPr lang="zh-CN" altLang="en-US"/>
          </a:p>
          <a:p>
            <a:pPr algn="l"/>
            <a:r>
              <a:rPr lang="zh-CN" altLang="en-US"/>
              <a:t>AndroidManifest 中不需要声明。</a:t>
            </a:r>
            <a:endParaRPr lang="zh-CN" altLang="en-US"/>
          </a:p>
          <a:p>
            <a:pPr algn="l"/>
            <a:r>
              <a:rPr lang="zh-CN" altLang="en-US"/>
              <a:t>这些坑位需要直接声明到宿主中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741930" y="4242435"/>
            <a:ext cx="3998595" cy="133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169275" y="5239385"/>
            <a:ext cx="336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插件业务生成的apk 业务的实现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35660" y="453390"/>
            <a:ext cx="3022600" cy="60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2620" y="6807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主进程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3170" y="1256665"/>
            <a:ext cx="2237740" cy="49523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2000" y="14046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宿主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1450" y="1996440"/>
            <a:ext cx="1810385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92250" y="212852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PluginManager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79245" y="2769870"/>
            <a:ext cx="1529715" cy="4940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79245" y="2852420"/>
            <a:ext cx="1520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managerImpl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440815" y="3811270"/>
            <a:ext cx="1810385" cy="645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45895" y="3782060"/>
            <a:ext cx="1812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PluginContainer</a:t>
            </a:r>
            <a:endParaRPr lang="en-US" altLang="zh-CN"/>
          </a:p>
          <a:p>
            <a:pPr algn="ctr"/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401445" y="4709795"/>
            <a:ext cx="1810385" cy="645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24940" y="4709795"/>
            <a:ext cx="1854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ym typeface="+mn-ea"/>
              </a:rPr>
              <a:t>PluginContainer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ContentProvider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14145" y="5534025"/>
            <a:ext cx="1875790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40510" y="5638165"/>
            <a:ext cx="1532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PluginLoader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610225" y="466725"/>
            <a:ext cx="6268720" cy="60382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07045" y="68072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22645" y="1256665"/>
            <a:ext cx="2863215" cy="427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34530" y="14046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13780" y="1970405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116320" y="2062480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PluginManagerImpl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6129655" y="2720340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132195" y="2812415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PluginLoaderImpl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132195" y="3418205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134735" y="3510280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ShadowActivity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6146800" y="4030345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146800" y="4122420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ShadowService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6146800" y="4642485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146800" y="4734560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9032240" y="1256665"/>
            <a:ext cx="2714625" cy="49523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87815" y="1404620"/>
            <a:ext cx="2404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PluginProcessService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9233535" y="1867535"/>
            <a:ext cx="2369185" cy="155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77020" y="2049145"/>
            <a:ext cx="2425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DynamicPluginLoader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9297670" y="2748915"/>
            <a:ext cx="2240915" cy="494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353550" y="2812415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PluginLoaderImpl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9164955" y="4116070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156700" y="4195445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onTranasact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9288780" y="5638165"/>
            <a:ext cx="2201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PluginLoaderBinder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908165" y="5649595"/>
            <a:ext cx="85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Binder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11" idx="3"/>
            <a:endCxn id="26" idx="1"/>
          </p:cNvCxnSpPr>
          <p:nvPr/>
        </p:nvCxnSpPr>
        <p:spPr>
          <a:xfrm flipV="1">
            <a:off x="3099435" y="2246630"/>
            <a:ext cx="3016885" cy="789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9" idx="3"/>
            <a:endCxn id="44" idx="1"/>
          </p:cNvCxnSpPr>
          <p:nvPr/>
        </p:nvCxnSpPr>
        <p:spPr>
          <a:xfrm>
            <a:off x="3289935" y="5797550"/>
            <a:ext cx="3618230" cy="36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  <a:endCxn id="43" idx="1"/>
          </p:cNvCxnSpPr>
          <p:nvPr/>
        </p:nvCxnSpPr>
        <p:spPr>
          <a:xfrm flipV="1">
            <a:off x="7759700" y="5822315"/>
            <a:ext cx="1529080" cy="11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1"/>
            <a:endCxn id="28" idx="3"/>
          </p:cNvCxnSpPr>
          <p:nvPr/>
        </p:nvCxnSpPr>
        <p:spPr>
          <a:xfrm flipH="1">
            <a:off x="8567420" y="2996565"/>
            <a:ext cx="786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0"/>
            <a:endCxn id="41" idx="2"/>
          </p:cNvCxnSpPr>
          <p:nvPr/>
        </p:nvCxnSpPr>
        <p:spPr>
          <a:xfrm flipV="1">
            <a:off x="10389870" y="4642485"/>
            <a:ext cx="0" cy="99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2"/>
          </p:cNvCxnSpPr>
          <p:nvPr/>
        </p:nvCxnSpPr>
        <p:spPr>
          <a:xfrm flipV="1">
            <a:off x="10418445" y="3417570"/>
            <a:ext cx="0" cy="6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020820" y="4848225"/>
            <a:ext cx="1494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</a:t>
            </a:r>
            <a:r>
              <a:rPr lang="en-US" altLang="zh-CN"/>
              <a:t>Provider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4076065" y="3950335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</a:t>
            </a:r>
            <a:r>
              <a:rPr lang="en-US" altLang="zh-CN"/>
              <a:t>Activity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19150" y="676275"/>
            <a:ext cx="91313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3195" y="2092960"/>
            <a:ext cx="2412365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com.tencent.shadow.dynamic:host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1275715" y="1367155"/>
            <a:ext cx="93980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33370" y="711200"/>
            <a:ext cx="2108200" cy="62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DynamicPluginManager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732280" y="1021715"/>
            <a:ext cx="11010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33370" y="2092960"/>
            <a:ext cx="2412365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FixedPathPmUpdater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H="1" flipV="1">
            <a:off x="3887470" y="1337945"/>
            <a:ext cx="152400" cy="75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85770" y="3483610"/>
            <a:ext cx="210756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</a:t>
            </a:r>
            <a:r>
              <a:rPr lang="en-US" altLang="zh-CN"/>
              <a:t>Manager.apk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0"/>
            <a:endCxn id="9" idx="2"/>
          </p:cNvCxnSpPr>
          <p:nvPr/>
        </p:nvCxnSpPr>
        <p:spPr>
          <a:xfrm flipV="1">
            <a:off x="4039870" y="2783205"/>
            <a:ext cx="0" cy="700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88355" y="800100"/>
            <a:ext cx="2248535" cy="48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ManagerImplLoader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7" idx="3"/>
            <a:endCxn id="17" idx="1"/>
          </p:cNvCxnSpPr>
          <p:nvPr/>
        </p:nvCxnSpPr>
        <p:spPr>
          <a:xfrm>
            <a:off x="4941570" y="1024890"/>
            <a:ext cx="94678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7" idx="2"/>
          </p:cNvCxnSpPr>
          <p:nvPr/>
        </p:nvCxnSpPr>
        <p:spPr>
          <a:xfrm flipV="1">
            <a:off x="4063365" y="1281430"/>
            <a:ext cx="2949575" cy="214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86405" y="4563110"/>
            <a:ext cx="2412365" cy="84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com.tencent.shadow.dynamic.impl.ManagerFactoryImpl</a:t>
            </a: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H="1" flipV="1">
            <a:off x="4039870" y="3964305"/>
            <a:ext cx="153035" cy="598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4192905" y="1284605"/>
            <a:ext cx="2798445" cy="3278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637655" y="2197735"/>
            <a:ext cx="224853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PluginManagerImpl</a:t>
            </a:r>
          </a:p>
        </p:txBody>
      </p:sp>
      <p:sp>
        <p:nvSpPr>
          <p:cNvPr id="25" name="矩形 24"/>
          <p:cNvSpPr/>
          <p:nvPr/>
        </p:nvSpPr>
        <p:spPr>
          <a:xfrm>
            <a:off x="5501640" y="3495675"/>
            <a:ext cx="199580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ApkClassLoader</a:t>
            </a:r>
          </a:p>
        </p:txBody>
      </p:sp>
      <p:sp>
        <p:nvSpPr>
          <p:cNvPr id="26" name="矩形 25"/>
          <p:cNvSpPr/>
          <p:nvPr/>
        </p:nvSpPr>
        <p:spPr>
          <a:xfrm>
            <a:off x="6086475" y="4563745"/>
            <a:ext cx="3351530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ChangeApkContextWrapper</a:t>
            </a:r>
          </a:p>
        </p:txBody>
      </p:sp>
      <p:sp>
        <p:nvSpPr>
          <p:cNvPr id="27" name="矩形 26"/>
          <p:cNvSpPr/>
          <p:nvPr/>
        </p:nvSpPr>
        <p:spPr>
          <a:xfrm>
            <a:off x="7905750" y="3495675"/>
            <a:ext cx="210756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</a:t>
            </a:r>
            <a:r>
              <a:rPr lang="en-US" altLang="zh-CN"/>
              <a:t>Manager.path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5" idx="0"/>
            <a:endCxn id="23" idx="2"/>
          </p:cNvCxnSpPr>
          <p:nvPr/>
        </p:nvCxnSpPr>
        <p:spPr>
          <a:xfrm flipV="1">
            <a:off x="6499860" y="2678430"/>
            <a:ext cx="126238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</p:cNvCxnSpPr>
          <p:nvPr/>
        </p:nvCxnSpPr>
        <p:spPr>
          <a:xfrm flipV="1">
            <a:off x="7762240" y="2713355"/>
            <a:ext cx="0" cy="185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0"/>
            <a:endCxn id="23" idx="2"/>
          </p:cNvCxnSpPr>
          <p:nvPr/>
        </p:nvCxnSpPr>
        <p:spPr>
          <a:xfrm flipH="1" flipV="1">
            <a:off x="7762240" y="2678430"/>
            <a:ext cx="119761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247505" y="803275"/>
            <a:ext cx="2248535" cy="48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Manage</a:t>
            </a:r>
            <a:r>
              <a:rPr lang="en-US" altLang="zh-CN"/>
              <a:t>APK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7" idx="3"/>
            <a:endCxn id="32" idx="1"/>
          </p:cNvCxnSpPr>
          <p:nvPr/>
        </p:nvCxnSpPr>
        <p:spPr>
          <a:xfrm>
            <a:off x="8136890" y="1040765"/>
            <a:ext cx="111061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709150" y="2043430"/>
            <a:ext cx="2412365" cy="84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com.tencent.shadow.dynamic.impl.ManagerFactoryImpl</a:t>
            </a:r>
          </a:p>
        </p:txBody>
      </p:sp>
      <p:cxnSp>
        <p:nvCxnSpPr>
          <p:cNvPr id="37" name="直接箭头连接符 36"/>
          <p:cNvCxnSpPr>
            <a:endCxn id="23" idx="0"/>
          </p:cNvCxnSpPr>
          <p:nvPr/>
        </p:nvCxnSpPr>
        <p:spPr>
          <a:xfrm flipH="1">
            <a:off x="7762240" y="1296670"/>
            <a:ext cx="2590165" cy="90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54965" y="74930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宿主进程初始化</a:t>
            </a:r>
            <a:r>
              <a:rPr lang="en-US" altLang="zh-CN"/>
              <a:t>Manage</a:t>
            </a:r>
            <a:endParaRPr lang="en-US" altLang="zh-CN"/>
          </a:p>
        </p:txBody>
      </p:sp>
      <p:cxnSp>
        <p:nvCxnSpPr>
          <p:cNvPr id="2" name="直接箭头连接符 1"/>
          <p:cNvCxnSpPr>
            <a:stCxn id="23" idx="3"/>
            <a:endCxn id="36" idx="1"/>
          </p:cNvCxnSpPr>
          <p:nvPr/>
        </p:nvCxnSpPr>
        <p:spPr>
          <a:xfrm>
            <a:off x="8886190" y="2438400"/>
            <a:ext cx="82296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9275" y="711200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Manage</a:t>
            </a:r>
            <a:r>
              <a:rPr lang="en-US" altLang="zh-CN">
                <a:sym typeface="+mn-ea"/>
              </a:rPr>
              <a:t>APK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53715" y="734060"/>
            <a:ext cx="224853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PluginManagerImpl</a:t>
            </a:r>
          </a:p>
        </p:txBody>
      </p:sp>
      <p:cxnSp>
        <p:nvCxnSpPr>
          <p:cNvPr id="5" name="直接箭头连接符 4"/>
          <p:cNvCxnSpPr>
            <a:stCxn id="4" idx="3"/>
            <a:endCxn id="23" idx="1"/>
          </p:cNvCxnSpPr>
          <p:nvPr/>
        </p:nvCxnSpPr>
        <p:spPr>
          <a:xfrm>
            <a:off x="2341245" y="963295"/>
            <a:ext cx="71247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1660" y="1692910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业务</a:t>
            </a:r>
            <a:r>
              <a:rPr lang="en-US" altLang="zh-CN">
                <a:sym typeface="+mn-ea"/>
              </a:rPr>
              <a:t>Plugin.apk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6" idx="0"/>
            <a:endCxn id="23" idx="2"/>
          </p:cNvCxnSpPr>
          <p:nvPr/>
        </p:nvCxnSpPr>
        <p:spPr>
          <a:xfrm flipV="1">
            <a:off x="1477645" y="1214755"/>
            <a:ext cx="2700655" cy="47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81680" y="2675255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目标动作</a:t>
            </a:r>
            <a:endParaRPr lang="zh-CN" altLang="en-US">
              <a:sym typeface="+mn-ea"/>
            </a:endParaRPr>
          </a:p>
        </p:txBody>
      </p:sp>
      <p:cxnSp>
        <p:nvCxnSpPr>
          <p:cNvPr id="9" name="直接箭头连接符 8"/>
          <p:cNvCxnSpPr>
            <a:stCxn id="8" idx="0"/>
          </p:cNvCxnSpPr>
          <p:nvPr/>
        </p:nvCxnSpPr>
        <p:spPr>
          <a:xfrm flipV="1">
            <a:off x="4177665" y="1226185"/>
            <a:ext cx="0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61735" y="734060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InstalledPlugin</a:t>
            </a:r>
            <a:endParaRPr>
              <a:sym typeface="+mn-ea"/>
            </a:endParaRPr>
          </a:p>
        </p:txBody>
      </p:sp>
      <p:cxnSp>
        <p:nvCxnSpPr>
          <p:cNvPr id="11" name="直接箭头连接符 10"/>
          <p:cNvCxnSpPr>
            <a:stCxn id="23" idx="3"/>
            <a:endCxn id="10" idx="1"/>
          </p:cNvCxnSpPr>
          <p:nvPr/>
        </p:nvCxnSpPr>
        <p:spPr>
          <a:xfrm>
            <a:off x="5302250" y="974725"/>
            <a:ext cx="95948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53660" y="1986280"/>
            <a:ext cx="188531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Runtime.dex</a:t>
            </a:r>
            <a:endParaRPr lang="en-US" altLang="zh-CN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5380" y="2675255"/>
            <a:ext cx="188531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业务插件</a:t>
            </a:r>
            <a:r>
              <a:rPr lang="en-US" altLang="zh-CN">
                <a:sym typeface="+mn-ea"/>
              </a:rPr>
              <a:t>.dex</a:t>
            </a:r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52030" y="1986280"/>
            <a:ext cx="188531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Loader.dex</a:t>
            </a:r>
            <a:endParaRPr lang="en-US" altLang="zh-CN">
              <a:sym typeface="+mn-ea"/>
            </a:endParaRPr>
          </a:p>
        </p:txBody>
      </p: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 flipH="1">
            <a:off x="6096635" y="1237615"/>
            <a:ext cx="1061085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5" idx="0"/>
          </p:cNvCxnSpPr>
          <p:nvPr/>
        </p:nvCxnSpPr>
        <p:spPr>
          <a:xfrm>
            <a:off x="7143115" y="1226185"/>
            <a:ext cx="1151890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0"/>
          </p:cNvCxnSpPr>
          <p:nvPr/>
        </p:nvCxnSpPr>
        <p:spPr>
          <a:xfrm flipH="1">
            <a:off x="7158355" y="1226185"/>
            <a:ext cx="8255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61745" y="2675255"/>
            <a:ext cx="179197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宿主PluginProcessService</a:t>
            </a:r>
            <a:endParaRPr lang="zh-CN" altLang="en-US">
              <a:sym typeface="+mn-ea"/>
            </a:endParaRPr>
          </a:p>
        </p:txBody>
      </p:sp>
      <p:cxnSp>
        <p:nvCxnSpPr>
          <p:cNvPr id="21" name="直接箭头连接符 20"/>
          <p:cNvCxnSpPr>
            <a:stCxn id="20" idx="0"/>
            <a:endCxn id="23" idx="2"/>
          </p:cNvCxnSpPr>
          <p:nvPr/>
        </p:nvCxnSpPr>
        <p:spPr>
          <a:xfrm flipV="1">
            <a:off x="2157730" y="1214755"/>
            <a:ext cx="2020570" cy="146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19920" y="3063240"/>
            <a:ext cx="179197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PluginProcessService</a:t>
            </a:r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0090" y="1692910"/>
            <a:ext cx="130556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Context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bindService跨进程</a:t>
            </a:r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19920" y="4433570"/>
            <a:ext cx="1885315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PpsController</a:t>
            </a:r>
            <a:endParaRPr>
              <a:sym typeface="+mn-ea"/>
            </a:endParaRPr>
          </a:p>
          <a:p>
            <a:pPr algn="ctr"/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IBinder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</p:txBody>
      </p:sp>
      <p:cxnSp>
        <p:nvCxnSpPr>
          <p:cNvPr id="28" name="直接箭头连接符 27"/>
          <p:cNvCxnSpPr>
            <a:stCxn id="24" idx="2"/>
            <a:endCxn id="27" idx="0"/>
          </p:cNvCxnSpPr>
          <p:nvPr/>
        </p:nvCxnSpPr>
        <p:spPr>
          <a:xfrm>
            <a:off x="10415905" y="3975735"/>
            <a:ext cx="46990" cy="4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37175" y="5346065"/>
            <a:ext cx="276352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BinderPluginLoader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（获取插件进程的具柄）</a:t>
            </a:r>
            <a:endParaRPr lang="zh-CN" altLang="en-US">
              <a:sym typeface="+mn-ea"/>
            </a:endParaRPr>
          </a:p>
        </p:txBody>
      </p:sp>
      <p:cxnSp>
        <p:nvCxnSpPr>
          <p:cNvPr id="30" name="直接箭头连接符 29"/>
          <p:cNvCxnSpPr>
            <a:stCxn id="27" idx="1"/>
            <a:endCxn id="29" idx="3"/>
          </p:cNvCxnSpPr>
          <p:nvPr/>
        </p:nvCxnSpPr>
        <p:spPr>
          <a:xfrm flipH="1">
            <a:off x="8100695" y="4890135"/>
            <a:ext cx="1419225" cy="83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32765" y="22034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宿主进程加载插件包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251315" y="506730"/>
            <a:ext cx="276352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调用插件的Application的onCreate</a:t>
            </a:r>
            <a:r>
              <a:rPr lang="zh-CN">
                <a:sym typeface="+mn-ea"/>
              </a:rPr>
              <a:t>、检查坑位和插件Activity的映射关系</a:t>
            </a:r>
            <a:endParaRPr lang="zh-CN">
              <a:sym typeface="+mn-ea"/>
            </a:endParaRPr>
          </a:p>
        </p:txBody>
      </p:sp>
      <p:cxnSp>
        <p:nvCxnSpPr>
          <p:cNvPr id="3" name="直接箭头连接符 2"/>
          <p:cNvCxnSpPr>
            <a:stCxn id="10" idx="3"/>
            <a:endCxn id="2" idx="1"/>
          </p:cNvCxnSpPr>
          <p:nvPr/>
        </p:nvCxnSpPr>
        <p:spPr>
          <a:xfrm flipV="1">
            <a:off x="8053705" y="963295"/>
            <a:ext cx="119761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24" idx="0"/>
          </p:cNvCxnSpPr>
          <p:nvPr/>
        </p:nvCxnSpPr>
        <p:spPr>
          <a:xfrm flipH="1">
            <a:off x="10415905" y="1419225"/>
            <a:ext cx="217170" cy="16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37175" y="3975735"/>
            <a:ext cx="276352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setUuidManager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（将自己返回给插件进程）</a:t>
            </a:r>
            <a:endParaRPr lang="zh-CN" altLang="en-US">
              <a:sym typeface="+mn-ea"/>
            </a:endParaRPr>
          </a:p>
        </p:txBody>
      </p:sp>
      <p:cxnSp>
        <p:nvCxnSpPr>
          <p:cNvPr id="22" name="直接箭头连接符 21"/>
          <p:cNvCxnSpPr>
            <a:stCxn id="27" idx="1"/>
            <a:endCxn id="17" idx="3"/>
          </p:cNvCxnSpPr>
          <p:nvPr/>
        </p:nvCxnSpPr>
        <p:spPr>
          <a:xfrm flipH="1" flipV="1">
            <a:off x="8100695" y="4350385"/>
            <a:ext cx="1419225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9555" y="677545"/>
            <a:ext cx="91313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插件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60220" y="567055"/>
            <a:ext cx="179197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PluginProcessService</a:t>
            </a:r>
            <a:endParaRPr lang="zh-CN" altLang="en-US">
              <a:sym typeface="+mn-ea"/>
            </a:endParaRPr>
          </a:p>
        </p:txBody>
      </p:sp>
      <p:cxnSp>
        <p:nvCxnSpPr>
          <p:cNvPr id="6" name="直接箭头连接符 5"/>
          <p:cNvCxnSpPr>
            <a:stCxn id="4" idx="3"/>
            <a:endCxn id="24" idx="1"/>
          </p:cNvCxnSpPr>
          <p:nvPr/>
        </p:nvCxnSpPr>
        <p:spPr>
          <a:xfrm>
            <a:off x="1162685" y="1022985"/>
            <a:ext cx="5975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47895" y="771525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Manage</a:t>
            </a:r>
            <a:r>
              <a:rPr lang="en-US" altLang="zh-CN">
                <a:sym typeface="+mn-ea"/>
              </a:rPr>
              <a:t>APK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24" idx="3"/>
            <a:endCxn id="7" idx="1"/>
          </p:cNvCxnSpPr>
          <p:nvPr/>
        </p:nvCxnSpPr>
        <p:spPr>
          <a:xfrm>
            <a:off x="3552190" y="1023620"/>
            <a:ext cx="1195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682365" y="403860"/>
            <a:ext cx="95948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跨进程</a:t>
            </a: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3100" y="638810"/>
            <a:ext cx="1791970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UuidManagerBinder</a:t>
            </a:r>
            <a:r>
              <a:rPr lang="en-US">
                <a:sym typeface="+mn-ea"/>
              </a:rPr>
              <a:t>.loadRuntime</a:t>
            </a:r>
            <a:endParaRPr lang="en-US">
              <a:sym typeface="+mn-ea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6539865" y="1023620"/>
            <a:ext cx="4832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81750" y="1880235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RuntimeAPK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11" idx="0"/>
            <a:endCxn id="9" idx="2"/>
          </p:cNvCxnSpPr>
          <p:nvPr/>
        </p:nvCxnSpPr>
        <p:spPr>
          <a:xfrm flipV="1">
            <a:off x="7277735" y="1409700"/>
            <a:ext cx="641350" cy="47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98710" y="772160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DynamicRuntime</a:t>
            </a:r>
            <a:endParaRPr>
              <a:sym typeface="+mn-ea"/>
            </a:endParaRPr>
          </a:p>
        </p:txBody>
      </p:sp>
      <p:cxnSp>
        <p:nvCxnSpPr>
          <p:cNvPr id="14" name="直接箭头连接符 13"/>
          <p:cNvCxnSpPr>
            <a:stCxn id="9" idx="3"/>
            <a:endCxn id="13" idx="1"/>
          </p:cNvCxnSpPr>
          <p:nvPr/>
        </p:nvCxnSpPr>
        <p:spPr>
          <a:xfrm>
            <a:off x="8815070" y="1024255"/>
            <a:ext cx="1183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896350" y="1880235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RuntimeClassLoader</a:t>
            </a:r>
            <a:endParaRPr lang="en-US" altLang="zh-CN">
              <a:sym typeface="+mn-ea"/>
            </a:endParaRPr>
          </a:p>
        </p:txBody>
      </p:sp>
      <p:cxnSp>
        <p:nvCxnSpPr>
          <p:cNvPr id="16" name="直接箭头连接符 15"/>
          <p:cNvCxnSpPr>
            <a:stCxn id="15" idx="0"/>
            <a:endCxn id="13" idx="2"/>
          </p:cNvCxnSpPr>
          <p:nvPr/>
        </p:nvCxnSpPr>
        <p:spPr>
          <a:xfrm flipV="1">
            <a:off x="9792335" y="1275715"/>
            <a:ext cx="1102360" cy="60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896350" y="403860"/>
            <a:ext cx="95948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跨进程</a:t>
            </a:r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55200" y="3761105"/>
            <a:ext cx="1935480" cy="133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设置</a:t>
            </a:r>
            <a:r>
              <a:rPr lang="en-US" altLang="zh-CN">
                <a:sym typeface="+mn-ea"/>
              </a:rPr>
              <a:t>RuntimeClassLoader</a:t>
            </a:r>
            <a:r>
              <a:rPr lang="zh-CN" altLang="en-US">
                <a:sym typeface="+mn-ea"/>
              </a:rPr>
              <a:t>为当前进程ClassLoader的父ClassLoader</a:t>
            </a:r>
            <a:endParaRPr lang="zh-CN" altLang="en-US">
              <a:sym typeface="+mn-ea"/>
            </a:endParaRPr>
          </a:p>
        </p:txBody>
      </p:sp>
      <p:cxnSp>
        <p:nvCxnSpPr>
          <p:cNvPr id="20" name="曲线连接符 19"/>
          <p:cNvCxnSpPr>
            <a:stCxn id="13" idx="3"/>
            <a:endCxn id="18" idx="3"/>
          </p:cNvCxnSpPr>
          <p:nvPr/>
        </p:nvCxnSpPr>
        <p:spPr>
          <a:xfrm>
            <a:off x="11790680" y="1024255"/>
            <a:ext cx="3175" cy="3402965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80720" y="2012315"/>
            <a:ext cx="1791970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UuidManagerBinder</a:t>
            </a:r>
            <a:r>
              <a:rPr lang="en-US">
                <a:sym typeface="+mn-ea"/>
              </a:rPr>
              <a:t>.loadPluginLoader</a:t>
            </a:r>
            <a:endParaRPr lang="en-US">
              <a:sym typeface="+mn-ea"/>
            </a:endParaRPr>
          </a:p>
        </p:txBody>
      </p:sp>
      <p:cxnSp>
        <p:nvCxnSpPr>
          <p:cNvPr id="25" name="直接箭头连接符 24"/>
          <p:cNvCxnSpPr>
            <a:stCxn id="7" idx="2"/>
            <a:endCxn id="23" idx="0"/>
          </p:cNvCxnSpPr>
          <p:nvPr/>
        </p:nvCxnSpPr>
        <p:spPr>
          <a:xfrm flipH="1">
            <a:off x="1576705" y="1275080"/>
            <a:ext cx="4067175" cy="737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5305" y="3427095"/>
            <a:ext cx="208280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LoaderImplLoader</a:t>
            </a:r>
            <a:endParaRPr>
              <a:sym typeface="+mn-ea"/>
            </a:endParaRPr>
          </a:p>
        </p:txBody>
      </p:sp>
      <p:cxnSp>
        <p:nvCxnSpPr>
          <p:cNvPr id="28" name="直接箭头连接符 27"/>
          <p:cNvCxnSpPr>
            <a:stCxn id="23" idx="2"/>
            <a:endCxn id="27" idx="0"/>
          </p:cNvCxnSpPr>
          <p:nvPr/>
        </p:nvCxnSpPr>
        <p:spPr>
          <a:xfrm>
            <a:off x="1576705" y="2783205"/>
            <a:ext cx="0" cy="64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70840" y="4574540"/>
            <a:ext cx="2412365" cy="84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com.tencent.shadow.dynamic.loader.impl.LoaderFactoryImpl</a:t>
            </a:r>
          </a:p>
        </p:txBody>
      </p:sp>
      <p:cxnSp>
        <p:nvCxnSpPr>
          <p:cNvPr id="31" name="直接箭头连接符 30"/>
          <p:cNvCxnSpPr>
            <a:stCxn id="27" idx="2"/>
            <a:endCxn id="30" idx="0"/>
          </p:cNvCxnSpPr>
          <p:nvPr/>
        </p:nvCxnSpPr>
        <p:spPr>
          <a:xfrm>
            <a:off x="1576705" y="3930650"/>
            <a:ext cx="635" cy="64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5940" y="5878195"/>
            <a:ext cx="224726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PluginLoaderBinder</a:t>
            </a:r>
            <a:endParaRPr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12465" y="5878195"/>
            <a:ext cx="24320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DynamicPluginLoader</a:t>
            </a:r>
            <a:endParaRPr>
              <a:sym typeface="+mn-ea"/>
            </a:endParaRPr>
          </a:p>
        </p:txBody>
      </p:sp>
      <p:cxnSp>
        <p:nvCxnSpPr>
          <p:cNvPr id="34" name="直接箭头连接符 33"/>
          <p:cNvCxnSpPr>
            <a:stCxn id="30" idx="2"/>
            <a:endCxn id="32" idx="0"/>
          </p:cNvCxnSpPr>
          <p:nvPr/>
        </p:nvCxnSpPr>
        <p:spPr>
          <a:xfrm>
            <a:off x="1577340" y="5421630"/>
            <a:ext cx="82550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3"/>
            <a:endCxn id="33" idx="1"/>
          </p:cNvCxnSpPr>
          <p:nvPr/>
        </p:nvCxnSpPr>
        <p:spPr>
          <a:xfrm>
            <a:off x="2783205" y="6130290"/>
            <a:ext cx="429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82365" y="2014220"/>
            <a:ext cx="1791970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UuidManagerBinder</a:t>
            </a:r>
            <a:r>
              <a:rPr lang="en-US">
                <a:sym typeface="+mn-ea"/>
              </a:rPr>
              <a:t>.loadPlugin</a:t>
            </a:r>
            <a:endParaRPr lang="en-US">
              <a:sym typeface="+mn-ea"/>
            </a:endParaRPr>
          </a:p>
        </p:txBody>
      </p:sp>
      <p:cxnSp>
        <p:nvCxnSpPr>
          <p:cNvPr id="37" name="直接箭头连接符 36"/>
          <p:cNvCxnSpPr>
            <a:endCxn id="36" idx="0"/>
          </p:cNvCxnSpPr>
          <p:nvPr/>
        </p:nvCxnSpPr>
        <p:spPr>
          <a:xfrm flipH="1">
            <a:off x="4578350" y="1287780"/>
            <a:ext cx="1052830" cy="7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536950" y="3429635"/>
            <a:ext cx="21069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PluginClassLoader</a:t>
            </a:r>
            <a:endParaRPr>
              <a:sym typeface="+mn-ea"/>
            </a:endParaRPr>
          </a:p>
        </p:txBody>
      </p:sp>
      <p:cxnSp>
        <p:nvCxnSpPr>
          <p:cNvPr id="39" name="直接箭头连接符 38"/>
          <p:cNvCxnSpPr>
            <a:stCxn id="36" idx="2"/>
            <a:endCxn id="38" idx="0"/>
          </p:cNvCxnSpPr>
          <p:nvPr/>
        </p:nvCxnSpPr>
        <p:spPr>
          <a:xfrm>
            <a:off x="4578350" y="2785110"/>
            <a:ext cx="12065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524250" y="4908550"/>
            <a:ext cx="21069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PluginInfo</a:t>
            </a:r>
            <a:endParaRPr>
              <a:sym typeface="+mn-ea"/>
            </a:endParaRPr>
          </a:p>
        </p:txBody>
      </p:sp>
      <p:cxnSp>
        <p:nvCxnSpPr>
          <p:cNvPr id="41" name="直接箭头连接符 40"/>
          <p:cNvCxnSpPr>
            <a:stCxn id="38" idx="2"/>
            <a:endCxn id="40" idx="0"/>
          </p:cNvCxnSpPr>
          <p:nvPr/>
        </p:nvCxnSpPr>
        <p:spPr>
          <a:xfrm flipH="1">
            <a:off x="4577715" y="3933190"/>
            <a:ext cx="12700" cy="97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747895" y="4048760"/>
            <a:ext cx="1680210" cy="77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PackageInfo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四大组件、</a:t>
            </a:r>
            <a:r>
              <a:rPr lang="en-US" altLang="zh-CN">
                <a:sym typeface="+mn-ea"/>
              </a:rPr>
              <a:t>ClassLoader)</a:t>
            </a:r>
            <a:endParaRPr lang="en-US" altLang="zh-CN"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03085" y="4775200"/>
            <a:ext cx="1680210" cy="77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ResourceManager</a:t>
            </a:r>
            <a:r>
              <a:rPr lang="en-US">
                <a:sym typeface="+mn-ea"/>
              </a:rPr>
              <a:t>.</a:t>
            </a:r>
            <a:r>
              <a:rPr>
                <a:sym typeface="+mn-ea"/>
              </a:rPr>
              <a:t>getOrCreateResources</a:t>
            </a:r>
            <a:endParaRPr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43" idx="1"/>
          </p:cNvCxnSpPr>
          <p:nvPr/>
        </p:nvCxnSpPr>
        <p:spPr>
          <a:xfrm>
            <a:off x="5631180" y="5160645"/>
            <a:ext cx="1271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684010" y="3761105"/>
            <a:ext cx="21069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更新</a:t>
            </a:r>
            <a:r>
              <a:rPr>
                <a:sym typeface="+mn-ea"/>
              </a:rPr>
              <a:t>ResourceImpl</a:t>
            </a:r>
            <a:endParaRPr>
              <a:sym typeface="+mn-ea"/>
            </a:endParaRPr>
          </a:p>
        </p:txBody>
      </p:sp>
      <p:cxnSp>
        <p:nvCxnSpPr>
          <p:cNvPr id="46" name="直接箭头连接符 45"/>
          <p:cNvCxnSpPr>
            <a:stCxn id="43" idx="0"/>
            <a:endCxn id="45" idx="2"/>
          </p:cNvCxnSpPr>
          <p:nvPr/>
        </p:nvCxnSpPr>
        <p:spPr>
          <a:xfrm flipH="1" flipV="1">
            <a:off x="7737475" y="4264660"/>
            <a:ext cx="5715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897370" y="2707005"/>
            <a:ext cx="1680210" cy="77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对坑位和插件的Activity进行映射</a:t>
            </a:r>
            <a:endParaRPr>
              <a:sym typeface="+mn-ea"/>
            </a:endParaRPr>
          </a:p>
        </p:txBody>
      </p:sp>
      <p:cxnSp>
        <p:nvCxnSpPr>
          <p:cNvPr id="48" name="直接箭头连接符 47"/>
          <p:cNvCxnSpPr>
            <a:stCxn id="36" idx="3"/>
            <a:endCxn id="47" idx="1"/>
          </p:cNvCxnSpPr>
          <p:nvPr/>
        </p:nvCxnSpPr>
        <p:spPr>
          <a:xfrm>
            <a:off x="5474335" y="2399665"/>
            <a:ext cx="142303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95910" y="14605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插件进程加载插件包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855200" y="5283200"/>
            <a:ext cx="1935480" cy="133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插件进程中启动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时先到宿主进程查找，绕过</a:t>
            </a:r>
            <a:r>
              <a:rPr lang="en-US" altLang="zh-CN">
                <a:sym typeface="+mn-ea"/>
              </a:rPr>
              <a:t>Manifest</a:t>
            </a:r>
            <a:r>
              <a:rPr lang="zh-CN" altLang="en-US">
                <a:sym typeface="+mn-ea"/>
              </a:rPr>
              <a:t>检测</a:t>
            </a: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9865" y="5706745"/>
            <a:ext cx="2412365" cy="105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com.tencent.shadow.dynamic.loader.impl.CoreLoaderFactoryImpl</a:t>
            </a:r>
          </a:p>
        </p:txBody>
      </p:sp>
      <p:cxnSp>
        <p:nvCxnSpPr>
          <p:cNvPr id="21" name="直接箭头连接符 20"/>
          <p:cNvCxnSpPr>
            <a:stCxn id="33" idx="3"/>
            <a:endCxn id="19" idx="1"/>
          </p:cNvCxnSpPr>
          <p:nvPr/>
        </p:nvCxnSpPr>
        <p:spPr>
          <a:xfrm>
            <a:off x="5644515" y="6130290"/>
            <a:ext cx="895350" cy="10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626860" y="677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044190" y="1778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5321300" y="15119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3172460" y="421894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（包名相同：</a:t>
            </a:r>
            <a:endParaRPr lang="zh-CN" altLang="en-US"/>
          </a:p>
          <a:p>
            <a:r>
              <a:rPr lang="zh-CN" altLang="en-US"/>
              <a:t>动态权限）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6870" y="486410"/>
            <a:ext cx="101981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ManageAPK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859280" y="61277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startPluginActivity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1376680" y="831850"/>
            <a:ext cx="4826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27220" y="61277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启动Service</a:t>
            </a: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1975" y="612775"/>
            <a:ext cx="2226945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BinderPluginLoader</a:t>
            </a:r>
            <a:endParaRPr lang="zh-CN" altLang="en-US">
              <a:sym typeface="+mn-ea"/>
            </a:endParaRPr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3944620" y="832485"/>
            <a:ext cx="48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>
            <a:off x="6512560" y="832485"/>
            <a:ext cx="399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83095" y="1581150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加载runtime.apk、loader.apk、插件</a:t>
            </a:r>
            <a:r>
              <a:rPr lang="en-US" altLang="zh-CN">
                <a:sym typeface="+mn-ea"/>
              </a:rPr>
              <a:t>.apk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>
            <a:stCxn id="9" idx="2"/>
            <a:endCxn id="12" idx="0"/>
          </p:cNvCxnSpPr>
          <p:nvPr/>
        </p:nvCxnSpPr>
        <p:spPr>
          <a:xfrm>
            <a:off x="8025765" y="1051560"/>
            <a:ext cx="0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764395" y="612140"/>
            <a:ext cx="2427605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DynamicPluginLoader</a:t>
            </a:r>
            <a:endParaRPr lang="zh-CN" altLang="en-US">
              <a:sym typeface="+mn-ea"/>
            </a:endParaRPr>
          </a:p>
        </p:txBody>
      </p:sp>
      <p:cxnSp>
        <p:nvCxnSpPr>
          <p:cNvPr id="15" name="直接箭头连接符 14"/>
          <p:cNvCxnSpPr>
            <a:stCxn id="9" idx="3"/>
            <a:endCxn id="14" idx="1"/>
          </p:cNvCxnSpPr>
          <p:nvPr/>
        </p:nvCxnSpPr>
        <p:spPr>
          <a:xfrm flipV="1">
            <a:off x="9138920" y="831850"/>
            <a:ext cx="6254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004300" y="292100"/>
            <a:ext cx="1019810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跨进程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978515" y="106299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985375" y="5908040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坑位PluginContainerActivity</a:t>
            </a:r>
            <a:endParaRPr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52005" y="5882005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代理</a:t>
            </a:r>
            <a:r>
              <a:rPr>
                <a:sym typeface="+mn-ea"/>
              </a:rPr>
              <a:t>ShadowActivityDelegate</a:t>
            </a:r>
            <a:endParaRPr>
              <a:sym typeface="+mn-ea"/>
            </a:endParaRPr>
          </a:p>
        </p:txBody>
      </p:sp>
      <p:cxnSp>
        <p:nvCxnSpPr>
          <p:cNvPr id="25" name="直接箭头连接符 24"/>
          <p:cNvCxnSpPr>
            <a:stCxn id="22" idx="1"/>
            <a:endCxn id="24" idx="3"/>
          </p:cNvCxnSpPr>
          <p:nvPr/>
        </p:nvCxnSpPr>
        <p:spPr>
          <a:xfrm flipH="1" flipV="1">
            <a:off x="9237345" y="6309995"/>
            <a:ext cx="748030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18635" y="5882005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分发坑位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的生命周期</a:t>
            </a:r>
            <a:endParaRPr lang="zh-CN" altLang="en-US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2420" y="15208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宿主启动插件</a:t>
            </a:r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583940" y="3048635"/>
            <a:ext cx="3554730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插件在编译的时候会通过ShadowPlugin插件，将Application 全部替换成ShadowApplication。Activity全部替换成ShadowActivity。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64395" y="1383030"/>
            <a:ext cx="2428240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convertActivityIntent</a:t>
            </a:r>
            <a:endParaRPr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64395" y="2071370"/>
            <a:ext cx="2428240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ComponentManager</a:t>
            </a:r>
            <a:endParaRPr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63760" y="2768600"/>
            <a:ext cx="2428240" cy="52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convertPluginActivity</a:t>
            </a:r>
            <a:endParaRPr>
              <a:sym typeface="+mn-ea"/>
            </a:endParaRPr>
          </a:p>
          <a:p>
            <a:pPr algn="ctr"/>
            <a:r>
              <a:rPr>
                <a:sym typeface="+mn-ea"/>
              </a:rPr>
              <a:t>Intent</a:t>
            </a:r>
            <a:endParaRPr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977880" y="17367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977880" y="243713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63760" y="3625850"/>
            <a:ext cx="2428240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toContainerIntent</a:t>
            </a:r>
            <a:endParaRPr>
              <a:sym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0978515" y="332105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865360" y="4304030"/>
            <a:ext cx="2226310" cy="12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创建了新的 宿主代理 Activity 的 intent</a:t>
            </a:r>
            <a:r>
              <a:rPr lang="zh-CN">
                <a:sym typeface="+mn-ea"/>
              </a:rPr>
              <a:t>（宿主</a:t>
            </a:r>
            <a:r>
              <a:rPr lang="en-US" altLang="zh-CN">
                <a:sym typeface="+mn-ea"/>
              </a:rPr>
              <a:t>Manifest</a:t>
            </a:r>
            <a:r>
              <a:rPr lang="zh-CN" altLang="en-US">
                <a:sym typeface="+mn-ea"/>
              </a:rPr>
              <a:t>注册的代理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977880" y="398272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977880" y="553974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1"/>
            <a:endCxn id="26" idx="3"/>
          </p:cNvCxnSpPr>
          <p:nvPr/>
        </p:nvCxnSpPr>
        <p:spPr>
          <a:xfrm flipH="1">
            <a:off x="6403975" y="6309995"/>
            <a:ext cx="748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0"/>
            <a:endCxn id="29" idx="2"/>
          </p:cNvCxnSpPr>
          <p:nvPr/>
        </p:nvCxnSpPr>
        <p:spPr>
          <a:xfrm flipV="1">
            <a:off x="5361305" y="4755515"/>
            <a:ext cx="0" cy="1126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2826</Words>
  <Application>WPS 文字</Application>
  <PresentationFormat>宽屏</PresentationFormat>
  <Paragraphs>273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宋体-简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插件化需要跨越的三大问题</vt:lpstr>
      <vt:lpstr>三个问题的解决方式</vt:lpstr>
      <vt:lpstr>替换Shadow的对应的代理类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241</cp:revision>
  <dcterms:created xsi:type="dcterms:W3CDTF">2022-03-13T09:30:49Z</dcterms:created>
  <dcterms:modified xsi:type="dcterms:W3CDTF">2022-03-13T09:30:49Z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