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5410200" y="371475"/>
            <a:ext cx="1371600" cy="476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OkHttp</a:t>
            </a:r>
            <a:endParaRPr lang="en-US" altLang="zh-CN"/>
          </a:p>
        </p:txBody>
      </p:sp>
      <p:cxnSp>
        <p:nvCxnSpPr>
          <p:cNvPr id="5" name="直接箭头连接符 4"/>
          <p:cNvCxnSpPr>
            <a:stCxn id="4" idx="2"/>
          </p:cNvCxnSpPr>
          <p:nvPr/>
        </p:nvCxnSpPr>
        <p:spPr>
          <a:xfrm>
            <a:off x="6096000" y="848360"/>
            <a:ext cx="0" cy="5939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667625" y="340360"/>
            <a:ext cx="3764280"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r>
              <a:rPr lang="zh-CN" altLang="en-US"/>
              <a:t>、</a:t>
            </a:r>
            <a:r>
              <a:rPr lang="en-US" altLang="zh-CN"/>
              <a:t>RetryAndFollowUpInterceptor 重试拦截器</a:t>
            </a:r>
            <a:endParaRPr lang="en-US" altLang="zh-CN"/>
          </a:p>
        </p:txBody>
      </p:sp>
      <p:sp>
        <p:nvSpPr>
          <p:cNvPr id="7" name="矩形 6"/>
          <p:cNvSpPr/>
          <p:nvPr/>
        </p:nvSpPr>
        <p:spPr>
          <a:xfrm>
            <a:off x="7366000" y="1216025"/>
            <a:ext cx="4344035" cy="330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r>
              <a:rPr lang="zh-CN" altLang="en-US"/>
              <a:t>、</a:t>
            </a:r>
            <a:r>
              <a:rPr lang="en-US" altLang="zh-CN"/>
              <a:t>BridgeInterceptor 网络桥梁的拦截器</a:t>
            </a:r>
            <a:endParaRPr lang="en-US" altLang="zh-CN"/>
          </a:p>
        </p:txBody>
      </p:sp>
      <p:sp>
        <p:nvSpPr>
          <p:cNvPr id="8" name="矩形 7"/>
          <p:cNvSpPr/>
          <p:nvPr/>
        </p:nvSpPr>
        <p:spPr>
          <a:xfrm>
            <a:off x="7656195" y="1830070"/>
            <a:ext cx="3764280" cy="330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r>
              <a:rPr lang="zh-CN" altLang="en-US"/>
              <a:t>、</a:t>
            </a:r>
            <a:r>
              <a:rPr lang="en-US" altLang="zh-CN"/>
              <a:t>CacheInterceptor 缓存拦截器</a:t>
            </a:r>
            <a:endParaRPr lang="en-US" altLang="zh-CN"/>
          </a:p>
        </p:txBody>
      </p:sp>
      <p:sp>
        <p:nvSpPr>
          <p:cNvPr id="9" name="矩形 8"/>
          <p:cNvSpPr/>
          <p:nvPr/>
        </p:nvSpPr>
        <p:spPr>
          <a:xfrm>
            <a:off x="7656195" y="2444115"/>
            <a:ext cx="376428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r>
              <a:rPr lang="zh-CN" altLang="en-US"/>
              <a:t>、</a:t>
            </a:r>
            <a:r>
              <a:rPr lang="en-US" altLang="zh-CN"/>
              <a:t>ConnectInterceptor 链接拦截器</a:t>
            </a:r>
            <a:endParaRPr lang="en-US" altLang="zh-CN"/>
          </a:p>
        </p:txBody>
      </p:sp>
      <p:sp>
        <p:nvSpPr>
          <p:cNvPr id="10" name="矩形 9"/>
          <p:cNvSpPr/>
          <p:nvPr/>
        </p:nvSpPr>
        <p:spPr>
          <a:xfrm>
            <a:off x="7656195" y="3169285"/>
            <a:ext cx="3764280"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r>
              <a:rPr lang="zh-CN" altLang="en-US"/>
              <a:t>、</a:t>
            </a:r>
            <a:r>
              <a:rPr lang="en-US" altLang="zh-CN"/>
              <a:t>CallServerInterceptor 真正执行网络请求的逻辑</a:t>
            </a:r>
            <a:endParaRPr lang="en-US" altLang="zh-CN"/>
          </a:p>
        </p:txBody>
      </p:sp>
      <p:sp>
        <p:nvSpPr>
          <p:cNvPr id="11" name="矩形 10"/>
          <p:cNvSpPr/>
          <p:nvPr/>
        </p:nvSpPr>
        <p:spPr>
          <a:xfrm>
            <a:off x="7656195" y="4044950"/>
            <a:ext cx="3764280"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r>
              <a:rPr lang="zh-CN" altLang="en-US"/>
              <a:t>、</a:t>
            </a:r>
            <a:r>
              <a:rPr lang="en-US" altLang="zh-CN"/>
              <a:t>Interceptor 用户定义的拦截器</a:t>
            </a:r>
            <a:r>
              <a:rPr lang="zh-CN" altLang="en-US"/>
              <a:t>（在重试拦截器之前执行）</a:t>
            </a:r>
            <a:endParaRPr lang="zh-CN" altLang="en-US"/>
          </a:p>
        </p:txBody>
      </p:sp>
      <p:sp>
        <p:nvSpPr>
          <p:cNvPr id="12" name="矩形 11"/>
          <p:cNvSpPr/>
          <p:nvPr/>
        </p:nvSpPr>
        <p:spPr>
          <a:xfrm>
            <a:off x="7667625" y="4920615"/>
            <a:ext cx="3764280" cy="114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r>
              <a:rPr lang="zh-CN" altLang="en-US"/>
              <a:t>、</a:t>
            </a:r>
            <a:r>
              <a:rPr lang="en-US" altLang="zh-CN"/>
              <a:t>NetworkInterceptors 用户定义的网络拦截器</a:t>
            </a:r>
            <a:r>
              <a:rPr lang="zh-CN" altLang="en-US"/>
              <a:t>（在CallServerInterceptor(执行网络请求拦截器)之前运行）</a:t>
            </a:r>
            <a:endParaRPr lang="zh-CN" altLang="en-US"/>
          </a:p>
        </p:txBody>
      </p:sp>
      <p:sp>
        <p:nvSpPr>
          <p:cNvPr id="13" name="矩形 12"/>
          <p:cNvSpPr/>
          <p:nvPr/>
        </p:nvSpPr>
        <p:spPr>
          <a:xfrm>
            <a:off x="771525" y="110490"/>
            <a:ext cx="4414520" cy="82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每个请求对应着一个RealCall，将</a:t>
            </a:r>
            <a:r>
              <a:rPr lang="zh-CN" altLang="en-US">
                <a:sym typeface="+mn-ea"/>
              </a:rPr>
              <a:t>RealCall与回调接口封装成</a:t>
            </a:r>
            <a:r>
              <a:rPr lang="zh-CN" altLang="en-US"/>
              <a:t>AsyncCall，传入</a:t>
            </a:r>
            <a:r>
              <a:rPr lang="zh-CN" altLang="en-US">
                <a:sym typeface="+mn-ea"/>
              </a:rPr>
              <a:t>Dispatch</a:t>
            </a:r>
            <a:endParaRPr lang="zh-CN" altLang="en-US"/>
          </a:p>
        </p:txBody>
      </p:sp>
      <p:sp>
        <p:nvSpPr>
          <p:cNvPr id="15" name="矩形 14"/>
          <p:cNvSpPr/>
          <p:nvPr/>
        </p:nvSpPr>
        <p:spPr>
          <a:xfrm>
            <a:off x="7656195" y="6345555"/>
            <a:ext cx="3764280" cy="442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a:t>
            </a:r>
            <a:r>
              <a:rPr lang="en-US" altLang="zh-CN"/>
              <a:t>Response</a:t>
            </a:r>
            <a:r>
              <a:rPr lang="zh-CN" altLang="en-US"/>
              <a:t>结果给回调接口</a:t>
            </a:r>
            <a:endParaRPr lang="zh-CN" altLang="en-US"/>
          </a:p>
        </p:txBody>
      </p:sp>
      <p:sp>
        <p:nvSpPr>
          <p:cNvPr id="16" name="矩形 15"/>
          <p:cNvSpPr/>
          <p:nvPr/>
        </p:nvSpPr>
        <p:spPr>
          <a:xfrm>
            <a:off x="771525" y="1242695"/>
            <a:ext cx="4414520" cy="69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Dispatch维护了队列readyAsyncCalls、runningAsyncCalls（ArrayDeque）</a:t>
            </a:r>
            <a:endParaRPr lang="zh-CN" altLang="en-US"/>
          </a:p>
        </p:txBody>
      </p:sp>
      <p:sp>
        <p:nvSpPr>
          <p:cNvPr id="17" name="矩形 16"/>
          <p:cNvSpPr/>
          <p:nvPr/>
        </p:nvSpPr>
        <p:spPr>
          <a:xfrm>
            <a:off x="771525" y="2213610"/>
            <a:ext cx="4414520" cy="82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判断readyAsyncCalls、</a:t>
            </a:r>
            <a:r>
              <a:rPr lang="zh-CN" altLang="en-US">
                <a:sym typeface="+mn-ea"/>
              </a:rPr>
              <a:t>runningAsyncCalls是否有可以复用的AsyncCall</a:t>
            </a:r>
            <a:endParaRPr lang="zh-CN" altLang="en-US">
              <a:sym typeface="+mn-ea"/>
            </a:endParaRPr>
          </a:p>
        </p:txBody>
      </p:sp>
      <p:sp>
        <p:nvSpPr>
          <p:cNvPr id="18" name="矩形 17"/>
          <p:cNvSpPr/>
          <p:nvPr/>
        </p:nvSpPr>
        <p:spPr>
          <a:xfrm>
            <a:off x="226695" y="3316605"/>
            <a:ext cx="4959350" cy="2494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ispatch中维护了一个线程池和SynchronousQueue队列，里面不断轮询readyAsyncCalls队列中的请求。而在一次请求中一次性消费AsyncCall最大的数量默认为64，且这个AysncCall复用Host的次数要小于5次。最后就会添加到executableCalls和runningAsyncCalls 加入到执行队列中。最后遍历一次executableCalls中AsyncCall的executeOn，执行其中的run方法。</a:t>
            </a:r>
            <a:endParaRPr lang="zh-CN" altLang="en-US"/>
          </a:p>
        </p:txBody>
      </p:sp>
      <p:sp>
        <p:nvSpPr>
          <p:cNvPr id="2" name="矩形 1"/>
          <p:cNvSpPr/>
          <p:nvPr/>
        </p:nvSpPr>
        <p:spPr>
          <a:xfrm>
            <a:off x="1099820" y="6062345"/>
            <a:ext cx="3764280"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r>
              <a:rPr lang="zh-CN" altLang="en-US"/>
              <a:t>、用户自定义拦截器</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82390" y="0"/>
            <a:ext cx="4427220" cy="368300"/>
          </a:xfrm>
          <a:prstGeom prst="rect">
            <a:avLst/>
          </a:prstGeom>
          <a:noFill/>
        </p:spPr>
        <p:txBody>
          <a:bodyPr wrap="none" rtlCol="0" anchor="t">
            <a:spAutoFit/>
          </a:bodyPr>
          <a:p>
            <a:r>
              <a:rPr lang="en-US" altLang="zh-CN">
                <a:sym typeface="+mn-ea"/>
              </a:rPr>
              <a:t>RetryAndFollowUpInterceptor 重试拦截器</a:t>
            </a:r>
            <a:endParaRPr lang="zh-CN" altLang="en-US"/>
          </a:p>
        </p:txBody>
      </p:sp>
      <p:sp>
        <p:nvSpPr>
          <p:cNvPr id="5" name="左大括号 4"/>
          <p:cNvSpPr/>
          <p:nvPr/>
        </p:nvSpPr>
        <p:spPr>
          <a:xfrm>
            <a:off x="138430" y="441325"/>
            <a:ext cx="348615" cy="62534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487045" y="441325"/>
            <a:ext cx="8321040" cy="306705"/>
          </a:xfrm>
          <a:prstGeom prst="rect">
            <a:avLst/>
          </a:prstGeom>
          <a:noFill/>
        </p:spPr>
        <p:txBody>
          <a:bodyPr wrap="none" rtlCol="0">
            <a:spAutoFit/>
          </a:bodyPr>
          <a:p>
            <a:pPr algn="l"/>
            <a:r>
              <a:rPr lang="zh-CN" altLang="en-US" sz="1400"/>
              <a:t>1.调用RealCall的enterNetworkInterceptorExchange方法实例化一个ExchangeFinder在RealCall对象中。</a:t>
            </a:r>
            <a:endParaRPr lang="zh-CN" altLang="en-US" sz="1400"/>
          </a:p>
        </p:txBody>
      </p:sp>
      <p:sp>
        <p:nvSpPr>
          <p:cNvPr id="7" name="文本框 6"/>
          <p:cNvSpPr txBox="1"/>
          <p:nvPr/>
        </p:nvSpPr>
        <p:spPr>
          <a:xfrm>
            <a:off x="487045" y="882650"/>
            <a:ext cx="6315710" cy="306705"/>
          </a:xfrm>
          <a:prstGeom prst="rect">
            <a:avLst/>
          </a:prstGeom>
          <a:noFill/>
        </p:spPr>
        <p:txBody>
          <a:bodyPr wrap="none" rtlCol="0">
            <a:spAutoFit/>
          </a:bodyPr>
          <a:p>
            <a:pPr algn="l"/>
            <a:r>
              <a:rPr lang="zh-CN" altLang="en-US" sz="1400"/>
              <a:t>2.执行RealCall的proceed 方法，进入下一个拦截器，进行下一步的请求处理。</a:t>
            </a:r>
            <a:endParaRPr lang="zh-CN" altLang="en-US" sz="1400"/>
          </a:p>
        </p:txBody>
      </p:sp>
      <p:sp>
        <p:nvSpPr>
          <p:cNvPr id="8" name="文本框 7"/>
          <p:cNvSpPr txBox="1"/>
          <p:nvPr/>
        </p:nvSpPr>
        <p:spPr>
          <a:xfrm>
            <a:off x="487045" y="1323975"/>
            <a:ext cx="9283065" cy="306705"/>
          </a:xfrm>
          <a:prstGeom prst="rect">
            <a:avLst/>
          </a:prstGeom>
          <a:noFill/>
        </p:spPr>
        <p:txBody>
          <a:bodyPr wrap="none" rtlCol="0">
            <a:spAutoFit/>
          </a:bodyPr>
          <a:p>
            <a:pPr algn="l"/>
            <a:r>
              <a:rPr lang="zh-CN" altLang="en-US" sz="1400"/>
              <a:t>3.如果出现路由异常，则通过recover方法校验，当前的链接是否可以重试，不能重试则抛出异常，离开当前的循环。</a:t>
            </a:r>
            <a:endParaRPr lang="zh-CN" altLang="en-US" sz="1400"/>
          </a:p>
        </p:txBody>
      </p:sp>
      <p:sp>
        <p:nvSpPr>
          <p:cNvPr id="9" name="文本框 8"/>
          <p:cNvSpPr txBox="1"/>
          <p:nvPr/>
        </p:nvSpPr>
        <p:spPr>
          <a:xfrm>
            <a:off x="487045" y="1765300"/>
            <a:ext cx="5987415" cy="306705"/>
          </a:xfrm>
          <a:prstGeom prst="rect">
            <a:avLst/>
          </a:prstGeom>
          <a:noFill/>
        </p:spPr>
        <p:txBody>
          <a:bodyPr wrap="none" rtlCol="0">
            <a:spAutoFit/>
          </a:bodyPr>
          <a:p>
            <a:pPr algn="l"/>
            <a:r>
              <a:rPr lang="en-US" altLang="zh-CN" sz="1400"/>
              <a:t>3.</a:t>
            </a:r>
            <a:r>
              <a:rPr lang="zh-CN" altLang="en-US" sz="1400"/>
              <a:t>1.如果Okhttp 的retryOnConnectionFailure为false，禁止重试则返回false</a:t>
            </a:r>
            <a:endParaRPr lang="zh-CN" altLang="en-US" sz="1400"/>
          </a:p>
        </p:txBody>
      </p:sp>
      <p:sp>
        <p:nvSpPr>
          <p:cNvPr id="10" name="文本框 9"/>
          <p:cNvSpPr txBox="1"/>
          <p:nvPr/>
        </p:nvSpPr>
        <p:spPr>
          <a:xfrm>
            <a:off x="487045" y="2206625"/>
            <a:ext cx="9410065" cy="737235"/>
          </a:xfrm>
          <a:prstGeom prst="rect">
            <a:avLst/>
          </a:prstGeom>
          <a:noFill/>
        </p:spPr>
        <p:txBody>
          <a:bodyPr wrap="none" rtlCol="0">
            <a:spAutoFit/>
          </a:bodyPr>
          <a:p>
            <a:pPr algn="l"/>
            <a:r>
              <a:rPr lang="en-US" altLang="zh-CN" sz="1400"/>
              <a:t>3.</a:t>
            </a:r>
            <a:r>
              <a:rPr lang="zh-CN" altLang="en-US" sz="1400"/>
              <a:t>2.requestIsOneShot 如果requestIsOneShot校验的是RequestBody的isOneShot是否是true, isOneShot默认是false。</a:t>
            </a:r>
            <a:endParaRPr lang="zh-CN" altLang="en-US" sz="1400"/>
          </a:p>
          <a:p>
            <a:pPr algn="l"/>
            <a:r>
              <a:rPr lang="zh-CN" altLang="en-US" sz="1400"/>
              <a:t>说明一个请求正文可以多次请求（多次请求的情况如408 客户端超时;401和407 权限异常可以通过头部进行满足;</a:t>
            </a:r>
            <a:endParaRPr lang="zh-CN" altLang="en-US" sz="1400"/>
          </a:p>
          <a:p>
            <a:pPr algn="l"/>
            <a:r>
              <a:rPr lang="zh-CN" altLang="en-US" sz="1400"/>
              <a:t>503 服务端异常，但是头部的retry-After为0可以进行重试）。</a:t>
            </a:r>
            <a:endParaRPr lang="zh-CN" altLang="en-US" sz="1400"/>
          </a:p>
        </p:txBody>
      </p:sp>
      <p:sp>
        <p:nvSpPr>
          <p:cNvPr id="11" name="文本框 10"/>
          <p:cNvSpPr txBox="1"/>
          <p:nvPr/>
        </p:nvSpPr>
        <p:spPr>
          <a:xfrm>
            <a:off x="487045" y="2990850"/>
            <a:ext cx="7884160" cy="953135"/>
          </a:xfrm>
          <a:prstGeom prst="rect">
            <a:avLst/>
          </a:prstGeom>
          <a:noFill/>
        </p:spPr>
        <p:txBody>
          <a:bodyPr wrap="none" rtlCol="0">
            <a:spAutoFit/>
          </a:bodyPr>
          <a:p>
            <a:pPr algn="l"/>
            <a:r>
              <a:rPr lang="en-US" altLang="zh-CN" sz="1400"/>
              <a:t>3.</a:t>
            </a:r>
            <a:r>
              <a:rPr lang="zh-CN" altLang="en-US" sz="1400"/>
              <a:t>3.isRecoverable 校验当前的异常是否是可恢复的异常。ProtocolException 协议异常返回false；</a:t>
            </a:r>
            <a:endParaRPr lang="zh-CN" altLang="en-US" sz="1400"/>
          </a:p>
          <a:p>
            <a:pPr algn="l"/>
            <a:r>
              <a:rPr lang="zh-CN" altLang="en-US" sz="1400"/>
              <a:t>InterruptedIOException io读写异常同时是socket链接超时异常可以重试；</a:t>
            </a:r>
            <a:endParaRPr lang="zh-CN" altLang="en-US" sz="1400"/>
          </a:p>
          <a:p>
            <a:pPr algn="l"/>
            <a:r>
              <a:rPr lang="zh-CN" altLang="en-US" sz="1400"/>
              <a:t>SSLHandshakeException https握手时候的异常同时是校验异常CertificateException会返回false； </a:t>
            </a:r>
            <a:endParaRPr lang="zh-CN" altLang="en-US" sz="1400"/>
          </a:p>
          <a:p>
            <a:pPr algn="l"/>
            <a:r>
              <a:rPr lang="zh-CN" altLang="en-US" sz="1400"/>
              <a:t>SSLPeerUnverifiedException证书校验异常则返回false。</a:t>
            </a:r>
            <a:endParaRPr lang="zh-CN" altLang="en-US" sz="1400"/>
          </a:p>
        </p:txBody>
      </p:sp>
      <p:sp>
        <p:nvSpPr>
          <p:cNvPr id="12" name="文本框 11"/>
          <p:cNvSpPr txBox="1"/>
          <p:nvPr/>
        </p:nvSpPr>
        <p:spPr>
          <a:xfrm>
            <a:off x="487045" y="3990975"/>
            <a:ext cx="6169660" cy="953135"/>
          </a:xfrm>
          <a:prstGeom prst="rect">
            <a:avLst/>
          </a:prstGeom>
          <a:noFill/>
        </p:spPr>
        <p:txBody>
          <a:bodyPr wrap="none" rtlCol="0">
            <a:spAutoFit/>
          </a:bodyPr>
          <a:p>
            <a:pPr algn="l"/>
            <a:r>
              <a:rPr lang="en-US" altLang="zh-CN" sz="1400"/>
              <a:t>4.</a:t>
            </a:r>
            <a:r>
              <a:rPr lang="zh-CN" altLang="en-US" sz="1400"/>
              <a:t>retryAndFollowUpInterceptor 处理应答：</a:t>
            </a:r>
            <a:endParaRPr lang="zh-CN" altLang="en-US" sz="1400"/>
          </a:p>
          <a:p>
            <a:pPr algn="l"/>
            <a:r>
              <a:rPr lang="en-US" altLang="zh-CN" sz="1400"/>
              <a:t>4.1.每一次循环都会获取上次应答数据作为本次重定向或者权限询问的参数。</a:t>
            </a:r>
            <a:endParaRPr lang="en-US" altLang="zh-CN" sz="1400"/>
          </a:p>
          <a:p>
            <a:pPr algn="l"/>
            <a:r>
              <a:rPr lang="en-US" altLang="zh-CN" sz="1400"/>
              <a:t>4.2.followUpRequest 根据当前的响应体，更新请求体中的内容。</a:t>
            </a:r>
            <a:endParaRPr lang="en-US" altLang="zh-CN" sz="1400"/>
          </a:p>
          <a:p>
            <a:pPr algn="l"/>
            <a:r>
              <a:rPr lang="en-US" altLang="zh-CN" sz="1400"/>
              <a:t>4.3.如果当前的仇视次数超过了20次，就会抛出异常，跳出循环。</a:t>
            </a:r>
            <a:endParaRPr lang="en-US" altLang="zh-CN" sz="1400"/>
          </a:p>
        </p:txBody>
      </p:sp>
      <p:sp>
        <p:nvSpPr>
          <p:cNvPr id="13" name="文本框 12"/>
          <p:cNvSpPr txBox="1"/>
          <p:nvPr/>
        </p:nvSpPr>
        <p:spPr>
          <a:xfrm>
            <a:off x="487045" y="4991100"/>
            <a:ext cx="11546205" cy="1383665"/>
          </a:xfrm>
          <a:prstGeom prst="rect">
            <a:avLst/>
          </a:prstGeom>
          <a:noFill/>
        </p:spPr>
        <p:txBody>
          <a:bodyPr wrap="none" rtlCol="0">
            <a:spAutoFit/>
          </a:bodyPr>
          <a:p>
            <a:pPr algn="l"/>
            <a:r>
              <a:rPr lang="en-US" altLang="zh-CN" sz="1400"/>
              <a:t>5.</a:t>
            </a:r>
            <a:r>
              <a:rPr lang="en-US" altLang="zh-CN" sz="1400">
                <a:sym typeface="+mn-ea"/>
              </a:rPr>
              <a:t>followUpRequest</a:t>
            </a:r>
            <a:r>
              <a:rPr lang="zh-CN" altLang="en-US" sz="1400">
                <a:sym typeface="+mn-ea"/>
              </a:rPr>
              <a:t>：</a:t>
            </a:r>
            <a:endParaRPr lang="zh-CN" altLang="en-US" sz="1400">
              <a:sym typeface="+mn-ea"/>
            </a:endParaRPr>
          </a:p>
          <a:p>
            <a:pPr algn="l"/>
            <a:r>
              <a:rPr lang="zh-CN" altLang="en-US" sz="1400">
                <a:sym typeface="+mn-ea"/>
              </a:rPr>
              <a:t>状态码407 代理需要校验身份；状态码 401 请求要求用户的身份认证；300 是指有多种选择。请求的资源包含多个位置；</a:t>
            </a:r>
            <a:endParaRPr lang="zh-CN" altLang="en-US" sz="1400">
              <a:sym typeface="+mn-ea"/>
            </a:endParaRPr>
          </a:p>
          <a:p>
            <a:pPr algn="l"/>
            <a:r>
              <a:rPr lang="zh-CN" altLang="en-US" sz="1400">
                <a:sym typeface="+mn-ea"/>
              </a:rPr>
              <a:t>301 请求的资源已经永久移动了 会自动重定向；302 临时移动，资源是临时转移了，客户端可以沿用原来的url；303 查看其他地址，可301类似；</a:t>
            </a:r>
            <a:endParaRPr lang="zh-CN" altLang="en-US" sz="1400">
              <a:sym typeface="+mn-ea"/>
            </a:endParaRPr>
          </a:p>
          <a:p>
            <a:pPr algn="l"/>
            <a:r>
              <a:rPr lang="zh-CN" altLang="en-US" sz="1400">
                <a:sym typeface="+mn-ea"/>
              </a:rPr>
              <a:t>307 临时重定向，GET请求的重定向；308 和307类似也是临时重定向；重定向相关的数据在请求头Location key获取。</a:t>
            </a:r>
            <a:endParaRPr lang="zh-CN" altLang="en-US" sz="1400">
              <a:sym typeface="+mn-ea"/>
            </a:endParaRPr>
          </a:p>
          <a:p>
            <a:pPr algn="l"/>
            <a:r>
              <a:rPr lang="zh-CN" altLang="en-US" sz="1400">
                <a:sym typeface="+mn-ea"/>
              </a:rPr>
              <a:t>状态码408 服务器等待客户端发送请求超时处理；重试时间相关的数据在请求头Retry-After </a:t>
            </a:r>
            <a:r>
              <a:rPr lang="en-US" altLang="zh-CN" sz="1400">
                <a:sym typeface="+mn-ea"/>
              </a:rPr>
              <a:t>key</a:t>
            </a:r>
            <a:r>
              <a:rPr lang="zh-CN" altLang="en-US" sz="1400">
                <a:sym typeface="+mn-ea"/>
              </a:rPr>
              <a:t>获取。</a:t>
            </a:r>
            <a:endParaRPr lang="zh-CN" altLang="en-US" sz="1400">
              <a:sym typeface="+mn-ea"/>
            </a:endParaRPr>
          </a:p>
          <a:p>
            <a:pPr algn="l"/>
            <a:r>
              <a:rPr lang="zh-CN" altLang="en-US" sz="1400">
                <a:sym typeface="+mn-ea"/>
              </a:rPr>
              <a:t>状态码 503 由于服务器的异常导致无法完成客户端的请求；状态码421 超出了服务器最大连接数，需要重新请求；</a:t>
            </a:r>
            <a:endParaRPr lang="zh-CN" altLang="en-US" sz="1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71035" y="0"/>
            <a:ext cx="3249930" cy="368300"/>
          </a:xfrm>
          <a:prstGeom prst="rect">
            <a:avLst/>
          </a:prstGeom>
          <a:noFill/>
        </p:spPr>
        <p:txBody>
          <a:bodyPr wrap="square" rtlCol="0" anchor="t">
            <a:spAutoFit/>
          </a:bodyPr>
          <a:p>
            <a:r>
              <a:rPr lang="zh-CN" altLang="en-US"/>
              <a:t>BridgeInterceptor 桥接拦截器</a:t>
            </a:r>
            <a:endParaRPr lang="zh-CN" altLang="en-US"/>
          </a:p>
        </p:txBody>
      </p:sp>
      <p:sp>
        <p:nvSpPr>
          <p:cNvPr id="5" name="左大括号 4"/>
          <p:cNvSpPr/>
          <p:nvPr/>
        </p:nvSpPr>
        <p:spPr>
          <a:xfrm>
            <a:off x="219710" y="452755"/>
            <a:ext cx="429895" cy="62191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754380" y="499745"/>
            <a:ext cx="10754995" cy="953135"/>
          </a:xfrm>
          <a:prstGeom prst="rect">
            <a:avLst/>
          </a:prstGeom>
          <a:noFill/>
        </p:spPr>
        <p:txBody>
          <a:bodyPr wrap="none" rtlCol="0">
            <a:spAutoFit/>
          </a:bodyPr>
          <a:p>
            <a:pPr algn="l"/>
            <a:r>
              <a:rPr lang="en-US" altLang="zh-CN" sz="1400"/>
              <a:t>1</a:t>
            </a:r>
            <a:r>
              <a:rPr lang="zh-CN" altLang="en-US" sz="1400"/>
              <a:t>、Content-Type：内容类型；Content-Length：内容大小；Transfer-Encoding：chunked 传输编码为分块传输；Host：请求URL；</a:t>
            </a:r>
            <a:endParaRPr lang="zh-CN" altLang="en-US" sz="1400"/>
          </a:p>
          <a:p>
            <a:pPr algn="l"/>
            <a:r>
              <a:rPr lang="zh-CN" altLang="en-US" sz="1400"/>
              <a:t>Connection：Keep-Alive 链接状态需要保持活跃；Accept-Encoding、Range：压缩方式；</a:t>
            </a:r>
            <a:endParaRPr lang="zh-CN" altLang="en-US" sz="1400"/>
          </a:p>
          <a:p>
            <a:pPr algn="l"/>
            <a:r>
              <a:rPr lang="zh-CN" altLang="en-US" sz="1400"/>
              <a:t>Cookie：通过 CookieJar 设置。在http协议中，服务器为了得知客户端的身份会给每一个客户端分配一个cookie，同时在服务器有一个</a:t>
            </a:r>
            <a:endParaRPr lang="zh-CN" altLang="en-US" sz="1400"/>
          </a:p>
          <a:p>
            <a:pPr algn="l"/>
            <a:r>
              <a:rPr lang="zh-CN" altLang="en-US" sz="1400"/>
              <a:t>sessionID进行对应。都会保存在服务器的Map中。正是有这个上下文才会正确的知道该用户的的请求状态；User-Agent：客户端标识；</a:t>
            </a:r>
            <a:endParaRPr lang="zh-CN" altLang="en-US" sz="1400"/>
          </a:p>
        </p:txBody>
      </p:sp>
      <p:sp>
        <p:nvSpPr>
          <p:cNvPr id="7" name="文本框 6"/>
          <p:cNvSpPr txBox="1"/>
          <p:nvPr/>
        </p:nvSpPr>
        <p:spPr>
          <a:xfrm>
            <a:off x="754380" y="1584325"/>
            <a:ext cx="11471910" cy="521970"/>
          </a:xfrm>
          <a:prstGeom prst="rect">
            <a:avLst/>
          </a:prstGeom>
          <a:noFill/>
        </p:spPr>
        <p:txBody>
          <a:bodyPr wrap="none" rtlCol="0">
            <a:spAutoFit/>
          </a:bodyPr>
          <a:p>
            <a:pPr algn="l"/>
            <a:r>
              <a:rPr lang="en-US" altLang="zh-CN" sz="1400"/>
              <a:t>2</a:t>
            </a:r>
            <a:r>
              <a:rPr lang="zh-CN" altLang="en-US" sz="1400"/>
              <a:t>、BridgeInterceptor 处理响应体：读取响应头上的信息，把cookie'保存到CookieJar中；如果此时是Content-Encoding是gzip的内容压缩格式，</a:t>
            </a:r>
            <a:endParaRPr lang="zh-CN" altLang="en-US" sz="1400"/>
          </a:p>
          <a:p>
            <a:pPr algn="l"/>
            <a:r>
              <a:rPr lang="zh-CN" altLang="en-US" sz="1400"/>
              <a:t>则获取当前的响应体的内容，并根据 Content-Type把压缩格式还原，重新设置到响应体中。</a:t>
            </a:r>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05960" y="83820"/>
            <a:ext cx="3179445" cy="368300"/>
          </a:xfrm>
          <a:prstGeom prst="rect">
            <a:avLst/>
          </a:prstGeom>
          <a:noFill/>
        </p:spPr>
        <p:txBody>
          <a:bodyPr wrap="square" rtlCol="0" anchor="t">
            <a:spAutoFit/>
          </a:bodyPr>
          <a:p>
            <a:r>
              <a:rPr lang="zh-CN" altLang="en-US"/>
              <a:t>CacheInterceptor 缓存拦截器</a:t>
            </a:r>
            <a:endParaRPr lang="zh-CN" altLang="en-US"/>
          </a:p>
        </p:txBody>
      </p:sp>
      <p:sp>
        <p:nvSpPr>
          <p:cNvPr id="5" name="左大括号 4"/>
          <p:cNvSpPr/>
          <p:nvPr/>
        </p:nvSpPr>
        <p:spPr>
          <a:xfrm>
            <a:off x="163195" y="452120"/>
            <a:ext cx="337185" cy="61493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500380" y="452120"/>
            <a:ext cx="11189970" cy="5046345"/>
          </a:xfrm>
          <a:prstGeom prst="rect">
            <a:avLst/>
          </a:prstGeom>
          <a:noFill/>
        </p:spPr>
        <p:txBody>
          <a:bodyPr wrap="none" rtlCol="0">
            <a:spAutoFit/>
          </a:bodyPr>
          <a:p>
            <a:pPr algn="l"/>
            <a:r>
              <a:rPr lang="zh-CN" altLang="en-US" sz="1400"/>
              <a:t>1.先根据请求体的状态通过CacheStrategy获取到是否需要缓存，从而获得本次网络请求的请求体以及缓存的响应体。</a:t>
            </a:r>
            <a:endParaRPr lang="zh-CN" altLang="en-US" sz="1400"/>
          </a:p>
          <a:p>
            <a:pPr algn="l"/>
            <a:r>
              <a:rPr lang="en-US" altLang="zh-CN" sz="1400"/>
              <a:t>1.1.Cache get 从LRUCache中获取缓存</a:t>
            </a:r>
            <a:r>
              <a:rPr lang="zh-CN" altLang="en-US" sz="1400"/>
              <a:t>：</a:t>
            </a:r>
            <a:endParaRPr lang="zh-CN" altLang="en-US" sz="1400"/>
          </a:p>
          <a:p>
            <a:pPr algn="l"/>
            <a:r>
              <a:rPr lang="en-US" altLang="zh-CN" sz="1400"/>
              <a:t>1.1.1.首先把url路径转化成utf-8，并且md5一下拿到摘要，并调用hex获取摘要的16进制的字符串，这个字符串就是LRUCache的key</a:t>
            </a:r>
            <a:r>
              <a:rPr lang="zh-CN" altLang="en-US" sz="1400"/>
              <a:t>；</a:t>
            </a:r>
            <a:endParaRPr lang="zh-CN" altLang="en-US" sz="1400"/>
          </a:p>
          <a:p>
            <a:pPr algn="l"/>
            <a:r>
              <a:rPr lang="en-US" altLang="zh-CN" sz="1400"/>
              <a:t>1.1.2.通过key拿到Cache中DiskLruCache.Snapshot对象，每一个Snapshot就是LRUCache的缓存单位。每一个缓存单位中都缓存一个文件，</a:t>
            </a:r>
            <a:endParaRPr lang="en-US" altLang="zh-CN" sz="1400"/>
          </a:p>
          <a:p>
            <a:pPr algn="l"/>
            <a:r>
              <a:rPr lang="en-US" altLang="zh-CN" sz="1400"/>
              <a:t>在cache的get操作方法重写中，会读取数据为Okio的Source</a:t>
            </a:r>
            <a:r>
              <a:rPr lang="zh-CN" altLang="en-US" sz="1400"/>
              <a:t>；</a:t>
            </a:r>
            <a:endParaRPr lang="zh-CN" altLang="en-US" sz="1400"/>
          </a:p>
          <a:p>
            <a:pPr algn="l"/>
            <a:r>
              <a:rPr lang="en-US" altLang="zh-CN" sz="1400"/>
              <a:t>1.1.3.把数据转化为Respone 响应体</a:t>
            </a:r>
            <a:r>
              <a:rPr lang="zh-CN" altLang="en-US" sz="1400"/>
              <a:t>；</a:t>
            </a:r>
            <a:endParaRPr lang="zh-CN" altLang="en-US" sz="1400"/>
          </a:p>
          <a:p>
            <a:pPr algn="l"/>
            <a:r>
              <a:rPr lang="en-US" altLang="zh-CN" sz="1400"/>
              <a:t>1.2.CacheStrategy compute 计算获取请求对应的缓存</a:t>
            </a:r>
            <a:r>
              <a:rPr lang="zh-CN" altLang="en-US" sz="1400"/>
              <a:t>：从LRUCache中获取到缓存的应答数据，将会做如下的Header的校验。</a:t>
            </a:r>
            <a:endParaRPr lang="zh-CN" altLang="en-US" sz="1400"/>
          </a:p>
          <a:p>
            <a:pPr algn="l"/>
            <a:r>
              <a:rPr lang="en-US" altLang="zh-CN" sz="1400"/>
              <a:t>1.2.1.分别取出了缓存头部中的：Date 缓存应答的发送到客户端的时间</a:t>
            </a:r>
            <a:r>
              <a:rPr lang="zh-CN" altLang="en-US" sz="1400"/>
              <a:t>；Expires 代表应答可以存活时间；</a:t>
            </a:r>
            <a:endParaRPr lang="zh-CN" altLang="en-US" sz="1400"/>
          </a:p>
          <a:p>
            <a:pPr algn="l"/>
            <a:r>
              <a:rPr lang="zh-CN" altLang="en-US" sz="1400"/>
              <a:t>Last-Modified 代表服务器用来校验客户端的请求是否是最新的时间，不是则返回304；ETag 用于记录当前请求页面状态时效的token；</a:t>
            </a:r>
            <a:endParaRPr lang="zh-CN" altLang="en-US" sz="1400"/>
          </a:p>
          <a:p>
            <a:pPr algn="l"/>
            <a:r>
              <a:rPr lang="zh-CN" altLang="en-US" sz="1400"/>
              <a:t>Age 代理服务器用自己去缓存应答的时候，该头部代表从诞生到现在多长时间；</a:t>
            </a:r>
            <a:endParaRPr lang="zh-CN" altLang="en-US" sz="1400"/>
          </a:p>
          <a:p>
            <a:pPr algn="l"/>
            <a:r>
              <a:rPr lang="en-US" altLang="zh-CN" sz="1400"/>
              <a:t>1.2.2.cacheResponseAge 计算这个缓存真正缓存时间方式：</a:t>
            </a:r>
            <a:endParaRPr lang="en-US" altLang="zh-CN" sz="1400"/>
          </a:p>
          <a:p>
            <a:pPr algn="l"/>
            <a:r>
              <a:rPr lang="en-US" altLang="zh-CN" sz="1400"/>
              <a:t>接受消耗的时间 = max(Response抵达客户端的时间 - Response从服务端发出的时间(Date字段),Age字段,0)</a:t>
            </a:r>
            <a:endParaRPr lang="en-US" altLang="zh-CN" sz="1400"/>
          </a:p>
          <a:p>
            <a:pPr algn="l"/>
            <a:r>
              <a:rPr lang="en-US" altLang="zh-CN" sz="1400"/>
              <a:t>Response来回时间 = Response抵达客户端的时间 - 客户端发送的时间</a:t>
            </a:r>
            <a:endParaRPr lang="en-US" altLang="zh-CN" sz="1400"/>
          </a:p>
          <a:p>
            <a:pPr algn="l"/>
            <a:r>
              <a:rPr lang="en-US" altLang="zh-CN" sz="1400"/>
              <a:t>缓存时间 = 当前时间 - Response抵达客户端的时间</a:t>
            </a:r>
            <a:endParaRPr lang="en-US" altLang="zh-CN" sz="1400"/>
          </a:p>
          <a:p>
            <a:pPr algn="l"/>
            <a:r>
              <a:rPr lang="en-US" altLang="zh-CN" sz="1400"/>
              <a:t>当前应答真实缓存时间 = 接受消耗的时间 + Response来回时间 + 缓存时间</a:t>
            </a:r>
            <a:endParaRPr lang="en-US" altLang="zh-CN" sz="1400"/>
          </a:p>
          <a:p>
            <a:pPr algn="l"/>
            <a:r>
              <a:rPr lang="en-US" altLang="zh-CN" sz="1400"/>
              <a:t>1.2.3.computeFreshnessLifetime 遵循如下的逻辑计算缓存有效性时间段:</a:t>
            </a:r>
            <a:endParaRPr lang="en-US" altLang="zh-CN" sz="1400"/>
          </a:p>
          <a:p>
            <a:pPr algn="l"/>
            <a:r>
              <a:rPr lang="en-US" altLang="zh-CN" sz="1400"/>
              <a:t>优先取出CacheControl的maxAge 字段，存在则返回</a:t>
            </a:r>
            <a:endParaRPr lang="en-US" altLang="zh-CN" sz="1400"/>
          </a:p>
          <a:p>
            <a:pPr algn="l"/>
            <a:r>
              <a:rPr lang="en-US" altLang="zh-CN" sz="1400"/>
              <a:t>其次取出expires 字段，expires - (Date字段 或者 Response抵达客户端时间)</a:t>
            </a:r>
            <a:endParaRPr lang="en-US" altLang="zh-CN" sz="1400"/>
          </a:p>
          <a:p>
            <a:pPr algn="l"/>
            <a:r>
              <a:rPr lang="en-US" altLang="zh-CN" sz="1400"/>
              <a:t>最后取出lastModified字段， (Date字段 或者 Response抵达客户端时间) - lastModified(上次修改)</a:t>
            </a:r>
            <a:endParaRPr lang="en-US" altLang="zh-CN" sz="1400"/>
          </a:p>
          <a:p>
            <a:pPr algn="l"/>
            <a:r>
              <a:rPr lang="en-US" altLang="zh-CN" sz="1400"/>
              <a:t>1.2.4.cacheResponseAge 获取到的缓存的时间和 computeFreshnessLifetime计算出来的缓存时效性，以及在okhttp设置的最小缓存</a:t>
            </a:r>
            <a:endParaRPr lang="en-US" altLang="zh-CN" sz="1400"/>
          </a:p>
          <a:p>
            <a:pPr algn="l"/>
            <a:r>
              <a:rPr lang="en-US" altLang="zh-CN" sz="1400"/>
              <a:t>minFreshSeconds时效，通过下面简单的计算：</a:t>
            </a:r>
            <a:endParaRPr lang="en-US" altLang="zh-CN" sz="1400"/>
          </a:p>
          <a:p>
            <a:pPr algn="l"/>
            <a:r>
              <a:rPr lang="en-US" altLang="zh-CN" sz="1400"/>
              <a:t>cacheResponseAge + minFreshSeconds &gt; computeFreshnessLifetime</a:t>
            </a:r>
            <a:endParaRPr lang="en-US" altLang="zh-CN" sz="1400"/>
          </a:p>
          <a:p>
            <a:pPr algn="l"/>
            <a:r>
              <a:rPr lang="en-US" altLang="zh-CN" sz="1400"/>
              <a:t>就能知道当前缓存是否有效，从而决定是否返回一个CacheResponse上去。</a:t>
            </a:r>
            <a:endParaRPr lang="en-US" altLang="zh-CN" sz="1400"/>
          </a:p>
        </p:txBody>
      </p:sp>
      <p:sp>
        <p:nvSpPr>
          <p:cNvPr id="7" name="文本框 6"/>
          <p:cNvSpPr txBox="1"/>
          <p:nvPr/>
        </p:nvSpPr>
        <p:spPr>
          <a:xfrm>
            <a:off x="500380" y="5498465"/>
            <a:ext cx="10132060" cy="306705"/>
          </a:xfrm>
          <a:prstGeom prst="rect">
            <a:avLst/>
          </a:prstGeom>
          <a:noFill/>
        </p:spPr>
        <p:txBody>
          <a:bodyPr wrap="none" rtlCol="0">
            <a:spAutoFit/>
          </a:bodyPr>
          <a:p>
            <a:pPr algn="l"/>
            <a:r>
              <a:rPr lang="zh-CN" altLang="en-US" sz="1400"/>
              <a:t>2.如果两者都获取不到，此时会返回协议http 1.1，错误代码为504，消息是禁止了网络请求但是缓存响应不存在的应答消息体。</a:t>
            </a:r>
            <a:endParaRPr lang="zh-CN" altLang="en-US" sz="1400"/>
          </a:p>
        </p:txBody>
      </p:sp>
      <p:sp>
        <p:nvSpPr>
          <p:cNvPr id="8" name="文本框 7"/>
          <p:cNvSpPr txBox="1"/>
          <p:nvPr/>
        </p:nvSpPr>
        <p:spPr>
          <a:xfrm>
            <a:off x="500380" y="5809615"/>
            <a:ext cx="9036050" cy="306705"/>
          </a:xfrm>
          <a:prstGeom prst="rect">
            <a:avLst/>
          </a:prstGeom>
          <a:noFill/>
        </p:spPr>
        <p:txBody>
          <a:bodyPr wrap="none" rtlCol="0">
            <a:spAutoFit/>
          </a:bodyPr>
          <a:p>
            <a:pPr algn="l"/>
            <a:r>
              <a:rPr lang="zh-CN" altLang="en-US" sz="1400"/>
              <a:t>3.如果只是网络请求不存在，而缓存的响应体存在，则根据缓存的响应构造出响应体对象，返回cacheHit并返回。</a:t>
            </a:r>
            <a:endParaRPr lang="zh-CN" altLang="en-US" sz="1400"/>
          </a:p>
        </p:txBody>
      </p:sp>
      <p:sp>
        <p:nvSpPr>
          <p:cNvPr id="9" name="文本框 8"/>
          <p:cNvSpPr txBox="1"/>
          <p:nvPr/>
        </p:nvSpPr>
        <p:spPr>
          <a:xfrm>
            <a:off x="500380" y="6116320"/>
            <a:ext cx="4420870" cy="306705"/>
          </a:xfrm>
          <a:prstGeom prst="rect">
            <a:avLst/>
          </a:prstGeom>
          <a:noFill/>
        </p:spPr>
        <p:txBody>
          <a:bodyPr wrap="none" rtlCol="0">
            <a:spAutoFit/>
          </a:bodyPr>
          <a:p>
            <a:pPr algn="l"/>
            <a:r>
              <a:rPr lang="zh-CN" altLang="en-US" sz="1400"/>
              <a:t>4.如果网络请求存在，则正常的进入下一个拦截器中。</a:t>
            </a:r>
            <a:endParaRPr lang="zh-CN" altLang="en-US" sz="1400"/>
          </a:p>
        </p:txBody>
      </p:sp>
      <p:sp>
        <p:nvSpPr>
          <p:cNvPr id="11" name="文本框 10"/>
          <p:cNvSpPr txBox="1"/>
          <p:nvPr/>
        </p:nvSpPr>
        <p:spPr>
          <a:xfrm>
            <a:off x="500380" y="6427470"/>
            <a:ext cx="11429365" cy="2030095"/>
          </a:xfrm>
          <a:prstGeom prst="rect">
            <a:avLst/>
          </a:prstGeom>
          <a:noFill/>
        </p:spPr>
        <p:txBody>
          <a:bodyPr wrap="square" rtlCol="0">
            <a:spAutoFit/>
          </a:bodyPr>
          <a:p>
            <a:r>
              <a:rPr lang="en-US" altLang="zh-CN" sz="1400"/>
              <a:t>5</a:t>
            </a:r>
            <a:r>
              <a:rPr lang="zh-CN" altLang="en-US" sz="1400"/>
              <a:t>、CacheInterceptor 缓存拦截器进行网络请求后的处理：1.如果当前缓存响应体存在，且当前网络请求返回的状态代码为304。在http协议中说明此时请求没有发生变化，那么就会根据缓存响应体构造一个全新的响应体，并更新当前的是时间戳，最后更新了到缓存中，并返回到上层。2.不为304情况，且缓存策略是允许刷新的，还是会把当前成功的响应体保存到Cache中最后返回。</a:t>
            </a:r>
            <a:endParaRPr lang="zh-CN" altLang="en-US" sz="1400"/>
          </a:p>
          <a:p>
            <a:r>
              <a:rPr lang="zh-CN" altLang="en-US" sz="1400"/>
              <a:t>1.302,307状态码状态下，需要判断获取头部中的Expires数值，获取不存在。并且Cache-Control头部中max-age为-1，且public和private都存在的时候。</a:t>
            </a:r>
            <a:endParaRPr lang="zh-CN" altLang="en-US" sz="1400"/>
          </a:p>
          <a:p>
            <a:r>
              <a:rPr lang="zh-CN" altLang="en-US" sz="1400"/>
              <a:t>Expires和max-age 说明了有效期为无限长，public说明http通信的过程中，包括请求的发起方、代理缓存服务器都可以进行缓存。private说明http通信过程中只有请求方可以缓存。</a:t>
            </a:r>
            <a:endParaRPr lang="zh-CN" altLang="en-US" sz="1400"/>
          </a:p>
          <a:p>
            <a:r>
              <a:rPr lang="zh-CN" altLang="en-US" sz="1400"/>
              <a:t>2.如果状态码为200，203，204，300，301，404，405，410，414，501，308都可以缓存。</a:t>
            </a:r>
            <a:endParaRPr lang="zh-CN" altLang="en-US" sz="1400"/>
          </a:p>
          <a:p>
            <a:r>
              <a:rPr lang="en-US" altLang="zh-CN" sz="1400"/>
              <a:t>3</a:t>
            </a:r>
            <a:r>
              <a:rPr lang="zh-CN" altLang="en-US" sz="1400"/>
              <a:t>.其他情况都返回false，不允许缓存</a:t>
            </a:r>
            <a:endParaRPr lang="zh-CN"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66260" y="0"/>
            <a:ext cx="3459480" cy="368300"/>
          </a:xfrm>
          <a:prstGeom prst="rect">
            <a:avLst/>
          </a:prstGeom>
          <a:noFill/>
        </p:spPr>
        <p:txBody>
          <a:bodyPr wrap="square" rtlCol="0" anchor="t">
            <a:spAutoFit/>
          </a:bodyPr>
          <a:p>
            <a:r>
              <a:rPr lang="zh-CN" altLang="en-US"/>
              <a:t>ConnectInterceptor 链接拦截器</a:t>
            </a:r>
            <a:endParaRPr lang="zh-CN" altLang="en-US"/>
          </a:p>
        </p:txBody>
      </p:sp>
      <p:sp>
        <p:nvSpPr>
          <p:cNvPr id="5" name="左大括号 4"/>
          <p:cNvSpPr/>
          <p:nvPr/>
        </p:nvSpPr>
        <p:spPr>
          <a:xfrm>
            <a:off x="196215" y="487680"/>
            <a:ext cx="337185" cy="62185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 name="文本框 1"/>
          <p:cNvSpPr txBox="1"/>
          <p:nvPr/>
        </p:nvSpPr>
        <p:spPr>
          <a:xfrm>
            <a:off x="533400" y="487680"/>
            <a:ext cx="11408410" cy="2461260"/>
          </a:xfrm>
          <a:prstGeom prst="rect">
            <a:avLst/>
          </a:prstGeom>
          <a:noFill/>
        </p:spPr>
        <p:txBody>
          <a:bodyPr wrap="none" rtlCol="0">
            <a:spAutoFit/>
          </a:bodyPr>
          <a:p>
            <a:pPr algn="l"/>
            <a:r>
              <a:rPr lang="zh-CN" altLang="en-US" sz="1400"/>
              <a:t>核心是使用exchangeFinder.find 找到ExchangeCodec后生成Exchange对象，并返回该对象。通过findHealthyConnection，</a:t>
            </a:r>
            <a:endParaRPr lang="zh-CN" altLang="en-US" sz="1400"/>
          </a:p>
          <a:p>
            <a:pPr algn="l"/>
            <a:r>
              <a:rPr lang="zh-CN" altLang="en-US" sz="1400"/>
              <a:t>获取一个“健康”的链接，也就是保持存活的链接。findConnection 从Okhttp的链接池中查找对应的RealConnection，因为RealCall可以</a:t>
            </a:r>
            <a:endParaRPr lang="zh-CN" altLang="en-US" sz="1400"/>
          </a:p>
          <a:p>
            <a:pPr algn="l"/>
            <a:r>
              <a:rPr lang="zh-CN" altLang="en-US" sz="1400"/>
              <a:t>从之前的缓存队列获取，因此里面可能RealCall本身就存在RealConnection：</a:t>
            </a:r>
            <a:endParaRPr lang="zh-CN" altLang="en-US" sz="1400"/>
          </a:p>
          <a:p>
            <a:pPr algn="l"/>
            <a:r>
              <a:rPr lang="zh-CN" altLang="en-US" sz="1400"/>
              <a:t>1.RealCall缓存了RealConnection 但是不匹配的情况</a:t>
            </a:r>
            <a:endParaRPr lang="zh-CN" altLang="en-US" sz="1400"/>
          </a:p>
          <a:p>
            <a:pPr algn="l"/>
            <a:r>
              <a:rPr lang="en-US" altLang="zh-CN" sz="1400"/>
              <a:t>    此时会校验如果发现RealCall中存在缓存的RealConnection，那么就校验noNewExchanges为true 或者校验 到url中的host和port不一致，</a:t>
            </a:r>
            <a:endParaRPr lang="en-US" altLang="zh-CN" sz="1400"/>
          </a:p>
          <a:p>
            <a:pPr algn="l"/>
            <a:r>
              <a:rPr lang="en-US" altLang="zh-CN" sz="1400"/>
              <a:t>    则调用releaseConnectionNoEvents 方法，把RealConnection绑定的RealCall队列中对应的RealCall移除，并从ConnectionPool中</a:t>
            </a:r>
            <a:endParaRPr lang="en-US" altLang="zh-CN" sz="1400"/>
          </a:p>
          <a:p>
            <a:pPr algn="l"/>
            <a:r>
              <a:rPr lang="en-US" altLang="zh-CN" sz="1400"/>
              <a:t>    移除该RealConnection，当前RealCall中绑定的RealConnection设置为空</a:t>
            </a:r>
            <a:r>
              <a:rPr lang="zh-CN" altLang="en-US" sz="1400"/>
              <a:t>。并获取当前缓存RealConnection的socket对象，并关闭该socket。</a:t>
            </a:r>
            <a:endParaRPr lang="zh-CN" altLang="en-US" sz="1400"/>
          </a:p>
          <a:p>
            <a:pPr algn="l"/>
            <a:r>
              <a:rPr lang="zh-CN" altLang="en-US" sz="1400"/>
              <a:t>2.RealCall缓存了RealConnection 匹配的情况</a:t>
            </a:r>
            <a:endParaRPr lang="zh-CN" altLang="en-US" sz="1400"/>
          </a:p>
          <a:p>
            <a:pPr algn="l"/>
            <a:r>
              <a:rPr lang="zh-CN" altLang="en-US" sz="1400"/>
              <a:t>    </a:t>
            </a:r>
            <a:endParaRPr lang="zh-CN" altLang="en-US" sz="1400"/>
          </a:p>
          <a:p>
            <a:pPr algn="l"/>
            <a:r>
              <a:rPr lang="zh-CN" altLang="en-US" sz="1400"/>
              <a:t>3.RealCall没有缓存RealConnection</a:t>
            </a:r>
            <a:endParaRPr lang="zh-CN" altLang="en-US" sz="1400"/>
          </a:p>
          <a:p>
            <a:pPr algn="l"/>
            <a:endParaRPr lang="zh-CN" altLang="en-US" sz="1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4701</Words>
  <Application>WPS 文字</Application>
  <PresentationFormat>宽屏</PresentationFormat>
  <Paragraphs>121</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方正书宋_GBK</vt:lpstr>
      <vt:lpstr>Wingdings</vt:lpstr>
      <vt:lpstr>Calibri</vt:lpstr>
      <vt:lpstr>Helvetica Neue</vt:lpstr>
      <vt:lpstr>宋体</vt:lpstr>
      <vt:lpstr>汉仪书宋二KW</vt:lpstr>
      <vt:lpstr>微软雅黑</vt:lpstr>
      <vt:lpstr>汉仪旗黑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zpw</dc:creator>
  <cp:lastModifiedBy>zpw</cp:lastModifiedBy>
  <cp:revision>63</cp:revision>
  <dcterms:created xsi:type="dcterms:W3CDTF">2022-05-15T03:36:27Z</dcterms:created>
  <dcterms:modified xsi:type="dcterms:W3CDTF">2022-05-15T03:36:27Z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2052-4.1.2.6545</vt:lpwstr>
  </property>
</Properties>
</file>