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5544185" y="406400"/>
            <a:ext cx="1104265" cy="418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Okio</a:t>
            </a:r>
            <a:endParaRPr lang="en-US" altLang="zh-CN"/>
          </a:p>
        </p:txBody>
      </p:sp>
      <p:cxnSp>
        <p:nvCxnSpPr>
          <p:cNvPr id="5" name="直接箭头连接符 4"/>
          <p:cNvCxnSpPr>
            <a:stCxn id="4" idx="2"/>
          </p:cNvCxnSpPr>
          <p:nvPr/>
        </p:nvCxnSpPr>
        <p:spPr>
          <a:xfrm>
            <a:off x="6096635" y="824865"/>
            <a:ext cx="0" cy="5916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555875" y="1160780"/>
            <a:ext cx="1104265" cy="418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Source</a:t>
            </a:r>
            <a:endParaRPr lang="en-US" altLang="zh-CN"/>
          </a:p>
        </p:txBody>
      </p:sp>
      <p:sp>
        <p:nvSpPr>
          <p:cNvPr id="7" name="矩形 6"/>
          <p:cNvSpPr/>
          <p:nvPr/>
        </p:nvSpPr>
        <p:spPr>
          <a:xfrm>
            <a:off x="8533130" y="1160780"/>
            <a:ext cx="1104265" cy="418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Sink</a:t>
            </a:r>
            <a:endParaRPr lang="en-US" altLang="zh-CN"/>
          </a:p>
        </p:txBody>
      </p:sp>
      <p:sp>
        <p:nvSpPr>
          <p:cNvPr id="8" name="矩形 7"/>
          <p:cNvSpPr/>
          <p:nvPr/>
        </p:nvSpPr>
        <p:spPr>
          <a:xfrm>
            <a:off x="404495" y="486410"/>
            <a:ext cx="1476375" cy="418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InputStream</a:t>
            </a:r>
            <a:endParaRPr lang="en-US" altLang="zh-CN"/>
          </a:p>
        </p:txBody>
      </p:sp>
      <p:sp>
        <p:nvSpPr>
          <p:cNvPr id="9" name="矩形 8"/>
          <p:cNvSpPr/>
          <p:nvPr/>
        </p:nvSpPr>
        <p:spPr>
          <a:xfrm>
            <a:off x="10312400" y="486410"/>
            <a:ext cx="1638300" cy="418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OutputStream</a:t>
            </a:r>
            <a:endParaRPr lang="en-US" altLang="zh-CN"/>
          </a:p>
        </p:txBody>
      </p:sp>
      <p:sp>
        <p:nvSpPr>
          <p:cNvPr id="10" name="矩形 9"/>
          <p:cNvSpPr/>
          <p:nvPr/>
        </p:nvSpPr>
        <p:spPr>
          <a:xfrm>
            <a:off x="5544820" y="1893570"/>
            <a:ext cx="1104265" cy="418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Buffer</a:t>
            </a:r>
            <a:endParaRPr lang="en-US" altLang="zh-CN"/>
          </a:p>
        </p:txBody>
      </p:sp>
      <p:sp>
        <p:nvSpPr>
          <p:cNvPr id="11" name="矩形 10"/>
          <p:cNvSpPr/>
          <p:nvPr/>
        </p:nvSpPr>
        <p:spPr>
          <a:xfrm>
            <a:off x="1172845" y="1893570"/>
            <a:ext cx="3870325" cy="418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read(Buffer sink, long byteCount)</a:t>
            </a:r>
            <a:endParaRPr lang="en-US" altLang="zh-CN"/>
          </a:p>
        </p:txBody>
      </p:sp>
      <p:sp>
        <p:nvSpPr>
          <p:cNvPr id="12" name="矩形 11"/>
          <p:cNvSpPr/>
          <p:nvPr/>
        </p:nvSpPr>
        <p:spPr>
          <a:xfrm>
            <a:off x="7150735" y="1893570"/>
            <a:ext cx="3870325" cy="418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write(Buffer source, long byteCount)</a:t>
            </a:r>
            <a:endParaRPr lang="en-US" altLang="zh-CN"/>
          </a:p>
        </p:txBody>
      </p:sp>
      <p:cxnSp>
        <p:nvCxnSpPr>
          <p:cNvPr id="13" name="直接箭头连接符 12"/>
          <p:cNvCxnSpPr>
            <a:stCxn id="6" idx="2"/>
            <a:endCxn id="11" idx="0"/>
          </p:cNvCxnSpPr>
          <p:nvPr/>
        </p:nvCxnSpPr>
        <p:spPr>
          <a:xfrm>
            <a:off x="3108325" y="1579245"/>
            <a:ext cx="0" cy="314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2"/>
            <a:endCxn id="12" idx="0"/>
          </p:cNvCxnSpPr>
          <p:nvPr/>
        </p:nvCxnSpPr>
        <p:spPr>
          <a:xfrm>
            <a:off x="9085580" y="1579245"/>
            <a:ext cx="635" cy="314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2" idx="1"/>
            <a:endCxn id="10" idx="3"/>
          </p:cNvCxnSpPr>
          <p:nvPr/>
        </p:nvCxnSpPr>
        <p:spPr>
          <a:xfrm flipH="1">
            <a:off x="6649085" y="2103120"/>
            <a:ext cx="5016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1" idx="3"/>
            <a:endCxn id="10" idx="1"/>
          </p:cNvCxnSpPr>
          <p:nvPr/>
        </p:nvCxnSpPr>
        <p:spPr>
          <a:xfrm>
            <a:off x="5043170" y="2103120"/>
            <a:ext cx="5016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836670" y="2695575"/>
            <a:ext cx="4454525" cy="418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Segment head</a:t>
            </a:r>
            <a:r>
              <a:rPr lang="zh-CN" altLang="en-US"/>
              <a:t>（双向链表），long size</a:t>
            </a:r>
            <a:endParaRPr lang="zh-CN" altLang="en-US"/>
          </a:p>
        </p:txBody>
      </p:sp>
      <p:sp>
        <p:nvSpPr>
          <p:cNvPr id="20" name="矩形 19"/>
          <p:cNvSpPr/>
          <p:nvPr/>
        </p:nvSpPr>
        <p:spPr>
          <a:xfrm>
            <a:off x="5278120" y="3497580"/>
            <a:ext cx="1638300" cy="418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SegmentPool</a:t>
            </a:r>
            <a:endParaRPr lang="en-US" altLang="zh-CN"/>
          </a:p>
        </p:txBody>
      </p:sp>
      <p:sp>
        <p:nvSpPr>
          <p:cNvPr id="21" name="矩形 20"/>
          <p:cNvSpPr/>
          <p:nvPr/>
        </p:nvSpPr>
        <p:spPr>
          <a:xfrm>
            <a:off x="2160270" y="4204970"/>
            <a:ext cx="1895475" cy="418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BufferedSource</a:t>
            </a:r>
            <a:endParaRPr lang="en-US" altLang="zh-CN"/>
          </a:p>
        </p:txBody>
      </p:sp>
      <p:sp>
        <p:nvSpPr>
          <p:cNvPr id="22" name="矩形 21"/>
          <p:cNvSpPr/>
          <p:nvPr/>
        </p:nvSpPr>
        <p:spPr>
          <a:xfrm>
            <a:off x="8137525" y="4204970"/>
            <a:ext cx="1895475" cy="418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BufferedSink</a:t>
            </a:r>
            <a:endParaRPr lang="en-US" altLang="zh-CN"/>
          </a:p>
        </p:txBody>
      </p:sp>
      <p:sp>
        <p:nvSpPr>
          <p:cNvPr id="23" name="矩形 22"/>
          <p:cNvSpPr/>
          <p:nvPr/>
        </p:nvSpPr>
        <p:spPr>
          <a:xfrm>
            <a:off x="0" y="5958840"/>
            <a:ext cx="2616200" cy="418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RealBufferedSource</a:t>
            </a:r>
            <a:endParaRPr lang="en-US" altLang="zh-CN"/>
          </a:p>
        </p:txBody>
      </p:sp>
      <p:sp>
        <p:nvSpPr>
          <p:cNvPr id="24" name="矩形 23"/>
          <p:cNvSpPr/>
          <p:nvPr/>
        </p:nvSpPr>
        <p:spPr>
          <a:xfrm>
            <a:off x="9577070" y="5958840"/>
            <a:ext cx="2616200" cy="418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RealBufferedSink</a:t>
            </a:r>
            <a:endParaRPr lang="en-US" altLang="zh-CN"/>
          </a:p>
        </p:txBody>
      </p:sp>
      <p:cxnSp>
        <p:nvCxnSpPr>
          <p:cNvPr id="25" name="直接箭头连接符 24"/>
          <p:cNvCxnSpPr>
            <a:stCxn id="4" idx="1"/>
            <a:endCxn id="6" idx="3"/>
          </p:cNvCxnSpPr>
          <p:nvPr/>
        </p:nvCxnSpPr>
        <p:spPr>
          <a:xfrm flipH="1">
            <a:off x="3660140" y="615950"/>
            <a:ext cx="1884045" cy="75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4" idx="3"/>
            <a:endCxn id="7" idx="1"/>
          </p:cNvCxnSpPr>
          <p:nvPr/>
        </p:nvCxnSpPr>
        <p:spPr>
          <a:xfrm>
            <a:off x="6648450" y="615950"/>
            <a:ext cx="1884680" cy="75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055745" y="615950"/>
            <a:ext cx="640080" cy="368300"/>
          </a:xfrm>
          <a:prstGeom prst="rect">
            <a:avLst/>
          </a:prstGeom>
          <a:noFill/>
        </p:spPr>
        <p:txBody>
          <a:bodyPr wrap="none" rtlCol="0">
            <a:spAutoFit/>
          </a:bodyPr>
          <a:p>
            <a:r>
              <a:rPr lang="zh-CN" altLang="en-US"/>
              <a:t>获取</a:t>
            </a:r>
            <a:endParaRPr lang="zh-CN" altLang="en-US"/>
          </a:p>
        </p:txBody>
      </p:sp>
      <p:sp>
        <p:nvSpPr>
          <p:cNvPr id="28" name="文本框 27"/>
          <p:cNvSpPr txBox="1"/>
          <p:nvPr/>
        </p:nvSpPr>
        <p:spPr>
          <a:xfrm>
            <a:off x="7611745" y="615950"/>
            <a:ext cx="640080" cy="368300"/>
          </a:xfrm>
          <a:prstGeom prst="rect">
            <a:avLst/>
          </a:prstGeom>
          <a:noFill/>
        </p:spPr>
        <p:txBody>
          <a:bodyPr wrap="none" rtlCol="0">
            <a:spAutoFit/>
          </a:bodyPr>
          <a:p>
            <a:r>
              <a:rPr lang="zh-CN" altLang="en-US"/>
              <a:t>获取</a:t>
            </a:r>
            <a:endParaRPr lang="zh-CN" altLang="en-US"/>
          </a:p>
        </p:txBody>
      </p:sp>
      <p:sp>
        <p:nvSpPr>
          <p:cNvPr id="31" name="矩形 30"/>
          <p:cNvSpPr/>
          <p:nvPr/>
        </p:nvSpPr>
        <p:spPr>
          <a:xfrm>
            <a:off x="3534410" y="4961255"/>
            <a:ext cx="4717415"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操作基础数据结构、字符串、整行数据、操作指定位置字节、字节数组</a:t>
            </a:r>
            <a:endParaRPr lang="zh-CN" altLang="en-US"/>
          </a:p>
        </p:txBody>
      </p:sp>
      <p:sp>
        <p:nvSpPr>
          <p:cNvPr id="32" name="矩形 31"/>
          <p:cNvSpPr/>
          <p:nvPr/>
        </p:nvSpPr>
        <p:spPr>
          <a:xfrm>
            <a:off x="5278120" y="4204970"/>
            <a:ext cx="1638300" cy="418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自带</a:t>
            </a:r>
            <a:r>
              <a:rPr lang="en-US" altLang="zh-CN">
                <a:sym typeface="+mn-ea"/>
              </a:rPr>
              <a:t>Buffer</a:t>
            </a:r>
            <a:endParaRPr lang="zh-CN" altLang="en-US"/>
          </a:p>
        </p:txBody>
      </p:sp>
      <p:cxnSp>
        <p:nvCxnSpPr>
          <p:cNvPr id="33" name="直接箭头连接符 32"/>
          <p:cNvCxnSpPr>
            <a:stCxn id="21" idx="3"/>
            <a:endCxn id="32" idx="1"/>
          </p:cNvCxnSpPr>
          <p:nvPr/>
        </p:nvCxnSpPr>
        <p:spPr>
          <a:xfrm>
            <a:off x="4055745" y="4414520"/>
            <a:ext cx="12223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2" idx="1"/>
            <a:endCxn id="32" idx="3"/>
          </p:cNvCxnSpPr>
          <p:nvPr/>
        </p:nvCxnSpPr>
        <p:spPr>
          <a:xfrm flipH="1">
            <a:off x="6916420" y="4414520"/>
            <a:ext cx="12211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23" idx="0"/>
          </p:cNvCxnSpPr>
          <p:nvPr/>
        </p:nvCxnSpPr>
        <p:spPr>
          <a:xfrm flipH="1">
            <a:off x="1308100" y="1591945"/>
            <a:ext cx="1760220" cy="4366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3" idx="3"/>
          </p:cNvCxnSpPr>
          <p:nvPr/>
        </p:nvCxnSpPr>
        <p:spPr>
          <a:xfrm flipH="1">
            <a:off x="2616200" y="2161540"/>
            <a:ext cx="2915920" cy="4006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24" idx="1"/>
          </p:cNvCxnSpPr>
          <p:nvPr/>
        </p:nvCxnSpPr>
        <p:spPr>
          <a:xfrm>
            <a:off x="6659880" y="2103755"/>
            <a:ext cx="2917190" cy="4064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24" idx="0"/>
          </p:cNvCxnSpPr>
          <p:nvPr/>
        </p:nvCxnSpPr>
        <p:spPr>
          <a:xfrm>
            <a:off x="9124315" y="1580515"/>
            <a:ext cx="1760855" cy="4378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824865" y="5137785"/>
            <a:ext cx="640080" cy="368300"/>
          </a:xfrm>
          <a:prstGeom prst="rect">
            <a:avLst/>
          </a:prstGeom>
          <a:noFill/>
        </p:spPr>
        <p:txBody>
          <a:bodyPr wrap="none" rtlCol="0">
            <a:spAutoFit/>
          </a:bodyPr>
          <a:p>
            <a:r>
              <a:rPr lang="zh-CN" altLang="en-US"/>
              <a:t>持有</a:t>
            </a:r>
            <a:endParaRPr lang="zh-CN" altLang="en-US"/>
          </a:p>
        </p:txBody>
      </p:sp>
      <p:sp>
        <p:nvSpPr>
          <p:cNvPr id="41" name="文本框 40"/>
          <p:cNvSpPr txBox="1"/>
          <p:nvPr/>
        </p:nvSpPr>
        <p:spPr>
          <a:xfrm>
            <a:off x="2323465" y="5139055"/>
            <a:ext cx="640080" cy="368300"/>
          </a:xfrm>
          <a:prstGeom prst="rect">
            <a:avLst/>
          </a:prstGeom>
          <a:noFill/>
        </p:spPr>
        <p:txBody>
          <a:bodyPr wrap="none" rtlCol="0">
            <a:spAutoFit/>
          </a:bodyPr>
          <a:p>
            <a:r>
              <a:rPr lang="zh-CN" altLang="en-US"/>
              <a:t>持有</a:t>
            </a:r>
            <a:endParaRPr lang="zh-CN" altLang="en-US"/>
          </a:p>
        </p:txBody>
      </p:sp>
      <p:sp>
        <p:nvSpPr>
          <p:cNvPr id="42" name="文本框 41"/>
          <p:cNvSpPr txBox="1"/>
          <p:nvPr/>
        </p:nvSpPr>
        <p:spPr>
          <a:xfrm>
            <a:off x="9392920" y="5137785"/>
            <a:ext cx="640080" cy="368300"/>
          </a:xfrm>
          <a:prstGeom prst="rect">
            <a:avLst/>
          </a:prstGeom>
          <a:noFill/>
        </p:spPr>
        <p:txBody>
          <a:bodyPr wrap="none" rtlCol="0">
            <a:spAutoFit/>
          </a:bodyPr>
          <a:p>
            <a:r>
              <a:rPr lang="zh-CN" altLang="en-US"/>
              <a:t>持有</a:t>
            </a:r>
            <a:endParaRPr lang="zh-CN" altLang="en-US"/>
          </a:p>
        </p:txBody>
      </p:sp>
      <p:sp>
        <p:nvSpPr>
          <p:cNvPr id="43" name="文本框 42"/>
          <p:cNvSpPr txBox="1"/>
          <p:nvPr/>
        </p:nvSpPr>
        <p:spPr>
          <a:xfrm>
            <a:off x="10811510" y="5137150"/>
            <a:ext cx="640080" cy="368300"/>
          </a:xfrm>
          <a:prstGeom prst="rect">
            <a:avLst/>
          </a:prstGeom>
          <a:noFill/>
        </p:spPr>
        <p:txBody>
          <a:bodyPr wrap="none" rtlCol="0">
            <a:spAutoFit/>
          </a:bodyPr>
          <a:p>
            <a:r>
              <a:rPr lang="zh-CN" altLang="en-US"/>
              <a:t>持有</a:t>
            </a:r>
            <a:endParaRPr lang="zh-CN" altLang="en-US"/>
          </a:p>
        </p:txBody>
      </p:sp>
      <p:sp>
        <p:nvSpPr>
          <p:cNvPr id="2" name="文本框 1"/>
          <p:cNvSpPr txBox="1"/>
          <p:nvPr/>
        </p:nvSpPr>
        <p:spPr>
          <a:xfrm>
            <a:off x="8650605" y="791210"/>
            <a:ext cx="868680" cy="368300"/>
          </a:xfrm>
          <a:prstGeom prst="rect">
            <a:avLst/>
          </a:prstGeom>
          <a:noFill/>
        </p:spPr>
        <p:txBody>
          <a:bodyPr wrap="none" rtlCol="0">
            <a:spAutoFit/>
          </a:bodyPr>
          <a:p>
            <a:r>
              <a:rPr lang="zh-CN" altLang="en-US"/>
              <a:t>目的地</a:t>
            </a:r>
            <a:endParaRPr lang="zh-CN" altLang="en-US"/>
          </a:p>
        </p:txBody>
      </p:sp>
      <p:sp>
        <p:nvSpPr>
          <p:cNvPr id="3" name="文本框 2"/>
          <p:cNvSpPr txBox="1"/>
          <p:nvPr/>
        </p:nvSpPr>
        <p:spPr>
          <a:xfrm>
            <a:off x="5796280" y="1236345"/>
            <a:ext cx="640080" cy="368300"/>
          </a:xfrm>
          <a:prstGeom prst="rect">
            <a:avLst/>
          </a:prstGeom>
          <a:noFill/>
        </p:spPr>
        <p:txBody>
          <a:bodyPr wrap="none" rtlCol="0">
            <a:spAutoFit/>
          </a:bodyPr>
          <a:p>
            <a:r>
              <a:rPr lang="zh-CN" altLang="en-US"/>
              <a:t>缓存</a:t>
            </a:r>
            <a:endParaRPr lang="zh-CN" altLang="en-US"/>
          </a:p>
        </p:txBody>
      </p:sp>
      <p:sp>
        <p:nvSpPr>
          <p:cNvPr id="18" name="文本框 17"/>
          <p:cNvSpPr txBox="1"/>
          <p:nvPr/>
        </p:nvSpPr>
        <p:spPr>
          <a:xfrm>
            <a:off x="2649855" y="779780"/>
            <a:ext cx="868680" cy="368300"/>
          </a:xfrm>
          <a:prstGeom prst="rect">
            <a:avLst/>
          </a:prstGeom>
          <a:noFill/>
        </p:spPr>
        <p:txBody>
          <a:bodyPr wrap="none" rtlCol="0">
            <a:spAutoFit/>
          </a:bodyPr>
          <a:p>
            <a:r>
              <a:rPr lang="zh-CN" altLang="en-US"/>
              <a:t>数据源</a:t>
            </a:r>
            <a:endParaRPr lang="zh-CN" altLang="en-US"/>
          </a:p>
        </p:txBody>
      </p:sp>
      <p:sp>
        <p:nvSpPr>
          <p:cNvPr id="19" name="矩形 18"/>
          <p:cNvSpPr/>
          <p:nvPr/>
        </p:nvSpPr>
        <p:spPr>
          <a:xfrm>
            <a:off x="10060940" y="1160780"/>
            <a:ext cx="2141220" cy="429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OutputStreamSink</a:t>
            </a:r>
            <a:endParaRPr lang="en-US" altLang="zh-CN"/>
          </a:p>
        </p:txBody>
      </p:sp>
      <p:sp>
        <p:nvSpPr>
          <p:cNvPr id="29" name="矩形 28"/>
          <p:cNvSpPr/>
          <p:nvPr/>
        </p:nvSpPr>
        <p:spPr>
          <a:xfrm>
            <a:off x="5080" y="1159510"/>
            <a:ext cx="2317750" cy="429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InputStreamSounce</a:t>
            </a:r>
            <a:endParaRPr lang="en-US" altLang="zh-CN"/>
          </a:p>
        </p:txBody>
      </p:sp>
      <p:sp>
        <p:nvSpPr>
          <p:cNvPr id="30" name="文本框 29"/>
          <p:cNvSpPr txBox="1"/>
          <p:nvPr/>
        </p:nvSpPr>
        <p:spPr>
          <a:xfrm>
            <a:off x="3778250" y="6078855"/>
            <a:ext cx="4754880" cy="645160"/>
          </a:xfrm>
          <a:prstGeom prst="rect">
            <a:avLst/>
          </a:prstGeom>
          <a:noFill/>
        </p:spPr>
        <p:txBody>
          <a:bodyPr wrap="none" rtlCol="0">
            <a:spAutoFit/>
          </a:bodyPr>
          <a:p>
            <a:pPr algn="l"/>
            <a:r>
              <a:rPr lang="zh-CN" altLang="en-US"/>
              <a:t>最后还是通过OutputSream、</a:t>
            </a:r>
            <a:r>
              <a:rPr lang="en-US" altLang="zh-CN">
                <a:sym typeface="+mn-ea"/>
              </a:rPr>
              <a:t>InputStream</a:t>
            </a:r>
            <a:endParaRPr lang="en-US" altLang="zh-CN"/>
          </a:p>
          <a:p>
            <a:pPr algn="l"/>
            <a:r>
              <a:rPr lang="zh-CN" altLang="en-US"/>
              <a:t>的写入和读取方法进行将数据写入和读出缓存</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左大括号 3"/>
          <p:cNvSpPr/>
          <p:nvPr/>
        </p:nvSpPr>
        <p:spPr>
          <a:xfrm>
            <a:off x="138430" y="360045"/>
            <a:ext cx="395605" cy="63582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文本框 4"/>
          <p:cNvSpPr txBox="1"/>
          <p:nvPr/>
        </p:nvSpPr>
        <p:spPr>
          <a:xfrm>
            <a:off x="534035" y="360045"/>
            <a:ext cx="6597015" cy="368300"/>
          </a:xfrm>
          <a:prstGeom prst="rect">
            <a:avLst/>
          </a:prstGeom>
          <a:noFill/>
        </p:spPr>
        <p:txBody>
          <a:bodyPr wrap="none" rtlCol="0">
            <a:spAutoFit/>
          </a:bodyPr>
          <a:p>
            <a:pPr algn="l"/>
            <a:r>
              <a:rPr lang="zh-CN" altLang="en-US"/>
              <a:t>OKio本质上是对Java的NIO的一次扩展，并且做了缓存的优化。</a:t>
            </a:r>
            <a:endParaRPr lang="zh-CN" altLang="en-US"/>
          </a:p>
        </p:txBody>
      </p:sp>
      <p:sp>
        <p:nvSpPr>
          <p:cNvPr id="6" name="文本框 5"/>
          <p:cNvSpPr txBox="1"/>
          <p:nvPr/>
        </p:nvSpPr>
        <p:spPr>
          <a:xfrm>
            <a:off x="534035" y="859155"/>
            <a:ext cx="10975975" cy="306705"/>
          </a:xfrm>
          <a:prstGeom prst="rect">
            <a:avLst/>
          </a:prstGeom>
          <a:noFill/>
        </p:spPr>
        <p:txBody>
          <a:bodyPr wrap="none" rtlCol="0">
            <a:spAutoFit/>
          </a:bodyPr>
          <a:p>
            <a:pPr algn="l"/>
            <a:r>
              <a:rPr lang="zh-CN" altLang="en-US" sz="1400"/>
              <a:t>Java NIO和IO之间第一个最大的区别是，IO是面向流的，NIO是面向缓冲区的。NIO可以是非阻塞式的IO操作，IO则是面向流的阻塞式IO。</a:t>
            </a:r>
            <a:endParaRPr lang="zh-CN" altLang="en-US" sz="1400"/>
          </a:p>
        </p:txBody>
      </p:sp>
      <p:sp>
        <p:nvSpPr>
          <p:cNvPr id="7" name="矩形 6"/>
          <p:cNvSpPr/>
          <p:nvPr/>
        </p:nvSpPr>
        <p:spPr>
          <a:xfrm>
            <a:off x="719455" y="2823845"/>
            <a:ext cx="1116330" cy="476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File/Byte</a:t>
            </a:r>
            <a:endParaRPr lang="en-US" altLang="zh-CN"/>
          </a:p>
        </p:txBody>
      </p:sp>
      <p:sp>
        <p:nvSpPr>
          <p:cNvPr id="8" name="矩形 7"/>
          <p:cNvSpPr/>
          <p:nvPr/>
        </p:nvSpPr>
        <p:spPr>
          <a:xfrm>
            <a:off x="3101340" y="2346960"/>
            <a:ext cx="2232025" cy="1449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FileOutputStream</a:t>
            </a:r>
            <a:endParaRPr lang="en-US" altLang="zh-CN"/>
          </a:p>
        </p:txBody>
      </p:sp>
      <p:cxnSp>
        <p:nvCxnSpPr>
          <p:cNvPr id="9" name="直接箭头连接符 8"/>
          <p:cNvCxnSpPr>
            <a:stCxn id="7" idx="3"/>
          </p:cNvCxnSpPr>
          <p:nvPr/>
        </p:nvCxnSpPr>
        <p:spPr>
          <a:xfrm flipV="1">
            <a:off x="1835785" y="2684780"/>
            <a:ext cx="1266825" cy="377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125980" y="2219325"/>
            <a:ext cx="640080" cy="368300"/>
          </a:xfrm>
          <a:prstGeom prst="rect">
            <a:avLst/>
          </a:prstGeom>
          <a:noFill/>
        </p:spPr>
        <p:txBody>
          <a:bodyPr wrap="none" rtlCol="0">
            <a:spAutoFit/>
          </a:bodyPr>
          <a:p>
            <a:r>
              <a:rPr lang="zh-CN" altLang="en-US"/>
              <a:t>包装</a:t>
            </a:r>
            <a:endParaRPr lang="zh-CN" altLang="en-US"/>
          </a:p>
        </p:txBody>
      </p:sp>
      <p:sp>
        <p:nvSpPr>
          <p:cNvPr id="11" name="矩形 10"/>
          <p:cNvSpPr/>
          <p:nvPr/>
        </p:nvSpPr>
        <p:spPr>
          <a:xfrm>
            <a:off x="6622415" y="2347595"/>
            <a:ext cx="1720850" cy="1448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FileChannel</a:t>
            </a:r>
            <a:endParaRPr lang="en-US" altLang="zh-CN"/>
          </a:p>
        </p:txBody>
      </p:sp>
      <p:cxnSp>
        <p:nvCxnSpPr>
          <p:cNvPr id="12" name="直接箭头连接符 11"/>
          <p:cNvCxnSpPr/>
          <p:nvPr/>
        </p:nvCxnSpPr>
        <p:spPr>
          <a:xfrm>
            <a:off x="5333365" y="2585085"/>
            <a:ext cx="12890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438775" y="2216785"/>
            <a:ext cx="1097280" cy="368300"/>
          </a:xfrm>
          <a:prstGeom prst="rect">
            <a:avLst/>
          </a:prstGeom>
          <a:noFill/>
        </p:spPr>
        <p:txBody>
          <a:bodyPr wrap="none" rtlCol="0">
            <a:spAutoFit/>
          </a:bodyPr>
          <a:p>
            <a:r>
              <a:rPr lang="zh-CN" altLang="en-US"/>
              <a:t>获取管道</a:t>
            </a:r>
            <a:endParaRPr lang="zh-CN" altLang="en-US"/>
          </a:p>
        </p:txBody>
      </p:sp>
      <p:sp>
        <p:nvSpPr>
          <p:cNvPr id="14" name="文本框 13"/>
          <p:cNvSpPr txBox="1"/>
          <p:nvPr/>
        </p:nvSpPr>
        <p:spPr>
          <a:xfrm>
            <a:off x="843280" y="2400935"/>
            <a:ext cx="868680" cy="368300"/>
          </a:xfrm>
          <a:prstGeom prst="rect">
            <a:avLst/>
          </a:prstGeom>
          <a:noFill/>
        </p:spPr>
        <p:txBody>
          <a:bodyPr wrap="none" rtlCol="0">
            <a:spAutoFit/>
          </a:bodyPr>
          <a:p>
            <a:r>
              <a:rPr lang="zh-CN" altLang="en-US"/>
              <a:t>目的地</a:t>
            </a:r>
            <a:endParaRPr lang="zh-CN" altLang="en-US"/>
          </a:p>
        </p:txBody>
      </p:sp>
      <p:sp>
        <p:nvSpPr>
          <p:cNvPr id="15" name="矩形 14"/>
          <p:cNvSpPr/>
          <p:nvPr/>
        </p:nvSpPr>
        <p:spPr>
          <a:xfrm>
            <a:off x="9632315" y="2823845"/>
            <a:ext cx="1720850" cy="476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ByteBuffer</a:t>
            </a:r>
            <a:endParaRPr lang="en-US" altLang="zh-CN"/>
          </a:p>
        </p:txBody>
      </p:sp>
      <p:sp>
        <p:nvSpPr>
          <p:cNvPr id="16" name="文本框 15"/>
          <p:cNvSpPr txBox="1"/>
          <p:nvPr/>
        </p:nvSpPr>
        <p:spPr>
          <a:xfrm>
            <a:off x="10058400" y="2400935"/>
            <a:ext cx="868680" cy="368300"/>
          </a:xfrm>
          <a:prstGeom prst="rect">
            <a:avLst/>
          </a:prstGeom>
          <a:noFill/>
        </p:spPr>
        <p:txBody>
          <a:bodyPr wrap="none" rtlCol="0">
            <a:spAutoFit/>
          </a:bodyPr>
          <a:p>
            <a:r>
              <a:rPr lang="zh-CN" altLang="en-US"/>
              <a:t>数据源</a:t>
            </a:r>
            <a:endParaRPr lang="zh-CN" altLang="en-US"/>
          </a:p>
        </p:txBody>
      </p:sp>
      <p:cxnSp>
        <p:nvCxnSpPr>
          <p:cNvPr id="18" name="直接箭头连接符 17"/>
          <p:cNvCxnSpPr>
            <a:stCxn id="15" idx="1"/>
            <a:endCxn id="11" idx="3"/>
          </p:cNvCxnSpPr>
          <p:nvPr/>
        </p:nvCxnSpPr>
        <p:spPr>
          <a:xfrm flipH="1">
            <a:off x="8343265" y="3062605"/>
            <a:ext cx="128905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553450" y="2587625"/>
            <a:ext cx="868680" cy="368300"/>
          </a:xfrm>
          <a:prstGeom prst="rect">
            <a:avLst/>
          </a:prstGeom>
          <a:noFill/>
        </p:spPr>
        <p:txBody>
          <a:bodyPr wrap="none" rtlCol="0">
            <a:spAutoFit/>
          </a:bodyPr>
          <a:p>
            <a:r>
              <a:rPr lang="zh-CN" altLang="en-US"/>
              <a:t>写数据</a:t>
            </a:r>
            <a:endParaRPr lang="zh-CN" altLang="en-US"/>
          </a:p>
        </p:txBody>
      </p:sp>
      <p:cxnSp>
        <p:nvCxnSpPr>
          <p:cNvPr id="21" name="直接箭头连接符 20"/>
          <p:cNvCxnSpPr/>
          <p:nvPr/>
        </p:nvCxnSpPr>
        <p:spPr>
          <a:xfrm flipH="1">
            <a:off x="5333365" y="3424555"/>
            <a:ext cx="128905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543550" y="3056255"/>
            <a:ext cx="868680" cy="368300"/>
          </a:xfrm>
          <a:prstGeom prst="rect">
            <a:avLst/>
          </a:prstGeom>
          <a:noFill/>
        </p:spPr>
        <p:txBody>
          <a:bodyPr wrap="none" rtlCol="0">
            <a:spAutoFit/>
          </a:bodyPr>
          <a:p>
            <a:r>
              <a:rPr lang="zh-CN" altLang="en-US"/>
              <a:t>写数据</a:t>
            </a:r>
            <a:endParaRPr lang="zh-CN" altLang="en-US"/>
          </a:p>
        </p:txBody>
      </p:sp>
      <p:cxnSp>
        <p:nvCxnSpPr>
          <p:cNvPr id="23" name="直接箭头连接符 22"/>
          <p:cNvCxnSpPr/>
          <p:nvPr/>
        </p:nvCxnSpPr>
        <p:spPr>
          <a:xfrm flipH="1" flipV="1">
            <a:off x="1812290" y="3072130"/>
            <a:ext cx="1301750" cy="333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917065" y="3354705"/>
            <a:ext cx="1097280" cy="368300"/>
          </a:xfrm>
          <a:prstGeom prst="rect">
            <a:avLst/>
          </a:prstGeom>
          <a:noFill/>
        </p:spPr>
        <p:txBody>
          <a:bodyPr wrap="none" rtlCol="0">
            <a:spAutoFit/>
          </a:bodyPr>
          <a:p>
            <a:r>
              <a:rPr lang="zh-CN" altLang="en-US"/>
              <a:t>同步数据</a:t>
            </a:r>
            <a:endParaRPr lang="zh-CN" altLang="en-US"/>
          </a:p>
        </p:txBody>
      </p:sp>
      <p:sp>
        <p:nvSpPr>
          <p:cNvPr id="25" name="文本框 24"/>
          <p:cNvSpPr txBox="1"/>
          <p:nvPr/>
        </p:nvSpPr>
        <p:spPr>
          <a:xfrm>
            <a:off x="835660" y="1603375"/>
            <a:ext cx="1097280" cy="368300"/>
          </a:xfrm>
          <a:prstGeom prst="rect">
            <a:avLst/>
          </a:prstGeom>
          <a:noFill/>
        </p:spPr>
        <p:txBody>
          <a:bodyPr wrap="none" rtlCol="0">
            <a:spAutoFit/>
          </a:bodyPr>
          <a:p>
            <a:r>
              <a:rPr lang="zh-CN" altLang="en-US"/>
              <a:t>写数据：</a:t>
            </a:r>
            <a:endParaRPr lang="zh-CN" altLang="en-US"/>
          </a:p>
        </p:txBody>
      </p:sp>
      <p:sp>
        <p:nvSpPr>
          <p:cNvPr id="26" name="矩形 25"/>
          <p:cNvSpPr/>
          <p:nvPr/>
        </p:nvSpPr>
        <p:spPr>
          <a:xfrm>
            <a:off x="719455" y="5495925"/>
            <a:ext cx="1116330" cy="476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File/Byte</a:t>
            </a:r>
            <a:endParaRPr lang="en-US" altLang="zh-CN"/>
          </a:p>
        </p:txBody>
      </p:sp>
      <p:sp>
        <p:nvSpPr>
          <p:cNvPr id="27" name="矩形 26"/>
          <p:cNvSpPr/>
          <p:nvPr/>
        </p:nvSpPr>
        <p:spPr>
          <a:xfrm>
            <a:off x="3101340" y="5019040"/>
            <a:ext cx="2232025" cy="1449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FileInputStream</a:t>
            </a:r>
            <a:endParaRPr lang="en-US" altLang="zh-CN"/>
          </a:p>
        </p:txBody>
      </p:sp>
      <p:cxnSp>
        <p:nvCxnSpPr>
          <p:cNvPr id="28" name="直接箭头连接符 27"/>
          <p:cNvCxnSpPr>
            <a:stCxn id="26" idx="3"/>
          </p:cNvCxnSpPr>
          <p:nvPr/>
        </p:nvCxnSpPr>
        <p:spPr>
          <a:xfrm flipV="1">
            <a:off x="1835785" y="5356860"/>
            <a:ext cx="1266825" cy="377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125980" y="4891405"/>
            <a:ext cx="640080" cy="368300"/>
          </a:xfrm>
          <a:prstGeom prst="rect">
            <a:avLst/>
          </a:prstGeom>
          <a:noFill/>
        </p:spPr>
        <p:txBody>
          <a:bodyPr wrap="none" rtlCol="0">
            <a:spAutoFit/>
          </a:bodyPr>
          <a:p>
            <a:r>
              <a:rPr lang="zh-CN" altLang="en-US"/>
              <a:t>包装</a:t>
            </a:r>
            <a:endParaRPr lang="zh-CN" altLang="en-US"/>
          </a:p>
        </p:txBody>
      </p:sp>
      <p:sp>
        <p:nvSpPr>
          <p:cNvPr id="30" name="矩形 29"/>
          <p:cNvSpPr/>
          <p:nvPr/>
        </p:nvSpPr>
        <p:spPr>
          <a:xfrm>
            <a:off x="6622415" y="5019675"/>
            <a:ext cx="1720850" cy="1448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FileChannel</a:t>
            </a:r>
            <a:endParaRPr lang="en-US" altLang="zh-CN"/>
          </a:p>
        </p:txBody>
      </p:sp>
      <p:cxnSp>
        <p:nvCxnSpPr>
          <p:cNvPr id="31" name="直接箭头连接符 30"/>
          <p:cNvCxnSpPr/>
          <p:nvPr/>
        </p:nvCxnSpPr>
        <p:spPr>
          <a:xfrm>
            <a:off x="5333365" y="5257165"/>
            <a:ext cx="12890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5438775" y="4891405"/>
            <a:ext cx="1097280" cy="368300"/>
          </a:xfrm>
          <a:prstGeom prst="rect">
            <a:avLst/>
          </a:prstGeom>
          <a:noFill/>
        </p:spPr>
        <p:txBody>
          <a:bodyPr wrap="none" rtlCol="0">
            <a:spAutoFit/>
          </a:bodyPr>
          <a:p>
            <a:r>
              <a:rPr lang="zh-CN" altLang="en-US"/>
              <a:t>获取管道</a:t>
            </a:r>
            <a:endParaRPr lang="zh-CN" altLang="en-US"/>
          </a:p>
        </p:txBody>
      </p:sp>
      <p:sp>
        <p:nvSpPr>
          <p:cNvPr id="33" name="文本框 32"/>
          <p:cNvSpPr txBox="1"/>
          <p:nvPr/>
        </p:nvSpPr>
        <p:spPr>
          <a:xfrm>
            <a:off x="843280" y="5073015"/>
            <a:ext cx="868680" cy="368300"/>
          </a:xfrm>
          <a:prstGeom prst="rect">
            <a:avLst/>
          </a:prstGeom>
          <a:noFill/>
        </p:spPr>
        <p:txBody>
          <a:bodyPr wrap="none" rtlCol="0">
            <a:spAutoFit/>
          </a:bodyPr>
          <a:p>
            <a:r>
              <a:rPr lang="zh-CN" altLang="en-US"/>
              <a:t>数据源</a:t>
            </a:r>
            <a:endParaRPr lang="zh-CN" altLang="en-US"/>
          </a:p>
        </p:txBody>
      </p:sp>
      <p:sp>
        <p:nvSpPr>
          <p:cNvPr id="34" name="矩形 33"/>
          <p:cNvSpPr/>
          <p:nvPr/>
        </p:nvSpPr>
        <p:spPr>
          <a:xfrm>
            <a:off x="9632315" y="5495925"/>
            <a:ext cx="1720850" cy="476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ByteBuffer</a:t>
            </a:r>
            <a:endParaRPr lang="en-US" altLang="zh-CN"/>
          </a:p>
        </p:txBody>
      </p:sp>
      <p:sp>
        <p:nvSpPr>
          <p:cNvPr id="35" name="文本框 34"/>
          <p:cNvSpPr txBox="1"/>
          <p:nvPr/>
        </p:nvSpPr>
        <p:spPr>
          <a:xfrm>
            <a:off x="10058400" y="5073015"/>
            <a:ext cx="868680" cy="368300"/>
          </a:xfrm>
          <a:prstGeom prst="rect">
            <a:avLst/>
          </a:prstGeom>
          <a:noFill/>
        </p:spPr>
        <p:txBody>
          <a:bodyPr wrap="none" rtlCol="0">
            <a:spAutoFit/>
          </a:bodyPr>
          <a:p>
            <a:r>
              <a:rPr lang="zh-CN" altLang="en-US"/>
              <a:t>目的地</a:t>
            </a:r>
            <a:endParaRPr lang="zh-CN" altLang="en-US"/>
          </a:p>
        </p:txBody>
      </p:sp>
      <p:sp>
        <p:nvSpPr>
          <p:cNvPr id="37" name="文本框 36"/>
          <p:cNvSpPr txBox="1"/>
          <p:nvPr/>
        </p:nvSpPr>
        <p:spPr>
          <a:xfrm>
            <a:off x="8553450" y="5259705"/>
            <a:ext cx="868680" cy="368300"/>
          </a:xfrm>
          <a:prstGeom prst="rect">
            <a:avLst/>
          </a:prstGeom>
          <a:noFill/>
        </p:spPr>
        <p:txBody>
          <a:bodyPr wrap="none" rtlCol="0">
            <a:spAutoFit/>
          </a:bodyPr>
          <a:p>
            <a:r>
              <a:rPr lang="zh-CN" altLang="en-US"/>
              <a:t>写数据</a:t>
            </a:r>
            <a:endParaRPr lang="zh-CN" altLang="en-US"/>
          </a:p>
        </p:txBody>
      </p:sp>
      <p:sp>
        <p:nvSpPr>
          <p:cNvPr id="39" name="文本框 38"/>
          <p:cNvSpPr txBox="1"/>
          <p:nvPr/>
        </p:nvSpPr>
        <p:spPr>
          <a:xfrm>
            <a:off x="5474335" y="5728335"/>
            <a:ext cx="1097280" cy="368300"/>
          </a:xfrm>
          <a:prstGeom prst="rect">
            <a:avLst/>
          </a:prstGeom>
          <a:noFill/>
        </p:spPr>
        <p:txBody>
          <a:bodyPr wrap="none" rtlCol="0">
            <a:spAutoFit/>
          </a:bodyPr>
          <a:p>
            <a:r>
              <a:rPr lang="zh-CN" altLang="en-US"/>
              <a:t>同步数据</a:t>
            </a:r>
            <a:endParaRPr lang="zh-CN" altLang="en-US"/>
          </a:p>
        </p:txBody>
      </p:sp>
      <p:sp>
        <p:nvSpPr>
          <p:cNvPr id="41" name="文本框 40"/>
          <p:cNvSpPr txBox="1"/>
          <p:nvPr/>
        </p:nvSpPr>
        <p:spPr>
          <a:xfrm>
            <a:off x="1917065" y="6026785"/>
            <a:ext cx="868680" cy="368300"/>
          </a:xfrm>
          <a:prstGeom prst="rect">
            <a:avLst/>
          </a:prstGeom>
          <a:noFill/>
        </p:spPr>
        <p:txBody>
          <a:bodyPr wrap="none" rtlCol="0">
            <a:spAutoFit/>
          </a:bodyPr>
          <a:p>
            <a:r>
              <a:rPr lang="zh-CN" altLang="en-US"/>
              <a:t>读数据</a:t>
            </a:r>
            <a:endParaRPr lang="zh-CN" altLang="en-US"/>
          </a:p>
        </p:txBody>
      </p:sp>
      <p:sp>
        <p:nvSpPr>
          <p:cNvPr id="42" name="文本框 41"/>
          <p:cNvSpPr txBox="1"/>
          <p:nvPr/>
        </p:nvSpPr>
        <p:spPr>
          <a:xfrm>
            <a:off x="835660" y="4275455"/>
            <a:ext cx="1097280" cy="368300"/>
          </a:xfrm>
          <a:prstGeom prst="rect">
            <a:avLst/>
          </a:prstGeom>
          <a:noFill/>
        </p:spPr>
        <p:txBody>
          <a:bodyPr wrap="none" rtlCol="0">
            <a:spAutoFit/>
          </a:bodyPr>
          <a:p>
            <a:r>
              <a:rPr lang="zh-CN" altLang="en-US"/>
              <a:t>读数据：</a:t>
            </a:r>
            <a:endParaRPr lang="zh-CN" altLang="en-US"/>
          </a:p>
        </p:txBody>
      </p:sp>
      <p:cxnSp>
        <p:nvCxnSpPr>
          <p:cNvPr id="43" name="直接箭头连接符 42"/>
          <p:cNvCxnSpPr/>
          <p:nvPr/>
        </p:nvCxnSpPr>
        <p:spPr>
          <a:xfrm>
            <a:off x="8343265" y="5728335"/>
            <a:ext cx="12890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5333365" y="6130290"/>
            <a:ext cx="12890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1835785" y="5749290"/>
            <a:ext cx="1289685" cy="3060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68960" y="428625"/>
            <a:ext cx="2452370" cy="372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FileOutStream</a:t>
            </a:r>
            <a:r>
              <a:rPr lang="en-US" altLang="zh-CN"/>
              <a:t>.write</a:t>
            </a:r>
            <a:endParaRPr lang="en-US" altLang="zh-CN"/>
          </a:p>
        </p:txBody>
      </p:sp>
      <p:sp>
        <p:nvSpPr>
          <p:cNvPr id="7" name="矩形 6"/>
          <p:cNvSpPr/>
          <p:nvPr/>
        </p:nvSpPr>
        <p:spPr>
          <a:xfrm>
            <a:off x="3753485" y="428625"/>
            <a:ext cx="2452370" cy="372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IoBridgede.write</a:t>
            </a:r>
            <a:endParaRPr lang="en-US" altLang="zh-CN"/>
          </a:p>
        </p:txBody>
      </p:sp>
      <p:cxnSp>
        <p:nvCxnSpPr>
          <p:cNvPr id="8" name="直接箭头连接符 7"/>
          <p:cNvCxnSpPr>
            <a:stCxn id="5" idx="3"/>
            <a:endCxn id="7" idx="1"/>
          </p:cNvCxnSpPr>
          <p:nvPr/>
        </p:nvCxnSpPr>
        <p:spPr>
          <a:xfrm>
            <a:off x="3021330" y="615315"/>
            <a:ext cx="7321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124200" y="60325"/>
            <a:ext cx="525780" cy="368300"/>
          </a:xfrm>
          <a:prstGeom prst="rect">
            <a:avLst/>
          </a:prstGeom>
          <a:noFill/>
        </p:spPr>
        <p:txBody>
          <a:bodyPr wrap="none" rtlCol="0">
            <a:spAutoFit/>
          </a:bodyPr>
          <a:p>
            <a:r>
              <a:rPr lang="en-US" altLang="zh-CN"/>
              <a:t>JNI</a:t>
            </a:r>
            <a:endParaRPr lang="en-US" altLang="zh-CN"/>
          </a:p>
        </p:txBody>
      </p:sp>
      <p:sp>
        <p:nvSpPr>
          <p:cNvPr id="10" name="矩形 9"/>
          <p:cNvSpPr/>
          <p:nvPr/>
        </p:nvSpPr>
        <p:spPr>
          <a:xfrm>
            <a:off x="6938010" y="429260"/>
            <a:ext cx="2452370" cy="372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pwrite(随机写)</a:t>
            </a:r>
            <a:endParaRPr lang="zh-CN" altLang="en-US">
              <a:sym typeface="+mn-ea"/>
            </a:endParaRPr>
          </a:p>
        </p:txBody>
      </p:sp>
      <p:cxnSp>
        <p:nvCxnSpPr>
          <p:cNvPr id="11" name="直接箭头连接符 10"/>
          <p:cNvCxnSpPr/>
          <p:nvPr/>
        </p:nvCxnSpPr>
        <p:spPr>
          <a:xfrm>
            <a:off x="6228715" y="615315"/>
            <a:ext cx="7321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120765" y="60960"/>
            <a:ext cx="948690" cy="368300"/>
          </a:xfrm>
          <a:prstGeom prst="rect">
            <a:avLst/>
          </a:prstGeom>
          <a:noFill/>
        </p:spPr>
        <p:txBody>
          <a:bodyPr wrap="none" rtlCol="0">
            <a:spAutoFit/>
          </a:bodyPr>
          <a:p>
            <a:r>
              <a:rPr lang="en-US" altLang="zh-CN"/>
              <a:t>System</a:t>
            </a:r>
            <a:endParaRPr lang="en-US" altLang="zh-CN"/>
          </a:p>
        </p:txBody>
      </p:sp>
      <p:sp>
        <p:nvSpPr>
          <p:cNvPr id="13" name="文本框 12"/>
          <p:cNvSpPr txBox="1"/>
          <p:nvPr/>
        </p:nvSpPr>
        <p:spPr>
          <a:xfrm>
            <a:off x="626745" y="1173480"/>
            <a:ext cx="11261090" cy="1753235"/>
          </a:xfrm>
          <a:prstGeom prst="rect">
            <a:avLst/>
          </a:prstGeom>
          <a:noFill/>
        </p:spPr>
        <p:txBody>
          <a:bodyPr wrap="none" rtlCol="0">
            <a:spAutoFit/>
          </a:bodyPr>
          <a:p>
            <a:pPr algn="l"/>
            <a:r>
              <a:rPr lang="zh-CN" altLang="en-US"/>
              <a:t>缺点：假如调用10000次fwrite和10000次write谁的耗时会更加少？</a:t>
            </a:r>
            <a:endParaRPr lang="zh-CN" altLang="en-US"/>
          </a:p>
          <a:p>
            <a:pPr algn="l"/>
            <a:r>
              <a:rPr lang="zh-CN" altLang="en-US"/>
              <a:t>答案：</a:t>
            </a:r>
            <a:r>
              <a:rPr lang="en-US" altLang="zh-CN"/>
              <a:t>fwrite。太频繁的调用系统调用，每一次调用系统调用进入内核态都必须存储当前寄存器中所有的状态，</a:t>
            </a:r>
            <a:endParaRPr lang="en-US" altLang="zh-CN"/>
          </a:p>
          <a:p>
            <a:pPr algn="l"/>
            <a:r>
              <a:rPr lang="en-US" altLang="zh-CN"/>
              <a:t>当恢复会到用户态的时候，又要还原回去，一来二去反而开销更大。</a:t>
            </a:r>
            <a:endParaRPr lang="en-US" altLang="zh-CN"/>
          </a:p>
          <a:p>
            <a:pPr algn="l"/>
            <a:endParaRPr lang="en-US" altLang="zh-CN"/>
          </a:p>
          <a:p>
            <a:pPr algn="l"/>
            <a:r>
              <a:rPr lang="en-US" altLang="zh-CN"/>
              <a:t>fwrite本质上也是对系统调用write上进行了一次封装。通过一个缓冲区，等到缓冲区填满之后，</a:t>
            </a:r>
            <a:endParaRPr lang="en-US" altLang="zh-CN"/>
          </a:p>
          <a:p>
            <a:pPr algn="l"/>
            <a:r>
              <a:rPr lang="en-US" altLang="zh-CN"/>
              <a:t>在调用系统调用write写入磁盘中。通过这种方式调用，减少系统调用的次数，从而增加io读写的效率。</a:t>
            </a:r>
            <a:endParaRPr lang="en-US" altLang="zh-CN"/>
          </a:p>
        </p:txBody>
      </p:sp>
      <p:sp>
        <p:nvSpPr>
          <p:cNvPr id="14" name="矩形 13"/>
          <p:cNvSpPr/>
          <p:nvPr/>
        </p:nvSpPr>
        <p:spPr>
          <a:xfrm>
            <a:off x="568960" y="3240405"/>
            <a:ext cx="2452370" cy="372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FileChannel</a:t>
            </a:r>
            <a:r>
              <a:rPr lang="en-US" altLang="zh-CN"/>
              <a:t>.write</a:t>
            </a:r>
            <a:endParaRPr lang="en-US" altLang="zh-CN"/>
          </a:p>
        </p:txBody>
      </p:sp>
      <p:sp>
        <p:nvSpPr>
          <p:cNvPr id="15" name="矩形 14"/>
          <p:cNvSpPr/>
          <p:nvPr/>
        </p:nvSpPr>
        <p:spPr>
          <a:xfrm>
            <a:off x="3753485" y="3228340"/>
            <a:ext cx="1349375" cy="38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IOUtil</a:t>
            </a:r>
            <a:r>
              <a:rPr lang="en-US" altLang="zh-CN"/>
              <a:t>.write</a:t>
            </a:r>
            <a:endParaRPr lang="en-US" altLang="zh-CN"/>
          </a:p>
        </p:txBody>
      </p:sp>
      <p:cxnSp>
        <p:nvCxnSpPr>
          <p:cNvPr id="16" name="直接箭头连接符 15"/>
          <p:cNvCxnSpPr/>
          <p:nvPr/>
        </p:nvCxnSpPr>
        <p:spPr>
          <a:xfrm>
            <a:off x="3021330" y="3426460"/>
            <a:ext cx="7321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26745" y="4396740"/>
            <a:ext cx="10995025" cy="2461260"/>
          </a:xfrm>
          <a:prstGeom prst="rect">
            <a:avLst/>
          </a:prstGeom>
          <a:noFill/>
        </p:spPr>
        <p:txBody>
          <a:bodyPr wrap="none" rtlCol="0">
            <a:spAutoFit/>
          </a:bodyPr>
          <a:p>
            <a:pPr algn="l"/>
            <a:r>
              <a:rPr lang="zh-CN" altLang="en-US" sz="1400"/>
              <a:t>原理：DirectBuffer，它在native下面申请一段空间，这一段空间会随着DirectBuffer对象存在而存在，</a:t>
            </a:r>
            <a:endParaRPr lang="zh-CN" altLang="en-US" sz="1400"/>
          </a:p>
          <a:p>
            <a:pPr algn="l"/>
            <a:r>
              <a:rPr lang="zh-CN" altLang="en-US" sz="1400"/>
              <a:t>最后会通过Cleaner的方式调用native的方法释放native下面空间。因此我们拿到</a:t>
            </a:r>
            <a:r>
              <a:rPr lang="zh-CN" altLang="en-US" sz="1400">
                <a:sym typeface="+mn-ea"/>
              </a:rPr>
              <a:t>DirectBuffer</a:t>
            </a:r>
            <a:r>
              <a:rPr lang="zh-CN" altLang="en-US" sz="1400"/>
              <a:t>对象的地址，</a:t>
            </a:r>
            <a:endParaRPr lang="zh-CN" altLang="en-US" sz="1400"/>
          </a:p>
          <a:p>
            <a:pPr algn="l"/>
            <a:r>
              <a:rPr lang="zh-CN" altLang="en-US" sz="1400"/>
              <a:t>就能根据写入的类型进行对这段地址的随机读写。这就是DirectBuffer的本质。</a:t>
            </a:r>
            <a:endParaRPr lang="zh-CN" altLang="en-US" sz="1400"/>
          </a:p>
          <a:p>
            <a:pPr algn="l"/>
            <a:endParaRPr lang="zh-CN" altLang="en-US" sz="1400"/>
          </a:p>
          <a:p>
            <a:pPr algn="l"/>
            <a:r>
              <a:rPr lang="zh-CN" altLang="en-US" sz="1400"/>
              <a:t>Java不会随意的开辟新的DirectBuffer，而是通过享元设计，减少DirectBuffer开辟，把不需要的对象暂时存放到cache中。</a:t>
            </a:r>
            <a:endParaRPr lang="zh-CN" altLang="en-US" sz="1400"/>
          </a:p>
          <a:p>
            <a:pPr algn="l"/>
            <a:endParaRPr lang="zh-CN" altLang="en-US" sz="1400"/>
          </a:p>
          <a:p>
            <a:pPr algn="l"/>
            <a:r>
              <a:rPr lang="zh-CN" altLang="en-US" sz="1400"/>
              <a:t>Channel+Buffer的读写方式本质上是对缓存区进行读写操作。当我们把缓冲区中的写满时候，</a:t>
            </a:r>
            <a:endParaRPr lang="zh-CN" altLang="en-US" sz="1400"/>
          </a:p>
          <a:p>
            <a:pPr algn="l"/>
            <a:r>
              <a:rPr lang="zh-CN" altLang="en-US" sz="1400"/>
              <a:t>再进行一次write的写入，就能避免频繁的调用系统调用。</a:t>
            </a:r>
            <a:endParaRPr lang="zh-CN" altLang="en-US" sz="1400"/>
          </a:p>
          <a:p>
            <a:pPr algn="l"/>
            <a:endParaRPr lang="zh-CN" altLang="en-US" sz="1400"/>
          </a:p>
          <a:p>
            <a:pPr algn="l"/>
            <a:r>
              <a:rPr lang="zh-CN" altLang="en-US" sz="1400"/>
              <a:t>Android性能优化中IO优化的核心思想之一，为了避免过多频繁的调用读写操作，必须适当的设置读写大小，避免过度调用系统调用，</a:t>
            </a:r>
            <a:endParaRPr lang="zh-CN" altLang="en-US" sz="1400"/>
          </a:p>
          <a:p>
            <a:pPr algn="l"/>
            <a:r>
              <a:rPr lang="zh-CN" altLang="en-US" sz="1400"/>
              <a:t>或者一口气写入过多的内容导致一口气申请过多的pageCache，导致内存骤降，可能会触发脏数据的写到磁盘中，导致系统cpu过于繁忙。</a:t>
            </a:r>
            <a:endParaRPr lang="zh-CN" altLang="en-US" sz="1400"/>
          </a:p>
        </p:txBody>
      </p:sp>
      <p:sp>
        <p:nvSpPr>
          <p:cNvPr id="18" name="矩形 17"/>
          <p:cNvSpPr/>
          <p:nvPr/>
        </p:nvSpPr>
        <p:spPr>
          <a:xfrm>
            <a:off x="5835015" y="3227705"/>
            <a:ext cx="2452370" cy="372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FileDescriptor</a:t>
            </a:r>
            <a:r>
              <a:rPr lang="en-US" altLang="zh-CN"/>
              <a:t>.write</a:t>
            </a:r>
            <a:endParaRPr lang="en-US" altLang="zh-CN"/>
          </a:p>
        </p:txBody>
      </p:sp>
      <p:cxnSp>
        <p:nvCxnSpPr>
          <p:cNvPr id="19" name="直接箭头连接符 18"/>
          <p:cNvCxnSpPr/>
          <p:nvPr/>
        </p:nvCxnSpPr>
        <p:spPr>
          <a:xfrm>
            <a:off x="5102860" y="3425190"/>
            <a:ext cx="7321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019540" y="3227070"/>
            <a:ext cx="2452370" cy="372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IoBridgede.write</a:t>
            </a:r>
            <a:endParaRPr lang="en-US" altLang="zh-CN"/>
          </a:p>
        </p:txBody>
      </p:sp>
      <p:cxnSp>
        <p:nvCxnSpPr>
          <p:cNvPr id="21" name="直接箭头连接符 20"/>
          <p:cNvCxnSpPr>
            <a:endCxn id="20" idx="1"/>
          </p:cNvCxnSpPr>
          <p:nvPr/>
        </p:nvCxnSpPr>
        <p:spPr>
          <a:xfrm>
            <a:off x="8287385" y="3413760"/>
            <a:ext cx="7321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8390255" y="2858770"/>
            <a:ext cx="525780" cy="368300"/>
          </a:xfrm>
          <a:prstGeom prst="rect">
            <a:avLst/>
          </a:prstGeom>
          <a:noFill/>
        </p:spPr>
        <p:txBody>
          <a:bodyPr wrap="none" rtlCol="0">
            <a:spAutoFit/>
          </a:bodyPr>
          <a:p>
            <a:r>
              <a:rPr lang="en-US" altLang="zh-CN"/>
              <a:t>JNI</a:t>
            </a:r>
            <a:endParaRPr lang="en-US" altLang="zh-CN"/>
          </a:p>
        </p:txBody>
      </p:sp>
      <p:sp>
        <p:nvSpPr>
          <p:cNvPr id="23" name="矩形 22"/>
          <p:cNvSpPr/>
          <p:nvPr/>
        </p:nvSpPr>
        <p:spPr>
          <a:xfrm>
            <a:off x="9019540" y="4023995"/>
            <a:ext cx="2452370" cy="372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pwrite(随机写)</a:t>
            </a:r>
            <a:endParaRPr lang="zh-CN" altLang="en-US">
              <a:sym typeface="+mn-ea"/>
            </a:endParaRPr>
          </a:p>
        </p:txBody>
      </p:sp>
      <p:sp>
        <p:nvSpPr>
          <p:cNvPr id="25" name="文本框 24"/>
          <p:cNvSpPr txBox="1"/>
          <p:nvPr/>
        </p:nvSpPr>
        <p:spPr>
          <a:xfrm>
            <a:off x="9108440" y="3627755"/>
            <a:ext cx="948690" cy="368300"/>
          </a:xfrm>
          <a:prstGeom prst="rect">
            <a:avLst/>
          </a:prstGeom>
          <a:noFill/>
        </p:spPr>
        <p:txBody>
          <a:bodyPr wrap="none" rtlCol="0">
            <a:spAutoFit/>
          </a:bodyPr>
          <a:p>
            <a:r>
              <a:rPr lang="en-US" altLang="zh-CN"/>
              <a:t>System</a:t>
            </a:r>
            <a:endParaRPr lang="en-US" altLang="zh-CN"/>
          </a:p>
        </p:txBody>
      </p:sp>
      <p:cxnSp>
        <p:nvCxnSpPr>
          <p:cNvPr id="26" name="直接箭头连接符 25"/>
          <p:cNvCxnSpPr>
            <a:stCxn id="20" idx="2"/>
            <a:endCxn id="23" idx="0"/>
          </p:cNvCxnSpPr>
          <p:nvPr/>
        </p:nvCxnSpPr>
        <p:spPr>
          <a:xfrm>
            <a:off x="10245725" y="3599815"/>
            <a:ext cx="0" cy="424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1400</Words>
  <Application>WPS 文字</Application>
  <PresentationFormat>宽屏</PresentationFormat>
  <Paragraphs>152</Paragraphs>
  <Slides>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vt:i4>
      </vt:variant>
    </vt:vector>
  </HeadingPairs>
  <TitlesOfParts>
    <vt:vector size="16" baseType="lpstr">
      <vt:lpstr>Arial</vt:lpstr>
      <vt:lpstr>方正书宋_GBK</vt:lpstr>
      <vt:lpstr>Wingdings</vt:lpstr>
      <vt:lpstr>Calibri</vt:lpstr>
      <vt:lpstr>Helvetica Neue</vt:lpstr>
      <vt:lpstr>宋体</vt:lpstr>
      <vt:lpstr>汉仪书宋二KW</vt:lpstr>
      <vt:lpstr>微软雅黑</vt:lpstr>
      <vt:lpstr>汉仪旗黑</vt:lpstr>
      <vt:lpstr>Arial Unicode MS</vt:lpstr>
      <vt:lpstr>Calibri Light</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zpw</dc:creator>
  <cp:lastModifiedBy>zpw</cp:lastModifiedBy>
  <cp:revision>100</cp:revision>
  <dcterms:created xsi:type="dcterms:W3CDTF">2022-05-11T05:12:49Z</dcterms:created>
  <dcterms:modified xsi:type="dcterms:W3CDTF">2022-05-11T05:12:49Z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2052-4.1.2.6545</vt:lpwstr>
  </property>
</Properties>
</file>