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16300" y="546100"/>
            <a:ext cx="4044950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BluetoothAdapter.getDefaultAdapter()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4736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蓝牙扫描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290" y="546100"/>
            <a:ext cx="2569210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获取BluetoothAdapter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2730500" y="80200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47050" y="546100"/>
            <a:ext cx="4044950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BluetoothAdapter.startLeScan(LeScanCallback callback)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  <a:endCxn id="12" idx="1"/>
          </p:cNvCxnSpPr>
          <p:nvPr/>
        </p:nvCxnSpPr>
        <p:spPr>
          <a:xfrm>
            <a:off x="7461250" y="80200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147050" y="1510030"/>
            <a:ext cx="4044950" cy="81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LeScanCallback.onLeScan(BluetoothDevice device, int rssi, byte[] scanRecord)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2" idx="2"/>
            <a:endCxn id="14" idx="0"/>
          </p:cNvCxnSpPr>
          <p:nvPr/>
        </p:nvCxnSpPr>
        <p:spPr>
          <a:xfrm>
            <a:off x="10169525" y="105791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84110" y="3683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扫描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29115" y="11036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回调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16300" y="1510030"/>
            <a:ext cx="4044950" cy="81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使用ByteBuffer解析字节数组，转换成小端模式，根据数据类型</a:t>
            </a:r>
            <a:r>
              <a:rPr lang="zh-CN" altLang="en-US" sz="1400">
                <a:sym typeface="+mn-ea"/>
              </a:rPr>
              <a:t>遍历数组，数据格式为：长度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数据。</a:t>
            </a:r>
            <a:r>
              <a:rPr lang="zh-CN" altLang="en-US" sz="1400"/>
              <a:t>0x08、0x09代表设备名。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4" idx="1"/>
            <a:endCxn id="18" idx="3"/>
          </p:cNvCxnSpPr>
          <p:nvPr/>
        </p:nvCxnSpPr>
        <p:spPr>
          <a:xfrm flipH="1">
            <a:off x="7461250" y="191706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50305" y="1129030"/>
            <a:ext cx="301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子线程解析数据</a:t>
            </a:r>
            <a:r>
              <a:rPr lang="zh-CN" altLang="en-US">
                <a:sym typeface="+mn-ea"/>
              </a:rPr>
              <a:t>scanRecord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1290" y="1661160"/>
            <a:ext cx="2569210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根据设备名过滤设备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730500" y="191706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1290" y="2776220"/>
            <a:ext cx="4044950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缓存设备BluetoothDevice、rssi、deviceName、</a:t>
            </a:r>
            <a:r>
              <a:rPr lang="en-US" altLang="zh-CN"/>
              <a:t>mac、scanRecord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445895" y="2172970"/>
            <a:ext cx="73787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92040" y="2787015"/>
            <a:ext cx="2569210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解析厂商自定义数据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3" idx="3"/>
            <a:endCxn id="25" idx="1"/>
          </p:cNvCxnSpPr>
          <p:nvPr/>
        </p:nvCxnSpPr>
        <p:spPr>
          <a:xfrm>
            <a:off x="4206240" y="3032125"/>
            <a:ext cx="68580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147050" y="2625090"/>
            <a:ext cx="4044950" cy="81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第一个字节是类型，OxFF代表厂商自定义的数据、第二个字节标识0xA8标识公司、</a:t>
            </a:r>
            <a:r>
              <a:rPr lang="zh-CN" altLang="en-US" sz="1400">
                <a:sym typeface="+mn-ea"/>
              </a:rPr>
              <a:t>第三个字节标识0x06标识公司、再通过设备名过滤设备</a:t>
            </a:r>
            <a:endParaRPr lang="zh-CN" altLang="en-US" sz="1400">
              <a:sym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461250" y="3054350"/>
            <a:ext cx="68580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24190" y="3903980"/>
            <a:ext cx="4044950" cy="81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获取蓝牙类型、蓝牙版本、</a:t>
            </a:r>
            <a:r>
              <a:rPr lang="en-US" altLang="zh-CN" sz="1400">
                <a:sym typeface="+mn-ea"/>
              </a:rPr>
              <a:t>sn8</a:t>
            </a:r>
            <a:r>
              <a:rPr lang="zh-CN" altLang="en-US" sz="1400">
                <a:sym typeface="+mn-ea"/>
              </a:rPr>
              <a:t>、可否配网、是否已经配网、是否可以传输数据、</a:t>
            </a:r>
            <a:endParaRPr lang="zh-CN" altLang="en-US" sz="14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14715" y="34874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解析蓝牙协议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169525" y="3439795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4736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配网流程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5510" y="615950"/>
            <a:ext cx="4648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、链接设备；</a:t>
            </a:r>
            <a:r>
              <a:rPr lang="en-US" altLang="zh-CN"/>
              <a:t>2</a:t>
            </a:r>
            <a:r>
              <a:rPr lang="zh-CN" altLang="en-US"/>
              <a:t>、获取</a:t>
            </a:r>
            <a:r>
              <a:rPr lang="en-US" altLang="zh-CN"/>
              <a:t>SN</a:t>
            </a:r>
            <a:r>
              <a:rPr lang="zh-CN" altLang="en-US"/>
              <a:t>；</a:t>
            </a:r>
            <a:r>
              <a:rPr lang="en-US" altLang="zh-CN"/>
              <a:t>3</a:t>
            </a:r>
            <a:r>
              <a:rPr lang="zh-CN" altLang="en-US"/>
              <a:t>、发送</a:t>
            </a:r>
            <a:r>
              <a:rPr lang="en-US" altLang="zh-CN"/>
              <a:t>token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3489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链接设备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499745"/>
            <a:ext cx="251015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获取蓝牙设备</a:t>
            </a:r>
            <a:r>
              <a:rPr lang="en-US" altLang="zh-CN" sz="1400"/>
              <a:t>mac</a:t>
            </a:r>
            <a:r>
              <a:rPr lang="zh-CN" altLang="en-US" sz="1400"/>
              <a:t>、配网</a:t>
            </a:r>
            <a:r>
              <a:rPr lang="en-US" altLang="zh-CN" sz="1400"/>
              <a:t>SSID</a:t>
            </a:r>
            <a:r>
              <a:rPr lang="zh-CN" altLang="en-US" sz="1400"/>
              <a:t>、设备类型、蓝牙版本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48075" y="499745"/>
            <a:ext cx="251015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/>
              <a:t>BluetoothAdapter</a:t>
            </a:r>
            <a:r>
              <a:rPr lang="en-US" sz="1400"/>
              <a:t>.</a:t>
            </a:r>
            <a:r>
              <a:rPr sz="1400"/>
              <a:t>getRemoteDevice(String address)</a:t>
            </a:r>
            <a:endParaRPr sz="140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2927350" y="796925"/>
            <a:ext cx="720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61845" y="131445"/>
            <a:ext cx="2451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mac</a:t>
            </a:r>
            <a:r>
              <a:rPr lang="zh-CN" altLang="en-US"/>
              <a:t>获取远程设备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64500" y="447675"/>
            <a:ext cx="400939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/>
              <a:t>BluetoothDevice</a:t>
            </a:r>
            <a:r>
              <a:rPr lang="en-US" sz="1400"/>
              <a:t>.</a:t>
            </a:r>
            <a:r>
              <a:rPr sz="1400"/>
              <a:t>connectGatt(Context context, boolean autoConnect,</a:t>
            </a:r>
            <a:endParaRPr sz="1400"/>
          </a:p>
          <a:p>
            <a:pPr algn="ctr"/>
            <a:r>
              <a:rPr sz="1400"/>
              <a:t>          BluetoothGattCallback callback)</a:t>
            </a:r>
            <a:endParaRPr sz="1400"/>
          </a:p>
        </p:txBody>
      </p:sp>
      <p:cxnSp>
        <p:nvCxnSpPr>
          <p:cNvPr id="10" name="直接箭头连接符 9"/>
          <p:cNvCxnSpPr>
            <a:stCxn id="6" idx="3"/>
            <a:endCxn id="9" idx="1"/>
          </p:cNvCxnSpPr>
          <p:nvPr/>
        </p:nvCxnSpPr>
        <p:spPr>
          <a:xfrm>
            <a:off x="6158230" y="796925"/>
            <a:ext cx="190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64630" y="368300"/>
            <a:ext cx="1162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SDK &lt; 23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064500" y="1470025"/>
            <a:ext cx="4009390" cy="86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/>
              <a:t>BluetoothDevice</a:t>
            </a:r>
            <a:r>
              <a:rPr lang="en-US" sz="1400"/>
              <a:t>.</a:t>
            </a:r>
            <a:r>
              <a:rPr sz="1400"/>
              <a:t>connectGatt(Context context, boolean autoConnect,</a:t>
            </a:r>
            <a:endParaRPr sz="1400"/>
          </a:p>
          <a:p>
            <a:pPr algn="ctr"/>
            <a:r>
              <a:rPr sz="1400"/>
              <a:t>            BluetoothGattCallback callback,</a:t>
            </a:r>
            <a:endParaRPr sz="1400"/>
          </a:p>
          <a:p>
            <a:pPr algn="ctr"/>
            <a:r>
              <a:rPr sz="1400"/>
              <a:t> int transport)</a:t>
            </a:r>
            <a:endParaRPr sz="1400"/>
          </a:p>
        </p:txBody>
      </p:sp>
      <p:sp>
        <p:nvSpPr>
          <p:cNvPr id="13" name="文本框 12"/>
          <p:cNvSpPr txBox="1"/>
          <p:nvPr/>
        </p:nvSpPr>
        <p:spPr>
          <a:xfrm>
            <a:off x="6530340" y="1800225"/>
            <a:ext cx="1299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SDK &gt;= 23</a:t>
            </a:r>
            <a:endParaRPr lang="en-US" altLang="zh-CN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6182995" y="871855"/>
            <a:ext cx="1881505" cy="1029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0" y="1470025"/>
            <a:ext cx="6473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transport = BluetoothDevice.DEVICE_TYPE_LE </a:t>
            </a:r>
            <a:r>
              <a:rPr lang="zh-CN" altLang="en-US"/>
              <a:t>会 </a:t>
            </a:r>
            <a:r>
              <a:rPr lang="en-US" altLang="zh-CN"/>
              <a:t>133 </a:t>
            </a:r>
            <a:r>
              <a:rPr lang="zh-CN" altLang="en-US"/>
              <a:t>不用。</a:t>
            </a:r>
            <a:endParaRPr lang="zh-CN" altLang="en-US"/>
          </a:p>
          <a:p>
            <a:pPr algn="l"/>
            <a:r>
              <a:rPr lang="zh-CN" altLang="en-US"/>
              <a:t>使用 BluetoothDevice.TRANSPORT_AUTO。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64500" y="2853055"/>
            <a:ext cx="400939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/>
              <a:t>BluetoothGattCallback</a:t>
            </a:r>
            <a:r>
              <a:rPr lang="en-US" sz="1400"/>
              <a:t>.onConnectionStateChange(BluetoothGatt gatt, int status, int newState)</a:t>
            </a:r>
            <a:endParaRPr 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8064500" y="240855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获取链接状态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>
            <a:off x="10069195" y="2331720"/>
            <a:ext cx="0" cy="52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378835" y="2853055"/>
            <a:ext cx="400939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链接成功：status == BluetoothGatt.GATT_SUCCESS </a:t>
            </a:r>
            <a:r>
              <a:rPr lang="en-US" altLang="zh-CN" sz="1400"/>
              <a:t>&amp;&amp; newState == BluetoothProfile.STATE_CONNECTED</a:t>
            </a:r>
            <a:endParaRPr lang="en-US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8064500" y="3968750"/>
            <a:ext cx="4009390" cy="118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链接失败：status == BluetoothGatt.GATT_SUCCESS </a:t>
            </a:r>
            <a:r>
              <a:rPr lang="en-US" altLang="zh-CN" sz="1400"/>
              <a:t>&amp;&amp; newState == BluetoothProfile.STATE_DISCONNECTED</a:t>
            </a:r>
            <a:endParaRPr lang="en-US" altLang="zh-CN" sz="1400"/>
          </a:p>
          <a:p>
            <a:pPr algn="ctr"/>
            <a:r>
              <a:rPr lang="zh-CN" altLang="en-US" sz="1400"/>
              <a:t>或者</a:t>
            </a:r>
            <a:endParaRPr lang="zh-CN" altLang="en-US" sz="1400"/>
          </a:p>
          <a:p>
            <a:pPr algn="ctr"/>
            <a:r>
              <a:rPr lang="zh-CN" sz="1400">
                <a:sym typeface="+mn-ea"/>
              </a:rPr>
              <a:t>status </a:t>
            </a:r>
            <a:r>
              <a:rPr lang="en-US" altLang="zh-CN" sz="1400">
                <a:sym typeface="+mn-ea"/>
              </a:rPr>
              <a:t>!</a:t>
            </a:r>
            <a:r>
              <a:rPr lang="zh-CN" sz="1400">
                <a:sym typeface="+mn-ea"/>
              </a:rPr>
              <a:t>= BluetoothGatt.GATT_SUCCESS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16" idx="2"/>
            <a:endCxn id="21" idx="0"/>
          </p:cNvCxnSpPr>
          <p:nvPr/>
        </p:nvCxnSpPr>
        <p:spPr>
          <a:xfrm>
            <a:off x="10069195" y="3447415"/>
            <a:ext cx="0" cy="52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064500" y="5503545"/>
            <a:ext cx="4009390" cy="130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ym typeface="+mn-ea"/>
              </a:rPr>
              <a:t>status </a:t>
            </a:r>
            <a:r>
              <a:rPr lang="en-US" altLang="zh-CN" sz="1400">
                <a:sym typeface="+mn-ea"/>
              </a:rPr>
              <a:t>!</a:t>
            </a:r>
            <a:r>
              <a:rPr lang="zh-CN" sz="1400">
                <a:sym typeface="+mn-ea"/>
              </a:rPr>
              <a:t>= BluetoothGatt.GATT_SUCCESS的情况不重试，直接释放BluetoothGatt。</a:t>
            </a:r>
            <a:endParaRPr lang="zh-CN" sz="1400">
              <a:sym typeface="+mn-ea"/>
            </a:endParaRPr>
          </a:p>
          <a:p>
            <a:pPr algn="ctr"/>
            <a:r>
              <a:rPr lang="zh-CN" sz="1400">
                <a:sym typeface="+mn-ea"/>
              </a:rPr>
              <a:t>BluetoothGatt.GATT_SUCCESS </a:t>
            </a:r>
            <a:r>
              <a:rPr lang="en-US" altLang="zh-CN" sz="1400">
                <a:sym typeface="+mn-ea"/>
              </a:rPr>
              <a:t>&amp;&amp; newState == BluetoothProfile.STATE_DISCONNECTED</a:t>
            </a:r>
            <a:r>
              <a:rPr lang="zh-CN" altLang="en-US" sz="1400">
                <a:sym typeface="+mn-ea"/>
              </a:rPr>
              <a:t>的情况重试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次，先释放</a:t>
            </a:r>
            <a:r>
              <a:rPr lang="zh-CN" sz="1400">
                <a:sym typeface="+mn-ea"/>
              </a:rPr>
              <a:t>BluetoothGatt，再重新链接设备</a:t>
            </a:r>
            <a:endParaRPr lang="zh-CN" sz="1400">
              <a:sym typeface="+mn-ea"/>
            </a:endParaRPr>
          </a:p>
        </p:txBody>
      </p:sp>
      <p:cxnSp>
        <p:nvCxnSpPr>
          <p:cNvPr id="24" name="直接箭头连接符 23"/>
          <p:cNvCxnSpPr>
            <a:stCxn id="16" idx="1"/>
            <a:endCxn id="19" idx="3"/>
          </p:cNvCxnSpPr>
          <p:nvPr/>
        </p:nvCxnSpPr>
        <p:spPr>
          <a:xfrm flipH="1">
            <a:off x="7388225" y="3150235"/>
            <a:ext cx="676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274810" y="35331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24420" y="27508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17195" y="2846705"/>
            <a:ext cx="230124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每</a:t>
            </a:r>
            <a:r>
              <a:rPr lang="en-US" altLang="zh-CN" sz="1400"/>
              <a:t>200ms</a:t>
            </a:r>
            <a:r>
              <a:rPr lang="zh-CN" altLang="en-US" sz="1400"/>
              <a:t>执行一次</a:t>
            </a:r>
            <a:r>
              <a:rPr lang="zh-CN" sz="1400"/>
              <a:t>BluetoothGatt.discoverServices()，如果</a:t>
            </a:r>
            <a:r>
              <a:rPr lang="en-US" altLang="zh-CN" sz="1400"/>
              <a:t>10s</a:t>
            </a:r>
            <a:r>
              <a:rPr lang="zh-CN" altLang="en-US" sz="1400"/>
              <a:t>内没发现服务则断开</a:t>
            </a:r>
            <a:r>
              <a:rPr lang="zh-CN" sz="1400">
                <a:sym typeface="+mn-ea"/>
              </a:rPr>
              <a:t>BluetoothGatt。</a:t>
            </a:r>
            <a:r>
              <a:rPr lang="en-US" altLang="zh-CN" sz="1400">
                <a:sym typeface="+mn-ea"/>
              </a:rPr>
              <a:t>10s</a:t>
            </a:r>
            <a:r>
              <a:rPr lang="zh-CN" altLang="en-US" sz="1400">
                <a:sym typeface="+mn-ea"/>
              </a:rPr>
              <a:t>内发现服务则移除</a:t>
            </a:r>
            <a:r>
              <a:rPr lang="en-US" altLang="zh-CN" sz="1400">
                <a:sym typeface="+mn-ea"/>
              </a:rPr>
              <a:t>200ms</a:t>
            </a:r>
            <a:r>
              <a:rPr lang="zh-CN" altLang="en-US" sz="1400">
                <a:sym typeface="+mn-ea"/>
              </a:rPr>
              <a:t>发现任务</a:t>
            </a:r>
            <a:endParaRPr lang="zh-CN" altLang="en-US" sz="1400">
              <a:sym typeface="+mn-ea"/>
            </a:endParaRPr>
          </a:p>
        </p:txBody>
      </p:sp>
      <p:cxnSp>
        <p:nvCxnSpPr>
          <p:cNvPr id="28" name="直接箭头连接符 27"/>
          <p:cNvCxnSpPr>
            <a:stCxn id="19" idx="1"/>
            <a:endCxn id="27" idx="3"/>
          </p:cNvCxnSpPr>
          <p:nvPr/>
        </p:nvCxnSpPr>
        <p:spPr>
          <a:xfrm flipH="1">
            <a:off x="2718435" y="3150235"/>
            <a:ext cx="66040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50795" y="2491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发现服务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17195" y="4711065"/>
            <a:ext cx="2301240" cy="17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ym typeface="+mn-ea"/>
              </a:rPr>
              <a:t>BluetoothGattCallback</a:t>
            </a:r>
            <a:r>
              <a:rPr lang="en-US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onServicesDiscovered(BluetoothGatt gatt, int status)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发现服务回调：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如果status == BluetoothGatt.GATT_SUCCESS则解析服务。否则重新连接</a:t>
            </a:r>
            <a:r>
              <a:rPr lang="zh-CN" altLang="en-US" sz="1400">
                <a:sym typeface="+mn-ea"/>
              </a:rPr>
              <a:t>BluetoothGatt。</a:t>
            </a:r>
            <a:endParaRPr lang="zh-CN" altLang="en-US" sz="1400">
              <a:sym typeface="+mn-ea"/>
            </a:endParaRPr>
          </a:p>
        </p:txBody>
      </p:sp>
      <p:cxnSp>
        <p:nvCxnSpPr>
          <p:cNvPr id="32" name="直接箭头连接符 31"/>
          <p:cNvCxnSpPr>
            <a:stCxn id="27" idx="2"/>
            <a:endCxn id="31" idx="0"/>
          </p:cNvCxnSpPr>
          <p:nvPr/>
        </p:nvCxnSpPr>
        <p:spPr>
          <a:xfrm>
            <a:off x="1567815" y="4241165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4736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解析服务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" y="522605"/>
            <a:ext cx="5669280" cy="16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解析服务：SERVER_UUID、WRITE_UUID、READ_UUID</a:t>
            </a:r>
            <a:endParaRPr lang="zh-CN" altLang="en-US" sz="1400"/>
          </a:p>
          <a:p>
            <a:pPr algn="ctr"/>
            <a:r>
              <a:rPr lang="zh-CN" altLang="en-US" sz="1400">
                <a:sym typeface="+mn-ea"/>
              </a:rPr>
              <a:t>通过</a:t>
            </a:r>
            <a:r>
              <a:rPr lang="zh-CN" altLang="en-US" sz="1400">
                <a:sym typeface="+mn-ea"/>
              </a:rPr>
              <a:t>SERVER_UUID</a:t>
            </a:r>
            <a:r>
              <a:rPr lang="zh-CN" altLang="en-US" sz="1400">
                <a:sym typeface="+mn-ea"/>
              </a:rPr>
              <a:t> BluetoothGatt</a:t>
            </a:r>
            <a:r>
              <a:rPr lang="en-US" altLang="zh-CN" sz="1400">
                <a:sym typeface="+mn-ea"/>
              </a:rPr>
              <a:t>.getService(UUID uuid) </a:t>
            </a:r>
            <a:r>
              <a:rPr lang="zh-CN" altLang="en-US" sz="1400">
                <a:sym typeface="+mn-ea"/>
              </a:rPr>
              <a:t>获取</a:t>
            </a:r>
            <a:r>
              <a:rPr lang="en-US" altLang="zh-CN" sz="1400">
                <a:sym typeface="+mn-ea"/>
              </a:rPr>
              <a:t> BluetoothGattService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通过</a:t>
            </a:r>
            <a:r>
              <a:rPr lang="zh-CN" altLang="en-US" sz="1400">
                <a:sym typeface="+mn-ea"/>
              </a:rPr>
              <a:t>WRITE_UUID </a:t>
            </a:r>
            <a:r>
              <a:rPr lang="en-US" altLang="zh-CN" sz="1400">
                <a:sym typeface="+mn-ea"/>
              </a:rPr>
              <a:t>BluetoothGattService.getCharacteristic(UUID uuid)</a:t>
            </a:r>
            <a:r>
              <a:rPr lang="zh-CN" altLang="en-US" sz="1400">
                <a:sym typeface="+mn-ea"/>
              </a:rPr>
              <a:t>获取写入特征值BluetoothGattCharacteristic（有返回和无返回）。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通过</a:t>
            </a:r>
            <a:r>
              <a:rPr lang="zh-CN" altLang="en-US" sz="1400">
                <a:sym typeface="+mn-ea"/>
              </a:rPr>
              <a:t>READ_UUID </a:t>
            </a:r>
            <a:r>
              <a:rPr lang="en-US" altLang="zh-CN" sz="1400">
                <a:sym typeface="+mn-ea"/>
              </a:rPr>
              <a:t>BluetoothGattService.getCharacteristic(UUID uuid)</a:t>
            </a:r>
            <a:r>
              <a:rPr lang="zh-CN" altLang="en-US" sz="1400">
                <a:sym typeface="+mn-ea"/>
              </a:rPr>
              <a:t>获取读取特征值BluetoothGattCharacteristic。</a:t>
            </a:r>
            <a:endParaRPr lang="zh-CN" altLang="en-US" sz="14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1275" y="522605"/>
            <a:ext cx="5334000" cy="179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通过读取特征值</a:t>
            </a:r>
            <a:r>
              <a:rPr lang="zh-CN" altLang="en-US" sz="1400">
                <a:sym typeface="+mn-ea"/>
              </a:rPr>
              <a:t>BluetoothGattCharacteristic</a:t>
            </a:r>
            <a:r>
              <a:rPr lang="en-US" altLang="zh-CN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getDescriptors()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读取描述符BluetoothGattDescriptor。根据特征属性设置支持指示和支持通知BluetoothGattDescriptor</a:t>
            </a:r>
            <a:r>
              <a:rPr lang="en-US" altLang="zh-CN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setValue(byte[] value)。同步BluetoothGatt，BluetoothGatt</a:t>
            </a:r>
            <a:r>
              <a:rPr lang="en-US" altLang="zh-CN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writeDescriptor(BluetoothGattDescriptor descriptor)。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BluetoothGatt</a:t>
            </a:r>
            <a:r>
              <a:rPr lang="en-US" altLang="zh-CN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setCharacteristicNotification(BluetoothGattCharacteristic characteristic,boolean enable)</a:t>
            </a:r>
            <a:endParaRPr lang="zh-CN" altLang="en-US" sz="14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" y="3067685"/>
            <a:ext cx="5669280" cy="229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解析通道：TRANSPORT_SERVER_UUID、TRANSPORT_WRITE_UUID、TRANSPORT_READ_UUID</a:t>
            </a:r>
            <a:endParaRPr lang="zh-CN" altLang="en-US" sz="1400"/>
          </a:p>
          <a:p>
            <a:pPr algn="ctr"/>
            <a:r>
              <a:rPr lang="zh-CN" altLang="en-US" sz="1400">
                <a:sym typeface="+mn-ea"/>
              </a:rPr>
              <a:t>通过TRANSPORT_SERVER_UUID BluetoothGatt</a:t>
            </a:r>
            <a:r>
              <a:rPr lang="en-US" altLang="zh-CN" sz="1400">
                <a:sym typeface="+mn-ea"/>
              </a:rPr>
              <a:t>.getService(UUID uuid) </a:t>
            </a:r>
            <a:r>
              <a:rPr lang="zh-CN" altLang="en-US" sz="1400">
                <a:sym typeface="+mn-ea"/>
              </a:rPr>
              <a:t>获取</a:t>
            </a:r>
            <a:r>
              <a:rPr lang="en-US" altLang="zh-CN" sz="1400">
                <a:sym typeface="+mn-ea"/>
              </a:rPr>
              <a:t> BluetoothGattService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通过TRANSPORT_WRITE_UUID </a:t>
            </a:r>
            <a:r>
              <a:rPr lang="en-US" altLang="zh-CN" sz="1400">
                <a:sym typeface="+mn-ea"/>
              </a:rPr>
              <a:t>BluetoothGattService.getCharacteristic(UUID uuid)</a:t>
            </a:r>
            <a:r>
              <a:rPr lang="zh-CN" altLang="en-US" sz="1400">
                <a:sym typeface="+mn-ea"/>
              </a:rPr>
              <a:t>获取写入特征值BluetoothGattCharacteristic（有返回和无返回）。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通过TRANSPORT_READ_UUID </a:t>
            </a:r>
            <a:r>
              <a:rPr lang="en-US" altLang="zh-CN" sz="1400">
                <a:sym typeface="+mn-ea"/>
              </a:rPr>
              <a:t>BluetoothGattService.getCharacteristic(UUID uuid)</a:t>
            </a:r>
            <a:r>
              <a:rPr lang="zh-CN" altLang="en-US" sz="1400">
                <a:sym typeface="+mn-ea"/>
              </a:rPr>
              <a:t>获取读取特征值BluetoothGattCharacteristic。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3405" y="0"/>
            <a:ext cx="8505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SN</a:t>
            </a:r>
            <a:r>
              <a:rPr lang="zh-CN" altLang="en-US"/>
              <a:t>、交换</a:t>
            </a:r>
            <a:r>
              <a:rPr lang="en-US" altLang="zh-CN"/>
              <a:t>Token</a:t>
            </a:r>
            <a:r>
              <a:rPr lang="zh-CN" altLang="en-US"/>
              <a:t>、发送</a:t>
            </a:r>
            <a:r>
              <a:rPr lang="en-US" altLang="zh-CN"/>
              <a:t>Wi-Fi</a:t>
            </a:r>
            <a:r>
              <a:rPr lang="zh-CN" altLang="en-US"/>
              <a:t>信息、设备联网、</a:t>
            </a:r>
            <a:r>
              <a:rPr lang="en-US" altLang="zh-CN"/>
              <a:t>APP</a:t>
            </a:r>
            <a:r>
              <a:rPr lang="zh-CN" altLang="en-US"/>
              <a:t>在云端查找设备的注册信息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9560" y="909955"/>
            <a:ext cx="217297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ConcurrentLinkedQueue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031490" y="654685"/>
            <a:ext cx="8414385" cy="8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通过</a:t>
            </a:r>
            <a:r>
              <a:rPr lang="zh-CN" altLang="en-US" sz="1400">
                <a:sym typeface="+mn-ea"/>
              </a:rPr>
              <a:t>SERVER_UUID、WRITE_UUID获取需要写入的特征值，并开启通知。调用写入特征值的</a:t>
            </a:r>
            <a:r>
              <a:rPr lang="zh-CN" altLang="en-US" sz="1400">
                <a:sym typeface="+mn-ea"/>
              </a:rPr>
              <a:t>BluetoothGattCharacteristic</a:t>
            </a:r>
            <a:r>
              <a:rPr lang="en-US" altLang="zh-CN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setValue(byte[] value)。再将特征值写入</a:t>
            </a:r>
            <a:r>
              <a:rPr lang="zh-CN" altLang="en-US" sz="1400">
                <a:sym typeface="+mn-ea"/>
              </a:rPr>
              <a:t>BluetoothGatt</a:t>
            </a:r>
            <a:r>
              <a:rPr lang="en-US" altLang="zh-CN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writeCharacteristic(BluetoothGattCharacteristic characteristic)，获取写入状态返回值，如果写入不成功则重试</a:t>
            </a:r>
            <a:r>
              <a:rPr lang="en-US" altLang="zh-CN" sz="1400">
                <a:sym typeface="+mn-ea"/>
              </a:rPr>
              <a:t>30</a:t>
            </a:r>
            <a:r>
              <a:rPr lang="zh-CN" altLang="en-US" sz="1400">
                <a:sym typeface="+mn-ea"/>
              </a:rPr>
              <a:t>次，超过</a:t>
            </a:r>
            <a:r>
              <a:rPr lang="en-US" altLang="zh-CN" sz="1400">
                <a:sym typeface="+mn-ea"/>
              </a:rPr>
              <a:t>30</a:t>
            </a:r>
            <a:r>
              <a:rPr lang="zh-CN" altLang="en-US" sz="1400">
                <a:sym typeface="+mn-ea"/>
              </a:rPr>
              <a:t>次的话则释放链接。如果写入超过</a:t>
            </a:r>
            <a:r>
              <a:rPr lang="en-US" altLang="zh-CN" sz="1400">
                <a:sym typeface="+mn-ea"/>
              </a:rPr>
              <a:t>3s</a:t>
            </a:r>
            <a:r>
              <a:rPr lang="zh-CN" altLang="en-US" sz="1400">
                <a:sym typeface="+mn-ea"/>
              </a:rPr>
              <a:t>没回复，那么就重新写入。</a:t>
            </a:r>
            <a:endParaRPr lang="zh-CN" altLang="en-US" sz="14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1490" y="2002155"/>
            <a:ext cx="8414385" cy="119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通过BluetoothGattCallback</a:t>
            </a:r>
            <a:r>
              <a:rPr lang="en-US" altLang="zh-CN" sz="1400">
                <a:sym typeface="+mn-ea"/>
              </a:rPr>
              <a:t>.onCharacteristicChanged(BluetoothGatt gatt, BluetoothGattCharacteristic characteristic)</a:t>
            </a:r>
            <a:r>
              <a:rPr lang="zh-CN" altLang="en-US" sz="1400">
                <a:sym typeface="+mn-ea"/>
              </a:rPr>
              <a:t>获取写入特征值改变回调。获取对应特征值的</a:t>
            </a:r>
            <a:r>
              <a:rPr lang="en-US" altLang="zh-CN" sz="1400">
                <a:sym typeface="+mn-ea"/>
              </a:rPr>
              <a:t>uuid</a:t>
            </a:r>
            <a:r>
              <a:rPr lang="zh-CN" altLang="en-US" sz="1400">
                <a:sym typeface="+mn-ea"/>
              </a:rPr>
              <a:t>和</a:t>
            </a:r>
            <a:r>
              <a:rPr lang="en-US" altLang="zh-CN" sz="1400">
                <a:sym typeface="+mn-ea"/>
              </a:rPr>
              <a:t>value</a:t>
            </a:r>
            <a:r>
              <a:rPr lang="zh-CN" altLang="en-US" sz="1400">
                <a:sym typeface="+mn-ea"/>
              </a:rPr>
              <a:t>。如果</a:t>
            </a:r>
            <a:r>
              <a:rPr lang="en-US" altLang="zh-CN" sz="1400">
                <a:sym typeface="+mn-ea"/>
              </a:rPr>
              <a:t>uuid</a:t>
            </a:r>
            <a:r>
              <a:rPr lang="zh-CN" altLang="en-US" sz="1400">
                <a:sym typeface="+mn-ea"/>
              </a:rPr>
              <a:t>是READ_UUID，那么就是配网流程，首先进行密钥协商，</a:t>
            </a:r>
            <a:r>
              <a:rPr lang="en-US" altLang="zh-CN" sz="1400">
                <a:sym typeface="+mn-ea"/>
              </a:rPr>
              <a:t>APP</a:t>
            </a:r>
            <a:r>
              <a:rPr lang="zh-CN" altLang="en-US" sz="1400">
                <a:sym typeface="+mn-ea"/>
              </a:rPr>
              <a:t>生成公私密钥，将公钥和加密的</a:t>
            </a:r>
            <a:r>
              <a:rPr lang="en-US" altLang="zh-CN" sz="1400">
                <a:sym typeface="+mn-ea"/>
              </a:rPr>
              <a:t>key</a:t>
            </a:r>
            <a:r>
              <a:rPr lang="zh-CN" altLang="en-US" sz="1400">
                <a:sym typeface="+mn-ea"/>
              </a:rPr>
              <a:t>发送给蓝牙设备。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通过BluetoothGattCallback</a:t>
            </a:r>
            <a:r>
              <a:rPr lang="en-US" altLang="zh-CN" sz="1400">
                <a:sym typeface="+mn-ea"/>
              </a:rPr>
              <a:t>.onCharacteristicChanged(BluetoothGatt gatt, BluetoothGattCharacteristic characteristic)</a:t>
            </a:r>
            <a:r>
              <a:rPr lang="zh-CN" altLang="en-US" sz="1400">
                <a:sym typeface="+mn-ea"/>
              </a:rPr>
              <a:t>获取写入特征值改变回调。获取蓝牙设备返回的</a:t>
            </a:r>
            <a:r>
              <a:rPr lang="en-US" altLang="zh-CN" sz="1400">
                <a:sym typeface="+mn-ea"/>
              </a:rPr>
              <a:t>SN</a:t>
            </a:r>
            <a:r>
              <a:rPr lang="zh-CN" altLang="en-US" sz="1400">
                <a:sym typeface="+mn-ea"/>
              </a:rPr>
              <a:t>数据。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3295</Words>
  <Application>WPS 文字</Application>
  <PresentationFormat>宽屏</PresentationFormat>
  <Paragraphs>106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</vt:lpstr>
      <vt:lpstr>Helvetica Neue</vt:lpstr>
      <vt:lpstr>Calibri Light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90</cp:revision>
  <dcterms:created xsi:type="dcterms:W3CDTF">2022-05-14T04:11:43Z</dcterms:created>
  <dcterms:modified xsi:type="dcterms:W3CDTF">2022-05-14T04:11:43Z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