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74" r:id="rId4"/>
    <p:sldId id="270" r:id="rId5"/>
    <p:sldId id="271" r:id="rId6"/>
    <p:sldId id="272" r:id="rId7"/>
    <p:sldId id="273" r:id="rId8"/>
    <p:sldId id="262" r:id="rId9"/>
    <p:sldId id="263" r:id="rId10"/>
    <p:sldId id="264" r:id="rId12"/>
    <p:sldId id="260" r:id="rId13"/>
    <p:sldId id="261" r:id="rId14"/>
    <p:sldId id="257" r:id="rId15"/>
    <p:sldId id="258" r:id="rId16"/>
    <p:sldId id="259"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val extension = project.extensions.getByName(</a:t>
            </a:r>
            <a:endParaRPr lang="zh-CN" altLang="en-US"/>
          </a:p>
          <a:p>
            <a:r>
              <a:rPr lang="zh-CN" altLang="en-US"/>
              <a:t>    "androidComponents"</a:t>
            </a:r>
            <a:endParaRPr lang="zh-CN" altLang="en-US"/>
          </a:p>
          <a:p>
            <a:r>
              <a:rPr lang="zh-CN" altLang="en-US"/>
              <a:t>) as ApplicationAndroidComponentsExtension</a:t>
            </a:r>
            <a:endParaRPr lang="zh-CN" altLang="en-US"/>
          </a:p>
          <a:p>
            <a:r>
              <a:rPr lang="zh-CN" altLang="en-US"/>
              <a:t>       </a:t>
            </a:r>
            <a:endParaRPr lang="zh-CN" altLang="en-US"/>
          </a:p>
          <a:p>
            <a:r>
              <a:rPr lang="zh-CN" altLang="en-US"/>
              <a:t>extension.finalizeDsl { ext-&gt;</a:t>
            </a:r>
            <a:endParaRPr lang="zh-CN" altLang="en-US"/>
          </a:p>
          <a:p>
            <a:r>
              <a:rPr lang="zh-CN" altLang="en-US"/>
              <a:t>    ext.buildTypes.create("staging").let { buildType -&gt;</a:t>
            </a:r>
            <a:endParaRPr lang="zh-CN" altLang="en-US"/>
          </a:p>
          <a:p>
            <a:r>
              <a:rPr lang="zh-CN" altLang="en-US"/>
              <a:t>        buildType.initWith(ext.buildTypes.getByName("debug"))</a:t>
            </a:r>
            <a:endParaRPr lang="zh-CN" altLang="en-US"/>
          </a:p>
          <a:p>
            <a:r>
              <a:rPr lang="zh-CN" altLang="en-US"/>
              <a:t>        buildType.manifestPlaceholders["hostName"] = "example.com"</a:t>
            </a:r>
            <a:endParaRPr lang="zh-CN" altLang="en-US"/>
          </a:p>
          <a:p>
            <a:r>
              <a:rPr lang="zh-CN" altLang="en-US"/>
              <a:t>        buildType.applicationIdSuffix = ".debugStaging"</a:t>
            </a:r>
            <a:endParaRPr lang="zh-CN" altLang="en-US"/>
          </a:p>
          <a:p>
            <a:r>
              <a:rPr lang="zh-CN" altLang="en-US"/>
              <a:t>    }</a:t>
            </a:r>
            <a:endParaRPr lang="zh-CN" altLang="en-US"/>
          </a:p>
          <a:p>
            <a:r>
              <a:rPr lang="zh-CN" altLang="en-US"/>
              <a:t>}</a:t>
            </a:r>
            <a:endParaRPr lang="zh-CN" altLang="en-US"/>
          </a:p>
          <a:p>
            <a:endParaRPr lang="zh-CN" altLang="en-US"/>
          </a:p>
          <a:p>
            <a:r>
              <a:rPr lang="zh-CN" altLang="en-US"/>
              <a:t>extension.beforeVariants { variantBuilder -&gt;</a:t>
            </a:r>
            <a:endParaRPr lang="zh-CN" altLang="en-US"/>
          </a:p>
          <a:p>
            <a:r>
              <a:rPr lang="zh-CN" altLang="en-US"/>
              <a:t>    if (variantBuilder.name == "staging") {</a:t>
            </a:r>
            <a:endParaRPr lang="zh-CN" altLang="en-US"/>
          </a:p>
          <a:p>
            <a:r>
              <a:rPr lang="zh-CN" altLang="en-US"/>
              <a:t>        variantBuilder.enableUnitTest = false</a:t>
            </a:r>
            <a:endParaRPr lang="zh-CN" altLang="en-US"/>
          </a:p>
          <a:p>
            <a:r>
              <a:rPr lang="zh-CN" altLang="en-US"/>
              <a:t>        variantBuilder.minSdk = 23</a:t>
            </a:r>
            <a:endParaRPr lang="zh-CN" altLang="en-US"/>
          </a:p>
          <a:p>
            <a:r>
              <a:rPr lang="zh-CN" altLang="en-US"/>
              <a:t>    }</a:t>
            </a:r>
            <a:endParaRPr lang="zh-CN" altLang="en-US"/>
          </a:p>
          <a:p>
            <a:r>
              <a:rPr lang="zh-CN" altLang="en-US"/>
              <a:t>}</a:t>
            </a:r>
            <a:endParaRPr lang="zh-CN" altLang="en-US"/>
          </a:p>
          <a:p>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一、@AndroidEntryPoint 生成代码过程：</a:t>
            </a:r>
            <a:endParaRPr lang="zh-CN" altLang="en-US"/>
          </a:p>
          <a:p>
            <a:r>
              <a:rPr lang="en-US" altLang="zh-CN"/>
              <a:t>1</a:t>
            </a:r>
            <a:r>
              <a:rPr lang="zh-CN" altLang="en-US"/>
              <a:t>、源码</a:t>
            </a:r>
            <a:endParaRPr lang="zh-CN" altLang="en-US"/>
          </a:p>
          <a:p>
            <a:r>
              <a:rPr lang="zh-CN" altLang="en-US"/>
              <a:t>@AndroidEntryPoint</a:t>
            </a:r>
            <a:endParaRPr lang="zh-CN" altLang="en-US"/>
          </a:p>
          <a:p>
            <a:r>
              <a:rPr lang="zh-CN" altLang="en-US"/>
              <a:t>class PlayActivity : AppCompatActivity() {</a:t>
            </a:r>
            <a:endParaRPr lang="zh-CN" altLang="en-US"/>
          </a:p>
          <a:p>
            <a:r>
              <a:rPr lang="zh-CN" altLang="en-US"/>
              <a:t>  @Inject lateinit var player: MusicPlayer</a:t>
            </a:r>
            <a:endParaRPr lang="zh-CN" altLang="en-US"/>
          </a:p>
          <a:p>
            <a:r>
              <a:rPr lang="zh-CN" altLang="en-US"/>
              <a:t>}</a:t>
            </a:r>
            <a:endParaRPr lang="zh-CN" altLang="en-US"/>
          </a:p>
          <a:p>
            <a:r>
              <a:rPr lang="en-US" altLang="zh-CN"/>
              <a:t>2</a:t>
            </a:r>
            <a:r>
              <a:rPr lang="zh-CN" altLang="en-US"/>
              <a:t>、通过注解处理器，去除语法糖，</a:t>
            </a:r>
            <a:r>
              <a:rPr lang="en-US" altLang="zh-CN">
                <a:sym typeface="+mn-ea"/>
              </a:rPr>
              <a:t>Hilt_PlayActivity </a:t>
            </a:r>
            <a:r>
              <a:rPr lang="zh-CN" altLang="en-US">
                <a:sym typeface="+mn-ea"/>
              </a:rPr>
              <a:t>继承 </a:t>
            </a:r>
            <a:r>
              <a:rPr lang="en-US" altLang="zh-CN">
                <a:sym typeface="+mn-ea"/>
              </a:rPr>
              <a:t>AndroidEntryPoint </a:t>
            </a:r>
            <a:r>
              <a:rPr lang="zh-CN" altLang="en-US">
                <a:sym typeface="+mn-ea"/>
              </a:rPr>
              <a:t>传入的参数，并实现注入逻辑</a:t>
            </a:r>
            <a:endParaRPr lang="zh-CN" altLang="en-US"/>
          </a:p>
          <a:p>
            <a:r>
              <a:rPr lang="en-US" altLang="zh-CN"/>
              <a:t>@AndroidEntryPoint(AppCompatActivity::class)</a:t>
            </a:r>
            <a:endParaRPr lang="en-US" altLang="zh-CN"/>
          </a:p>
          <a:p>
            <a:r>
              <a:rPr lang="en-US" altLang="zh-CN"/>
              <a:t>class PlayActivity : Hilt_PlayActivity() {</a:t>
            </a:r>
            <a:endParaRPr lang="en-US" altLang="zh-CN"/>
          </a:p>
          <a:p>
            <a:r>
              <a:rPr lang="en-US" altLang="zh-CN"/>
              <a:t>  @Inject lateinit var player: MusicPlayer</a:t>
            </a:r>
            <a:endParaRPr lang="en-US" altLang="zh-CN"/>
          </a:p>
          <a:p>
            <a:r>
              <a:rPr lang="en-US" altLang="zh-CN"/>
              <a:t>}</a:t>
            </a:r>
            <a:endParaRPr lang="zh-CN" altLang="en-US"/>
          </a:p>
          <a:p>
            <a:r>
              <a:rPr lang="zh-CN" altLang="en-US"/>
              <a:t>@Generated("dagger.hilt.AndroidEntryPointProcessor")</a:t>
            </a:r>
            <a:endParaRPr lang="zh-CN" altLang="en-US"/>
          </a:p>
          <a:p>
            <a:r>
              <a:rPr lang="zh-CN" altLang="en-US"/>
              <a:t>class Hilt_PlayActivity : AppCompatActivity {</a:t>
            </a:r>
            <a:endParaRPr lang="zh-CN" altLang="en-US"/>
          </a:p>
          <a:p>
            <a:r>
              <a:rPr lang="zh-CN" altLang="en-US"/>
              <a:t>  override fun onCreate() {</a:t>
            </a:r>
            <a:endParaRPr lang="zh-CN" altLang="en-US"/>
          </a:p>
          <a:p>
            <a:r>
              <a:rPr lang="zh-CN" altLang="en-US"/>
              <a:t>    inject()</a:t>
            </a:r>
            <a:endParaRPr lang="zh-CN" altLang="en-US"/>
          </a:p>
          <a:p>
            <a:r>
              <a:rPr lang="zh-CN" altLang="en-US"/>
              <a:t>    super.onCreate()</a:t>
            </a:r>
            <a:endParaRPr lang="zh-CN" altLang="en-US"/>
          </a:p>
          <a:p>
            <a:r>
              <a:rPr lang="zh-CN" altLang="en-US"/>
              <a:t>  }</a:t>
            </a:r>
            <a:endParaRPr lang="zh-CN" altLang="en-US"/>
          </a:p>
          <a:p>
            <a:r>
              <a:rPr lang="zh-CN" altLang="en-US"/>
              <a:t>  private fun inject() {</a:t>
            </a:r>
            <a:endParaRPr lang="zh-CN" altLang="en-US"/>
          </a:p>
          <a:p>
            <a:r>
              <a:rPr lang="zh-CN" altLang="en-US"/>
              <a:t>    EntryPoints.get(this, PlayActivity_Injector::class).inject(this as PlayActivity);</a:t>
            </a:r>
            <a:endParaRPr lang="zh-CN" altLang="en-US"/>
          </a:p>
          <a:p>
            <a:r>
              <a:rPr lang="zh-CN" altLang="en-US"/>
              <a:t>  }</a:t>
            </a:r>
            <a:endParaRPr lang="zh-CN" altLang="en-US"/>
          </a:p>
          <a:p>
            <a:r>
              <a:rPr lang="zh-CN" altLang="en-US"/>
              <a:t>}</a:t>
            </a:r>
            <a:endParaRPr lang="zh-CN" altLang="en-US"/>
          </a:p>
          <a:p>
            <a:r>
              <a:rPr lang="zh-CN" altLang="en-US"/>
              <a:t>@Generated("dagger.hilt.AndroidEntryPointProcessor")</a:t>
            </a:r>
            <a:endParaRPr lang="zh-CN" altLang="en-US"/>
          </a:p>
          <a:p>
            <a:r>
              <a:rPr lang="zh-CN" altLang="en-US"/>
              <a:t>@EntryPoint</a:t>
            </a:r>
            <a:endParaRPr lang="zh-CN" altLang="en-US"/>
          </a:p>
          <a:p>
            <a:r>
              <a:rPr lang="zh-CN" altLang="en-US"/>
              <a:t>@InstallIn(ActivityComponent::class)</a:t>
            </a:r>
            <a:endParaRPr lang="zh-CN" altLang="en-US"/>
          </a:p>
          <a:p>
            <a:r>
              <a:rPr lang="zh-CN" altLang="en-US"/>
              <a:t>interface PlayActivity_Injector {</a:t>
            </a:r>
            <a:endParaRPr lang="zh-CN" altLang="en-US"/>
          </a:p>
          <a:p>
            <a:r>
              <a:rPr lang="zh-CN" altLang="en-US"/>
              <a:t>  fun inject(activity: PlayActivity)</a:t>
            </a:r>
            <a:endParaRPr lang="zh-CN" altLang="en-US"/>
          </a:p>
          <a:p>
            <a:r>
              <a:rPr lang="zh-CN" altLang="en-US"/>
              <a:t>}</a:t>
            </a:r>
            <a:endParaRPr lang="zh-CN" altLang="en-US"/>
          </a:p>
          <a:p>
            <a:endParaRPr lang="zh-CN" altLang="en-US"/>
          </a:p>
          <a:p>
            <a:r>
              <a:rPr lang="zh-CN" altLang="en-US"/>
              <a:t>二、@InstallIn </a:t>
            </a:r>
            <a:r>
              <a:rPr lang="zh-CN" altLang="en-US">
                <a:sym typeface="+mn-ea"/>
              </a:rPr>
              <a:t> 生成代码过程：</a:t>
            </a:r>
            <a:endParaRPr lang="zh-CN" altLang="en-US">
              <a:sym typeface="+mn-ea"/>
            </a:endParaRPr>
          </a:p>
          <a:p>
            <a:r>
              <a:rPr lang="en-US" altLang="zh-CN">
                <a:sym typeface="+mn-ea"/>
              </a:rPr>
              <a:t>1</a:t>
            </a:r>
            <a:r>
              <a:rPr lang="zh-CN" altLang="en-US">
                <a:sym typeface="+mn-ea"/>
              </a:rPr>
              <a:t>、源码</a:t>
            </a:r>
            <a:endParaRPr lang="zh-CN" altLang="en-US"/>
          </a:p>
          <a:p>
            <a:r>
              <a:rPr lang="zh-CN" altLang="en-US"/>
              <a:t>@Module</a:t>
            </a:r>
            <a:endParaRPr lang="zh-CN" altLang="en-US"/>
          </a:p>
          <a:p>
            <a:r>
              <a:rPr lang="zh-CN" altLang="en-US"/>
              <a:t>@InstallIn(SingletonComponent::class)</a:t>
            </a:r>
            <a:endParaRPr lang="zh-CN" altLang="en-US"/>
          </a:p>
          <a:p>
            <a:r>
              <a:rPr lang="zh-CN" altLang="en-US"/>
              <a:t>object MusicDatabaseModule {}</a:t>
            </a:r>
            <a:endParaRPr lang="zh-CN" altLang="en-US"/>
          </a:p>
          <a:p>
            <a:r>
              <a:rPr lang="en-US" altLang="zh-CN"/>
              <a:t>2</a:t>
            </a:r>
            <a:r>
              <a:rPr lang="zh-CN" altLang="en-US"/>
              <a:t>、收集所有该注解</a:t>
            </a:r>
            <a:endParaRPr lang="zh-CN" altLang="en-US"/>
          </a:p>
          <a:p>
            <a:r>
              <a:rPr lang="zh-CN" altLang="en-US"/>
              <a:t>@Generated("dagger.hilt.InstallInProcessor")</a:t>
            </a:r>
            <a:endParaRPr lang="zh-CN" altLang="en-US"/>
          </a:p>
          <a:p>
            <a:r>
              <a:rPr lang="zh-CN" altLang="en-US"/>
              <a:t>@Metadata(my.database.MusicDatabaseModule::class)</a:t>
            </a:r>
            <a:endParaRPr lang="zh-CN" altLang="en-US"/>
          </a:p>
          <a:p>
            <a:r>
              <a:rPr lang="zh-CN" altLang="en-US"/>
              <a:t>class MusicDatabaseModule_Metadata {}</a:t>
            </a:r>
            <a:endParaRPr lang="zh-CN" altLang="en-US"/>
          </a:p>
          <a:p>
            <a:endParaRPr lang="zh-CN" altLang="en-US"/>
          </a:p>
          <a:p>
            <a:r>
              <a:rPr lang="zh-CN" altLang="en-US"/>
              <a:t>三、@HiltAndroidApp 生成代码过程：</a:t>
            </a:r>
            <a:endParaRPr lang="zh-CN" altLang="en-US"/>
          </a:p>
          <a:p>
            <a:r>
              <a:rPr lang="en-US" altLang="zh-CN"/>
              <a:t>1</a:t>
            </a:r>
            <a:r>
              <a:rPr lang="zh-CN" altLang="en-US"/>
              <a:t>、源码</a:t>
            </a:r>
            <a:endParaRPr lang="zh-CN" altLang="en-US"/>
          </a:p>
          <a:p>
            <a:r>
              <a:rPr lang="zh-CN" altLang="en-US"/>
              <a:t>@HiltAndroidApp</a:t>
            </a:r>
            <a:endParaRPr lang="zh-CN" altLang="en-US"/>
          </a:p>
          <a:p>
            <a:r>
              <a:rPr lang="zh-CN" altLang="en-US"/>
              <a:t>class MusicApp : Application {}</a:t>
            </a:r>
            <a:endParaRPr lang="zh-CN" altLang="en-US"/>
          </a:p>
          <a:p>
            <a:r>
              <a:rPr lang="en-US" altLang="zh-CN"/>
              <a:t>2</a:t>
            </a:r>
            <a:r>
              <a:rPr lang="zh-CN" altLang="en-US"/>
              <a:t>、组合各种组件</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左大括号 4"/>
          <p:cNvSpPr/>
          <p:nvPr/>
        </p:nvSpPr>
        <p:spPr>
          <a:xfrm>
            <a:off x="1724660" y="709930"/>
            <a:ext cx="485140" cy="54590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416560" y="3405505"/>
            <a:ext cx="1050290" cy="645160"/>
          </a:xfrm>
          <a:prstGeom prst="rect">
            <a:avLst/>
          </a:prstGeom>
          <a:noFill/>
        </p:spPr>
        <p:txBody>
          <a:bodyPr wrap="none" rtlCol="0">
            <a:spAutoFit/>
          </a:bodyPr>
          <a:p>
            <a:pPr algn="ctr"/>
            <a:r>
              <a:rPr lang="en-US" altLang="zh-CN"/>
              <a:t>Android </a:t>
            </a:r>
            <a:endParaRPr lang="en-US" altLang="zh-CN"/>
          </a:p>
          <a:p>
            <a:pPr algn="ctr"/>
            <a:r>
              <a:rPr lang="en-US" altLang="zh-CN"/>
              <a:t>MAD</a:t>
            </a:r>
            <a:endParaRPr lang="en-US" altLang="zh-CN"/>
          </a:p>
        </p:txBody>
      </p:sp>
      <p:sp>
        <p:nvSpPr>
          <p:cNvPr id="8" name="文本框 7"/>
          <p:cNvSpPr txBox="1"/>
          <p:nvPr/>
        </p:nvSpPr>
        <p:spPr>
          <a:xfrm>
            <a:off x="2467610" y="553085"/>
            <a:ext cx="9275445" cy="368300"/>
          </a:xfrm>
          <a:prstGeom prst="rect">
            <a:avLst/>
          </a:prstGeom>
          <a:noFill/>
        </p:spPr>
        <p:txBody>
          <a:bodyPr wrap="none" rtlCol="0">
            <a:spAutoFit/>
          </a:bodyPr>
          <a:p>
            <a:r>
              <a:rPr lang="en-US" altLang="zh-CN"/>
              <a:t>DI</a:t>
            </a:r>
            <a:r>
              <a:rPr lang="zh-CN" altLang="en-US"/>
              <a:t>：去除模版代码，减少人工维护依赖关系顺序；编译时根据注解使用 </a:t>
            </a:r>
            <a:r>
              <a:rPr lang="en-US" altLang="zh-CN"/>
              <a:t>Dagger </a:t>
            </a:r>
            <a:r>
              <a:rPr lang="zh-CN" altLang="en-US"/>
              <a:t>生成代码；</a:t>
            </a:r>
            <a:endParaRPr lang="zh-CN" altLang="en-US"/>
          </a:p>
        </p:txBody>
      </p:sp>
      <p:sp>
        <p:nvSpPr>
          <p:cNvPr id="9" name="文本框 8"/>
          <p:cNvSpPr txBox="1"/>
          <p:nvPr/>
        </p:nvSpPr>
        <p:spPr>
          <a:xfrm>
            <a:off x="2468880" y="1037590"/>
            <a:ext cx="9326880" cy="645160"/>
          </a:xfrm>
          <a:prstGeom prst="rect">
            <a:avLst/>
          </a:prstGeom>
          <a:noFill/>
        </p:spPr>
        <p:txBody>
          <a:bodyPr wrap="none" rtlCol="0">
            <a:spAutoFit/>
          </a:bodyPr>
          <a:p>
            <a:pPr algn="l"/>
            <a:r>
              <a:rPr lang="en-US" altLang="zh-CN"/>
              <a:t>Paging</a:t>
            </a:r>
            <a:r>
              <a:rPr lang="zh-CN" altLang="en-US"/>
              <a:t>：连接 </a:t>
            </a:r>
            <a:r>
              <a:rPr lang="en-US" altLang="zh-CN"/>
              <a:t>Model </a:t>
            </a:r>
            <a:r>
              <a:rPr lang="zh-CN" altLang="en-US"/>
              <a:t>和 </a:t>
            </a:r>
            <a:r>
              <a:rPr lang="en-US" altLang="zh-CN"/>
              <a:t>ViewModel </a:t>
            </a:r>
            <a:r>
              <a:rPr lang="zh-CN" altLang="en-US"/>
              <a:t>的数据中间层；通过以块的形式异步获取/显示数据</a:t>
            </a:r>
            <a:endParaRPr lang="zh-CN" altLang="en-US"/>
          </a:p>
          <a:p>
            <a:pPr algn="l"/>
            <a:r>
              <a:rPr lang="zh-CN" altLang="en-US"/>
              <a:t>来提高应用程序性能并减少内存使用量；支持无限数据集，提供了本地缓存保存</a:t>
            </a:r>
            <a:r>
              <a:rPr lang="zh-CN" altLang="en-US">
                <a:sym typeface="+mn-ea"/>
              </a:rPr>
              <a:t>网络数据；</a:t>
            </a:r>
            <a:endParaRPr lang="zh-CN" altLang="en-US"/>
          </a:p>
        </p:txBody>
      </p:sp>
      <p:sp>
        <p:nvSpPr>
          <p:cNvPr id="2" name="文本框 1"/>
          <p:cNvSpPr txBox="1"/>
          <p:nvPr/>
        </p:nvSpPr>
        <p:spPr>
          <a:xfrm>
            <a:off x="2467610" y="1798955"/>
            <a:ext cx="4685030" cy="368300"/>
          </a:xfrm>
          <a:prstGeom prst="rect">
            <a:avLst/>
          </a:prstGeom>
          <a:noFill/>
        </p:spPr>
        <p:txBody>
          <a:bodyPr wrap="none" rtlCol="0">
            <a:spAutoFit/>
          </a:bodyPr>
          <a:p>
            <a:pPr algn="l"/>
            <a:r>
              <a:rPr lang="zh-CN" altLang="en-US"/>
              <a:t>Gradle 和 AGP 构建 API：配置项目的构建；</a:t>
            </a:r>
            <a:endParaRPr lang="zh-CN" altLang="en-US"/>
          </a:p>
        </p:txBody>
      </p:sp>
      <p:sp>
        <p:nvSpPr>
          <p:cNvPr id="3" name="文本框 2"/>
          <p:cNvSpPr txBox="1"/>
          <p:nvPr/>
        </p:nvSpPr>
        <p:spPr>
          <a:xfrm>
            <a:off x="2474595" y="2283460"/>
            <a:ext cx="7729855" cy="645160"/>
          </a:xfrm>
          <a:prstGeom prst="rect">
            <a:avLst/>
          </a:prstGeom>
          <a:noFill/>
        </p:spPr>
        <p:txBody>
          <a:bodyPr wrap="none" rtlCol="0">
            <a:spAutoFit/>
          </a:bodyPr>
          <a:p>
            <a:pPr algn="l"/>
            <a:r>
              <a:rPr lang="zh-CN" altLang="en-US"/>
              <a:t>DataStore：数据存储库，它基于支持异步数据存储的 Kotlin 协程和 Flow。</a:t>
            </a:r>
            <a:endParaRPr lang="zh-CN" altLang="en-US"/>
          </a:p>
          <a:p>
            <a:pPr algn="l"/>
            <a:r>
              <a:rPr lang="zh-CN" altLang="en-US"/>
              <a:t>它旨在取代 SharedPreferences，因为它是线程安全且非阻塞的。</a:t>
            </a:r>
            <a:endParaRPr lang="zh-CN" altLang="en-US"/>
          </a:p>
        </p:txBody>
      </p:sp>
      <p:sp>
        <p:nvSpPr>
          <p:cNvPr id="4" name="文本框 3"/>
          <p:cNvSpPr txBox="1"/>
          <p:nvPr/>
        </p:nvSpPr>
        <p:spPr>
          <a:xfrm>
            <a:off x="2474595" y="3044825"/>
            <a:ext cx="9519920" cy="368300"/>
          </a:xfrm>
          <a:prstGeom prst="rect">
            <a:avLst/>
          </a:prstGeom>
          <a:noFill/>
        </p:spPr>
        <p:txBody>
          <a:bodyPr wrap="none" rtlCol="0">
            <a:spAutoFit/>
          </a:bodyPr>
          <a:p>
            <a:pPr algn="l"/>
            <a:r>
              <a:rPr lang="zh-CN" altLang="en-US"/>
              <a:t>Navigation：Android Studio 中的 API 和设计工具，可在整个应用程序中创建和编辑导航流。</a:t>
            </a:r>
            <a:endParaRPr lang="zh-CN" altLang="en-US"/>
          </a:p>
        </p:txBody>
      </p:sp>
      <p:sp>
        <p:nvSpPr>
          <p:cNvPr id="7" name="文本框 6"/>
          <p:cNvSpPr txBox="1"/>
          <p:nvPr/>
        </p:nvSpPr>
        <p:spPr>
          <a:xfrm>
            <a:off x="2467610" y="3529330"/>
            <a:ext cx="885190" cy="368300"/>
          </a:xfrm>
          <a:prstGeom prst="rect">
            <a:avLst/>
          </a:prstGeom>
          <a:noFill/>
        </p:spPr>
        <p:txBody>
          <a:bodyPr wrap="none" rtlCol="0">
            <a:spAutoFit/>
          </a:bodyPr>
          <a:p>
            <a:pPr algn="l"/>
            <a:r>
              <a:rPr lang="en-US" altLang="zh-CN"/>
              <a:t>Arch</a:t>
            </a:r>
            <a:r>
              <a:rPr lang="zh-CN" altLang="en-US"/>
              <a:t>：</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96310" y="94615"/>
            <a:ext cx="5182235" cy="368300"/>
          </a:xfrm>
          <a:prstGeom prst="rect">
            <a:avLst/>
          </a:prstGeom>
          <a:noFill/>
        </p:spPr>
        <p:txBody>
          <a:bodyPr wrap="none" rtlCol="0" anchor="t">
            <a:spAutoFit/>
          </a:bodyPr>
          <a:p>
            <a:r>
              <a:rPr lang="zh-CN" altLang="en-US">
                <a:sym typeface="+mn-ea"/>
              </a:rPr>
              <a:t>连接 数据层和 </a:t>
            </a:r>
            <a:r>
              <a:rPr lang="en-US" altLang="zh-CN">
                <a:sym typeface="+mn-ea"/>
              </a:rPr>
              <a:t>ViewModel </a:t>
            </a:r>
            <a:r>
              <a:rPr lang="zh-CN" altLang="en-US">
                <a:sym typeface="+mn-ea"/>
              </a:rPr>
              <a:t>的数据中间层：</a:t>
            </a:r>
            <a:r>
              <a:rPr lang="en-US" altLang="zh-CN">
                <a:sym typeface="+mn-ea"/>
              </a:rPr>
              <a:t>Paging</a:t>
            </a:r>
            <a:endParaRPr lang="en-US" altLang="zh-CN">
              <a:sym typeface="+mn-ea"/>
            </a:endParaRPr>
          </a:p>
        </p:txBody>
      </p:sp>
      <p:sp>
        <p:nvSpPr>
          <p:cNvPr id="5" name="左大括号 4"/>
          <p:cNvSpPr/>
          <p:nvPr/>
        </p:nvSpPr>
        <p:spPr>
          <a:xfrm>
            <a:off x="103505" y="720090"/>
            <a:ext cx="523240" cy="59747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801370" y="462915"/>
            <a:ext cx="10317480" cy="368300"/>
          </a:xfrm>
          <a:prstGeom prst="rect">
            <a:avLst/>
          </a:prstGeom>
          <a:noFill/>
        </p:spPr>
        <p:txBody>
          <a:bodyPr wrap="none" rtlCol="0">
            <a:spAutoFit/>
          </a:bodyPr>
          <a:p>
            <a:pPr algn="l"/>
            <a:r>
              <a:rPr lang="zh-CN" altLang="en-US"/>
              <a:t>处理大型数据集时，可以通过以块的形式异步获取/显示数据来提高应用程序性能并减少内存使用量。</a:t>
            </a:r>
            <a:endParaRPr lang="zh-CN" altLang="en-US"/>
          </a:p>
        </p:txBody>
      </p:sp>
      <p:sp>
        <p:nvSpPr>
          <p:cNvPr id="7" name="文本框 6"/>
          <p:cNvSpPr txBox="1"/>
          <p:nvPr/>
        </p:nvSpPr>
        <p:spPr>
          <a:xfrm>
            <a:off x="801370" y="856615"/>
            <a:ext cx="5669280" cy="368300"/>
          </a:xfrm>
          <a:prstGeom prst="rect">
            <a:avLst/>
          </a:prstGeom>
          <a:noFill/>
        </p:spPr>
        <p:txBody>
          <a:bodyPr wrap="none" rtlCol="0">
            <a:spAutoFit/>
          </a:bodyPr>
          <a:p>
            <a:pPr algn="l"/>
            <a:r>
              <a:rPr lang="zh-CN" altLang="en-US"/>
              <a:t>支持无限数据集，提供了</a:t>
            </a:r>
            <a:r>
              <a:rPr lang="zh-CN" altLang="en-US">
                <a:sym typeface="+mn-ea"/>
              </a:rPr>
              <a:t>网络数据的</a:t>
            </a:r>
            <a:r>
              <a:rPr lang="zh-CN" altLang="en-US"/>
              <a:t>本地缓存的功能。</a:t>
            </a:r>
            <a:endParaRPr lang="zh-CN" altLang="en-US"/>
          </a:p>
        </p:txBody>
      </p:sp>
      <p:sp>
        <p:nvSpPr>
          <p:cNvPr id="8" name="文本框 7"/>
          <p:cNvSpPr txBox="1"/>
          <p:nvPr/>
        </p:nvSpPr>
        <p:spPr>
          <a:xfrm>
            <a:off x="801370" y="1250315"/>
            <a:ext cx="10257790" cy="368300"/>
          </a:xfrm>
          <a:prstGeom prst="rect">
            <a:avLst/>
          </a:prstGeom>
          <a:noFill/>
        </p:spPr>
        <p:txBody>
          <a:bodyPr wrap="none" rtlCol="0">
            <a:spAutoFit/>
          </a:bodyPr>
          <a:p>
            <a:pPr algn="l"/>
            <a:r>
              <a:rPr lang="zh-CN" altLang="en-US"/>
              <a:t>Paging 3.0 最适合作为从数据层获取数据并通过 ViewModel 在 UI 层中进行转换和呈现的一种方式。</a:t>
            </a:r>
            <a:endParaRPr lang="zh-CN" altLang="en-US"/>
          </a:p>
        </p:txBody>
      </p:sp>
      <p:sp>
        <p:nvSpPr>
          <p:cNvPr id="9" name="文本框 8"/>
          <p:cNvSpPr txBox="1"/>
          <p:nvPr/>
        </p:nvSpPr>
        <p:spPr>
          <a:xfrm>
            <a:off x="801370" y="1644015"/>
            <a:ext cx="10133965" cy="3291840"/>
          </a:xfrm>
          <a:prstGeom prst="rect">
            <a:avLst/>
          </a:prstGeom>
          <a:noFill/>
        </p:spPr>
        <p:txBody>
          <a:bodyPr wrap="none" rtlCol="0">
            <a:spAutoFit/>
          </a:bodyPr>
          <a:p>
            <a:pPr algn="l"/>
            <a:r>
              <a:rPr lang="zh-CN" altLang="en-US" sz="1600"/>
              <a:t>PagingSource：与 Map 类似，由两种通用类型定义：其分页键的类型 </a:t>
            </a:r>
            <a:r>
              <a:rPr lang="zh-CN" altLang="en-US" sz="1600">
                <a:sym typeface="+mn-ea"/>
              </a:rPr>
              <a:t>key </a:t>
            </a:r>
            <a:r>
              <a:rPr lang="zh-CN" altLang="en-US" sz="1600"/>
              <a:t>和加载数据的类型。包含两个方法：</a:t>
            </a:r>
            <a:endParaRPr lang="zh-CN" altLang="en-US" sz="1600"/>
          </a:p>
          <a:p>
            <a:pPr algn="l"/>
            <a:r>
              <a:rPr lang="en-US" altLang="zh-CN" sz="1600"/>
              <a:t>1</a:t>
            </a:r>
            <a:r>
              <a:rPr lang="zh-CN" altLang="en-US" sz="1600"/>
              <a:t>、load(params: LoadParams&lt;</a:t>
            </a:r>
            <a:r>
              <a:rPr lang="zh-CN" altLang="en-US" sz="1600">
                <a:sym typeface="+mn-ea"/>
              </a:rPr>
              <a:t>key</a:t>
            </a:r>
            <a:r>
              <a:rPr lang="zh-CN" altLang="en-US" sz="1600"/>
              <a:t>&gt;)</a:t>
            </a:r>
            <a:r>
              <a:rPr lang="en-US" altLang="zh-CN" sz="1600"/>
              <a:t>:LoadResult</a:t>
            </a:r>
            <a:r>
              <a:rPr lang="zh-CN" altLang="en-US" sz="1600"/>
              <a:t>：由 Paging 库调用以异步获取要显示的数据。</a:t>
            </a:r>
            <a:endParaRPr lang="zh-CN" altLang="en-US" sz="1600"/>
          </a:p>
          <a:p>
            <a:pPr algn="l"/>
            <a:r>
              <a:rPr lang="zh-CN" altLang="en-US" sz="1600">
                <a:sym typeface="+mn-ea"/>
              </a:rPr>
              <a:t>LoadParams包含两个参数：</a:t>
            </a:r>
            <a:endParaRPr lang="zh-CN" altLang="en-US" sz="1600">
              <a:sym typeface="+mn-ea"/>
            </a:endParaRPr>
          </a:p>
          <a:p>
            <a:pPr algn="l"/>
            <a:r>
              <a:rPr lang="en-US" altLang="zh-CN" sz="1600">
                <a:sym typeface="+mn-ea"/>
              </a:rPr>
              <a:t>	1.key</a:t>
            </a:r>
            <a:r>
              <a:rPr lang="zh-CN" altLang="en-US" sz="1600">
                <a:sym typeface="+mn-ea"/>
              </a:rPr>
              <a:t>：要加载的页面的key，如果第一次调用加载（初始加载），则 LoadParams.key 将为空。</a:t>
            </a:r>
            <a:endParaRPr lang="zh-CN" altLang="en-US" sz="1600">
              <a:sym typeface="+mn-ea"/>
            </a:endParaRPr>
          </a:p>
          <a:p>
            <a:pPr algn="l"/>
            <a:r>
              <a:rPr lang="en-US" altLang="zh-CN" sz="1600">
                <a:sym typeface="+mn-ea"/>
              </a:rPr>
              <a:t>	</a:t>
            </a:r>
            <a:r>
              <a:rPr lang="zh-CN" altLang="en-US" sz="1600">
                <a:sym typeface="+mn-ea"/>
              </a:rPr>
              <a:t>在这种情况下必须定义初始页面键。</a:t>
            </a:r>
            <a:endParaRPr lang="zh-CN" altLang="en-US" sz="1600">
              <a:sym typeface="+mn-ea"/>
            </a:endParaRPr>
          </a:p>
          <a:p>
            <a:pPr algn="l"/>
            <a:r>
              <a:rPr lang="en-US" altLang="zh-CN" sz="1600">
                <a:sym typeface="+mn-ea"/>
              </a:rPr>
              <a:t>	2.loadSize</a:t>
            </a:r>
            <a:r>
              <a:rPr lang="zh-CN" altLang="en-US" sz="1600">
                <a:sym typeface="+mn-ea"/>
              </a:rPr>
              <a:t>：请求加载的项目数。</a:t>
            </a:r>
            <a:endParaRPr lang="zh-CN" altLang="en-US" sz="1600">
              <a:sym typeface="+mn-ea"/>
            </a:endParaRPr>
          </a:p>
          <a:p>
            <a:pPr algn="l"/>
            <a:r>
              <a:rPr lang="zh-CN" altLang="en-US" sz="1600">
                <a:sym typeface="+mn-ea"/>
              </a:rPr>
              <a:t>load 的返回类型是 LoadResult。它可以是：</a:t>
            </a:r>
            <a:endParaRPr lang="zh-CN" altLang="en-US" sz="1600">
              <a:sym typeface="+mn-ea"/>
            </a:endParaRPr>
          </a:p>
          <a:p>
            <a:pPr algn="l"/>
            <a:r>
              <a:rPr lang="en-US" altLang="zh-CN" sz="1600">
                <a:sym typeface="+mn-ea"/>
              </a:rPr>
              <a:t>	1.LoadResult.Page：用于成功加载。</a:t>
            </a:r>
            <a:endParaRPr lang="en-US" altLang="zh-CN" sz="1600">
              <a:sym typeface="+mn-ea"/>
            </a:endParaRPr>
          </a:p>
          <a:p>
            <a:pPr algn="l"/>
            <a:r>
              <a:rPr lang="en-US" altLang="zh-CN" sz="1600">
                <a:sym typeface="+mn-ea"/>
              </a:rPr>
              <a:t>	2.LoadResult.Error：当出现错误时。</a:t>
            </a:r>
            <a:endParaRPr lang="en-US" altLang="zh-CN" sz="1600">
              <a:sym typeface="+mn-ea"/>
            </a:endParaRPr>
          </a:p>
          <a:p>
            <a:pPr algn="l"/>
            <a:r>
              <a:rPr lang="en-US" altLang="zh-CN" sz="1600"/>
              <a:t>2</a:t>
            </a:r>
            <a:r>
              <a:rPr lang="zh-CN" altLang="en-US" sz="1600"/>
              <a:t>、getRefreshKey(state: PagingState&lt;Int, Repo&gt;): Int?：刷新键用于随后对 PagingSource.load() 的刷新调用</a:t>
            </a:r>
            <a:endParaRPr lang="zh-CN" altLang="en-US" sz="1600"/>
          </a:p>
          <a:p>
            <a:pPr algn="l"/>
            <a:r>
              <a:rPr lang="zh-CN" altLang="en-US" sz="1600"/>
              <a:t>（第一次调用是初始加载，它使用提供给 Pager 的初始键）。每当分页库想要加载新数据以替换当前列表时，</a:t>
            </a:r>
            <a:endParaRPr lang="zh-CN" altLang="en-US" sz="1600"/>
          </a:p>
          <a:p>
            <a:pPr algn="l"/>
            <a:r>
              <a:rPr lang="zh-CN" altLang="en-US" sz="1600"/>
              <a:t>都会发生刷新，随后的刷新调用将希望重新加载以 PagingState.anchorPosition 为中心的数据，</a:t>
            </a:r>
            <a:endParaRPr lang="zh-CN" altLang="en-US" sz="1600"/>
          </a:p>
          <a:p>
            <a:pPr algn="l"/>
            <a:r>
              <a:rPr lang="zh-CN" altLang="en-US" sz="1600"/>
              <a:t>该数据代表最近访问的索引。</a:t>
            </a:r>
            <a:endParaRPr lang="zh-CN" altLang="en-US" sz="1600"/>
          </a:p>
        </p:txBody>
      </p:sp>
      <p:sp>
        <p:nvSpPr>
          <p:cNvPr id="10" name="文本框 9"/>
          <p:cNvSpPr txBox="1"/>
          <p:nvPr/>
        </p:nvSpPr>
        <p:spPr>
          <a:xfrm>
            <a:off x="801370" y="4961255"/>
            <a:ext cx="9653270" cy="829945"/>
          </a:xfrm>
          <a:prstGeom prst="rect">
            <a:avLst/>
          </a:prstGeom>
          <a:noFill/>
        </p:spPr>
        <p:txBody>
          <a:bodyPr wrap="none" rtlCol="0">
            <a:spAutoFit/>
          </a:bodyPr>
          <a:p>
            <a:pPr algn="l"/>
            <a:r>
              <a:rPr lang="zh-CN" altLang="en-US" sz="1600"/>
              <a:t>Pager：负责根据 UI 的请求从 PagingSource 中逐步提取数据块。由于 Pager 需要访问 PagingSource，</a:t>
            </a:r>
            <a:endParaRPr lang="zh-CN" altLang="en-US" sz="1600"/>
          </a:p>
          <a:p>
            <a:pPr algn="l"/>
            <a:r>
              <a:rPr lang="zh-CN" altLang="en-US" sz="1600"/>
              <a:t>它通常在定义 PagingSource 的数据层中创建。PagingConfig 定义了管理 </a:t>
            </a:r>
            <a:r>
              <a:rPr lang="zh-CN" altLang="en-US" sz="1600">
                <a:sym typeface="+mn-ea"/>
              </a:rPr>
              <a:t>Pager </a:t>
            </a:r>
            <a:r>
              <a:rPr lang="zh-CN" altLang="en-US" sz="1600"/>
              <a:t>如何获取数据的参数：</a:t>
            </a:r>
            <a:endParaRPr lang="zh-CN" altLang="en-US" sz="1600"/>
          </a:p>
          <a:p>
            <a:pPr algn="l"/>
            <a:r>
              <a:rPr lang="zh-CN" altLang="en-US" sz="1600"/>
              <a:t>pageSize：一次从 PagingSource 加载的项目数；enablePlaceholders：是否为尚未加载的项目返回 null。</a:t>
            </a:r>
            <a:endParaRPr lang="zh-CN" altLang="en-US" sz="1600"/>
          </a:p>
        </p:txBody>
      </p:sp>
      <p:sp>
        <p:nvSpPr>
          <p:cNvPr id="11" name="文本框 10"/>
          <p:cNvSpPr txBox="1"/>
          <p:nvPr/>
        </p:nvSpPr>
        <p:spPr>
          <a:xfrm>
            <a:off x="801370" y="5816600"/>
            <a:ext cx="10859770" cy="953135"/>
          </a:xfrm>
          <a:prstGeom prst="rect">
            <a:avLst/>
          </a:prstGeom>
          <a:noFill/>
        </p:spPr>
        <p:txBody>
          <a:bodyPr wrap="none" rtlCol="0">
            <a:spAutoFit/>
          </a:bodyPr>
          <a:p>
            <a:pPr algn="l"/>
            <a:r>
              <a:rPr lang="zh-CN" altLang="en-US" sz="1400"/>
              <a:t>PagingData：从 Pager 产生的类型是 PagingData，这种类型在其支持的 PagingSource 中提供了一个独特的窗口。</a:t>
            </a:r>
            <a:endParaRPr lang="zh-CN" altLang="en-US" sz="1400"/>
          </a:p>
          <a:p>
            <a:pPr algn="l"/>
            <a:r>
              <a:rPr lang="zh-CN" altLang="en-US" sz="1400"/>
              <a:t>Paging Library 提供了多种将 PagingData 用作流的方式，包括：</a:t>
            </a:r>
            <a:endParaRPr lang="zh-CN" altLang="en-US" sz="1400"/>
          </a:p>
          <a:p>
            <a:pPr algn="l"/>
            <a:r>
              <a:rPr lang="zh-CN" altLang="en-US" sz="1400"/>
              <a:t>Pager.flow 的 Kotlin Flow；Pager.liveData 的 LiveData；RxJava Flowable 的 Pager.flowable；RxJava Observable 的 Pager.observable</a:t>
            </a:r>
            <a:endParaRPr lang="zh-CN" altLang="en-US" sz="1400"/>
          </a:p>
          <a:p>
            <a:pPr algn="l"/>
            <a:r>
              <a:rPr lang="zh-CN" altLang="en-US" sz="1400"/>
              <a:t>PagingData 流是 ViewModel 在将分页项呈现给 UI 之前可以选择转换的内容。</a:t>
            </a:r>
            <a:endParaRPr lang="zh-CN"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95090" y="94615"/>
            <a:ext cx="4401820" cy="368300"/>
          </a:xfrm>
          <a:prstGeom prst="rect">
            <a:avLst/>
          </a:prstGeom>
          <a:noFill/>
        </p:spPr>
        <p:txBody>
          <a:bodyPr wrap="none" rtlCol="0" anchor="t">
            <a:spAutoFit/>
          </a:bodyPr>
          <a:p>
            <a:pPr algn="l"/>
            <a:r>
              <a:rPr>
                <a:sym typeface="+mn-ea"/>
              </a:rPr>
              <a:t>在 UI 中使用 Flow&lt;PagingData&gt;</a:t>
            </a:r>
            <a:r>
              <a:rPr lang="zh-CN" altLang="en-US">
                <a:sym typeface="+mn-ea"/>
              </a:rPr>
              <a:t>：</a:t>
            </a:r>
            <a:r>
              <a:rPr lang="en-US" altLang="zh-CN">
                <a:sym typeface="+mn-ea"/>
              </a:rPr>
              <a:t>Paging</a:t>
            </a:r>
            <a:endParaRPr lang="zh-CN" altLang="en-US"/>
          </a:p>
        </p:txBody>
      </p:sp>
      <p:sp>
        <p:nvSpPr>
          <p:cNvPr id="5" name="左大括号 4"/>
          <p:cNvSpPr/>
          <p:nvPr/>
        </p:nvSpPr>
        <p:spPr>
          <a:xfrm>
            <a:off x="243205" y="534035"/>
            <a:ext cx="499745" cy="61379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836295" y="534035"/>
            <a:ext cx="10029825" cy="645160"/>
          </a:xfrm>
          <a:prstGeom prst="rect">
            <a:avLst/>
          </a:prstGeom>
          <a:noFill/>
        </p:spPr>
        <p:txBody>
          <a:bodyPr wrap="none" rtlCol="0">
            <a:spAutoFit/>
          </a:bodyPr>
          <a:p>
            <a:pPr algn="l"/>
            <a:r>
              <a:rPr lang="zh-CN" altLang="en-US"/>
              <a:t>PagingDataAdapter：一个 RecyclerView 适配器，优化用于区分和聚合来自 PagingData 的更新，</a:t>
            </a:r>
            <a:endParaRPr lang="zh-CN" altLang="en-US"/>
          </a:p>
          <a:p>
            <a:pPr algn="l"/>
            <a:r>
              <a:rPr lang="zh-CN" altLang="en-US"/>
              <a:t>以确保尽可能有效地传播支持数据集中的更改。</a:t>
            </a:r>
            <a:endParaRPr lang="zh-CN" altLang="en-US"/>
          </a:p>
        </p:txBody>
      </p:sp>
      <p:sp>
        <p:nvSpPr>
          <p:cNvPr id="7" name="文本框 6"/>
          <p:cNvSpPr txBox="1"/>
          <p:nvPr/>
        </p:nvSpPr>
        <p:spPr>
          <a:xfrm>
            <a:off x="836295" y="1250315"/>
            <a:ext cx="11155045" cy="1476375"/>
          </a:xfrm>
          <a:prstGeom prst="rect">
            <a:avLst/>
          </a:prstGeom>
          <a:noFill/>
        </p:spPr>
        <p:txBody>
          <a:bodyPr wrap="none" rtlCol="0">
            <a:spAutoFit/>
          </a:bodyPr>
          <a:p>
            <a:pPr algn="l"/>
            <a:r>
              <a:rPr lang="zh-CN" altLang="en-US"/>
              <a:t>LoadStateAdapter：RecyclerView.Adapter 的实现会在 Pager 加载数据时自动通知它的变化，</a:t>
            </a:r>
            <a:endParaRPr lang="zh-CN" altLang="en-US"/>
          </a:p>
          <a:p>
            <a:pPr algn="l"/>
            <a:r>
              <a:rPr lang="zh-CN" altLang="en-US"/>
              <a:t>这使它能够根据需要在列表的顶部或底部插入项目。</a:t>
            </a:r>
            <a:r>
              <a:rPr lang="zh-CN" altLang="en-US">
                <a:sym typeface="+mn-ea"/>
              </a:rPr>
              <a:t>PagingDataAdapter 的 </a:t>
            </a:r>
            <a:r>
              <a:rPr lang="zh-CN" altLang="en-US"/>
              <a:t>withLoadStateHeaderAndFooter </a:t>
            </a:r>
            <a:endParaRPr lang="zh-CN" altLang="en-US"/>
          </a:p>
          <a:p>
            <a:pPr algn="l"/>
            <a:r>
              <a:rPr lang="zh-CN" altLang="en-US"/>
              <a:t>扩展方便地将与页眉和页脚一起包装！withLoadStateHeaderAndFooter 函数的参数接受</a:t>
            </a:r>
            <a:endParaRPr lang="zh-CN" altLang="en-US"/>
          </a:p>
          <a:p>
            <a:pPr algn="l"/>
            <a:r>
              <a:rPr lang="zh-CN" altLang="en-US"/>
              <a:t>页眉和页脚的 LoadStateAdapters 定义。LoadStateAdapter 反过来托管他们自己的 ViewHolders，</a:t>
            </a:r>
            <a:endParaRPr lang="zh-CN" altLang="en-US"/>
          </a:p>
          <a:p>
            <a:pPr algn="l"/>
            <a:r>
              <a:rPr lang="zh-CN" altLang="en-US"/>
              <a:t>这些 ViewHolders 与最新的加载状态绑定，从而可以轻松定义视图的行为。</a:t>
            </a:r>
            <a:endParaRPr lang="zh-CN" altLang="en-US"/>
          </a:p>
        </p:txBody>
      </p:sp>
      <p:sp>
        <p:nvSpPr>
          <p:cNvPr id="9" name="文本框 8"/>
          <p:cNvSpPr txBox="1"/>
          <p:nvPr/>
        </p:nvSpPr>
        <p:spPr>
          <a:xfrm>
            <a:off x="836295" y="2797810"/>
            <a:ext cx="11456035" cy="2306955"/>
          </a:xfrm>
          <a:prstGeom prst="rect">
            <a:avLst/>
          </a:prstGeom>
          <a:noFill/>
        </p:spPr>
        <p:txBody>
          <a:bodyPr wrap="none" rtlCol="0">
            <a:spAutoFit/>
          </a:bodyPr>
          <a:p>
            <a:pPr algn="l"/>
            <a:r>
              <a:rPr lang="zh-CN" altLang="en-US"/>
              <a:t>RemoteMediator：当 PagingSource 用完要从数据库加载的项目时，它是负责从网络获取更多数据的类。</a:t>
            </a:r>
            <a:endParaRPr lang="zh-CN" altLang="en-US"/>
          </a:p>
          <a:p>
            <a:pPr algn="l"/>
            <a:r>
              <a:rPr lang="zh-CN" altLang="en-US"/>
              <a:t>RemoteMediator 的结果永远不会按原样返回到 UI，这只是 Paging 通知我们作为开发人员的方式，</a:t>
            </a:r>
            <a:endParaRPr lang="zh-CN" altLang="en-US"/>
          </a:p>
          <a:p>
            <a:pPr algn="l"/>
            <a:r>
              <a:rPr lang="zh-CN" altLang="en-US"/>
              <a:t>即 PagingSource 已用完数据。我们的工作是更新数据库并告诉 Paging 数据库中有新数据。</a:t>
            </a:r>
            <a:endParaRPr lang="zh-CN" altLang="en-US"/>
          </a:p>
          <a:p>
            <a:pPr algn="l"/>
            <a:r>
              <a:rPr lang="en-US" altLang="zh-CN"/>
              <a:t>1</a:t>
            </a:r>
            <a:r>
              <a:rPr lang="zh-CN" altLang="en-US"/>
              <a:t>、initialize(): InitializeAction：在任何加载开始之前对 RemoteMediator 的第一次调用，并返回 InitializeAction。</a:t>
            </a:r>
            <a:endParaRPr lang="zh-CN" altLang="en-US"/>
          </a:p>
          <a:p>
            <a:pPr algn="l"/>
            <a:r>
              <a:rPr lang="zh-CN" altLang="en-US"/>
              <a:t>InitializeAction 要么是 LAUNCH_INITIAL_REFRESH，这将导致 load() 方法以刷新加载类型调用，</a:t>
            </a:r>
            <a:endParaRPr lang="zh-CN" altLang="en-US"/>
          </a:p>
          <a:p>
            <a:pPr algn="l"/>
            <a:r>
              <a:rPr lang="zh-CN" altLang="en-US"/>
              <a:t>要么是 SKIP_INITIAL_REFRESH，它将导致 RemoteMediator 不刷新，除非 UI 明确请求它。</a:t>
            </a:r>
            <a:endParaRPr lang="zh-CN" altLang="en-US"/>
          </a:p>
          <a:p>
            <a:pPr algn="l"/>
            <a:r>
              <a:rPr lang="en-US" altLang="zh-CN"/>
              <a:t>2</a:t>
            </a:r>
            <a:r>
              <a:rPr lang="zh-CN" altLang="en-US"/>
              <a:t>、load(loadType: LoadType, state: PagingState&lt;Int, Repo&gt;): MediatorResult：</a:t>
            </a:r>
            <a:endParaRPr lang="zh-CN" altLang="en-US"/>
          </a:p>
          <a:p>
            <a:pPr algn="l"/>
            <a:r>
              <a:rPr lang="zh-CN" altLang="en-US"/>
              <a:t>load 方法在由 loadType 和 PagingState 定义的边界处调用，其中加载类型可以是refresh、append或prepend。</a:t>
            </a:r>
            <a:endParaRPr lang="zh-CN" altLang="en-US"/>
          </a:p>
        </p:txBody>
      </p:sp>
      <p:sp>
        <p:nvSpPr>
          <p:cNvPr id="10" name="文本框 9"/>
          <p:cNvSpPr txBox="1"/>
          <p:nvPr/>
        </p:nvSpPr>
        <p:spPr>
          <a:xfrm>
            <a:off x="836295" y="5175885"/>
            <a:ext cx="9319260" cy="1198880"/>
          </a:xfrm>
          <a:prstGeom prst="rect">
            <a:avLst/>
          </a:prstGeom>
          <a:noFill/>
        </p:spPr>
        <p:txBody>
          <a:bodyPr wrap="none" rtlCol="0">
            <a:spAutoFit/>
          </a:bodyPr>
          <a:p>
            <a:pPr algn="l"/>
            <a:r>
              <a:rPr lang="zh-CN" altLang="en-US"/>
              <a:t>CombinedLoadStates：在分页中，Pager 的加载状态用 CombinedLoadStates 类型表示。</a:t>
            </a:r>
            <a:endParaRPr lang="zh-CN" altLang="en-US"/>
          </a:p>
          <a:p>
            <a:pPr algn="l"/>
            <a:r>
              <a:rPr lang="zh-CN" altLang="en-US"/>
              <a:t>这个类是传递加载信息的其他类型的组合。</a:t>
            </a:r>
            <a:endParaRPr lang="zh-CN" altLang="en-US"/>
          </a:p>
          <a:p>
            <a:pPr algn="l"/>
            <a:r>
              <a:rPr lang="zh-CN" altLang="en-US"/>
              <a:t>LoadState：完全描述加载状态的密封类：Loading、NotLoading、Error；</a:t>
            </a:r>
            <a:endParaRPr lang="zh-CN" altLang="en-US"/>
          </a:p>
          <a:p>
            <a:pPr algn="l"/>
            <a:r>
              <a:rPr lang="zh-CN" altLang="en-US"/>
              <a:t>LoadStates：包含以下 LoadState 值的数据类：append、prepend、refresh；</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097145" y="0"/>
            <a:ext cx="969645" cy="368300"/>
          </a:xfrm>
          <a:prstGeom prst="rect">
            <a:avLst/>
          </a:prstGeom>
          <a:noFill/>
        </p:spPr>
        <p:txBody>
          <a:bodyPr wrap="none" rtlCol="0">
            <a:spAutoFit/>
          </a:bodyPr>
          <a:p>
            <a:pPr algn="ctr"/>
            <a:r>
              <a:rPr lang="en-US" altLang="zh-CN"/>
              <a:t>DI</a:t>
            </a:r>
            <a:r>
              <a:rPr lang="zh-CN" altLang="en-US"/>
              <a:t>：</a:t>
            </a:r>
            <a:r>
              <a:rPr lang="en-US" altLang="zh-CN"/>
              <a:t>Hilt</a:t>
            </a:r>
            <a:endParaRPr lang="en-US" altLang="zh-CN"/>
          </a:p>
        </p:txBody>
      </p:sp>
      <p:sp>
        <p:nvSpPr>
          <p:cNvPr id="5" name="左大括号 4"/>
          <p:cNvSpPr/>
          <p:nvPr/>
        </p:nvSpPr>
        <p:spPr>
          <a:xfrm>
            <a:off x="104140" y="574675"/>
            <a:ext cx="551815" cy="60585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893445" y="368300"/>
            <a:ext cx="9149080" cy="645160"/>
          </a:xfrm>
          <a:prstGeom prst="rect">
            <a:avLst/>
          </a:prstGeom>
          <a:noFill/>
        </p:spPr>
        <p:txBody>
          <a:bodyPr wrap="none" rtlCol="0">
            <a:spAutoFit/>
          </a:bodyPr>
          <a:p>
            <a:pPr algn="l"/>
            <a:r>
              <a:rPr lang="zh-CN" altLang="en-US"/>
              <a:t>@Inject：注解在类的构造函数，被注解的类将通过构造函数的形式提供给被注解的变量。</a:t>
            </a:r>
            <a:endParaRPr lang="zh-CN" altLang="en-US"/>
          </a:p>
          <a:p>
            <a:pPr algn="l"/>
            <a:r>
              <a:rPr lang="zh-CN" altLang="en-US"/>
              <a:t>注解在变量，被注解的变量将被框架赋值。</a:t>
            </a:r>
            <a:endParaRPr lang="zh-CN" altLang="en-US"/>
          </a:p>
        </p:txBody>
      </p:sp>
      <p:sp>
        <p:nvSpPr>
          <p:cNvPr id="7" name="文本框 6"/>
          <p:cNvSpPr txBox="1"/>
          <p:nvPr/>
        </p:nvSpPr>
        <p:spPr>
          <a:xfrm>
            <a:off x="893445" y="1038225"/>
            <a:ext cx="10478135" cy="645160"/>
          </a:xfrm>
          <a:prstGeom prst="rect">
            <a:avLst/>
          </a:prstGeom>
          <a:noFill/>
        </p:spPr>
        <p:txBody>
          <a:bodyPr wrap="none" rtlCol="0">
            <a:spAutoFit/>
          </a:bodyPr>
          <a:p>
            <a:pPr algn="l"/>
            <a:r>
              <a:rPr lang="zh-CN" altLang="en-US"/>
              <a:t>@AndroidEntryPoint：可以被使用在大多数 </a:t>
            </a:r>
            <a:r>
              <a:rPr lang="en-US" altLang="zh-CN"/>
              <a:t>Android framework </a:t>
            </a:r>
            <a:r>
              <a:rPr lang="zh-CN" altLang="en-US"/>
              <a:t>的类上，被注解的类作为依赖图的入口</a:t>
            </a:r>
            <a:endParaRPr lang="zh-CN" altLang="en-US"/>
          </a:p>
          <a:p>
            <a:pPr algn="l"/>
            <a:r>
              <a:rPr lang="zh-CN" altLang="en-US"/>
              <a:t>将实例化所有类中被 </a:t>
            </a:r>
            <a:r>
              <a:rPr lang="zh-CN" altLang="en-US">
                <a:sym typeface="+mn-ea"/>
              </a:rPr>
              <a:t>@Inject 标记的变量。</a:t>
            </a:r>
            <a:endParaRPr lang="zh-CN" altLang="en-US">
              <a:sym typeface="+mn-ea"/>
            </a:endParaRPr>
          </a:p>
        </p:txBody>
      </p:sp>
      <p:sp>
        <p:nvSpPr>
          <p:cNvPr id="8" name="文本框 7"/>
          <p:cNvSpPr txBox="1"/>
          <p:nvPr/>
        </p:nvSpPr>
        <p:spPr>
          <a:xfrm>
            <a:off x="893445" y="1758315"/>
            <a:ext cx="8465820" cy="645160"/>
          </a:xfrm>
          <a:prstGeom prst="rect">
            <a:avLst/>
          </a:prstGeom>
          <a:noFill/>
        </p:spPr>
        <p:txBody>
          <a:bodyPr wrap="none" rtlCol="0">
            <a:spAutoFit/>
          </a:bodyPr>
          <a:p>
            <a:pPr algn="l"/>
            <a:r>
              <a:rPr lang="zh-CN" altLang="en-US"/>
              <a:t>@HiltAndroidApp：只能被用在 Application 类上，触发了 </a:t>
            </a:r>
            <a:r>
              <a:rPr lang="en-US" altLang="zh-CN"/>
              <a:t>Hilt </a:t>
            </a:r>
            <a:r>
              <a:rPr lang="zh-CN" altLang="en-US"/>
              <a:t>框架的编译时注解，</a:t>
            </a:r>
            <a:endParaRPr lang="zh-CN" altLang="en-US"/>
          </a:p>
          <a:p>
            <a:pPr algn="l"/>
            <a:r>
              <a:rPr lang="zh-CN" altLang="en-US"/>
              <a:t>起到生成代码的作用。同时创建了 Application 类的依赖容器。</a:t>
            </a:r>
            <a:endParaRPr lang="zh-CN" altLang="en-US"/>
          </a:p>
        </p:txBody>
      </p:sp>
      <p:sp>
        <p:nvSpPr>
          <p:cNvPr id="9" name="文本框 8"/>
          <p:cNvSpPr txBox="1"/>
          <p:nvPr/>
        </p:nvSpPr>
        <p:spPr>
          <a:xfrm>
            <a:off x="893445" y="2478405"/>
            <a:ext cx="7998460" cy="368300"/>
          </a:xfrm>
          <a:prstGeom prst="rect">
            <a:avLst/>
          </a:prstGeom>
          <a:noFill/>
        </p:spPr>
        <p:txBody>
          <a:bodyPr wrap="none" rtlCol="0">
            <a:spAutoFit/>
          </a:bodyPr>
          <a:p>
            <a:pPr algn="l"/>
            <a:r>
              <a:rPr lang="zh-CN" altLang="en-US"/>
              <a:t>@Module</a:t>
            </a:r>
            <a:r>
              <a:rPr lang="en-US" altLang="zh-CN"/>
              <a:t>：</a:t>
            </a:r>
            <a:r>
              <a:rPr lang="zh-CN" altLang="en-US"/>
              <a:t>被注解的类中通过具体的方法告诉 </a:t>
            </a:r>
            <a:r>
              <a:rPr lang="en-US" altLang="zh-CN"/>
              <a:t>Hilt </a:t>
            </a:r>
            <a:r>
              <a:rPr lang="zh-CN" altLang="en-US"/>
              <a:t>提供某种类的实例的方式。</a:t>
            </a:r>
            <a:endParaRPr lang="zh-CN" altLang="en-US"/>
          </a:p>
        </p:txBody>
      </p:sp>
      <p:sp>
        <p:nvSpPr>
          <p:cNvPr id="10" name="文本框 9"/>
          <p:cNvSpPr txBox="1"/>
          <p:nvPr/>
        </p:nvSpPr>
        <p:spPr>
          <a:xfrm>
            <a:off x="893445" y="2997200"/>
            <a:ext cx="6753225" cy="368300"/>
          </a:xfrm>
          <a:prstGeom prst="rect">
            <a:avLst/>
          </a:prstGeom>
          <a:noFill/>
        </p:spPr>
        <p:txBody>
          <a:bodyPr wrap="none" rtlCol="0">
            <a:spAutoFit/>
          </a:bodyPr>
          <a:p>
            <a:pPr algn="l"/>
            <a:r>
              <a:rPr lang="zh-CN" altLang="en-US"/>
              <a:t>@Provides：被注解的方法告诉 </a:t>
            </a:r>
            <a:r>
              <a:rPr lang="en-US" altLang="zh-CN"/>
              <a:t>Hilt </a:t>
            </a:r>
            <a:r>
              <a:rPr lang="zh-CN" altLang="en-US"/>
              <a:t>通过何种方式提供类的实例。</a:t>
            </a:r>
            <a:endParaRPr lang="zh-CN" altLang="en-US"/>
          </a:p>
        </p:txBody>
      </p:sp>
      <p:sp>
        <p:nvSpPr>
          <p:cNvPr id="11" name="文本框 10"/>
          <p:cNvSpPr txBox="1"/>
          <p:nvPr/>
        </p:nvSpPr>
        <p:spPr>
          <a:xfrm>
            <a:off x="893445" y="3515995"/>
            <a:ext cx="5948680" cy="368300"/>
          </a:xfrm>
          <a:prstGeom prst="rect">
            <a:avLst/>
          </a:prstGeom>
          <a:noFill/>
        </p:spPr>
        <p:txBody>
          <a:bodyPr wrap="none" rtlCol="0">
            <a:spAutoFit/>
          </a:bodyPr>
          <a:p>
            <a:pPr algn="l"/>
            <a:r>
              <a:rPr lang="zh-CN" altLang="en-US"/>
              <a:t>@InstallIn：被注解的类可用的依赖容器或者组件的范围。</a:t>
            </a:r>
            <a:endParaRPr lang="zh-CN" altLang="en-US"/>
          </a:p>
        </p:txBody>
      </p:sp>
      <p:sp>
        <p:nvSpPr>
          <p:cNvPr id="12" name="文本框 11"/>
          <p:cNvSpPr txBox="1"/>
          <p:nvPr/>
        </p:nvSpPr>
        <p:spPr>
          <a:xfrm>
            <a:off x="893445" y="4029710"/>
            <a:ext cx="10190480" cy="1198880"/>
          </a:xfrm>
          <a:prstGeom prst="rect">
            <a:avLst/>
          </a:prstGeom>
          <a:noFill/>
        </p:spPr>
        <p:txBody>
          <a:bodyPr wrap="none" rtlCol="0">
            <a:spAutoFit/>
          </a:bodyPr>
          <a:p>
            <a:pPr algn="l"/>
            <a:r>
              <a:rPr lang="zh-CN" altLang="en-US"/>
              <a:t>Component：组件是 Hilt 在编译时生成的一系列类，负责提供</a:t>
            </a:r>
            <a:endParaRPr lang="zh-CN" altLang="en-US"/>
          </a:p>
          <a:p>
            <a:pPr algn="l"/>
            <a:r>
              <a:rPr lang="zh-CN" altLang="en-US"/>
              <a:t>类的实例，每个组件的信息或绑定通过组件层次结构传播。他们</a:t>
            </a:r>
            <a:endParaRPr lang="zh-CN" altLang="en-US"/>
          </a:p>
          <a:p>
            <a:pPr algn="l"/>
            <a:r>
              <a:rPr lang="zh-CN" altLang="en-US"/>
              <a:t>与通过 @AndroidEntryPoint 注解的</a:t>
            </a:r>
            <a:r>
              <a:rPr lang="zh-CN" altLang="en-US">
                <a:sym typeface="+mn-ea"/>
              </a:rPr>
              <a:t> </a:t>
            </a:r>
            <a:r>
              <a:rPr lang="en-US" altLang="zh-CN">
                <a:sym typeface="+mn-ea"/>
              </a:rPr>
              <a:t>Android framework </a:t>
            </a:r>
            <a:r>
              <a:rPr lang="zh-CN" altLang="en-US">
                <a:sym typeface="+mn-ea"/>
              </a:rPr>
              <a:t>的类相</a:t>
            </a:r>
            <a:endParaRPr lang="zh-CN" altLang="en-US">
              <a:sym typeface="+mn-ea"/>
            </a:endParaRPr>
          </a:p>
          <a:p>
            <a:pPr algn="l"/>
            <a:r>
              <a:rPr lang="zh-CN" altLang="en-US">
                <a:sym typeface="+mn-ea"/>
              </a:rPr>
              <a:t>联系。模块的 @InstallIn 注释对于控制这些绑定在哪里可用以及它们可以使用哪些其他绑定很有用。</a:t>
            </a:r>
            <a:endParaRPr lang="zh-CN" altLang="en-US">
              <a:sym typeface="+mn-ea"/>
            </a:endParaRPr>
          </a:p>
        </p:txBody>
      </p:sp>
      <p:pic>
        <p:nvPicPr>
          <p:cNvPr id="13" name="图片 12"/>
          <p:cNvPicPr>
            <a:picLocks noChangeAspect="1"/>
          </p:cNvPicPr>
          <p:nvPr/>
        </p:nvPicPr>
        <p:blipFill>
          <a:blip r:embed="rId1"/>
          <a:stretch>
            <a:fillRect/>
          </a:stretch>
        </p:blipFill>
        <p:spPr>
          <a:xfrm>
            <a:off x="8414385" y="3992880"/>
            <a:ext cx="2527300" cy="852170"/>
          </a:xfrm>
          <a:prstGeom prst="rect">
            <a:avLst/>
          </a:prstGeom>
        </p:spPr>
      </p:pic>
      <p:sp>
        <p:nvSpPr>
          <p:cNvPr id="14" name="文本框 13"/>
          <p:cNvSpPr txBox="1"/>
          <p:nvPr/>
        </p:nvSpPr>
        <p:spPr>
          <a:xfrm>
            <a:off x="893445" y="5374005"/>
            <a:ext cx="8600440" cy="645160"/>
          </a:xfrm>
          <a:prstGeom prst="rect">
            <a:avLst/>
          </a:prstGeom>
          <a:noFill/>
        </p:spPr>
        <p:txBody>
          <a:bodyPr wrap="none" rtlCol="0">
            <a:spAutoFit/>
          </a:bodyPr>
          <a:p>
            <a:pPr algn="l"/>
            <a:r>
              <a:rPr lang="zh-CN" altLang="en-US"/>
              <a:t>@Singleton：通过 @Singleton 注解注释的 </a:t>
            </a:r>
            <a:r>
              <a:rPr lang="zh-CN" altLang="en-US">
                <a:sym typeface="+mn-ea"/>
              </a:rPr>
              <a:t>@Provides 方法，提供的实例是单例的。</a:t>
            </a:r>
            <a:endParaRPr lang="zh-CN" altLang="en-US">
              <a:sym typeface="+mn-ea"/>
            </a:endParaRPr>
          </a:p>
          <a:p>
            <a:pPr algn="l"/>
            <a:r>
              <a:rPr lang="zh-CN" altLang="en-US">
                <a:sym typeface="+mn-ea"/>
              </a:rPr>
              <a:t>可以在模块中使用，也可以注释使用@Inject 注释的类的构造函数。</a:t>
            </a:r>
            <a:endParaRPr lang="zh-CN" altLang="en-US">
              <a:sym typeface="+mn-ea"/>
            </a:endParaRPr>
          </a:p>
        </p:txBody>
      </p:sp>
      <p:pic>
        <p:nvPicPr>
          <p:cNvPr id="15" name="图片 14"/>
          <p:cNvPicPr>
            <a:picLocks noChangeAspect="1"/>
          </p:cNvPicPr>
          <p:nvPr/>
        </p:nvPicPr>
        <p:blipFill>
          <a:blip r:embed="rId2"/>
          <a:stretch>
            <a:fillRect/>
          </a:stretch>
        </p:blipFill>
        <p:spPr>
          <a:xfrm>
            <a:off x="9493885" y="5507990"/>
            <a:ext cx="2451735" cy="376555"/>
          </a:xfrm>
          <a:prstGeom prst="rect">
            <a:avLst/>
          </a:prstGeom>
        </p:spPr>
      </p:pic>
      <p:sp>
        <p:nvSpPr>
          <p:cNvPr id="16" name="文本框 15"/>
          <p:cNvSpPr txBox="1"/>
          <p:nvPr/>
        </p:nvSpPr>
        <p:spPr>
          <a:xfrm>
            <a:off x="893445" y="6164580"/>
            <a:ext cx="9956800" cy="645160"/>
          </a:xfrm>
          <a:prstGeom prst="rect">
            <a:avLst/>
          </a:prstGeom>
          <a:noFill/>
        </p:spPr>
        <p:txBody>
          <a:bodyPr wrap="none" rtlCol="0">
            <a:spAutoFit/>
          </a:bodyPr>
          <a:p>
            <a:pPr algn="l"/>
            <a:r>
              <a:rPr lang="zh-CN" altLang="en-US"/>
              <a:t>Hilt 提供与最流行的 Jetpack 库的集成：ViewModel、Navigation、Compose 和 WorkManager。</a:t>
            </a:r>
            <a:endParaRPr lang="zh-CN" altLang="en-US"/>
          </a:p>
          <a:p>
            <a:pPr algn="l"/>
            <a:r>
              <a:rPr lang="zh-CN" altLang="en-US"/>
              <a:t>例如，@HiltViewModel。</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351145" y="0"/>
            <a:ext cx="1490345" cy="368300"/>
          </a:xfrm>
          <a:prstGeom prst="rect">
            <a:avLst/>
          </a:prstGeom>
          <a:noFill/>
        </p:spPr>
        <p:txBody>
          <a:bodyPr wrap="none" rtlCol="0" anchor="t">
            <a:spAutoFit/>
          </a:bodyPr>
          <a:p>
            <a:pPr algn="ctr"/>
            <a:r>
              <a:rPr lang="en-US" altLang="zh-CN">
                <a:sym typeface="+mn-ea"/>
              </a:rPr>
              <a:t>DI</a:t>
            </a:r>
            <a:r>
              <a:rPr lang="zh-CN" altLang="en-US">
                <a:sym typeface="+mn-ea"/>
              </a:rPr>
              <a:t>：</a:t>
            </a:r>
            <a:r>
              <a:rPr lang="en-US" altLang="zh-CN">
                <a:sym typeface="+mn-ea"/>
              </a:rPr>
              <a:t>Hilt </a:t>
            </a:r>
            <a:r>
              <a:rPr lang="zh-CN" altLang="en-US">
                <a:sym typeface="+mn-ea"/>
              </a:rPr>
              <a:t>原理</a:t>
            </a:r>
            <a:endParaRPr lang="zh-CN" altLang="en-US">
              <a:sym typeface="+mn-ea"/>
            </a:endParaRPr>
          </a:p>
        </p:txBody>
      </p:sp>
      <p:sp>
        <p:nvSpPr>
          <p:cNvPr id="5" name="左大括号 4"/>
          <p:cNvSpPr/>
          <p:nvPr/>
        </p:nvSpPr>
        <p:spPr>
          <a:xfrm>
            <a:off x="111760" y="507365"/>
            <a:ext cx="428625" cy="59207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799465" y="643890"/>
            <a:ext cx="5102860" cy="2584450"/>
          </a:xfrm>
          <a:prstGeom prst="rect">
            <a:avLst/>
          </a:prstGeom>
          <a:noFill/>
        </p:spPr>
        <p:txBody>
          <a:bodyPr wrap="square" rtlCol="0">
            <a:spAutoFit/>
          </a:bodyPr>
          <a:p>
            <a:pPr algn="l"/>
            <a:r>
              <a:rPr lang="en-US" altLang="zh-CN"/>
              <a:t>Hilt </a:t>
            </a:r>
            <a:r>
              <a:rPr lang="zh-CN" altLang="en-US"/>
              <a:t>如何生成代码：</a:t>
            </a:r>
            <a:endParaRPr lang="zh-CN" altLang="en-US"/>
          </a:p>
          <a:p>
            <a:pPr algn="l"/>
            <a:r>
              <a:rPr lang="zh-CN" altLang="en-US"/>
              <a:t>Hilt 使用注释处理器来生成代码。</a:t>
            </a:r>
            <a:endParaRPr lang="zh-CN" altLang="en-US"/>
          </a:p>
          <a:p>
            <a:pPr algn="l"/>
            <a:r>
              <a:rPr lang="zh-CN" altLang="en-US"/>
              <a:t>将源文件转换为 java 字节码时，</a:t>
            </a:r>
            <a:endParaRPr lang="zh-CN" altLang="en-US"/>
          </a:p>
          <a:p>
            <a:pPr algn="l"/>
            <a:r>
              <a:rPr lang="zh-CN" altLang="en-US"/>
              <a:t>在编译器中进行注释处理。</a:t>
            </a:r>
            <a:endParaRPr lang="zh-CN" altLang="en-US"/>
          </a:p>
          <a:p>
            <a:pPr algn="l"/>
            <a:r>
              <a:rPr lang="zh-CN" altLang="en-US"/>
              <a:t>注释处理器是在源文件中的注释上触发的。</a:t>
            </a:r>
            <a:endParaRPr lang="zh-CN" altLang="en-US"/>
          </a:p>
          <a:p>
            <a:pPr algn="l"/>
            <a:r>
              <a:rPr lang="zh-CN" altLang="en-US"/>
              <a:t>注释处理器通常检查注释和类型以执行各种任务，</a:t>
            </a:r>
            <a:endParaRPr lang="zh-CN" altLang="en-US"/>
          </a:p>
          <a:p>
            <a:pPr algn="l"/>
            <a:r>
              <a:rPr lang="zh-CN" altLang="en-US"/>
              <a:t>例如验证或生成新源码。</a:t>
            </a:r>
            <a:r>
              <a:rPr lang="en-US" altLang="zh-CN"/>
              <a:t>Hilt </a:t>
            </a:r>
            <a:r>
              <a:rPr lang="zh-CN" altLang="en-US"/>
              <a:t>注解处理入口是</a:t>
            </a:r>
            <a:endParaRPr lang="zh-CN" altLang="en-US"/>
          </a:p>
          <a:p>
            <a:pPr algn="l"/>
            <a:r>
              <a:rPr lang="zh-CN" altLang="en-US"/>
              <a:t>@HiltAndroidApp，然后收集 @InstallIn 注解类。</a:t>
            </a:r>
            <a:endParaRPr lang="zh-CN" altLang="en-US"/>
          </a:p>
          <a:p>
            <a:pPr algn="l"/>
            <a:r>
              <a:rPr lang="zh-CN" altLang="en-US"/>
              <a:t>最后用 </a:t>
            </a:r>
            <a:r>
              <a:rPr lang="en-US" altLang="zh-CN"/>
              <a:t>Dagger </a:t>
            </a:r>
            <a:r>
              <a:rPr lang="zh-CN" altLang="en-US"/>
              <a:t>进行代码生成。</a:t>
            </a:r>
            <a:endParaRPr lang="zh-CN" altLang="en-US"/>
          </a:p>
        </p:txBody>
      </p:sp>
      <p:sp>
        <p:nvSpPr>
          <p:cNvPr id="7" name="文本框 6"/>
          <p:cNvSpPr txBox="1"/>
          <p:nvPr/>
        </p:nvSpPr>
        <p:spPr>
          <a:xfrm>
            <a:off x="799465" y="3562350"/>
            <a:ext cx="9101455" cy="368300"/>
          </a:xfrm>
          <a:prstGeom prst="rect">
            <a:avLst/>
          </a:prstGeom>
          <a:noFill/>
        </p:spPr>
        <p:txBody>
          <a:bodyPr wrap="none" rtlCol="0">
            <a:spAutoFit/>
          </a:bodyPr>
          <a:p>
            <a:pPr algn="l"/>
            <a:r>
              <a:rPr lang="zh-CN" altLang="en-US"/>
              <a:t>Hilt Gradle 插件工作原理：字节码重写（编译器方面）和类路径聚合（间接依赖方面）。</a:t>
            </a:r>
            <a:endParaRPr lang="zh-CN" altLang="en-US"/>
          </a:p>
        </p:txBody>
      </p:sp>
      <p:pic>
        <p:nvPicPr>
          <p:cNvPr id="8" name="图片 7"/>
          <p:cNvPicPr>
            <a:picLocks noChangeAspect="1"/>
          </p:cNvPicPr>
          <p:nvPr/>
        </p:nvPicPr>
        <p:blipFill>
          <a:blip r:embed="rId1"/>
          <a:stretch>
            <a:fillRect/>
          </a:stretch>
        </p:blipFill>
        <p:spPr>
          <a:xfrm>
            <a:off x="6118225" y="368300"/>
            <a:ext cx="6109970" cy="2584450"/>
          </a:xfrm>
          <a:prstGeom prst="rect">
            <a:avLst/>
          </a:prstGeom>
        </p:spPr>
      </p:pic>
      <p:pic>
        <p:nvPicPr>
          <p:cNvPr id="11" name="图片 10"/>
          <p:cNvPicPr>
            <a:picLocks noChangeAspect="1"/>
          </p:cNvPicPr>
          <p:nvPr/>
        </p:nvPicPr>
        <p:blipFill>
          <a:blip r:embed="rId2"/>
          <a:stretch>
            <a:fillRect/>
          </a:stretch>
        </p:blipFill>
        <p:spPr>
          <a:xfrm>
            <a:off x="799465" y="4194175"/>
            <a:ext cx="4551680" cy="2098675"/>
          </a:xfrm>
          <a:prstGeom prst="rect">
            <a:avLst/>
          </a:prstGeom>
        </p:spPr>
      </p:pic>
      <p:pic>
        <p:nvPicPr>
          <p:cNvPr id="12" name="图片 11"/>
          <p:cNvPicPr>
            <a:picLocks noChangeAspect="1"/>
          </p:cNvPicPr>
          <p:nvPr/>
        </p:nvPicPr>
        <p:blipFill>
          <a:blip r:embed="rId3"/>
          <a:stretch>
            <a:fillRect/>
          </a:stretch>
        </p:blipFill>
        <p:spPr>
          <a:xfrm>
            <a:off x="6118225" y="4194175"/>
            <a:ext cx="4816475" cy="2098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351145" y="0"/>
            <a:ext cx="1490345" cy="368300"/>
          </a:xfrm>
          <a:prstGeom prst="rect">
            <a:avLst/>
          </a:prstGeom>
          <a:noFill/>
        </p:spPr>
        <p:txBody>
          <a:bodyPr wrap="none" rtlCol="0" anchor="t">
            <a:spAutoFit/>
          </a:bodyPr>
          <a:p>
            <a:pPr algn="ctr"/>
            <a:r>
              <a:rPr lang="en-US" altLang="zh-CN">
                <a:sym typeface="+mn-ea"/>
              </a:rPr>
              <a:t>DI</a:t>
            </a:r>
            <a:r>
              <a:rPr lang="zh-CN" altLang="en-US">
                <a:sym typeface="+mn-ea"/>
              </a:rPr>
              <a:t>：</a:t>
            </a:r>
            <a:r>
              <a:rPr lang="en-US" altLang="zh-CN">
                <a:sym typeface="+mn-ea"/>
              </a:rPr>
              <a:t>Hilt </a:t>
            </a:r>
            <a:r>
              <a:rPr lang="zh-CN" altLang="en-US">
                <a:sym typeface="+mn-ea"/>
              </a:rPr>
              <a:t>扩展</a:t>
            </a:r>
            <a:endParaRPr lang="zh-CN" altLang="en-US">
              <a:sym typeface="+mn-ea"/>
            </a:endParaRPr>
          </a:p>
        </p:txBody>
      </p:sp>
      <p:sp>
        <p:nvSpPr>
          <p:cNvPr id="5" name="左大括号 4"/>
          <p:cNvSpPr/>
          <p:nvPr/>
        </p:nvSpPr>
        <p:spPr>
          <a:xfrm>
            <a:off x="213995" y="687705"/>
            <a:ext cx="428625" cy="58648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777240" y="1675130"/>
            <a:ext cx="8619490" cy="1198880"/>
          </a:xfrm>
          <a:prstGeom prst="rect">
            <a:avLst/>
          </a:prstGeom>
          <a:noFill/>
        </p:spPr>
        <p:txBody>
          <a:bodyPr wrap="none" rtlCol="0">
            <a:spAutoFit/>
          </a:bodyPr>
          <a:p>
            <a:pPr algn="l"/>
            <a:r>
              <a:rPr lang="zh-CN" altLang="en-US"/>
              <a:t>启用扩展的一个关键机制是 Hilt 能够发现类路径中的 模块 和 入口点 。</a:t>
            </a:r>
            <a:endParaRPr lang="zh-CN" altLang="en-US"/>
          </a:p>
          <a:p>
            <a:pPr algn="l"/>
            <a:r>
              <a:rPr lang="zh-CN" altLang="en-US"/>
              <a:t>这称为聚合，因为</a:t>
            </a:r>
            <a:r>
              <a:rPr lang="zh-CN" altLang="en-US">
                <a:solidFill>
                  <a:schemeClr val="tx1"/>
                </a:solidFill>
                <a:effectLst>
                  <a:outerShdw blurRad="38100" dist="19050" dir="2700000" algn="tl" rotWithShape="0">
                    <a:schemeClr val="dk1">
                      <a:alpha val="40000"/>
                    </a:schemeClr>
                  </a:outerShdw>
                </a:effectLst>
              </a:rPr>
              <a:t>模块</a:t>
            </a:r>
            <a:r>
              <a:rPr lang="zh-CN" altLang="en-US"/>
              <a:t>和</a:t>
            </a:r>
            <a:r>
              <a:rPr lang="zh-CN" altLang="en-US">
                <a:solidFill>
                  <a:schemeClr val="tx1"/>
                </a:solidFill>
                <a:effectLst>
                  <a:outerShdw blurRad="38100" dist="19050" dir="2700000" algn="tl" rotWithShape="0">
                    <a:schemeClr val="dk1">
                      <a:alpha val="40000"/>
                    </a:schemeClr>
                  </a:outerShdw>
                </a:effectLst>
              </a:rPr>
              <a:t>入口点</a:t>
            </a:r>
            <a:r>
              <a:rPr lang="zh-CN" altLang="en-US"/>
              <a:t>被聚合到使用@HiltAndroidApp 注释的应用程序中。</a:t>
            </a:r>
            <a:endParaRPr lang="zh-CN" altLang="en-US"/>
          </a:p>
          <a:p>
            <a:pPr algn="l"/>
            <a:r>
              <a:rPr lang="zh-CN" altLang="en-US"/>
              <a:t>由于 Hilt 的聚合，任何使用 @InstallIn 生成 @Module 或 @EntryPoint 注释类的工具</a:t>
            </a:r>
            <a:endParaRPr lang="zh-CN" altLang="en-US"/>
          </a:p>
          <a:p>
            <a:pPr algn="l"/>
            <a:r>
              <a:rPr lang="zh-CN" altLang="en-US"/>
              <a:t>都将被 Hilt 发现并在编译期间成为 Hilt DI 图的一部分。</a:t>
            </a:r>
            <a:endParaRPr lang="zh-CN" altLang="en-US"/>
          </a:p>
        </p:txBody>
      </p:sp>
      <p:pic>
        <p:nvPicPr>
          <p:cNvPr id="7" name="图片 6"/>
          <p:cNvPicPr>
            <a:picLocks noChangeAspect="1"/>
          </p:cNvPicPr>
          <p:nvPr/>
        </p:nvPicPr>
        <p:blipFill>
          <a:blip r:embed="rId1"/>
          <a:stretch>
            <a:fillRect/>
          </a:stretch>
        </p:blipFill>
        <p:spPr>
          <a:xfrm>
            <a:off x="9396730" y="1427480"/>
            <a:ext cx="2687320" cy="1446530"/>
          </a:xfrm>
          <a:prstGeom prst="rect">
            <a:avLst/>
          </a:prstGeom>
        </p:spPr>
      </p:pic>
      <p:sp>
        <p:nvSpPr>
          <p:cNvPr id="8" name="文本框 7"/>
          <p:cNvSpPr txBox="1"/>
          <p:nvPr/>
        </p:nvSpPr>
        <p:spPr>
          <a:xfrm>
            <a:off x="777240" y="3092450"/>
            <a:ext cx="7726680" cy="1198880"/>
          </a:xfrm>
          <a:prstGeom prst="rect">
            <a:avLst/>
          </a:prstGeom>
          <a:noFill/>
        </p:spPr>
        <p:txBody>
          <a:bodyPr wrap="none" rtlCol="0">
            <a:spAutoFit/>
          </a:bodyPr>
          <a:p>
            <a:pPr algn="l"/>
            <a:r>
              <a:rPr lang="zh-CN" altLang="en-US"/>
              <a:t>注释处理器在将源代码转换为类文件之前在编译器中运行。当找到具有</a:t>
            </a:r>
            <a:endParaRPr lang="zh-CN" altLang="en-US"/>
          </a:p>
          <a:p>
            <a:pPr algn="l"/>
            <a:r>
              <a:rPr lang="zh-CN" altLang="en-US"/>
              <a:t>处理器声明的支持注释之一的源时，处理器将运行。处理器可以生成可以</a:t>
            </a:r>
            <a:endParaRPr lang="zh-CN" altLang="en-US"/>
          </a:p>
          <a:p>
            <a:pPr algn="l"/>
            <a:r>
              <a:rPr lang="zh-CN" altLang="en-US"/>
              <a:t>进一步处理的代码，因此编译器会不断运行注释处理器，直到没有生成</a:t>
            </a:r>
            <a:endParaRPr lang="zh-CN" altLang="en-US"/>
          </a:p>
          <a:p>
            <a:pPr algn="l"/>
            <a:r>
              <a:rPr lang="zh-CN" altLang="en-US"/>
              <a:t>新的生成源。一旦所有回合都结束了，编译器就会将源代码转换为类文件。</a:t>
            </a:r>
            <a:endParaRPr lang="zh-CN" altLang="en-US"/>
          </a:p>
        </p:txBody>
      </p:sp>
      <p:pic>
        <p:nvPicPr>
          <p:cNvPr id="9" name="图片 8"/>
          <p:cNvPicPr>
            <a:picLocks noChangeAspect="1"/>
          </p:cNvPicPr>
          <p:nvPr/>
        </p:nvPicPr>
        <p:blipFill>
          <a:blip r:embed="rId2"/>
          <a:stretch>
            <a:fillRect/>
          </a:stretch>
        </p:blipFill>
        <p:spPr>
          <a:xfrm>
            <a:off x="8520430" y="3092450"/>
            <a:ext cx="3563620" cy="1516380"/>
          </a:xfrm>
          <a:prstGeom prst="rect">
            <a:avLst/>
          </a:prstGeom>
        </p:spPr>
      </p:pic>
      <p:sp>
        <p:nvSpPr>
          <p:cNvPr id="10" name="文本框 9"/>
          <p:cNvSpPr txBox="1"/>
          <p:nvPr/>
        </p:nvSpPr>
        <p:spPr>
          <a:xfrm>
            <a:off x="777240" y="4509770"/>
            <a:ext cx="10061575" cy="1198880"/>
          </a:xfrm>
          <a:prstGeom prst="rect">
            <a:avLst/>
          </a:prstGeom>
          <a:noFill/>
        </p:spPr>
        <p:txBody>
          <a:bodyPr wrap="none" rtlCol="0">
            <a:spAutoFit/>
          </a:bodyPr>
          <a:p>
            <a:pPr algn="l"/>
            <a:r>
              <a:rPr lang="zh-CN" altLang="en-US"/>
              <a:t>扩展应该使用</a:t>
            </a:r>
            <a:r>
              <a:rPr lang="zh-CN" altLang="en-US">
                <a:sym typeface="+mn-ea"/>
              </a:rPr>
              <a:t>@GeneratesRootInput 和@OriginatingElement 注解</a:t>
            </a:r>
            <a:r>
              <a:rPr lang="zh-CN" altLang="en-US"/>
              <a:t>来与 Hilt 正确集成。</a:t>
            </a:r>
            <a:endParaRPr lang="zh-CN" altLang="en-US"/>
          </a:p>
          <a:p>
            <a:pPr algn="l"/>
            <a:r>
              <a:rPr lang="zh-CN" altLang="en-US"/>
              <a:t>由扩展触发代码生成的注解应使用@GeneratesRootInput 进行注解。</a:t>
            </a:r>
            <a:endParaRPr lang="zh-CN" altLang="en-US"/>
          </a:p>
          <a:p>
            <a:pPr algn="l"/>
            <a:r>
              <a:rPr lang="zh-CN" altLang="en-US"/>
              <a:t>这让 Hilt 的注解处理器知道它应该在生成组件之前等待扩展注解处理器完成。</a:t>
            </a:r>
            <a:endParaRPr lang="zh-CN" altLang="en-US"/>
          </a:p>
          <a:p>
            <a:pPr algn="l"/>
            <a:r>
              <a:rPr lang="zh-CN" altLang="en-US">
                <a:sym typeface="+mn-ea"/>
              </a:rPr>
              <a:t>使用@Module 或@EntryPoint 以及@InstallIn 注释的生成类也应该使用@OriginatingElement 注释。</a:t>
            </a:r>
            <a:endParaRPr lang="zh-CN" altLang="en-US"/>
          </a:p>
        </p:txBody>
      </p:sp>
      <p:sp>
        <p:nvSpPr>
          <p:cNvPr id="2" name="文本框 1"/>
          <p:cNvSpPr txBox="1"/>
          <p:nvPr/>
        </p:nvSpPr>
        <p:spPr>
          <a:xfrm>
            <a:off x="777240" y="811530"/>
            <a:ext cx="6299835" cy="645160"/>
          </a:xfrm>
          <a:prstGeom prst="rect">
            <a:avLst/>
          </a:prstGeom>
          <a:noFill/>
        </p:spPr>
        <p:txBody>
          <a:bodyPr wrap="none" rtlCol="0">
            <a:spAutoFit/>
          </a:bodyPr>
          <a:p>
            <a:pPr algn="l"/>
            <a:r>
              <a:rPr lang="zh-CN" altLang="en-US"/>
              <a:t>Hilt 扩展是</a:t>
            </a:r>
            <a:r>
              <a:rPr lang="zh-CN" altLang="en-US">
                <a:sym typeface="+mn-ea"/>
              </a:rPr>
              <a:t>通常通过注释处理器</a:t>
            </a:r>
            <a:r>
              <a:rPr lang="zh-CN" altLang="en-US"/>
              <a:t>生成代码的库。生成的代码是</a:t>
            </a:r>
            <a:endParaRPr lang="zh-CN" altLang="en-US"/>
          </a:p>
          <a:p>
            <a:pPr algn="l"/>
            <a:r>
              <a:rPr lang="zh-CN" altLang="en-US"/>
              <a:t>构成 Hilt 依赖注入图的 模块 或 入口点。</a:t>
            </a:r>
            <a:endParaRPr lang="zh-CN" altLang="en-US"/>
          </a:p>
        </p:txBody>
      </p:sp>
      <p:sp>
        <p:nvSpPr>
          <p:cNvPr id="12" name="文本框 11"/>
          <p:cNvSpPr txBox="1"/>
          <p:nvPr/>
        </p:nvSpPr>
        <p:spPr>
          <a:xfrm>
            <a:off x="777240" y="5927090"/>
            <a:ext cx="10927080" cy="922020"/>
          </a:xfrm>
          <a:prstGeom prst="rect">
            <a:avLst/>
          </a:prstGeom>
          <a:noFill/>
        </p:spPr>
        <p:txBody>
          <a:bodyPr wrap="none" rtlCol="0">
            <a:spAutoFit/>
          </a:bodyPr>
          <a:p>
            <a:pPr algn="l"/>
            <a:r>
              <a:rPr lang="zh-CN" altLang="en-US"/>
              <a:t>用途：如果对于实现某个接口的每个类都必须创建一个具有多重绑定绑定的模块，那么可以创建一个扩展，</a:t>
            </a:r>
            <a:endParaRPr lang="zh-CN" altLang="en-US"/>
          </a:p>
          <a:p>
            <a:pPr algn="l"/>
            <a:r>
              <a:rPr lang="zh-CN" altLang="en-US"/>
              <a:t>仅通过注释实现类来生成多重绑定模块；通过 ServiceLoader 发现服务实现的库负责实例化发现的服务；</a:t>
            </a:r>
            <a:endParaRPr lang="zh-CN" altLang="en-US"/>
          </a:p>
          <a:p>
            <a:pPr algn="l"/>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775200" y="0"/>
            <a:ext cx="2642235" cy="368300"/>
          </a:xfrm>
          <a:prstGeom prst="rect">
            <a:avLst/>
          </a:prstGeom>
          <a:noFill/>
        </p:spPr>
        <p:txBody>
          <a:bodyPr wrap="none" rtlCol="0" anchor="t">
            <a:spAutoFit/>
          </a:bodyPr>
          <a:p>
            <a:pPr algn="l"/>
            <a:r>
              <a:rPr lang="zh-CN" altLang="en-US">
                <a:sym typeface="+mn-ea"/>
              </a:rPr>
              <a:t>系统性导航：</a:t>
            </a:r>
            <a:r>
              <a:rPr lang="zh-CN" altLang="en-US">
                <a:sym typeface="+mn-ea"/>
              </a:rPr>
              <a:t>Navigation</a:t>
            </a:r>
            <a:endParaRPr lang="zh-CN" altLang="en-US">
              <a:sym typeface="+mn-ea"/>
            </a:endParaRPr>
          </a:p>
        </p:txBody>
      </p:sp>
      <p:sp>
        <p:nvSpPr>
          <p:cNvPr id="5" name="左大括号 4"/>
          <p:cNvSpPr/>
          <p:nvPr/>
        </p:nvSpPr>
        <p:spPr>
          <a:xfrm>
            <a:off x="254635" y="581025"/>
            <a:ext cx="615950" cy="59048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870585" y="335280"/>
            <a:ext cx="6616065" cy="306705"/>
          </a:xfrm>
          <a:prstGeom prst="rect">
            <a:avLst/>
          </a:prstGeom>
          <a:noFill/>
        </p:spPr>
        <p:txBody>
          <a:bodyPr wrap="none" rtlCol="0">
            <a:spAutoFit/>
          </a:bodyPr>
          <a:p>
            <a:pPr algn="l"/>
            <a:r>
              <a:rPr lang="zh-CN" altLang="en-US" sz="1400"/>
              <a:t>NavHostFragment：</a:t>
            </a:r>
            <a:r>
              <a:rPr sz="1400"/>
              <a:t>导航界面的容器，是用来展示Navigation的一系列Fragment。</a:t>
            </a:r>
            <a:endParaRPr sz="1400"/>
          </a:p>
        </p:txBody>
      </p:sp>
      <p:sp>
        <p:nvSpPr>
          <p:cNvPr id="7" name="文本框 6"/>
          <p:cNvSpPr txBox="1"/>
          <p:nvPr/>
        </p:nvSpPr>
        <p:spPr>
          <a:xfrm>
            <a:off x="857250" y="1227455"/>
            <a:ext cx="9532620" cy="953135"/>
          </a:xfrm>
          <a:prstGeom prst="rect">
            <a:avLst/>
          </a:prstGeom>
          <a:noFill/>
        </p:spPr>
        <p:txBody>
          <a:bodyPr wrap="none" rtlCol="0">
            <a:spAutoFit/>
          </a:bodyPr>
          <a:p>
            <a:pPr algn="l"/>
            <a:r>
              <a:rPr lang="zh-CN" altLang="en-US" sz="1400"/>
              <a:t>NavigationUI：Navigation 则可以绑定 menus、drawers 和 bottom navigation。</a:t>
            </a:r>
            <a:endParaRPr lang="zh-CN" altLang="en-US" sz="1400"/>
          </a:p>
          <a:p>
            <a:pPr algn="l"/>
            <a:r>
              <a:rPr lang="zh-CN" altLang="en-US" sz="1400"/>
              <a:t>NavigationView：存在于 NavHostFragment 容器之外，它不是目的地本身，而是一种用于指定导航到的目的地的机制。</a:t>
            </a:r>
            <a:endParaRPr lang="zh-CN" altLang="en-US" sz="1400"/>
          </a:p>
          <a:p>
            <a:pPr algn="l"/>
            <a:r>
              <a:rPr lang="zh-CN" altLang="en-US" sz="1400">
                <a:sym typeface="+mn-ea"/>
              </a:rPr>
              <a:t>BottomNavigationView：底部导航栏，通过 app:menu 属性指定对应的 </a:t>
            </a:r>
            <a:r>
              <a:rPr lang="en-US" altLang="zh-CN" sz="1400">
                <a:sym typeface="+mn-ea"/>
              </a:rPr>
              <a:t>menu</a:t>
            </a:r>
            <a:r>
              <a:rPr lang="zh-CN" altLang="en-US" sz="1400">
                <a:sym typeface="+mn-ea"/>
              </a:rPr>
              <a:t>。</a:t>
            </a:r>
            <a:endParaRPr lang="zh-CN" altLang="en-US" sz="1400">
              <a:sym typeface="+mn-ea"/>
            </a:endParaRPr>
          </a:p>
          <a:p>
            <a:pPr algn="l"/>
            <a:r>
              <a:rPr lang="zh-CN" altLang="en-US" sz="1400"/>
              <a:t>同时还支持 Toolbar、CollapsingToolbarLayout、ActionBar、DrawerLayout</a:t>
            </a:r>
            <a:endParaRPr lang="zh-CN" altLang="en-US" sz="1400"/>
          </a:p>
        </p:txBody>
      </p:sp>
      <p:sp>
        <p:nvSpPr>
          <p:cNvPr id="8" name="文本框 7"/>
          <p:cNvSpPr txBox="1"/>
          <p:nvPr/>
        </p:nvSpPr>
        <p:spPr>
          <a:xfrm>
            <a:off x="870585" y="705485"/>
            <a:ext cx="11140440" cy="521970"/>
          </a:xfrm>
          <a:prstGeom prst="rect">
            <a:avLst/>
          </a:prstGeom>
          <a:noFill/>
        </p:spPr>
        <p:txBody>
          <a:bodyPr wrap="none" rtlCol="0">
            <a:spAutoFit/>
          </a:bodyPr>
          <a:p>
            <a:pPr algn="l"/>
            <a:r>
              <a:rPr lang="zh-CN" altLang="en-US" sz="1400"/>
              <a:t>NavController</a:t>
            </a:r>
            <a:r>
              <a:rPr lang="en-US" altLang="zh-CN" sz="1400"/>
              <a:t>：在 NavHost 中管理应用导航，它处理目的地与 NavHostFragment 之间的交换。</a:t>
            </a:r>
            <a:r>
              <a:rPr lang="zh-CN" altLang="en-US" sz="1400"/>
              <a:t>可以在目的地 </a:t>
            </a:r>
            <a:r>
              <a:rPr lang="en-US" altLang="zh-CN" sz="1400"/>
              <a:t>id </a:t>
            </a:r>
            <a:r>
              <a:rPr lang="zh-CN" altLang="en-US" sz="1400"/>
              <a:t>之后添加 Bundle 作为参数</a:t>
            </a:r>
            <a:r>
              <a:rPr lang="en-US" altLang="zh-CN" sz="1400"/>
              <a:t>,</a:t>
            </a:r>
            <a:endParaRPr lang="en-US" altLang="zh-CN" sz="1400"/>
          </a:p>
          <a:p>
            <a:pPr algn="l"/>
            <a:r>
              <a:rPr lang="zh-CN" altLang="en-US" sz="1400"/>
              <a:t>并在目的地 </a:t>
            </a:r>
            <a:r>
              <a:rPr lang="en-US" altLang="zh-CN" sz="1400"/>
              <a:t>id </a:t>
            </a:r>
            <a:r>
              <a:rPr lang="zh-CN" altLang="en-US" sz="1400"/>
              <a:t>代表的 </a:t>
            </a:r>
            <a:r>
              <a:rPr lang="en-US" altLang="zh-CN" sz="1400"/>
              <a:t>Fragment </a:t>
            </a:r>
            <a:r>
              <a:rPr lang="zh-CN" altLang="en-US" sz="1400"/>
              <a:t>中的 onViewCreated 方法中取出参数。在参数后面可以添加 navOptions 参数，配置动画、返回键等属性。</a:t>
            </a:r>
            <a:endParaRPr lang="zh-CN" altLang="en-US" sz="1400"/>
          </a:p>
        </p:txBody>
      </p:sp>
      <p:sp>
        <p:nvSpPr>
          <p:cNvPr id="11" name="文本框 10"/>
          <p:cNvSpPr txBox="1"/>
          <p:nvPr/>
        </p:nvSpPr>
        <p:spPr>
          <a:xfrm>
            <a:off x="857250" y="2192655"/>
            <a:ext cx="7655560" cy="521970"/>
          </a:xfrm>
          <a:prstGeom prst="rect">
            <a:avLst/>
          </a:prstGeom>
          <a:noFill/>
        </p:spPr>
        <p:txBody>
          <a:bodyPr wrap="none" rtlCol="0">
            <a:spAutoFit/>
          </a:bodyPr>
          <a:p>
            <a:pPr algn="l"/>
            <a:r>
              <a:rPr lang="zh-CN" altLang="en-US" sz="1400"/>
              <a:t>NavDirections：代码使用 NavDirections 对象而不是使用 Navigation() 调用最初使用的 Action，</a:t>
            </a:r>
            <a:endParaRPr lang="zh-CN" altLang="en-US" sz="1400"/>
          </a:p>
          <a:p>
            <a:pPr algn="l"/>
            <a:r>
              <a:rPr lang="zh-CN" altLang="en-US" sz="1400"/>
              <a:t>该对象封装了操作和之前创建的参数。navArgs() 可以将 </a:t>
            </a:r>
            <a:r>
              <a:rPr lang="zh-CN" altLang="en-US" sz="1400">
                <a:sym typeface="+mn-ea"/>
              </a:rPr>
              <a:t>NavDirections  动态赋值。</a:t>
            </a:r>
            <a:endParaRPr lang="zh-CN" altLang="en-US" sz="1400">
              <a:sym typeface="+mn-ea"/>
            </a:endParaRPr>
          </a:p>
        </p:txBody>
      </p:sp>
      <p:sp>
        <p:nvSpPr>
          <p:cNvPr id="12" name="文本框 11"/>
          <p:cNvSpPr txBox="1"/>
          <p:nvPr/>
        </p:nvSpPr>
        <p:spPr>
          <a:xfrm>
            <a:off x="857250" y="2958465"/>
            <a:ext cx="11104245" cy="2030095"/>
          </a:xfrm>
          <a:prstGeom prst="rect">
            <a:avLst/>
          </a:prstGeom>
          <a:noFill/>
        </p:spPr>
        <p:txBody>
          <a:bodyPr wrap="none" rtlCol="0">
            <a:spAutoFit/>
          </a:bodyPr>
          <a:p>
            <a:pPr algn="l"/>
            <a:r>
              <a:rPr lang="zh-CN" altLang="en-US" sz="1400"/>
              <a:t>navigation.xml</a:t>
            </a:r>
            <a:r>
              <a:rPr lang="en-US" altLang="zh-CN" sz="1400"/>
              <a:t>：</a:t>
            </a:r>
            <a:endParaRPr lang="en-US" altLang="zh-CN" sz="1400"/>
          </a:p>
          <a:p>
            <a:pPr algn="l"/>
            <a:r>
              <a:rPr lang="en-US" altLang="zh-CN" sz="1400"/>
              <a:t>&lt;navigation&gt; </a:t>
            </a:r>
            <a:r>
              <a:rPr lang="zh-CN" altLang="en-US" sz="1400"/>
              <a:t>标签：</a:t>
            </a:r>
            <a:endParaRPr lang="zh-CN" altLang="en-US" sz="1400"/>
          </a:p>
          <a:p>
            <a:pPr algn="l"/>
            <a:r>
              <a:rPr lang="zh-CN" altLang="en-US" sz="1400"/>
              <a:t>android:id 属性用于唯一标识 </a:t>
            </a:r>
            <a:r>
              <a:rPr lang="en-US" altLang="zh-CN" sz="1400"/>
              <a:t>navigation</a:t>
            </a:r>
            <a:r>
              <a:rPr lang="zh-CN" altLang="en-US" sz="1400"/>
              <a:t>；app:startDestination 属性用于标识第一个启动的目标。</a:t>
            </a:r>
            <a:endParaRPr lang="zh-CN" altLang="en-US" sz="1400"/>
          </a:p>
          <a:p>
            <a:pPr algn="l"/>
            <a:r>
              <a:rPr lang="zh-CN" altLang="en-US" sz="1400"/>
              <a:t>&lt;fragment&gt; 标签：</a:t>
            </a:r>
            <a:endParaRPr lang="zh-CN" altLang="en-US" sz="1400"/>
          </a:p>
          <a:p>
            <a:pPr algn="l"/>
            <a:r>
              <a:rPr lang="zh-CN" altLang="en-US" sz="1400"/>
              <a:t>android:id 属性对应Fragment的标识，用来给其他Fragment跳转使用；android:name 属性对应的自定义Fragment；</a:t>
            </a:r>
            <a:endParaRPr lang="zh-CN" altLang="en-US" sz="1400"/>
          </a:p>
          <a:p>
            <a:pPr algn="l"/>
            <a:r>
              <a:rPr lang="zh-CN" altLang="en-US" sz="1400"/>
              <a:t>android:label 属性包含目标Fragment的XML布局文件名称；tools:layout 属性对应Fragment的布局文件。</a:t>
            </a:r>
            <a:endParaRPr lang="zh-CN" altLang="en-US" sz="1400"/>
          </a:p>
          <a:p>
            <a:pPr algn="l"/>
            <a:r>
              <a:rPr lang="en-US" altLang="zh-CN" sz="1400"/>
              <a:t>&lt;action&gt;标签</a:t>
            </a:r>
            <a:r>
              <a:rPr lang="zh-CN" altLang="en-US" sz="1400"/>
              <a:t>：</a:t>
            </a:r>
            <a:endParaRPr lang="zh-CN" altLang="en-US" sz="1400"/>
          </a:p>
          <a:p>
            <a:pPr algn="l"/>
            <a:r>
              <a:rPr lang="zh-CN" altLang="en-US" sz="1400"/>
              <a:t>android:id 属性给出一个id让外部操作的时候指定；app:destination 属性表示的是当前id操作要往哪里跳转，其使用id指定跳转的fragment。</a:t>
            </a:r>
            <a:endParaRPr lang="zh-CN" altLang="en-US" sz="1400"/>
          </a:p>
          <a:p>
            <a:pPr algn="l"/>
            <a:r>
              <a:rPr lang="en-US" altLang="zh-CN" sz="1400"/>
              <a:t>app:enterAnim </a:t>
            </a:r>
            <a:r>
              <a:rPr lang="zh-CN" altLang="en-US" sz="1400"/>
              <a:t>属性配置进入动画；app:exitAnim 属性配置退出动画。</a:t>
            </a:r>
            <a:endParaRPr lang="zh-CN" altLang="en-US" sz="1400"/>
          </a:p>
        </p:txBody>
      </p:sp>
      <p:sp>
        <p:nvSpPr>
          <p:cNvPr id="13" name="文本框 12"/>
          <p:cNvSpPr txBox="1"/>
          <p:nvPr/>
        </p:nvSpPr>
        <p:spPr>
          <a:xfrm>
            <a:off x="870585" y="5070475"/>
            <a:ext cx="9583420" cy="1168400"/>
          </a:xfrm>
          <a:prstGeom prst="rect">
            <a:avLst/>
          </a:prstGeom>
          <a:noFill/>
        </p:spPr>
        <p:txBody>
          <a:bodyPr wrap="none" rtlCol="0">
            <a:spAutoFit/>
          </a:bodyPr>
          <a:p>
            <a:pPr algn="l"/>
            <a:r>
              <a:rPr lang="zh-CN" altLang="en-US" sz="1400"/>
              <a:t>布局文件</a:t>
            </a:r>
            <a:r>
              <a:rPr lang="en-US" altLang="zh-CN" sz="1400"/>
              <a:t>.xml</a:t>
            </a:r>
            <a:r>
              <a:rPr lang="zh-CN" altLang="en-US" sz="1400"/>
              <a:t>：</a:t>
            </a:r>
            <a:endParaRPr lang="zh-CN" altLang="en-US" sz="1400"/>
          </a:p>
          <a:p>
            <a:pPr algn="l"/>
            <a:r>
              <a:rPr lang="zh-CN" altLang="en-US" sz="1400"/>
              <a:t>&lt;androidx.fragment.app.FragmentContainerView</a:t>
            </a:r>
            <a:r>
              <a:rPr lang="en-US" altLang="zh-CN" sz="1400"/>
              <a:t>&gt; </a:t>
            </a:r>
            <a:r>
              <a:rPr lang="zh-CN" altLang="en-US" sz="1400"/>
              <a:t>标签：</a:t>
            </a:r>
            <a:endParaRPr lang="zh-CN" altLang="en-US" sz="1400"/>
          </a:p>
          <a:p>
            <a:pPr algn="l"/>
            <a:r>
              <a:rPr lang="zh-CN" altLang="en-US" sz="1400"/>
              <a:t>android:id 属性：用于标识NavHostFragment；android:name 属性：androidx.navigation.fragment.NavHostFragment；</a:t>
            </a:r>
            <a:endParaRPr lang="zh-CN" altLang="en-US" sz="1400"/>
          </a:p>
          <a:p>
            <a:pPr algn="l"/>
            <a:r>
              <a:rPr lang="zh-CN" altLang="en-US" sz="1400"/>
              <a:t>app:defaultNavHost 属性：与系统的返回按钮相关联，true代表属性可以指定NavHostFragment会拦截系统返回按钮；</a:t>
            </a:r>
            <a:endParaRPr lang="zh-CN" altLang="en-US" sz="1400"/>
          </a:p>
          <a:p>
            <a:pPr algn="l"/>
            <a:r>
              <a:rPr lang="en-US" altLang="zh-CN" sz="1400"/>
              <a:t>app:navGraph </a:t>
            </a:r>
            <a:r>
              <a:rPr lang="zh-CN" altLang="en-US" sz="1400"/>
              <a:t>属性：存放的是建好在Navigation中的资源文件，也就是确定了Navigation Graph。</a:t>
            </a:r>
            <a:endParaRPr lang="en-US" altLang="zh-CN" sz="1400"/>
          </a:p>
        </p:txBody>
      </p:sp>
      <p:sp>
        <p:nvSpPr>
          <p:cNvPr id="14" name="文本框 13"/>
          <p:cNvSpPr txBox="1"/>
          <p:nvPr/>
        </p:nvSpPr>
        <p:spPr>
          <a:xfrm>
            <a:off x="870585" y="2651760"/>
            <a:ext cx="7649845" cy="306705"/>
          </a:xfrm>
          <a:prstGeom prst="rect">
            <a:avLst/>
          </a:prstGeom>
          <a:noFill/>
        </p:spPr>
        <p:txBody>
          <a:bodyPr wrap="none" rtlCol="0">
            <a:spAutoFit/>
          </a:bodyPr>
          <a:p>
            <a:pPr algn="l"/>
            <a:r>
              <a:rPr lang="zh-CN" altLang="en-US" sz="1400"/>
              <a:t>Navigation</a:t>
            </a:r>
            <a:r>
              <a:rPr lang="en-US" altLang="zh-CN" sz="1400"/>
              <a:t>：导航操作的入口点</a:t>
            </a:r>
            <a:r>
              <a:rPr lang="zh-CN" altLang="en-US" sz="1400"/>
              <a:t>，</a:t>
            </a:r>
            <a:r>
              <a:rPr lang="en-US" altLang="zh-CN" sz="1400"/>
              <a:t>查找相关的 NavController 实例，或执行导航以响应 UI 事件。</a:t>
            </a:r>
            <a:endParaRPr lang="en-US" altLang="zh-CN" sz="1400"/>
          </a:p>
        </p:txBody>
      </p:sp>
      <p:sp>
        <p:nvSpPr>
          <p:cNvPr id="15" name="文本框 14"/>
          <p:cNvSpPr txBox="1"/>
          <p:nvPr/>
        </p:nvSpPr>
        <p:spPr>
          <a:xfrm>
            <a:off x="870585" y="6320790"/>
            <a:ext cx="10801350" cy="521970"/>
          </a:xfrm>
          <a:prstGeom prst="rect">
            <a:avLst/>
          </a:prstGeom>
          <a:noFill/>
        </p:spPr>
        <p:txBody>
          <a:bodyPr wrap="none" rtlCol="0">
            <a:spAutoFit/>
          </a:bodyPr>
          <a:p>
            <a:pPr algn="l"/>
            <a:r>
              <a:rPr lang="en-US" altLang="zh-CN" sz="1400"/>
              <a:t>menu.xml</a:t>
            </a:r>
            <a:r>
              <a:rPr lang="zh-CN" altLang="en-US" sz="1400"/>
              <a:t>：</a:t>
            </a:r>
            <a:endParaRPr lang="zh-CN" altLang="en-US" sz="1400"/>
          </a:p>
          <a:p>
            <a:pPr algn="l"/>
            <a:r>
              <a:rPr lang="zh-CN" altLang="en-US" sz="1400"/>
              <a:t>&lt;item</a:t>
            </a:r>
            <a:r>
              <a:rPr lang="en-US" altLang="zh-CN" sz="1400"/>
              <a:t>&gt; </a:t>
            </a:r>
            <a:r>
              <a:rPr lang="zh-CN" altLang="en-US" sz="1400"/>
              <a:t>标签：android:id 属性代表 </a:t>
            </a:r>
            <a:r>
              <a:rPr lang="zh-CN" altLang="en-US" sz="1400">
                <a:sym typeface="+mn-ea"/>
              </a:rPr>
              <a:t>navigation.xml 中设置的 </a:t>
            </a:r>
            <a:r>
              <a:rPr lang="en-US" altLang="zh-CN" sz="1400">
                <a:sym typeface="+mn-ea"/>
              </a:rPr>
              <a:t>id</a:t>
            </a:r>
            <a:r>
              <a:rPr lang="zh-CN" altLang="en-US" sz="1400">
                <a:sym typeface="+mn-ea"/>
              </a:rPr>
              <a:t>；android:icon 属性代表对应的图片；android:title 属性代表对应的描述。</a:t>
            </a:r>
            <a:endParaRPr lang="zh-CN" altLang="en-US" sz="14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39565" y="94615"/>
            <a:ext cx="3913505" cy="368300"/>
          </a:xfrm>
          <a:prstGeom prst="rect">
            <a:avLst/>
          </a:prstGeom>
          <a:noFill/>
        </p:spPr>
        <p:txBody>
          <a:bodyPr wrap="none" rtlCol="0" anchor="t">
            <a:spAutoFit/>
          </a:bodyPr>
          <a:p>
            <a:pPr algn="l"/>
            <a:r>
              <a:rPr lang="zh-CN" altLang="en-US">
                <a:sym typeface="+mn-ea"/>
              </a:rPr>
              <a:t>取代 SharedPreferences：DataStore</a:t>
            </a:r>
            <a:endParaRPr lang="zh-CN" altLang="en-US">
              <a:sym typeface="+mn-ea"/>
            </a:endParaRPr>
          </a:p>
        </p:txBody>
      </p:sp>
      <p:sp>
        <p:nvSpPr>
          <p:cNvPr id="5" name="左大括号 4"/>
          <p:cNvSpPr/>
          <p:nvPr/>
        </p:nvSpPr>
        <p:spPr>
          <a:xfrm>
            <a:off x="184785" y="522605"/>
            <a:ext cx="697865" cy="60210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nvSpPr>
        <p:spPr>
          <a:xfrm>
            <a:off x="882650" y="522605"/>
            <a:ext cx="6767195" cy="306705"/>
          </a:xfrm>
          <a:prstGeom prst="rect">
            <a:avLst/>
          </a:prstGeom>
          <a:noFill/>
        </p:spPr>
        <p:txBody>
          <a:bodyPr wrap="none" rtlCol="0">
            <a:spAutoFit/>
          </a:bodyPr>
          <a:p>
            <a:pPr algn="l"/>
            <a:r>
              <a:rPr lang="zh-CN" altLang="en-US" sz="1400">
                <a:sym typeface="+mn-ea"/>
              </a:rPr>
              <a:t>SharedPreferences 缺点：</a:t>
            </a:r>
            <a:r>
              <a:rPr lang="en-US" altLang="zh-CN" sz="1400">
                <a:sym typeface="+mn-ea"/>
              </a:rPr>
              <a:t>1</a:t>
            </a:r>
            <a:r>
              <a:rPr lang="zh-CN" altLang="en-US" sz="1400">
                <a:sym typeface="+mn-ea"/>
              </a:rPr>
              <a:t>、异常崩溃；</a:t>
            </a:r>
            <a:r>
              <a:rPr lang="en-US" altLang="zh-CN" sz="1400">
                <a:sym typeface="+mn-ea"/>
              </a:rPr>
              <a:t>2</a:t>
            </a:r>
            <a:r>
              <a:rPr lang="zh-CN" altLang="en-US" sz="1400">
                <a:sym typeface="+mn-ea"/>
              </a:rPr>
              <a:t>、阻塞 UI 线程；</a:t>
            </a:r>
            <a:r>
              <a:rPr lang="en-US" altLang="zh-CN" sz="1400">
                <a:sym typeface="+mn-ea"/>
              </a:rPr>
              <a:t>3</a:t>
            </a:r>
            <a:r>
              <a:rPr lang="zh-CN" altLang="en-US" sz="1400">
                <a:sym typeface="+mn-ea"/>
              </a:rPr>
              <a:t>、不一致的持久数据。</a:t>
            </a:r>
            <a:endParaRPr lang="zh-CN" altLang="en-US" sz="1400">
              <a:sym typeface="+mn-ea"/>
            </a:endParaRPr>
          </a:p>
        </p:txBody>
      </p:sp>
      <p:pic>
        <p:nvPicPr>
          <p:cNvPr id="8" name="图片 7"/>
          <p:cNvPicPr>
            <a:picLocks noChangeAspect="1"/>
          </p:cNvPicPr>
          <p:nvPr/>
        </p:nvPicPr>
        <p:blipFill>
          <a:blip r:embed="rId1"/>
          <a:stretch>
            <a:fillRect/>
          </a:stretch>
        </p:blipFill>
        <p:spPr>
          <a:xfrm>
            <a:off x="9432290" y="2552700"/>
            <a:ext cx="2759710" cy="1868805"/>
          </a:xfrm>
          <a:prstGeom prst="rect">
            <a:avLst/>
          </a:prstGeom>
        </p:spPr>
      </p:pic>
      <p:sp>
        <p:nvSpPr>
          <p:cNvPr id="9" name="文本框 8"/>
          <p:cNvSpPr txBox="1"/>
          <p:nvPr/>
        </p:nvSpPr>
        <p:spPr>
          <a:xfrm>
            <a:off x="882650" y="889000"/>
            <a:ext cx="6800215" cy="1383665"/>
          </a:xfrm>
          <a:prstGeom prst="rect">
            <a:avLst/>
          </a:prstGeom>
          <a:noFill/>
        </p:spPr>
        <p:txBody>
          <a:bodyPr wrap="none" rtlCol="0">
            <a:spAutoFit/>
          </a:bodyPr>
          <a:p>
            <a:pPr algn="l"/>
            <a:r>
              <a:rPr lang="zh-CN" altLang="en-US" sz="1400"/>
              <a:t>数据异步修、改异步通知：</a:t>
            </a:r>
            <a:endParaRPr lang="zh-CN" altLang="en-US" sz="1400"/>
          </a:p>
          <a:p>
            <a:pPr algn="l"/>
            <a:r>
              <a:rPr lang="zh-CN" altLang="en-US" sz="1400">
                <a:sym typeface="+mn-ea"/>
              </a:rPr>
              <a:t>SharedPreferences：设置 </a:t>
            </a:r>
            <a:r>
              <a:rPr lang="zh-CN" altLang="en-US" sz="1400"/>
              <a:t>OnSharedPreferenceChangeListener，并在主线程回调；</a:t>
            </a:r>
            <a:endParaRPr lang="zh-CN" altLang="en-US" sz="1400"/>
          </a:p>
          <a:p>
            <a:pPr algn="l"/>
            <a:r>
              <a:rPr lang="zh-CN" altLang="en-US" sz="1400"/>
              <a:t>SharedPreferences apply()，会阻塞 fsync() 上的 UI 线程，可能导致卡顿和 ANR。</a:t>
            </a:r>
            <a:endParaRPr lang="zh-CN" altLang="en-US" sz="1400"/>
          </a:p>
          <a:p>
            <a:pPr algn="l"/>
            <a:r>
              <a:rPr lang="zh-CN" altLang="en-US" sz="1400"/>
              <a:t>可能在 </a:t>
            </a:r>
            <a:r>
              <a:rPr lang="en-US" altLang="zh-CN" sz="1400"/>
              <a:t>Service </a:t>
            </a:r>
            <a:r>
              <a:rPr lang="zh-CN" altLang="en-US" sz="1400"/>
              <a:t>启动或停止，或者 </a:t>
            </a:r>
            <a:r>
              <a:rPr lang="en-US" altLang="zh-CN" sz="1400"/>
              <a:t>Activity </a:t>
            </a:r>
            <a:r>
              <a:rPr lang="zh-CN" altLang="en-US" sz="1400"/>
              <a:t>暂停或停止时发生。</a:t>
            </a:r>
            <a:endParaRPr lang="zh-CN" altLang="en-US" sz="1400"/>
          </a:p>
          <a:p>
            <a:pPr algn="l"/>
            <a:r>
              <a:rPr lang="zh-CN" altLang="en-US" sz="1400"/>
              <a:t>DataStore：使用 Kotlin 协程和 Flow 提供用于检索和保存数据的完全异步 API，</a:t>
            </a:r>
            <a:endParaRPr lang="zh-CN" altLang="en-US" sz="1400"/>
          </a:p>
          <a:p>
            <a:pPr algn="l"/>
            <a:r>
              <a:rPr lang="zh-CN" altLang="en-US" sz="1400"/>
              <a:t>从而降低阻塞 UI 线程的风险。</a:t>
            </a:r>
            <a:endParaRPr lang="zh-CN" altLang="en-US" sz="1400"/>
          </a:p>
        </p:txBody>
      </p:sp>
      <p:sp>
        <p:nvSpPr>
          <p:cNvPr id="10" name="文本框 9"/>
          <p:cNvSpPr txBox="1"/>
          <p:nvPr/>
        </p:nvSpPr>
        <p:spPr>
          <a:xfrm>
            <a:off x="882650" y="2332355"/>
            <a:ext cx="6141720" cy="1168400"/>
          </a:xfrm>
          <a:prstGeom prst="rect">
            <a:avLst/>
          </a:prstGeom>
          <a:noFill/>
        </p:spPr>
        <p:txBody>
          <a:bodyPr wrap="none" rtlCol="0">
            <a:spAutoFit/>
          </a:bodyPr>
          <a:p>
            <a:pPr algn="l"/>
            <a:r>
              <a:rPr lang="zh-CN" altLang="en-US" sz="1400"/>
              <a:t>同步操作：</a:t>
            </a:r>
            <a:endParaRPr lang="zh-CN" altLang="en-US" sz="1400"/>
          </a:p>
          <a:p>
            <a:pPr algn="l"/>
            <a:r>
              <a:rPr lang="zh-CN" altLang="en-US" sz="1400">
                <a:sym typeface="+mn-ea"/>
              </a:rPr>
              <a:t>SharedPreferences：用于修改持久化数据的同步 commit() 在 UI 线程上调用</a:t>
            </a:r>
            <a:endParaRPr lang="zh-CN" altLang="en-US" sz="1400">
              <a:sym typeface="+mn-ea"/>
            </a:endParaRPr>
          </a:p>
          <a:p>
            <a:pPr algn="l"/>
            <a:r>
              <a:rPr lang="zh-CN" altLang="en-US" sz="1400">
                <a:sym typeface="+mn-ea"/>
              </a:rPr>
              <a:t>是安全的，但执行了更繁重的 I/O 操作。经常会导致 ANR 和 UI 卡顿。</a:t>
            </a:r>
            <a:endParaRPr lang="zh-CN" altLang="en-US" sz="1400">
              <a:sym typeface="+mn-ea"/>
            </a:endParaRPr>
          </a:p>
          <a:p>
            <a:pPr algn="l"/>
            <a:r>
              <a:rPr lang="zh-CN" altLang="en-US" sz="1400">
                <a:sym typeface="+mn-ea"/>
              </a:rPr>
              <a:t>DataStore：不提供同步操作，它将数据项保存在一个文件中，</a:t>
            </a:r>
            <a:endParaRPr lang="zh-CN" altLang="en-US" sz="1400">
              <a:sym typeface="+mn-ea"/>
            </a:endParaRPr>
          </a:p>
          <a:p>
            <a:pPr algn="l"/>
            <a:r>
              <a:rPr lang="zh-CN" altLang="en-US" sz="1400">
                <a:sym typeface="+mn-ea"/>
              </a:rPr>
              <a:t>并在后台执行 Dispatchers.IO 上的所有数据操作，UI 线程不会被阻塞。</a:t>
            </a:r>
            <a:endParaRPr lang="zh-CN" altLang="en-US" sz="1400">
              <a:sym typeface="+mn-ea"/>
            </a:endParaRPr>
          </a:p>
        </p:txBody>
      </p:sp>
      <p:sp>
        <p:nvSpPr>
          <p:cNvPr id="11" name="文本框 10"/>
          <p:cNvSpPr txBox="1"/>
          <p:nvPr/>
        </p:nvSpPr>
        <p:spPr>
          <a:xfrm>
            <a:off x="882650" y="3560445"/>
            <a:ext cx="8037830" cy="953135"/>
          </a:xfrm>
          <a:prstGeom prst="rect">
            <a:avLst/>
          </a:prstGeom>
          <a:noFill/>
        </p:spPr>
        <p:txBody>
          <a:bodyPr wrap="none" rtlCol="0">
            <a:spAutoFit/>
          </a:bodyPr>
          <a:p>
            <a:pPr algn="l"/>
            <a:r>
              <a:rPr lang="zh-CN" altLang="en-US" sz="1400"/>
              <a:t>错误处理：</a:t>
            </a:r>
            <a:endParaRPr lang="zh-CN" altLang="en-US" sz="1400"/>
          </a:p>
          <a:p>
            <a:pPr algn="l"/>
            <a:r>
              <a:rPr lang="zh-CN" altLang="en-US" sz="1400"/>
              <a:t>SharedPreferences：可能将解析错误作为运行时异常抛出，使应用崩溃。</a:t>
            </a:r>
            <a:endParaRPr lang="zh-CN" altLang="en-US" sz="1400"/>
          </a:p>
          <a:p>
            <a:pPr algn="l"/>
            <a:r>
              <a:rPr lang="zh-CN" altLang="en-US" sz="1400"/>
              <a:t>例如，ClassCastException 是 API 在请求错误数据类型时抛出的常见异常。</a:t>
            </a:r>
            <a:endParaRPr lang="zh-CN" altLang="en-US" sz="1400"/>
          </a:p>
          <a:p>
            <a:pPr algn="l"/>
            <a:r>
              <a:rPr lang="zh-CN" altLang="en-US" sz="1400"/>
              <a:t>DataStore：通过依赖 Flow 的错误信号机制，提供了一种在读取或写入数据时捕获任何异常的方法。</a:t>
            </a:r>
            <a:endParaRPr lang="zh-CN" altLang="en-US" sz="1400"/>
          </a:p>
        </p:txBody>
      </p:sp>
      <p:sp>
        <p:nvSpPr>
          <p:cNvPr id="12" name="文本框 11"/>
          <p:cNvSpPr txBox="1"/>
          <p:nvPr/>
        </p:nvSpPr>
        <p:spPr>
          <a:xfrm>
            <a:off x="882650" y="4573270"/>
            <a:ext cx="6365240" cy="521970"/>
          </a:xfrm>
          <a:prstGeom prst="rect">
            <a:avLst/>
          </a:prstGeom>
          <a:noFill/>
        </p:spPr>
        <p:txBody>
          <a:bodyPr wrap="none" rtlCol="0">
            <a:spAutoFit/>
          </a:bodyPr>
          <a:p>
            <a:pPr algn="l"/>
            <a:r>
              <a:rPr lang="zh-CN" altLang="en-US" sz="1400"/>
              <a:t>类型安全：使用 Map 键值对保存和检索数据不提供类型安全保护。</a:t>
            </a:r>
            <a:endParaRPr lang="zh-CN" altLang="en-US" sz="1400"/>
          </a:p>
          <a:p>
            <a:pPr algn="l"/>
            <a:r>
              <a:rPr lang="zh-CN" altLang="en-US" sz="1400"/>
              <a:t>使用 Proto DataStore 可以为数据模型预定义模式并获得完全类型安全的好处。</a:t>
            </a:r>
            <a:endParaRPr lang="zh-CN" altLang="en-US" sz="1400"/>
          </a:p>
        </p:txBody>
      </p:sp>
      <p:sp>
        <p:nvSpPr>
          <p:cNvPr id="13" name="文本框 12"/>
          <p:cNvSpPr txBox="1"/>
          <p:nvPr/>
        </p:nvSpPr>
        <p:spPr>
          <a:xfrm>
            <a:off x="882650" y="5154930"/>
            <a:ext cx="6680200" cy="737235"/>
          </a:xfrm>
          <a:prstGeom prst="rect">
            <a:avLst/>
          </a:prstGeom>
          <a:noFill/>
        </p:spPr>
        <p:txBody>
          <a:bodyPr wrap="none" rtlCol="0">
            <a:spAutoFit/>
          </a:bodyPr>
          <a:p>
            <a:pPr algn="l"/>
            <a:r>
              <a:rPr lang="zh-CN" altLang="en-US" sz="1400"/>
              <a:t>数据一致性：</a:t>
            </a:r>
            <a:endParaRPr lang="zh-CN" altLang="en-US" sz="1400"/>
          </a:p>
          <a:p>
            <a:pPr algn="l"/>
            <a:r>
              <a:rPr lang="zh-CN" altLang="en-US" sz="1400"/>
              <a:t>SharedPreferences：缺乏原子性保证意味着不能依赖始终和无处不在的数据修改。</a:t>
            </a:r>
            <a:endParaRPr lang="zh-CN" altLang="en-US" sz="1400"/>
          </a:p>
          <a:p>
            <a:pPr algn="l"/>
            <a:r>
              <a:rPr lang="zh-CN" altLang="en-US" sz="1400"/>
              <a:t>DataStore：提供了 ACID 保证，数据在原子读取-修改-写入操作中更新。</a:t>
            </a:r>
            <a:endParaRPr lang="zh-CN" altLang="en-US" sz="1400"/>
          </a:p>
        </p:txBody>
      </p:sp>
      <p:sp>
        <p:nvSpPr>
          <p:cNvPr id="14" name="文本框 13"/>
          <p:cNvSpPr txBox="1"/>
          <p:nvPr/>
        </p:nvSpPr>
        <p:spPr>
          <a:xfrm>
            <a:off x="882650" y="5951855"/>
            <a:ext cx="8863330" cy="737235"/>
          </a:xfrm>
          <a:prstGeom prst="rect">
            <a:avLst/>
          </a:prstGeom>
          <a:noFill/>
        </p:spPr>
        <p:txBody>
          <a:bodyPr wrap="none" rtlCol="0">
            <a:spAutoFit/>
          </a:bodyPr>
          <a:p>
            <a:pPr algn="l"/>
            <a:r>
              <a:rPr lang="zh-CN" altLang="en-US" sz="1400"/>
              <a:t>迁移支持：</a:t>
            </a:r>
            <a:endParaRPr lang="zh-CN" altLang="en-US" sz="1400"/>
          </a:p>
          <a:p>
            <a:pPr algn="l"/>
            <a:r>
              <a:rPr lang="zh-CN" altLang="en-US" sz="1400"/>
              <a:t>SharedPreferences 没有内置的迁移机制，因此很容易遇到数据类型不匹配的问题，</a:t>
            </a:r>
            <a:r>
              <a:rPr lang="zh-CN" altLang="en-US" sz="1400">
                <a:sym typeface="+mn-ea"/>
              </a:rPr>
              <a:t>增加了运行时异常的机会</a:t>
            </a:r>
            <a:r>
              <a:rPr lang="zh-CN" altLang="en-US" sz="1400"/>
              <a:t>。</a:t>
            </a:r>
            <a:endParaRPr lang="zh-CN" altLang="en-US" sz="1400"/>
          </a:p>
          <a:p>
            <a:pPr algn="l"/>
            <a:r>
              <a:rPr lang="zh-CN" altLang="en-US" sz="1400"/>
              <a:t>DataStore：提供了将数据迁移到其中的方法，以及将 SharedPreferences </a:t>
            </a:r>
            <a:r>
              <a:rPr lang="zh-CN" altLang="en-US" sz="1400">
                <a:sym typeface="+mn-ea"/>
              </a:rPr>
              <a:t>迁移</a:t>
            </a:r>
            <a:r>
              <a:rPr lang="zh-CN" altLang="en-US" sz="1400"/>
              <a:t>到 DataStore 的实现。</a:t>
            </a:r>
            <a:endParaRPr lang="zh-CN"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826000" y="0"/>
            <a:ext cx="2540000" cy="368300"/>
          </a:xfrm>
          <a:prstGeom prst="rect">
            <a:avLst/>
          </a:prstGeom>
          <a:noFill/>
        </p:spPr>
        <p:txBody>
          <a:bodyPr wrap="square" rtlCol="0" anchor="t">
            <a:spAutoFit/>
          </a:bodyPr>
          <a:p>
            <a:r>
              <a:rPr lang="zh-CN" altLang="en-US"/>
              <a:t>Preferences DataStore</a:t>
            </a:r>
            <a:endParaRPr lang="zh-CN" altLang="en-US"/>
          </a:p>
        </p:txBody>
      </p:sp>
      <p:sp>
        <p:nvSpPr>
          <p:cNvPr id="5" name="左大括号 4"/>
          <p:cNvSpPr/>
          <p:nvPr/>
        </p:nvSpPr>
        <p:spPr>
          <a:xfrm>
            <a:off x="196850" y="371475"/>
            <a:ext cx="453390" cy="62769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650240" y="441960"/>
            <a:ext cx="8468360" cy="737235"/>
          </a:xfrm>
          <a:prstGeom prst="rect">
            <a:avLst/>
          </a:prstGeom>
          <a:noFill/>
        </p:spPr>
        <p:txBody>
          <a:bodyPr wrap="none" rtlCol="0">
            <a:spAutoFit/>
          </a:bodyPr>
          <a:p>
            <a:pPr algn="l"/>
            <a:r>
              <a:rPr lang="zh-CN" altLang="en-US" sz="1400"/>
              <a:t>DataStore&lt;Preferences&gt;：DataStore 是一个对持久化信息的访问权限的接口。Preferences 是一个类似于</a:t>
            </a:r>
            <a:endParaRPr lang="zh-CN" altLang="en-US" sz="1400"/>
          </a:p>
          <a:p>
            <a:pPr algn="l"/>
            <a:r>
              <a:rPr lang="zh-CN" altLang="en-US" sz="1400"/>
              <a:t>通用 Map 的抽象类，专门用于 DataStore 的 Preferences 实现中，以跟踪数据的键值对。通过 </a:t>
            </a:r>
            <a:r>
              <a:rPr lang="en-US" altLang="zh-CN" sz="1400"/>
              <a:t>Context </a:t>
            </a:r>
            <a:r>
              <a:rPr lang="zh-CN" altLang="en-US" sz="1400"/>
              <a:t>的</a:t>
            </a:r>
            <a:endParaRPr lang="zh-CN" altLang="en-US" sz="1400"/>
          </a:p>
          <a:p>
            <a:pPr algn="l"/>
            <a:r>
              <a:rPr lang="zh-CN" altLang="en-US" sz="1400"/>
              <a:t>preferencesDataStore 方法获得实例。给文件创建多个 DataStore 实例会破坏所有 DataStore 功能。</a:t>
            </a:r>
            <a:endParaRPr lang="zh-CN" altLang="en-US" sz="1400"/>
          </a:p>
        </p:txBody>
      </p:sp>
      <p:sp>
        <p:nvSpPr>
          <p:cNvPr id="7" name="文本框 6"/>
          <p:cNvSpPr txBox="1"/>
          <p:nvPr/>
        </p:nvSpPr>
        <p:spPr>
          <a:xfrm>
            <a:off x="661670" y="1252855"/>
            <a:ext cx="8670290" cy="521970"/>
          </a:xfrm>
          <a:prstGeom prst="rect">
            <a:avLst/>
          </a:prstGeom>
          <a:noFill/>
        </p:spPr>
        <p:txBody>
          <a:bodyPr wrap="none" rtlCol="0">
            <a:spAutoFit/>
          </a:bodyPr>
          <a:p>
            <a:pPr algn="l"/>
            <a:r>
              <a:rPr lang="zh-CN" altLang="en-US" sz="1400"/>
              <a:t>PreferencesKey：DataStore 提供了一种为不同数据类型构造键的快速方法，例如 booleanPreferencesKey、</a:t>
            </a:r>
            <a:endParaRPr lang="zh-CN" altLang="en-US" sz="1400"/>
          </a:p>
          <a:p>
            <a:pPr algn="l"/>
            <a:r>
              <a:rPr lang="zh-CN" altLang="en-US" sz="1400"/>
              <a:t>intPreferencesKey ——只需将键名称作为值传递。</a:t>
            </a:r>
            <a:endParaRPr lang="zh-CN" altLang="en-US" sz="1400"/>
          </a:p>
        </p:txBody>
      </p:sp>
      <p:sp>
        <p:nvSpPr>
          <p:cNvPr id="8" name="文本框 7"/>
          <p:cNvSpPr txBox="1"/>
          <p:nvPr/>
        </p:nvSpPr>
        <p:spPr>
          <a:xfrm>
            <a:off x="650240" y="1848485"/>
            <a:ext cx="9137650" cy="1599565"/>
          </a:xfrm>
          <a:prstGeom prst="rect">
            <a:avLst/>
          </a:prstGeom>
          <a:noFill/>
        </p:spPr>
        <p:txBody>
          <a:bodyPr wrap="none" rtlCol="0">
            <a:spAutoFit/>
          </a:bodyPr>
          <a:p>
            <a:pPr algn="l"/>
            <a:r>
              <a:rPr lang="zh-CN" altLang="en-US" sz="1400">
                <a:sym typeface="+mn-ea"/>
              </a:rPr>
              <a:t>DataStore&lt;Preferences&gt;</a:t>
            </a:r>
            <a:r>
              <a:rPr lang="en-US" altLang="zh-CN" sz="1400">
                <a:sym typeface="+mn-ea"/>
              </a:rPr>
              <a:t>.</a:t>
            </a:r>
            <a:r>
              <a:rPr lang="zh-CN" altLang="en-US" sz="1400"/>
              <a:t>data：通过 </a:t>
            </a:r>
            <a:r>
              <a:rPr lang="en-US" altLang="zh-CN" sz="1400"/>
              <a:t>DataStore </a:t>
            </a:r>
            <a:r>
              <a:rPr lang="zh-CN" altLang="en-US" sz="1400"/>
              <a:t>的 data 字段，我们可以获取 Flow&lt;Preferences&gt;，</a:t>
            </a:r>
            <a:endParaRPr lang="zh-CN" altLang="en-US" sz="1400"/>
          </a:p>
          <a:p>
            <a:pPr algn="l"/>
            <a:r>
              <a:rPr lang="zh-CN" altLang="en-US" sz="1400"/>
              <a:t>它提供了对最新保存状态的有效访问，</a:t>
            </a:r>
            <a:endParaRPr lang="zh-CN" altLang="en-US" sz="1400"/>
          </a:p>
          <a:p>
            <a:pPr algn="l"/>
            <a:r>
              <a:rPr lang="zh-CN" altLang="en-US" sz="1400"/>
              <a:t>并在每次更改时发出。使用 Kotlin 数据类可以观察任何排放并转换提供的 DataStore Preferences 对象。</a:t>
            </a:r>
            <a:endParaRPr lang="zh-CN" altLang="en-US" sz="1400"/>
          </a:p>
          <a:p>
            <a:pPr algn="l"/>
            <a:r>
              <a:rPr lang="zh-CN" altLang="en-US" sz="1400"/>
              <a:t>当尝试从磁盘读取时，Flow 将始终发出一个值或抛出异常。DataStore 还确保始终在 Dispatchers.IO 上执行工作，</a:t>
            </a:r>
            <a:endParaRPr lang="zh-CN" altLang="en-US" sz="1400"/>
          </a:p>
          <a:p>
            <a:pPr algn="l"/>
            <a:r>
              <a:rPr lang="zh-CN" altLang="en-US" sz="1400"/>
              <a:t>因此 UI 线程不会被阻塞。不要创建任何缓存存储库来存储 </a:t>
            </a:r>
            <a:r>
              <a:rPr lang="zh-CN" altLang="en-US" sz="1400">
                <a:sym typeface="+mn-ea"/>
              </a:rPr>
              <a:t>Preference </a:t>
            </a:r>
            <a:r>
              <a:rPr lang="zh-CN" altLang="en-US" sz="1400"/>
              <a:t>数据的当前状态。</a:t>
            </a:r>
            <a:endParaRPr lang="zh-CN" altLang="en-US" sz="1400"/>
          </a:p>
          <a:p>
            <a:pPr algn="l"/>
            <a:r>
              <a:rPr lang="zh-CN" altLang="en-US" sz="1400"/>
              <a:t>这样做会使 DataStore 的数据一致性保证失效。如果需要数据的单个快照而不订阅进一步的 Flow 排放，</a:t>
            </a:r>
            <a:endParaRPr lang="zh-CN" altLang="en-US" sz="1400"/>
          </a:p>
          <a:p>
            <a:pPr algn="l"/>
            <a:r>
              <a:rPr lang="zh-CN" altLang="en-US" sz="1400"/>
              <a:t>则使用 </a:t>
            </a:r>
            <a:r>
              <a:rPr lang="zh-CN" altLang="en-US" sz="1400">
                <a:sym typeface="+mn-ea"/>
              </a:rPr>
              <a:t>DataStore</a:t>
            </a:r>
            <a:r>
              <a:rPr lang="zh-CN" altLang="en-US" sz="1400"/>
              <a:t>.data.first()。</a:t>
            </a:r>
            <a:endParaRPr lang="zh-CN" altLang="en-US" sz="1400"/>
          </a:p>
        </p:txBody>
      </p:sp>
      <p:sp>
        <p:nvSpPr>
          <p:cNvPr id="9" name="文本框 8"/>
          <p:cNvSpPr txBox="1"/>
          <p:nvPr/>
        </p:nvSpPr>
        <p:spPr>
          <a:xfrm>
            <a:off x="650240" y="3521710"/>
            <a:ext cx="8855710" cy="1383665"/>
          </a:xfrm>
          <a:prstGeom prst="rect">
            <a:avLst/>
          </a:prstGeom>
          <a:noFill/>
        </p:spPr>
        <p:txBody>
          <a:bodyPr wrap="none" rtlCol="0">
            <a:spAutoFit/>
          </a:bodyPr>
          <a:p>
            <a:pPr algn="l"/>
            <a:r>
              <a:rPr lang="zh-CN" altLang="en-US" sz="1400"/>
              <a:t>DataStore&lt;Preferences&gt;.edit(transform: suspend (MutablePreferences) -&gt; Unit)：编辑数据是在</a:t>
            </a:r>
            <a:endParaRPr lang="zh-CN" altLang="en-US" sz="1400"/>
          </a:p>
          <a:p>
            <a:pPr algn="l"/>
            <a:r>
              <a:rPr lang="zh-CN" altLang="en-US" sz="1400"/>
              <a:t>原子读-修改-写操作中以事务方式完成的。这意味着数据处理操作的特定顺序（在此期间为其他线程锁定数据）</a:t>
            </a:r>
            <a:endParaRPr lang="zh-CN" altLang="en-US" sz="1400"/>
          </a:p>
          <a:p>
            <a:pPr algn="l"/>
            <a:r>
              <a:rPr lang="zh-CN" altLang="en-US" sz="1400"/>
              <a:t>可以保证一致性并防止竞争条件。只有在 </a:t>
            </a:r>
            <a:r>
              <a:rPr lang="zh-CN" altLang="en-US" sz="1400">
                <a:sym typeface="+mn-ea"/>
              </a:rPr>
              <a:t>edit </a:t>
            </a:r>
            <a:r>
              <a:rPr lang="zh-CN" altLang="en-US" sz="1400"/>
              <a:t>和 </a:t>
            </a:r>
            <a:r>
              <a:rPr lang="zh-CN" altLang="en-US" sz="1400">
                <a:sym typeface="+mn-ea"/>
              </a:rPr>
              <a:t>transform </a:t>
            </a:r>
            <a:r>
              <a:rPr lang="zh-CN" altLang="en-US" sz="1400"/>
              <a:t>协程成功完成后，数据才会持久保存到磁盘，</a:t>
            </a:r>
            <a:endParaRPr lang="zh-CN" altLang="en-US" sz="1400"/>
          </a:p>
          <a:p>
            <a:pPr algn="l"/>
            <a:r>
              <a:rPr lang="zh-CN" altLang="en-US" sz="1400"/>
              <a:t>并且 </a:t>
            </a:r>
            <a:r>
              <a:rPr lang="zh-CN" altLang="en-US" sz="1400">
                <a:sym typeface="+mn-ea"/>
              </a:rPr>
              <a:t>DataStore&lt;Preferences&gt;.</a:t>
            </a:r>
            <a:r>
              <a:rPr lang="zh-CN" altLang="en-US" sz="1400"/>
              <a:t>.data 流将反映更新。</a:t>
            </a:r>
            <a:endParaRPr lang="zh-CN" altLang="en-US" sz="1400"/>
          </a:p>
          <a:p>
            <a:pPr algn="l"/>
            <a:r>
              <a:rPr lang="zh-CN" altLang="en-US" sz="1400"/>
              <a:t>transform: suspend (MutablePreferences) -&gt; Unit：</a:t>
            </a:r>
            <a:r>
              <a:rPr lang="zh-CN" altLang="en-US" sz="1400">
                <a:sym typeface="+mn-ea"/>
              </a:rPr>
              <a:t>suspend  </a:t>
            </a:r>
            <a:r>
              <a:rPr lang="zh-CN" altLang="en-US" sz="1400"/>
              <a:t>块用于将指定的更改应用于我们的持久数据。</a:t>
            </a:r>
            <a:endParaRPr lang="zh-CN" altLang="en-US" sz="1400"/>
          </a:p>
          <a:p>
            <a:pPr algn="l"/>
            <a:r>
              <a:rPr lang="zh-CN" altLang="en-US" sz="1400"/>
              <a:t>MutablePreferences：Preferences 的可变子类，类似于 MutableMap，它允许我们更改我们的键值对。</a:t>
            </a:r>
            <a:endParaRPr lang="zh-CN" altLang="en-US" sz="1400"/>
          </a:p>
        </p:txBody>
      </p:sp>
      <p:sp>
        <p:nvSpPr>
          <p:cNvPr id="10" name="文本框 9"/>
          <p:cNvSpPr txBox="1"/>
          <p:nvPr/>
        </p:nvSpPr>
        <p:spPr>
          <a:xfrm>
            <a:off x="661670" y="4979035"/>
            <a:ext cx="7828915" cy="521970"/>
          </a:xfrm>
          <a:prstGeom prst="rect">
            <a:avLst/>
          </a:prstGeom>
          <a:noFill/>
        </p:spPr>
        <p:txBody>
          <a:bodyPr wrap="none" rtlCol="0">
            <a:spAutoFit/>
          </a:bodyPr>
          <a:p>
            <a:pPr algn="l"/>
            <a:r>
              <a:rPr lang="zh-CN" altLang="en-US" sz="1400"/>
              <a:t>SharedPreferencesMigration：迁移 Preferences，它需要一个 </a:t>
            </a:r>
            <a:r>
              <a:rPr lang="en-US" altLang="zh-CN" sz="1400"/>
              <a:t>Context</a:t>
            </a:r>
            <a:r>
              <a:rPr lang="zh-CN" altLang="en-US" sz="1400"/>
              <a:t>、SharedPreferences 名称</a:t>
            </a:r>
            <a:endParaRPr lang="zh-CN" altLang="en-US" sz="1400"/>
          </a:p>
          <a:p>
            <a:pPr algn="l"/>
            <a:r>
              <a:rPr lang="zh-CN" altLang="en-US" sz="1400"/>
              <a:t>和一组被迁移的可选键。</a:t>
            </a:r>
            <a:endParaRPr lang="zh-CN" altLang="en-US" sz="1400"/>
          </a:p>
        </p:txBody>
      </p:sp>
      <p:sp>
        <p:nvSpPr>
          <p:cNvPr id="11" name="文本框 10"/>
          <p:cNvSpPr txBox="1"/>
          <p:nvPr/>
        </p:nvSpPr>
        <p:spPr>
          <a:xfrm>
            <a:off x="661670" y="5574665"/>
            <a:ext cx="8161655" cy="521970"/>
          </a:xfrm>
          <a:prstGeom prst="rect">
            <a:avLst/>
          </a:prstGeom>
          <a:noFill/>
        </p:spPr>
        <p:txBody>
          <a:bodyPr wrap="none" rtlCol="0">
            <a:spAutoFit/>
          </a:bodyPr>
          <a:p>
            <a:pPr algn="l"/>
            <a:r>
              <a:rPr lang="zh-CN" altLang="en-US" sz="1400">
                <a:sym typeface="+mn-ea"/>
              </a:rPr>
              <a:t>DataStore&lt;Preferences&gt;.catch(action: suspend FlowCollector&lt;T&gt;.(kotlin.Throwable) -&gt; kotlin.Unit)：</a:t>
            </a:r>
            <a:endParaRPr lang="zh-CN" altLang="en-US" sz="1400">
              <a:sym typeface="+mn-ea"/>
            </a:endParaRPr>
          </a:p>
          <a:p>
            <a:pPr algn="l"/>
            <a:r>
              <a:rPr lang="zh-CN" altLang="en-US" sz="1400"/>
              <a:t>当读取/写入数据发生错误时，DataStore 会引发 IOException。</a:t>
            </a:r>
            <a:endParaRPr lang="zh-CN"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122545" y="71755"/>
            <a:ext cx="1946910" cy="368300"/>
          </a:xfrm>
          <a:prstGeom prst="rect">
            <a:avLst/>
          </a:prstGeom>
          <a:noFill/>
        </p:spPr>
        <p:txBody>
          <a:bodyPr wrap="none" rtlCol="0" anchor="t">
            <a:spAutoFit/>
          </a:bodyPr>
          <a:p>
            <a:r>
              <a:rPr lang="en-US" altLang="zh-CN">
                <a:sym typeface="+mn-ea"/>
              </a:rPr>
              <a:t>Protos </a:t>
            </a:r>
            <a:r>
              <a:rPr lang="zh-CN" altLang="en-US">
                <a:sym typeface="+mn-ea"/>
              </a:rPr>
              <a:t>DataStore</a:t>
            </a:r>
            <a:endParaRPr lang="zh-CN" altLang="en-US"/>
          </a:p>
        </p:txBody>
      </p:sp>
      <p:sp>
        <p:nvSpPr>
          <p:cNvPr id="5" name="左大括号 4"/>
          <p:cNvSpPr/>
          <p:nvPr/>
        </p:nvSpPr>
        <p:spPr>
          <a:xfrm>
            <a:off x="184785" y="499745"/>
            <a:ext cx="569595" cy="61601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754380" y="440055"/>
            <a:ext cx="10777220" cy="306705"/>
          </a:xfrm>
          <a:prstGeom prst="rect">
            <a:avLst/>
          </a:prstGeom>
          <a:noFill/>
        </p:spPr>
        <p:txBody>
          <a:bodyPr wrap="none" rtlCol="0">
            <a:spAutoFit/>
          </a:bodyPr>
          <a:p>
            <a:pPr algn="l"/>
            <a:r>
              <a:rPr lang="zh-CN" altLang="en-US" sz="1400"/>
              <a:t>Proto DataStore </a:t>
            </a:r>
            <a:r>
              <a:rPr lang="en-US" altLang="zh-CN" sz="1400"/>
              <a:t>:使用由 Protocol Buffers 支持的类型化对象来存储较小的数据集，同时提供类型安全性。它消除了使用键值对的需要。</a:t>
            </a:r>
            <a:endParaRPr lang="en-US" altLang="zh-CN" sz="1400"/>
          </a:p>
        </p:txBody>
      </p:sp>
      <p:sp>
        <p:nvSpPr>
          <p:cNvPr id="7" name="文本框 6"/>
          <p:cNvSpPr txBox="1"/>
          <p:nvPr/>
        </p:nvSpPr>
        <p:spPr>
          <a:xfrm>
            <a:off x="754380" y="806450"/>
            <a:ext cx="10763250" cy="2461260"/>
          </a:xfrm>
          <a:prstGeom prst="rect">
            <a:avLst/>
          </a:prstGeom>
          <a:noFill/>
        </p:spPr>
        <p:txBody>
          <a:bodyPr wrap="none" rtlCol="0">
            <a:spAutoFit/>
          </a:bodyPr>
          <a:p>
            <a:pPr algn="l"/>
            <a:r>
              <a:rPr lang="zh-CN" altLang="en-US" sz="1400"/>
              <a:t>Protocol Buffers：一种用于序列化结构化数据的语言中立、平台中立的机制。</a:t>
            </a:r>
            <a:endParaRPr lang="zh-CN" altLang="en-US" sz="1400"/>
          </a:p>
          <a:p>
            <a:pPr algn="l"/>
            <a:r>
              <a:rPr lang="zh-CN" altLang="en-US" sz="1400"/>
              <a:t>它比 XML 更快、更小、更简单、更少歧义，并且比其他类似的数据格式更易于阅读。</a:t>
            </a:r>
            <a:endParaRPr lang="zh-CN" altLang="en-US" sz="1400"/>
          </a:p>
          <a:p>
            <a:pPr algn="l"/>
            <a:r>
              <a:rPr lang="zh-CN" altLang="en-US" sz="1400"/>
              <a:t>syntax：指定使用 proto3 语法。</a:t>
            </a:r>
            <a:endParaRPr lang="zh-CN" altLang="en-US" sz="1400"/>
          </a:p>
          <a:p>
            <a:pPr algn="l"/>
            <a:r>
              <a:rPr lang="zh-CN" altLang="en-US" sz="1400"/>
              <a:t>java_package：为生成的类指定包声明的文件选项，这有助于防止不同项目之间的命名冲突。</a:t>
            </a:r>
            <a:endParaRPr lang="zh-CN" altLang="en-US" sz="1400"/>
          </a:p>
          <a:p>
            <a:pPr algn="l"/>
            <a:r>
              <a:rPr lang="zh-CN" altLang="en-US" sz="1400"/>
              <a:t>java_multiple_files：指定是否为此 .proto 仅生成具有嵌套子类的单个文件（设置为 false 时），</a:t>
            </a:r>
            <a:endParaRPr lang="zh-CN" altLang="en-US" sz="1400"/>
          </a:p>
          <a:p>
            <a:pPr algn="l"/>
            <a:r>
              <a:rPr lang="zh-CN" altLang="en-US" sz="1400"/>
              <a:t>或者是否将为每个顶级消息类型生成单独的文件（设置为 true 时）；默认为 </a:t>
            </a:r>
            <a:r>
              <a:rPr lang="zh-CN" altLang="en-US" sz="1400">
                <a:sym typeface="+mn-ea"/>
              </a:rPr>
              <a:t>false 。</a:t>
            </a:r>
            <a:endParaRPr lang="zh-CN" altLang="en-US" sz="1400">
              <a:sym typeface="+mn-ea"/>
            </a:endParaRPr>
          </a:p>
          <a:p>
            <a:pPr algn="l"/>
            <a:r>
              <a:rPr lang="zh-CN" altLang="en-US" sz="1400"/>
              <a:t>message：</a:t>
            </a:r>
            <a:r>
              <a:rPr lang="zh-CN" altLang="en-US" sz="1400">
                <a:sym typeface="+mn-ea"/>
              </a:rPr>
              <a:t>message </a:t>
            </a:r>
            <a:r>
              <a:rPr lang="zh-CN" altLang="en-US" sz="1400"/>
              <a:t>是包含一组类型字段的聚合。许多标准的简单数据类型可用作字段类型，</a:t>
            </a:r>
            <a:endParaRPr lang="zh-CN" altLang="en-US" sz="1400"/>
          </a:p>
          <a:p>
            <a:pPr algn="l"/>
            <a:r>
              <a:rPr lang="zh-CN" altLang="en-US" sz="1400"/>
              <a:t>包括 bool、int32、float、double 和 string。还可以通过使用其他 </a:t>
            </a:r>
            <a:r>
              <a:rPr lang="zh-CN" altLang="en-US" sz="1400">
                <a:sym typeface="+mn-ea"/>
              </a:rPr>
              <a:t>message </a:t>
            </a:r>
            <a:r>
              <a:rPr lang="zh-CN" altLang="en-US" sz="1400"/>
              <a:t>类型作为字段类型添加更多结构。</a:t>
            </a:r>
            <a:endParaRPr lang="zh-CN" altLang="en-US" sz="1400"/>
          </a:p>
          <a:p>
            <a:pPr algn="l"/>
            <a:r>
              <a:rPr lang="zh-CN" altLang="en-US" sz="1400"/>
              <a:t>每个元素上的 = 1, = 2 标记标识该字段在二进制编码中使用的唯一“标签”—— 就像排序的 ID。使用消息类型后，不应更改这些数字。</a:t>
            </a:r>
            <a:endParaRPr lang="zh-CN" altLang="en-US" sz="1400"/>
          </a:p>
          <a:p>
            <a:pPr algn="l"/>
            <a:r>
              <a:rPr lang="zh-CN" altLang="en-US" sz="1400"/>
              <a:t>当在 .proto 上运行协议缓冲区编译器时，编译器会以选择的语言生成代码。当编译器运行时，</a:t>
            </a:r>
            <a:endParaRPr lang="zh-CN" altLang="en-US" sz="1400"/>
          </a:p>
          <a:p>
            <a:pPr algn="l"/>
            <a:r>
              <a:rPr lang="zh-CN" altLang="en-US" sz="1400"/>
              <a:t>这会导致在应用程序的 build/generated/source/proto... 目录生成代码。</a:t>
            </a:r>
            <a:endParaRPr lang="zh-CN" altLang="en-US" sz="1400"/>
          </a:p>
        </p:txBody>
      </p:sp>
      <p:sp>
        <p:nvSpPr>
          <p:cNvPr id="8" name="文本框 7"/>
          <p:cNvSpPr txBox="1"/>
          <p:nvPr/>
        </p:nvSpPr>
        <p:spPr>
          <a:xfrm>
            <a:off x="754380" y="3327400"/>
            <a:ext cx="8325485" cy="1383665"/>
          </a:xfrm>
          <a:prstGeom prst="rect">
            <a:avLst/>
          </a:prstGeom>
          <a:noFill/>
        </p:spPr>
        <p:txBody>
          <a:bodyPr wrap="none" rtlCol="0">
            <a:spAutoFit/>
          </a:bodyPr>
          <a:p>
            <a:pPr algn="l"/>
            <a:r>
              <a:rPr lang="zh-CN" altLang="en-US" sz="1400"/>
              <a:t>Serializer：确定存储时数据的最终格式以及如何正确访问它。通过在创建 </a:t>
            </a:r>
            <a:r>
              <a:rPr lang="zh-CN" altLang="en-US" sz="1400">
                <a:sym typeface="+mn-ea"/>
              </a:rPr>
              <a:t>DataStore 的时候进行设置。</a:t>
            </a:r>
            <a:endParaRPr lang="zh-CN" altLang="en-US" sz="1400"/>
          </a:p>
          <a:p>
            <a:pPr algn="l"/>
            <a:r>
              <a:rPr lang="zh-CN" altLang="en-US" sz="1400"/>
              <a:t>defaultValue：如果没有找到数据返回什么结果。</a:t>
            </a:r>
            <a:endParaRPr lang="zh-CN" altLang="en-US" sz="1400"/>
          </a:p>
          <a:p>
            <a:pPr algn="l"/>
            <a:r>
              <a:rPr lang="zh-CN" altLang="en-US" sz="1400"/>
              <a:t>writeTo：如何将我们的数据对象的内存表示转换为适合存储的格式。</a:t>
            </a:r>
            <a:endParaRPr lang="zh-CN" altLang="en-US" sz="1400"/>
          </a:p>
          <a:p>
            <a:pPr algn="l"/>
            <a:r>
              <a:rPr lang="zh-CN" altLang="en-US" sz="1400"/>
              <a:t>readFrom：如何从存储格式转换为对应的内存表示。</a:t>
            </a:r>
            <a:endParaRPr lang="zh-CN" altLang="en-US" sz="1400"/>
          </a:p>
          <a:p>
            <a:pPr algn="l"/>
            <a:r>
              <a:rPr lang="zh-CN" altLang="en-US" sz="1400"/>
              <a:t>为了使代码尽可能安全，请处理 CorruptionException 以避免由于格式损坏而无法对文件进行反序列化。</a:t>
            </a:r>
            <a:endParaRPr lang="zh-CN" altLang="en-US" sz="1400"/>
          </a:p>
          <a:p>
            <a:pPr algn="l"/>
            <a:r>
              <a:rPr lang="zh-CN" altLang="en-US" sz="1400"/>
              <a:t>也可以通过给 </a:t>
            </a:r>
            <a:r>
              <a:rPr lang="zh-CN" altLang="en-US" sz="1400">
                <a:sym typeface="+mn-ea"/>
              </a:rPr>
              <a:t>DataStore  设置 </a:t>
            </a:r>
            <a:r>
              <a:rPr lang="zh-CN" altLang="en-US" sz="1400"/>
              <a:t>ReplaceFileCorruptionHandler 来实现。</a:t>
            </a:r>
            <a:endParaRPr lang="zh-CN" altLang="en-US" sz="1400"/>
          </a:p>
        </p:txBody>
      </p:sp>
      <p:sp>
        <p:nvSpPr>
          <p:cNvPr id="9" name="文本框 8"/>
          <p:cNvSpPr txBox="1"/>
          <p:nvPr/>
        </p:nvSpPr>
        <p:spPr>
          <a:xfrm>
            <a:off x="754380" y="4770755"/>
            <a:ext cx="3680460" cy="306705"/>
          </a:xfrm>
          <a:prstGeom prst="rect">
            <a:avLst/>
          </a:prstGeom>
          <a:noFill/>
        </p:spPr>
        <p:txBody>
          <a:bodyPr wrap="none" rtlCol="0">
            <a:spAutoFit/>
          </a:bodyPr>
          <a:p>
            <a:pPr algn="l"/>
            <a:r>
              <a:rPr lang="zh-CN" altLang="en-US" sz="1400"/>
              <a:t>读取数据：与 </a:t>
            </a:r>
            <a:r>
              <a:rPr lang="en-US" altLang="zh-CN" sz="1400"/>
              <a:t>DataStore Preferences </a:t>
            </a:r>
            <a:r>
              <a:rPr lang="zh-CN" altLang="en-US" sz="1400"/>
              <a:t>类似。</a:t>
            </a:r>
            <a:endParaRPr lang="zh-CN" altLang="en-US" sz="1400"/>
          </a:p>
        </p:txBody>
      </p:sp>
      <p:sp>
        <p:nvSpPr>
          <p:cNvPr id="10" name="文本框 9"/>
          <p:cNvSpPr txBox="1"/>
          <p:nvPr/>
        </p:nvSpPr>
        <p:spPr>
          <a:xfrm>
            <a:off x="754380" y="5137150"/>
            <a:ext cx="6974840" cy="953135"/>
          </a:xfrm>
          <a:prstGeom prst="rect">
            <a:avLst/>
          </a:prstGeom>
          <a:noFill/>
        </p:spPr>
        <p:txBody>
          <a:bodyPr wrap="none" rtlCol="0">
            <a:spAutoFit/>
          </a:bodyPr>
          <a:p>
            <a:pPr algn="l"/>
            <a:r>
              <a:rPr lang="zh-CN" altLang="en-US" sz="1400"/>
              <a:t>DataStore&lt;UserPreferences&gt;.updateData(transform: suspend (t: T) -&gt; T)：写入数据。</a:t>
            </a:r>
            <a:endParaRPr lang="zh-CN" altLang="en-US" sz="1400"/>
          </a:p>
          <a:p>
            <a:pPr algn="l"/>
            <a:r>
              <a:rPr lang="zh-CN" altLang="en-US" sz="1400"/>
              <a:t>toBuilder()：获取 Preferences 的 Builder 版本，“解锁”它以进行更改。</a:t>
            </a:r>
            <a:endParaRPr lang="zh-CN" altLang="en-US" sz="1400"/>
          </a:p>
          <a:p>
            <a:pPr algn="l"/>
            <a:r>
              <a:rPr lang="zh-CN" altLang="en-US" sz="1400"/>
              <a:t>setShowCompleted(completed)：设置新的值。</a:t>
            </a:r>
            <a:endParaRPr lang="zh-CN" altLang="en-US" sz="1400"/>
          </a:p>
          <a:p>
            <a:pPr algn="l"/>
            <a:r>
              <a:rPr lang="zh-CN" altLang="en-US" sz="1400"/>
              <a:t>build()：通过将其转换回 Preferences 来完成更新。</a:t>
            </a:r>
            <a:endParaRPr lang="zh-CN" altLang="en-US" sz="1400"/>
          </a:p>
        </p:txBody>
      </p:sp>
      <p:sp>
        <p:nvSpPr>
          <p:cNvPr id="12" name="文本框 11"/>
          <p:cNvSpPr txBox="1"/>
          <p:nvPr/>
        </p:nvSpPr>
        <p:spPr>
          <a:xfrm>
            <a:off x="754380" y="6149975"/>
            <a:ext cx="5285105" cy="306705"/>
          </a:xfrm>
          <a:prstGeom prst="rect">
            <a:avLst/>
          </a:prstGeom>
          <a:noFill/>
        </p:spPr>
        <p:txBody>
          <a:bodyPr wrap="none" rtlCol="0">
            <a:spAutoFit/>
          </a:bodyPr>
          <a:p>
            <a:pPr algn="l"/>
            <a:r>
              <a:rPr lang="zh-CN" altLang="en-US" sz="1400"/>
              <a:t>SharedPreferencesMigration：</a:t>
            </a:r>
            <a:r>
              <a:rPr lang="zh-CN" altLang="en-US" sz="1400">
                <a:sym typeface="+mn-ea"/>
              </a:rPr>
              <a:t>与 </a:t>
            </a:r>
            <a:r>
              <a:rPr lang="en-US" altLang="zh-CN" sz="1400">
                <a:sym typeface="+mn-ea"/>
              </a:rPr>
              <a:t>DataStore Preferences </a:t>
            </a:r>
            <a:r>
              <a:rPr lang="zh-CN" altLang="en-US" sz="1400">
                <a:sym typeface="+mn-ea"/>
              </a:rPr>
              <a:t>类似。</a:t>
            </a:r>
            <a:r>
              <a:rPr lang="zh-CN" altLang="en-US" sz="1400"/>
              <a:t> </a:t>
            </a:r>
            <a:endParaRPr lang="zh-CN" altLang="en-US" sz="1400"/>
          </a:p>
        </p:txBody>
      </p:sp>
      <p:sp>
        <p:nvSpPr>
          <p:cNvPr id="14" name="文本框 13"/>
          <p:cNvSpPr txBox="1"/>
          <p:nvPr/>
        </p:nvSpPr>
        <p:spPr>
          <a:xfrm>
            <a:off x="836295" y="6516370"/>
            <a:ext cx="5876290" cy="306705"/>
          </a:xfrm>
          <a:prstGeom prst="rect">
            <a:avLst/>
          </a:prstGeom>
          <a:noFill/>
        </p:spPr>
        <p:txBody>
          <a:bodyPr wrap="none" rtlCol="0">
            <a:spAutoFit/>
          </a:bodyPr>
          <a:p>
            <a:pPr algn="l"/>
            <a:r>
              <a:rPr lang="zh-CN" altLang="en-US" sz="1400">
                <a:sym typeface="+mn-ea"/>
              </a:rPr>
              <a:t>DataStore&lt;Preferences&gt;.catch(action:</a:t>
            </a:r>
            <a:r>
              <a:rPr lang="zh-CN" altLang="en-US" sz="1400">
                <a:sym typeface="+mn-ea"/>
              </a:rPr>
              <a:t>与 </a:t>
            </a:r>
            <a:r>
              <a:rPr lang="en-US" altLang="zh-CN" sz="1400">
                <a:sym typeface="+mn-ea"/>
              </a:rPr>
              <a:t>DataStore Preferences </a:t>
            </a:r>
            <a:r>
              <a:rPr lang="zh-CN" altLang="en-US" sz="1400">
                <a:sym typeface="+mn-ea"/>
              </a:rPr>
              <a:t>类似。</a:t>
            </a:r>
            <a:r>
              <a:rPr lang="zh-CN" altLang="en-US" sz="1400">
                <a:sym typeface="+mn-ea"/>
              </a:rPr>
              <a:t> </a:t>
            </a:r>
            <a:endParaRPr lang="zh-CN"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858385" y="83185"/>
            <a:ext cx="2475230" cy="368300"/>
          </a:xfrm>
          <a:prstGeom prst="rect">
            <a:avLst/>
          </a:prstGeom>
          <a:noFill/>
        </p:spPr>
        <p:txBody>
          <a:bodyPr wrap="none" rtlCol="0" anchor="t">
            <a:spAutoFit/>
          </a:bodyPr>
          <a:p>
            <a:pPr algn="l"/>
            <a:r>
              <a:rPr lang="zh-CN" altLang="en-US">
                <a:sym typeface="+mn-ea"/>
              </a:rPr>
              <a:t>DataStore serialization</a:t>
            </a:r>
            <a:endParaRPr lang="zh-CN" altLang="en-US">
              <a:sym typeface="+mn-ea"/>
            </a:endParaRPr>
          </a:p>
        </p:txBody>
      </p:sp>
      <p:sp>
        <p:nvSpPr>
          <p:cNvPr id="5" name="左大括号 4"/>
          <p:cNvSpPr/>
          <p:nvPr/>
        </p:nvSpPr>
        <p:spPr>
          <a:xfrm>
            <a:off x="219710" y="476250"/>
            <a:ext cx="511810" cy="62998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929005" y="511175"/>
            <a:ext cx="11110595" cy="1168400"/>
          </a:xfrm>
          <a:prstGeom prst="rect">
            <a:avLst/>
          </a:prstGeom>
          <a:noFill/>
        </p:spPr>
        <p:txBody>
          <a:bodyPr wrap="none" rtlCol="0">
            <a:spAutoFit/>
          </a:bodyPr>
          <a:p>
            <a:pPr algn="l"/>
            <a:r>
              <a:rPr lang="zh-CN" altLang="en-US" sz="1400"/>
              <a:t>DataStore 还允许自定义并使用数据类和 Kotlin 序列化，既提供 Proto DataStore 的类型安全优势，但不必使用 protobufs。</a:t>
            </a:r>
            <a:endParaRPr lang="zh-CN" altLang="en-US" sz="1400"/>
          </a:p>
          <a:p>
            <a:pPr algn="l"/>
            <a:r>
              <a:rPr lang="zh-CN" altLang="en-US" sz="1400"/>
              <a:t>Preferences DataStore 通过在其低级 Proto 实现之上添加一个附加层来简化使用 protobufs。</a:t>
            </a:r>
            <a:r>
              <a:rPr lang="en-US" altLang="zh-CN" sz="1400"/>
              <a:t>DataStore </a:t>
            </a:r>
            <a:r>
              <a:rPr lang="zh-CN" altLang="en-US" sz="1400"/>
              <a:t>底层提供了 PreferencesSerializer，</a:t>
            </a:r>
            <a:endParaRPr lang="zh-CN" altLang="en-US" sz="1400"/>
          </a:p>
          <a:p>
            <a:pPr algn="l"/>
            <a:r>
              <a:rPr lang="zh-CN" altLang="en-US" sz="1400"/>
              <a:t>这个类只提供了一个额外的步骤，将键值对转换为 protobufs，反之亦然。如果想使用 Kotlin 序列化来构造数据，</a:t>
            </a:r>
            <a:endParaRPr lang="zh-CN" altLang="en-US" sz="1400"/>
          </a:p>
          <a:p>
            <a:pPr algn="l"/>
            <a:r>
              <a:rPr lang="zh-CN" altLang="en-US" sz="1400"/>
              <a:t>只需要定义一个完全不可变的数据类并实现一个 DataStore 序列化器。DataStore 依赖于为数据类自动生成的 equals 和 hashCode。</a:t>
            </a:r>
            <a:endParaRPr lang="zh-CN" altLang="en-US" sz="1400"/>
          </a:p>
          <a:p>
            <a:pPr algn="l"/>
            <a:r>
              <a:rPr lang="zh-CN" altLang="en-US" sz="1400"/>
              <a:t>数据类还生成对调试和更新数据有用的 toString 和 </a:t>
            </a:r>
            <a:r>
              <a:rPr lang="en-US" altLang="zh-CN" sz="1400"/>
              <a:t>copy </a:t>
            </a:r>
            <a:r>
              <a:rPr lang="zh-CN" altLang="en-US" sz="1400"/>
              <a:t>函数。数据类不一定是不可变的，因此请确保在任何地方都使用 val。</a:t>
            </a:r>
            <a:endParaRPr lang="zh-CN" altLang="en-US" sz="1400"/>
          </a:p>
        </p:txBody>
      </p:sp>
      <p:sp>
        <p:nvSpPr>
          <p:cNvPr id="7" name="文本框 6"/>
          <p:cNvSpPr txBox="1"/>
          <p:nvPr/>
        </p:nvSpPr>
        <p:spPr>
          <a:xfrm>
            <a:off x="929005" y="1739265"/>
            <a:ext cx="10168890" cy="1168400"/>
          </a:xfrm>
          <a:prstGeom prst="rect">
            <a:avLst/>
          </a:prstGeom>
          <a:noFill/>
        </p:spPr>
        <p:txBody>
          <a:bodyPr wrap="none" rtlCol="0">
            <a:spAutoFit/>
          </a:bodyPr>
          <a:p>
            <a:pPr algn="l"/>
            <a:r>
              <a:rPr lang="zh-CN" altLang="en-US" sz="1400"/>
              <a:t>Kotlin 序列化支持多种格式，包括 JSON 和 Protocol Buffers。为了使用 Kotlin 序列化读取数据类并将其写入 JSON，</a:t>
            </a:r>
            <a:endParaRPr lang="zh-CN" altLang="en-US" sz="1400"/>
          </a:p>
          <a:p>
            <a:pPr algn="l"/>
            <a:r>
              <a:rPr lang="zh-CN" altLang="en-US" sz="1400"/>
              <a:t>需要使用 @Serializable 注释数据类并覆盖 Serializer 的 writeTo() 和 readFrom()。Parcelables 与 DataStore 一起使用并不安全，</a:t>
            </a:r>
            <a:endParaRPr lang="zh-CN" altLang="en-US" sz="1400"/>
          </a:p>
          <a:p>
            <a:pPr algn="l"/>
            <a:r>
              <a:rPr lang="zh-CN" altLang="en-US" sz="1400"/>
              <a:t>因为数据格式可能会在 Android 版本之间发生变化。</a:t>
            </a:r>
            <a:endParaRPr lang="zh-CN" altLang="en-US" sz="1400"/>
          </a:p>
          <a:p>
            <a:pPr algn="l"/>
            <a:r>
              <a:rPr lang="zh-CN" altLang="en-US" sz="1400"/>
              <a:t>将 DataStore 与 Kotlin 序列化和数据类一起使用可以减少样板文件并帮助简化代码，但是，必须注意不要通过可变性引入错误。</a:t>
            </a:r>
            <a:endParaRPr lang="zh-CN" altLang="en-US" sz="1400"/>
          </a:p>
          <a:p>
            <a:pPr algn="l"/>
            <a:r>
              <a:rPr lang="zh-CN" altLang="en-US" sz="1400"/>
              <a:t>需要做的就是定义数据类并实现序列化程序。</a:t>
            </a:r>
            <a:endParaRPr lang="zh-CN"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67785" y="94615"/>
            <a:ext cx="4456430" cy="368300"/>
          </a:xfrm>
          <a:prstGeom prst="rect">
            <a:avLst/>
          </a:prstGeom>
          <a:noFill/>
        </p:spPr>
        <p:txBody>
          <a:bodyPr wrap="none" rtlCol="0" anchor="t">
            <a:spAutoFit/>
          </a:bodyPr>
          <a:p>
            <a:pPr algn="l"/>
            <a:r>
              <a:rPr lang="zh-CN" altLang="en-US">
                <a:sym typeface="+mn-ea"/>
              </a:rPr>
              <a:t>配置项目的构建：Gradle 和 AGP 构建 API</a:t>
            </a:r>
            <a:endParaRPr lang="zh-CN" altLang="en-US"/>
          </a:p>
        </p:txBody>
      </p:sp>
      <p:sp>
        <p:nvSpPr>
          <p:cNvPr id="5" name="左大括号 4"/>
          <p:cNvSpPr/>
          <p:nvPr/>
        </p:nvSpPr>
        <p:spPr>
          <a:xfrm>
            <a:off x="139065" y="462915"/>
            <a:ext cx="557530" cy="62534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832485" y="462915"/>
            <a:ext cx="8669020" cy="645160"/>
          </a:xfrm>
          <a:prstGeom prst="rect">
            <a:avLst/>
          </a:prstGeom>
          <a:noFill/>
        </p:spPr>
        <p:txBody>
          <a:bodyPr wrap="none" rtlCol="0">
            <a:spAutoFit/>
          </a:bodyPr>
          <a:p>
            <a:pPr algn="l"/>
            <a:r>
              <a:rPr lang="zh-CN" altLang="en-US"/>
              <a:t>要构建 Android 项目，需要使用 Android Gradle 插件配置 Gradle 构建文件。 </a:t>
            </a:r>
            <a:endParaRPr lang="zh-CN" altLang="en-US"/>
          </a:p>
          <a:p>
            <a:pPr algn="l"/>
            <a:r>
              <a:rPr lang="zh-CN" altLang="en-US"/>
              <a:t>Android Gradle 插件知道如何构建和打包 Android 项目，无论它是应用程序还是库。</a:t>
            </a:r>
            <a:endParaRPr lang="zh-CN" altLang="en-US"/>
          </a:p>
        </p:txBody>
      </p:sp>
      <p:sp>
        <p:nvSpPr>
          <p:cNvPr id="7" name="文本框 6"/>
          <p:cNvSpPr txBox="1"/>
          <p:nvPr/>
        </p:nvSpPr>
        <p:spPr>
          <a:xfrm>
            <a:off x="832485" y="1243330"/>
            <a:ext cx="10672445" cy="645160"/>
          </a:xfrm>
          <a:prstGeom prst="rect">
            <a:avLst/>
          </a:prstGeom>
          <a:noFill/>
        </p:spPr>
        <p:txBody>
          <a:bodyPr wrap="none" rtlCol="0">
            <a:spAutoFit/>
          </a:bodyPr>
          <a:p>
            <a:pPr algn="l"/>
            <a:r>
              <a:rPr lang="zh-CN" altLang="en-US"/>
              <a:t>Tasks：Gradle 的构建过程围绕称为任务的工作单元展开。这些任务接收输入，采取行动执行某些工作，</a:t>
            </a:r>
            <a:endParaRPr lang="zh-CN" altLang="en-US"/>
          </a:p>
          <a:p>
            <a:pPr algn="l"/>
            <a:r>
              <a:rPr lang="zh-CN" altLang="en-US"/>
              <a:t>并根据他们执行的行动产生输出。</a:t>
            </a:r>
            <a:endParaRPr lang="zh-CN" altLang="en-US"/>
          </a:p>
        </p:txBody>
      </p:sp>
      <p:sp>
        <p:nvSpPr>
          <p:cNvPr id="8" name="文本框 7"/>
          <p:cNvSpPr txBox="1"/>
          <p:nvPr/>
        </p:nvSpPr>
        <p:spPr>
          <a:xfrm>
            <a:off x="832485" y="2023745"/>
            <a:ext cx="10878820" cy="368300"/>
          </a:xfrm>
          <a:prstGeom prst="rect">
            <a:avLst/>
          </a:prstGeom>
          <a:noFill/>
        </p:spPr>
        <p:txBody>
          <a:bodyPr wrap="none" rtlCol="0">
            <a:spAutoFit/>
          </a:bodyPr>
          <a:p>
            <a:pPr algn="l"/>
            <a:r>
              <a:rPr lang="zh-CN" altLang="en-US"/>
              <a:t>Android Gradle Plugin：定义自己的任务并知道这些任务需要以什么顺序运行才能构建一个 android 项目。</a:t>
            </a:r>
            <a:endParaRPr lang="zh-CN" altLang="en-US"/>
          </a:p>
        </p:txBody>
      </p:sp>
      <p:sp>
        <p:nvSpPr>
          <p:cNvPr id="9" name="文本框 8"/>
          <p:cNvSpPr txBox="1"/>
          <p:nvPr/>
        </p:nvSpPr>
        <p:spPr>
          <a:xfrm>
            <a:off x="832485" y="2527300"/>
            <a:ext cx="10585450" cy="645160"/>
          </a:xfrm>
          <a:prstGeom prst="rect">
            <a:avLst/>
          </a:prstGeom>
          <a:noFill/>
        </p:spPr>
        <p:txBody>
          <a:bodyPr wrap="none" rtlCol="0">
            <a:spAutoFit/>
          </a:bodyPr>
          <a:p>
            <a:pPr algn="l"/>
            <a:r>
              <a:rPr lang="zh-CN" altLang="en-US"/>
              <a:t>Gradle 构建文件：配置语法称为 Gradle DSL，它为开发人员定义了一种配置插件的方式。 Gradle 解析 </a:t>
            </a:r>
            <a:endParaRPr lang="zh-CN" altLang="en-US"/>
          </a:p>
          <a:p>
            <a:pPr algn="l"/>
            <a:r>
              <a:rPr lang="zh-CN" altLang="en-US"/>
              <a:t>build.gradle 文件中的 android DSL 块，并创建 ApplicationExtension 和 BuildType 等 AGP DSL 对象。</a:t>
            </a:r>
            <a:endParaRPr lang="zh-CN" altLang="en-US"/>
          </a:p>
        </p:txBody>
      </p:sp>
      <p:sp>
        <p:nvSpPr>
          <p:cNvPr id="10" name="文本框 9"/>
          <p:cNvSpPr txBox="1"/>
          <p:nvPr/>
        </p:nvSpPr>
        <p:spPr>
          <a:xfrm>
            <a:off x="832485" y="3307715"/>
            <a:ext cx="11149965" cy="2030095"/>
          </a:xfrm>
          <a:prstGeom prst="rect">
            <a:avLst/>
          </a:prstGeom>
          <a:noFill/>
        </p:spPr>
        <p:txBody>
          <a:bodyPr wrap="none" rtlCol="0">
            <a:spAutoFit/>
          </a:bodyPr>
          <a:p>
            <a:pPr algn="l"/>
            <a:r>
              <a:rPr lang="zh-CN" altLang="en-US"/>
              <a:t>构建阶段：Gradle 分三个阶段评估和运行构建。初始化、配置和执行。</a:t>
            </a:r>
            <a:endParaRPr lang="zh-CN" altLang="en-US"/>
          </a:p>
          <a:p>
            <a:pPr algn="l"/>
            <a:r>
              <a:rPr lang="zh-CN" altLang="en-US"/>
              <a:t>在初始化阶段，Gradle 决定构建中包含哪些项目，并为每个项目创建一个 Project 实例。为了决定构建中包含</a:t>
            </a:r>
            <a:endParaRPr lang="zh-CN" altLang="en-US"/>
          </a:p>
          <a:p>
            <a:pPr algn="l"/>
            <a:r>
              <a:rPr lang="zh-CN" altLang="en-US"/>
              <a:t>哪些项目，Gradle 首先查找 settings.gradle 文件来决定是单项目构建还是多项目构建。</a:t>
            </a:r>
            <a:endParaRPr lang="zh-CN" altLang="en-US"/>
          </a:p>
          <a:p>
            <a:pPr algn="l"/>
            <a:r>
              <a:rPr lang="zh-CN" altLang="en-US"/>
              <a:t>在配置阶段，Gradle 评估构建中包含的项目的所有构建脚本，应用插件，使用 DSL 对象配置构建，</a:t>
            </a:r>
            <a:endParaRPr lang="zh-CN" altLang="en-US"/>
          </a:p>
          <a:p>
            <a:pPr algn="l"/>
            <a:r>
              <a:rPr lang="zh-CN" altLang="en-US"/>
              <a:t>最后懒惰地注册任务及其输入。无论请求运行哪个任务，配置阶段都会运行。为了使构建保持简短和高效，</a:t>
            </a:r>
            <a:endParaRPr lang="zh-CN" altLang="en-US"/>
          </a:p>
          <a:p>
            <a:pPr algn="l"/>
            <a:r>
              <a:rPr lang="zh-CN" altLang="en-US"/>
              <a:t>请避免在配置阶段执行任何耗时的操作。</a:t>
            </a:r>
            <a:endParaRPr lang="zh-CN" altLang="en-US"/>
          </a:p>
          <a:p>
            <a:pPr algn="l"/>
            <a:r>
              <a:rPr lang="zh-CN" altLang="en-US"/>
              <a:t>在执行阶段，Gradle 执行构建所需的一组任务。</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855845" y="117475"/>
            <a:ext cx="2480945" cy="368300"/>
          </a:xfrm>
          <a:prstGeom prst="rect">
            <a:avLst/>
          </a:prstGeom>
          <a:noFill/>
        </p:spPr>
        <p:txBody>
          <a:bodyPr wrap="none" rtlCol="0" anchor="t">
            <a:spAutoFit/>
          </a:bodyPr>
          <a:p>
            <a:pPr algn="l"/>
            <a:r>
              <a:rPr lang="zh-CN" altLang="en-US">
                <a:sym typeface="+mn-ea"/>
              </a:rPr>
              <a:t>扩展项目的构建：AGP</a:t>
            </a:r>
            <a:endParaRPr lang="zh-CN" altLang="en-US"/>
          </a:p>
        </p:txBody>
      </p:sp>
      <p:sp>
        <p:nvSpPr>
          <p:cNvPr id="5" name="左大括号 4"/>
          <p:cNvSpPr/>
          <p:nvPr/>
        </p:nvSpPr>
        <p:spPr>
          <a:xfrm>
            <a:off x="138430" y="650240"/>
            <a:ext cx="430530" cy="59982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649605" y="650240"/>
            <a:ext cx="8246745" cy="368300"/>
          </a:xfrm>
          <a:prstGeom prst="rect">
            <a:avLst/>
          </a:prstGeom>
          <a:noFill/>
        </p:spPr>
        <p:txBody>
          <a:bodyPr wrap="none" rtlCol="0">
            <a:spAutoFit/>
          </a:bodyPr>
          <a:p>
            <a:pPr algn="l"/>
            <a:r>
              <a:rPr lang="zh-CN" altLang="en-US"/>
              <a:t>从 7.0 版开始，</a:t>
            </a:r>
            <a:r>
              <a:rPr lang="zh-CN" altLang="en-US">
                <a:sym typeface="+mn-ea"/>
              </a:rPr>
              <a:t>AGP</a:t>
            </a:r>
            <a:r>
              <a:rPr lang="en-US" altLang="zh-CN"/>
              <a:t> </a:t>
            </a:r>
            <a:r>
              <a:rPr lang="zh-CN" altLang="en-US"/>
              <a:t>提供稳定的扩展点，用于操作变体配置和生成的构建工件。</a:t>
            </a:r>
            <a:endParaRPr lang="zh-CN" altLang="en-US"/>
          </a:p>
        </p:txBody>
      </p:sp>
      <p:sp>
        <p:nvSpPr>
          <p:cNvPr id="7" name="文本框 6"/>
          <p:cNvSpPr txBox="1"/>
          <p:nvPr/>
        </p:nvSpPr>
        <p:spPr>
          <a:xfrm>
            <a:off x="649605" y="1183005"/>
            <a:ext cx="11214100" cy="1198880"/>
          </a:xfrm>
          <a:prstGeom prst="rect">
            <a:avLst/>
          </a:prstGeom>
          <a:noFill/>
        </p:spPr>
        <p:txBody>
          <a:bodyPr wrap="none" rtlCol="0">
            <a:spAutoFit/>
          </a:bodyPr>
          <a:p>
            <a:pPr algn="l"/>
            <a:r>
              <a:rPr lang="zh-CN" altLang="en-US"/>
              <a:t>Gradle Tasks：配置阶段不建议执行任务功能，配置阶段是配置任务以影响其执行的时间。</a:t>
            </a:r>
            <a:endParaRPr lang="zh-CN" altLang="en-US"/>
          </a:p>
          <a:p>
            <a:pPr algn="l"/>
            <a:r>
              <a:rPr lang="zh-CN" altLang="en-US"/>
              <a:t>你可以告诉任务输入、参数和输出的位置。无论请求运行哪个任务，配置阶段都会运行。</a:t>
            </a:r>
            <a:endParaRPr lang="zh-CN" altLang="en-US"/>
          </a:p>
          <a:p>
            <a:pPr algn="l"/>
            <a:r>
              <a:rPr lang="zh-CN" altLang="en-US"/>
              <a:t>在配置阶段运行耗时的代码会导致配置时间过长。任务执行应该只发生在执行阶段，doFirst() 或 doLast() ，</a:t>
            </a:r>
            <a:endParaRPr lang="zh-CN" altLang="en-US"/>
          </a:p>
          <a:p>
            <a:pPr algn="l"/>
            <a:r>
              <a:rPr lang="zh-CN" altLang="en-US"/>
              <a:t>它们将分别在执行阶段的开始或结束时执行任务。我们建议将自定义任务和插件实现放在 buildSrc 文件夹中。</a:t>
            </a:r>
            <a:endParaRPr lang="zh-CN" altLang="en-US"/>
          </a:p>
        </p:txBody>
      </p:sp>
      <p:sp>
        <p:nvSpPr>
          <p:cNvPr id="8" name="文本框 7"/>
          <p:cNvSpPr txBox="1"/>
          <p:nvPr/>
        </p:nvSpPr>
        <p:spPr>
          <a:xfrm>
            <a:off x="649605" y="2546350"/>
            <a:ext cx="11299190" cy="1198880"/>
          </a:xfrm>
          <a:prstGeom prst="rect">
            <a:avLst/>
          </a:prstGeom>
          <a:noFill/>
        </p:spPr>
        <p:txBody>
          <a:bodyPr wrap="none" rtlCol="0">
            <a:spAutoFit/>
          </a:bodyPr>
          <a:p>
            <a:pPr algn="l"/>
            <a:r>
              <a:rPr lang="zh-CN" altLang="en-US"/>
              <a:t>buildSrc：Gradle 会自动编译此目录中的代码并将其放入构建脚本的类路径中。创建实例并继承 DefaultTask，</a:t>
            </a:r>
            <a:endParaRPr lang="zh-CN" altLang="en-US"/>
          </a:p>
          <a:p>
            <a:pPr algn="l"/>
            <a:r>
              <a:rPr lang="zh-CN" altLang="en-US"/>
              <a:t>给需要执行的方法添加 @TaskAction 注解，就可以加入编译流程。创建实例并继承 Plugin，实现它的 apply()。</a:t>
            </a:r>
            <a:endParaRPr lang="zh-CN" altLang="en-US"/>
          </a:p>
          <a:p>
            <a:pPr algn="l"/>
            <a:r>
              <a:rPr lang="zh-CN" altLang="en-US"/>
              <a:t>调用 project.tasks 的 register()，将实现的任务类添加进去。通过 dependsOn</a:t>
            </a:r>
            <a:r>
              <a:rPr lang="en-US" altLang="zh-CN"/>
              <a:t>() </a:t>
            </a:r>
            <a:r>
              <a:rPr lang="zh-CN" altLang="en-US"/>
              <a:t>方法告知插件需要依赖 </a:t>
            </a:r>
            <a:r>
              <a:rPr lang="en-US" altLang="zh-CN"/>
              <a:t>AGP </a:t>
            </a:r>
            <a:r>
              <a:rPr lang="zh-CN" altLang="en-US"/>
              <a:t>中</a:t>
            </a:r>
            <a:endParaRPr lang="zh-CN" altLang="en-US"/>
          </a:p>
          <a:p>
            <a:pPr algn="l"/>
            <a:r>
              <a:rPr lang="zh-CN" altLang="en-US"/>
              <a:t>的哪个任务。通过在需要应用 </a:t>
            </a:r>
            <a:r>
              <a:rPr lang="en-US" altLang="zh-CN"/>
              <a:t>Plugin </a:t>
            </a:r>
            <a:r>
              <a:rPr lang="zh-CN" altLang="en-US"/>
              <a:t>的模块中通过 apply 方法注册插件。</a:t>
            </a:r>
            <a:endParaRPr lang="zh-CN" altLang="en-US"/>
          </a:p>
        </p:txBody>
      </p:sp>
      <p:sp>
        <p:nvSpPr>
          <p:cNvPr id="9" name="文本框 8"/>
          <p:cNvSpPr txBox="1"/>
          <p:nvPr/>
        </p:nvSpPr>
        <p:spPr>
          <a:xfrm>
            <a:off x="649605" y="3909695"/>
            <a:ext cx="5973445" cy="368300"/>
          </a:xfrm>
          <a:prstGeom prst="rect">
            <a:avLst/>
          </a:prstGeom>
          <a:noFill/>
        </p:spPr>
        <p:txBody>
          <a:bodyPr wrap="none" rtlCol="0">
            <a:spAutoFit/>
          </a:bodyPr>
          <a:p>
            <a:pPr algn="l"/>
            <a:r>
              <a:rPr lang="zh-CN" altLang="en-US"/>
              <a:t>生命周期：AGP 在构建工件时为其生命周期提供扩展点。</a:t>
            </a:r>
            <a:endParaRPr lang="zh-CN" altLang="en-US"/>
          </a:p>
        </p:txBody>
      </p:sp>
      <p:sp>
        <p:nvSpPr>
          <p:cNvPr id="10" name="文本框 9"/>
          <p:cNvSpPr txBox="1"/>
          <p:nvPr/>
        </p:nvSpPr>
        <p:spPr>
          <a:xfrm>
            <a:off x="649605" y="4442460"/>
            <a:ext cx="11222355" cy="1753235"/>
          </a:xfrm>
          <a:prstGeom prst="rect">
            <a:avLst/>
          </a:prstGeom>
          <a:noFill/>
        </p:spPr>
        <p:txBody>
          <a:bodyPr wrap="none" rtlCol="0">
            <a:spAutoFit/>
          </a:bodyPr>
          <a:p>
            <a:pPr algn="l"/>
            <a:r>
              <a:rPr lang="zh-CN" altLang="en-US"/>
              <a:t>Variant：</a:t>
            </a:r>
            <a:r>
              <a:rPr lang="zh-CN" altLang="en-US">
                <a:sym typeface="+mn-ea"/>
              </a:rPr>
              <a:t>Variant</a:t>
            </a:r>
            <a:r>
              <a:rPr lang="zh-CN" altLang="en-US"/>
              <a:t>是可以构建的应用程序的不同版本。</a:t>
            </a:r>
            <a:r>
              <a:rPr lang="zh-CN" altLang="en-US">
                <a:sym typeface="+mn-ea"/>
              </a:rPr>
              <a:t>Variant</a:t>
            </a:r>
            <a:r>
              <a:rPr lang="zh-CN" altLang="en-US"/>
              <a:t>是通过组合构建类型（例如 </a:t>
            </a:r>
            <a:r>
              <a:rPr lang="en-US" altLang="zh-CN"/>
              <a:t>debug </a:t>
            </a:r>
            <a:r>
              <a:rPr lang="zh-CN" altLang="en-US"/>
              <a:t>和 </a:t>
            </a:r>
            <a:r>
              <a:rPr lang="en-US" altLang="zh-CN"/>
              <a:t>release</a:t>
            </a:r>
            <a:r>
              <a:rPr lang="zh-CN" altLang="en-US"/>
              <a:t>）</a:t>
            </a:r>
            <a:endParaRPr lang="zh-CN" altLang="en-US"/>
          </a:p>
          <a:p>
            <a:pPr algn="l"/>
            <a:r>
              <a:rPr lang="zh-CN" altLang="en-US"/>
              <a:t>以及构建脚本中定义的产品风格来创建的。AGP 通过解析构建脚本和在 android 块中设置的属性来开始构建。</a:t>
            </a:r>
            <a:endParaRPr lang="zh-CN" altLang="en-US"/>
          </a:p>
          <a:p>
            <a:pPr algn="l"/>
            <a:r>
              <a:rPr lang="zh-CN" altLang="en-US"/>
              <a:t>新的 Variant API 回调允许从 androidComponents 扩展添加 finalizeDSL() 回调。在这个回调中，</a:t>
            </a:r>
            <a:endParaRPr lang="zh-CN" altLang="en-US"/>
          </a:p>
          <a:p>
            <a:pPr algn="l"/>
            <a:r>
              <a:rPr lang="zh-CN" altLang="en-US"/>
              <a:t>可以在 DSL 对象用于创建变体之前更改它们。</a:t>
            </a:r>
            <a:endParaRPr lang="zh-CN" altLang="en-US"/>
          </a:p>
          <a:p>
            <a:pPr algn="l"/>
            <a:r>
              <a:rPr lang="zh-CN" altLang="en-US"/>
              <a:t>要禁用单元测试，可以使用 beforeVariants() 回调，它允许通过 VariantBuilder 对象进行此类更改。</a:t>
            </a:r>
            <a:endParaRPr lang="zh-CN" altLang="en-US"/>
          </a:p>
          <a:p>
            <a:pPr algn="l"/>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855845" y="117475"/>
            <a:ext cx="2480945" cy="368300"/>
          </a:xfrm>
          <a:prstGeom prst="rect">
            <a:avLst/>
          </a:prstGeom>
          <a:noFill/>
        </p:spPr>
        <p:txBody>
          <a:bodyPr wrap="none" rtlCol="0" anchor="t">
            <a:spAutoFit/>
          </a:bodyPr>
          <a:p>
            <a:pPr algn="l"/>
            <a:r>
              <a:rPr lang="zh-CN" altLang="en-US">
                <a:sym typeface="+mn-ea"/>
              </a:rPr>
              <a:t>扩展项目的构建：AGP</a:t>
            </a:r>
            <a:endParaRPr lang="zh-CN" altLang="en-US"/>
          </a:p>
        </p:txBody>
      </p:sp>
      <p:sp>
        <p:nvSpPr>
          <p:cNvPr id="5" name="左大括号 4"/>
          <p:cNvSpPr/>
          <p:nvPr/>
        </p:nvSpPr>
        <p:spPr>
          <a:xfrm>
            <a:off x="192405" y="543560"/>
            <a:ext cx="518795" cy="60483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862330" y="543560"/>
            <a:ext cx="5087620" cy="368300"/>
          </a:xfrm>
          <a:prstGeom prst="rect">
            <a:avLst/>
          </a:prstGeom>
          <a:noFill/>
        </p:spPr>
        <p:txBody>
          <a:bodyPr wrap="none" rtlCol="0">
            <a:spAutoFit/>
          </a:bodyPr>
          <a:p>
            <a:pPr algn="l"/>
            <a:r>
              <a:rPr lang="zh-CN" altLang="en-US"/>
              <a:t>Properties：</a:t>
            </a:r>
            <a:r>
              <a:rPr lang="zh-CN" altLang="en-US">
                <a:sym typeface="+mn-ea"/>
              </a:rPr>
              <a:t>Properties </a:t>
            </a:r>
            <a:r>
              <a:rPr lang="zh-CN" altLang="en-US"/>
              <a:t>可用于任务输入和输出。</a:t>
            </a:r>
            <a:endParaRPr lang="zh-CN" altLang="en-US"/>
          </a:p>
        </p:txBody>
      </p:sp>
      <p:sp>
        <p:nvSpPr>
          <p:cNvPr id="7" name="文本框 6"/>
          <p:cNvSpPr txBox="1"/>
          <p:nvPr/>
        </p:nvSpPr>
        <p:spPr>
          <a:xfrm>
            <a:off x="862330" y="969645"/>
            <a:ext cx="6638290" cy="368300"/>
          </a:xfrm>
          <a:prstGeom prst="rect">
            <a:avLst/>
          </a:prstGeom>
          <a:noFill/>
        </p:spPr>
        <p:txBody>
          <a:bodyPr wrap="none" rtlCol="0">
            <a:spAutoFit/>
          </a:bodyPr>
          <a:p>
            <a:pPr algn="l"/>
            <a:r>
              <a:rPr lang="zh-CN" altLang="en-US"/>
              <a:t>@get:OutputFile：OutputFile 是附加到 getter 函数的标记注释。</a:t>
            </a:r>
            <a:endParaRPr lang="zh-CN" altLang="en-US"/>
          </a:p>
        </p:txBody>
      </p:sp>
      <p:sp>
        <p:nvSpPr>
          <p:cNvPr id="8" name="文本框 7"/>
          <p:cNvSpPr txBox="1"/>
          <p:nvPr/>
        </p:nvSpPr>
        <p:spPr>
          <a:xfrm>
            <a:off x="862330" y="1395730"/>
            <a:ext cx="11163300" cy="1198880"/>
          </a:xfrm>
          <a:prstGeom prst="rect">
            <a:avLst/>
          </a:prstGeom>
          <a:noFill/>
        </p:spPr>
        <p:txBody>
          <a:bodyPr wrap="none" rtlCol="0">
            <a:spAutoFit/>
          </a:bodyPr>
          <a:p>
            <a:pPr algn="l"/>
            <a:r>
              <a:rPr lang="zh-CN" altLang="en-US"/>
              <a:t>Providers：使用 </a:t>
            </a:r>
            <a:r>
              <a:rPr lang="zh-CN" altLang="en-US">
                <a:sym typeface="+mn-ea"/>
              </a:rPr>
              <a:t>Providers </a:t>
            </a:r>
            <a:r>
              <a:rPr lang="zh-CN" altLang="en-US"/>
              <a:t>将属性连接到需要执行耗时操作的其他任务，例如从文件或网络等外部输入读取。</a:t>
            </a:r>
            <a:endParaRPr lang="zh-CN" altLang="en-US"/>
          </a:p>
          <a:p>
            <a:pPr algn="l"/>
            <a:r>
              <a:rPr lang="zh-CN" altLang="en-US"/>
              <a:t>Provider 可用于访问给定类型的值，可以直接使用 get() 函数，也可以使用 map() 和 flatMap() </a:t>
            </a:r>
            <a:endParaRPr lang="zh-CN" altLang="en-US"/>
          </a:p>
          <a:p>
            <a:pPr algn="l"/>
            <a:r>
              <a:rPr lang="zh-CN" altLang="en-US"/>
              <a:t>等运算符函数将值转换为新的 Provider。</a:t>
            </a:r>
            <a:r>
              <a:rPr lang="zh-CN" altLang="en-US">
                <a:sym typeface="+mn-ea"/>
              </a:rPr>
              <a:t>Properties </a:t>
            </a:r>
            <a:r>
              <a:rPr lang="zh-CN" altLang="en-US"/>
              <a:t>接口实现了Provider接口。</a:t>
            </a:r>
            <a:endParaRPr lang="zh-CN" altLang="en-US"/>
          </a:p>
          <a:p>
            <a:pPr algn="l"/>
            <a:r>
              <a:rPr lang="zh-CN" altLang="en-US"/>
              <a:t>可以在 Property 上延迟设置值，然后使用 Providers 延迟访问这些值。</a:t>
            </a:r>
            <a:endParaRPr lang="zh-CN" altLang="en-US"/>
          </a:p>
        </p:txBody>
      </p:sp>
      <p:sp>
        <p:nvSpPr>
          <p:cNvPr id="9" name="文本框 8"/>
          <p:cNvSpPr txBox="1"/>
          <p:nvPr/>
        </p:nvSpPr>
        <p:spPr>
          <a:xfrm>
            <a:off x="862330" y="2652395"/>
            <a:ext cx="6470015" cy="368300"/>
          </a:xfrm>
          <a:prstGeom prst="rect">
            <a:avLst/>
          </a:prstGeom>
          <a:noFill/>
        </p:spPr>
        <p:txBody>
          <a:bodyPr wrap="none" rtlCol="0">
            <a:spAutoFit/>
          </a:bodyPr>
          <a:p>
            <a:pPr algn="l"/>
            <a:r>
              <a:rPr lang="zh-CN" altLang="en-US"/>
              <a:t>Transformations：toTransform() 函数用于转换单个工件类型。</a:t>
            </a:r>
            <a:endParaRPr lang="zh-CN" altLang="en-US"/>
          </a:p>
        </p:txBody>
      </p:sp>
      <p:sp>
        <p:nvSpPr>
          <p:cNvPr id="10" name="文本框 9"/>
          <p:cNvSpPr txBox="1"/>
          <p:nvPr/>
        </p:nvSpPr>
        <p:spPr>
          <a:xfrm>
            <a:off x="862330" y="3078480"/>
            <a:ext cx="9006840" cy="645160"/>
          </a:xfrm>
          <a:prstGeom prst="rect">
            <a:avLst/>
          </a:prstGeom>
          <a:noFill/>
        </p:spPr>
        <p:txBody>
          <a:bodyPr wrap="none" rtlCol="0">
            <a:spAutoFit/>
          </a:bodyPr>
          <a:p>
            <a:pPr algn="l"/>
            <a:r>
              <a:rPr lang="zh-CN" altLang="en-US"/>
              <a:t>BuiltArtifactsLoader：从描述 APK 目录中文件的元数据文件中加载 BuiltArtifacts 实例。</a:t>
            </a:r>
            <a:endParaRPr lang="zh-CN" altLang="en-US"/>
          </a:p>
          <a:p>
            <a:pPr algn="l"/>
            <a:r>
              <a:rPr lang="zh-CN" altLang="en-US"/>
              <a:t>BuiltArtifactsLoader 抽象了识别每个 APK 及其属性（如 ABI 和语言）的过程。</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11748</Words>
  <Application>WPS 演示</Application>
  <PresentationFormat>宽屏</PresentationFormat>
  <Paragraphs>346</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方正书宋_GBK</vt:lpstr>
      <vt:lpstr>Wingdings</vt:lpstr>
      <vt:lpstr>Calibri</vt:lpstr>
      <vt:lpstr>Helvetica Neue</vt:lpstr>
      <vt:lpstr>宋体</vt:lpstr>
      <vt:lpstr>汉仪书宋二KW</vt:lpstr>
      <vt:lpstr>微软雅黑</vt:lpstr>
      <vt:lpstr>汉仪旗黑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zpw</dc:creator>
  <cp:lastModifiedBy>zpw</cp:lastModifiedBy>
  <cp:revision>159</cp:revision>
  <dcterms:created xsi:type="dcterms:W3CDTF">2022-04-21T09:41:34Z</dcterms:created>
  <dcterms:modified xsi:type="dcterms:W3CDTF">2022-04-21T09:41:34Z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ies>
</file>