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76" d="100"/>
          <a:sy n="76" d="100"/>
        </p:scale>
        <p:origin x="-150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FCCA8B-07FE-464B-B047-DBCCC3EE343B}" type="datetimeFigureOut">
              <a:rPr lang="nl-BE" smtClean="0"/>
              <a:t>14/03/2013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FA1B4F-A221-4607-AB05-A8CFC354D44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782146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FA1B4F-A221-4607-AB05-A8CFC354D445}" type="slidenum">
              <a:rPr lang="nl-BE" smtClean="0"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89060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FA1B4F-A221-4607-AB05-A8CFC354D445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89060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FA1B4F-A221-4607-AB05-A8CFC354D445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89060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FA1B4F-A221-4607-AB05-A8CFC354D445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89060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AC3FA-F318-450C-9235-EE6CC8B47CDE}" type="datetimeFigureOut">
              <a:rPr lang="nl-BE" smtClean="0"/>
              <a:t>14/03/2013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8EE7C-9F66-411E-8970-CEE611363E5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88714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AC3FA-F318-450C-9235-EE6CC8B47CDE}" type="datetimeFigureOut">
              <a:rPr lang="nl-BE" smtClean="0"/>
              <a:t>14/03/2013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8EE7C-9F66-411E-8970-CEE611363E5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88697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AC3FA-F318-450C-9235-EE6CC8B47CDE}" type="datetimeFigureOut">
              <a:rPr lang="nl-BE" smtClean="0"/>
              <a:t>14/03/2013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8EE7C-9F66-411E-8970-CEE611363E5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27664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AC3FA-F318-450C-9235-EE6CC8B47CDE}" type="datetimeFigureOut">
              <a:rPr lang="nl-BE" smtClean="0"/>
              <a:t>14/03/2013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8EE7C-9F66-411E-8970-CEE611363E5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57366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AC3FA-F318-450C-9235-EE6CC8B47CDE}" type="datetimeFigureOut">
              <a:rPr lang="nl-BE" smtClean="0"/>
              <a:t>14/03/2013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8EE7C-9F66-411E-8970-CEE611363E5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86598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AC3FA-F318-450C-9235-EE6CC8B47CDE}" type="datetimeFigureOut">
              <a:rPr lang="nl-BE" smtClean="0"/>
              <a:t>14/03/2013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8EE7C-9F66-411E-8970-CEE611363E5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24328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AC3FA-F318-450C-9235-EE6CC8B47CDE}" type="datetimeFigureOut">
              <a:rPr lang="nl-BE" smtClean="0"/>
              <a:t>14/03/2013</a:t>
            </a:fld>
            <a:endParaRPr lang="nl-BE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8EE7C-9F66-411E-8970-CEE611363E5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84014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AC3FA-F318-450C-9235-EE6CC8B47CDE}" type="datetimeFigureOut">
              <a:rPr lang="nl-BE" smtClean="0"/>
              <a:t>14/03/2013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8EE7C-9F66-411E-8970-CEE611363E5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78039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AC3FA-F318-450C-9235-EE6CC8B47CDE}" type="datetimeFigureOut">
              <a:rPr lang="nl-BE" smtClean="0"/>
              <a:t>14/03/2013</a:t>
            </a:fld>
            <a:endParaRPr lang="nl-B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8EE7C-9F66-411E-8970-CEE611363E5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618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AC3FA-F318-450C-9235-EE6CC8B47CDE}" type="datetimeFigureOut">
              <a:rPr lang="nl-BE" smtClean="0"/>
              <a:t>14/03/2013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8EE7C-9F66-411E-8970-CEE611363E5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30497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AC3FA-F318-450C-9235-EE6CC8B47CDE}" type="datetimeFigureOut">
              <a:rPr lang="nl-BE" smtClean="0"/>
              <a:t>14/03/2013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8EE7C-9F66-411E-8970-CEE611363E5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26521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6AC3FA-F318-450C-9235-EE6CC8B47CDE}" type="datetimeFigureOut">
              <a:rPr lang="nl-BE" smtClean="0"/>
              <a:t>14/03/2013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58EE7C-9F66-411E-8970-CEE611363E5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42572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143508" y="274638"/>
            <a:ext cx="8856984" cy="1143000"/>
          </a:xfrm>
        </p:spPr>
        <p:txBody>
          <a:bodyPr>
            <a:noAutofit/>
          </a:bodyPr>
          <a:lstStyle/>
          <a:p>
            <a:r>
              <a:rPr lang="en-US" sz="3200" b="1" smtClean="0"/>
              <a:t>Technique tutorial – Happy Path First Modeling</a:t>
            </a:r>
            <a:endParaRPr lang="en-US" sz="3200" b="1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mtClean="0"/>
              <a:t>Happy Path First Modeling</a:t>
            </a:r>
          </a:p>
          <a:p>
            <a:r>
              <a:rPr lang="en-US" smtClean="0"/>
              <a:t>Systematic approach to process modeling</a:t>
            </a:r>
          </a:p>
          <a:p>
            <a:r>
              <a:rPr lang="en-US" smtClean="0"/>
              <a:t>In order to increase process model quality</a:t>
            </a:r>
          </a:p>
          <a:p>
            <a:r>
              <a:rPr lang="en-US" smtClean="0"/>
              <a:t>By reducing cognitive load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935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143508" y="274638"/>
            <a:ext cx="8856984" cy="1143000"/>
          </a:xfrm>
        </p:spPr>
        <p:txBody>
          <a:bodyPr>
            <a:noAutofit/>
          </a:bodyPr>
          <a:lstStyle/>
          <a:p>
            <a:r>
              <a:rPr lang="en-US" sz="3200" b="1" smtClean="0"/>
              <a:t>Technique tutorial – </a:t>
            </a:r>
            <a:r>
              <a:rPr lang="en-US" sz="3200" b="1" smtClean="0"/>
              <a:t>Happy Path First Modeling</a:t>
            </a:r>
            <a:endParaRPr lang="en-US" sz="3200" b="1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mtClean="0"/>
              <a:t>Happy Path</a:t>
            </a:r>
          </a:p>
          <a:p>
            <a:r>
              <a:rPr lang="en-US" smtClean="0"/>
              <a:t>One path from start to end that models the standard process flow</a:t>
            </a:r>
          </a:p>
          <a:p>
            <a:endParaRPr lang="en-US"/>
          </a:p>
        </p:txBody>
      </p:sp>
      <p:pic>
        <p:nvPicPr>
          <p:cNvPr id="6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1" t="16901" r="32078" b="38141"/>
          <a:stretch/>
        </p:blipFill>
        <p:spPr bwMode="auto">
          <a:xfrm>
            <a:off x="547353" y="3304037"/>
            <a:ext cx="8049295" cy="34257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97" name="Groep 96"/>
          <p:cNvGrpSpPr/>
          <p:nvPr/>
        </p:nvGrpSpPr>
        <p:grpSpPr>
          <a:xfrm>
            <a:off x="622800" y="4557927"/>
            <a:ext cx="7848000" cy="1899160"/>
            <a:chOff x="622800" y="4557927"/>
            <a:chExt cx="7848000" cy="1899160"/>
          </a:xfrm>
        </p:grpSpPr>
        <p:grpSp>
          <p:nvGrpSpPr>
            <p:cNvPr id="63" name="Groep 62"/>
            <p:cNvGrpSpPr/>
            <p:nvPr/>
          </p:nvGrpSpPr>
          <p:grpSpPr>
            <a:xfrm>
              <a:off x="4359624" y="5169444"/>
              <a:ext cx="2944685" cy="468000"/>
              <a:chOff x="4359624" y="3581517"/>
              <a:chExt cx="2944685" cy="468000"/>
            </a:xfrm>
            <a:effectLst>
              <a:glow rad="63500">
                <a:schemeClr val="accent1">
                  <a:lumMod val="50000"/>
                  <a:alpha val="75000"/>
                </a:schemeClr>
              </a:glow>
            </a:effectLst>
          </p:grpSpPr>
          <p:sp>
            <p:nvSpPr>
              <p:cNvPr id="64" name="Afgeronde rechthoek 63"/>
              <p:cNvSpPr/>
              <p:nvPr/>
            </p:nvSpPr>
            <p:spPr>
              <a:xfrm>
                <a:off x="4684613" y="3581517"/>
                <a:ext cx="1134000" cy="468000"/>
              </a:xfrm>
              <a:prstGeom prst="roundRect">
                <a:avLst/>
              </a:prstGeom>
              <a:noFill/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5" name="Rechte verbindingslijn met pijl 64"/>
              <p:cNvCxnSpPr/>
              <p:nvPr/>
            </p:nvCxnSpPr>
            <p:spPr>
              <a:xfrm>
                <a:off x="5828309" y="3813600"/>
                <a:ext cx="1476000" cy="0"/>
              </a:xfrm>
              <a:prstGeom prst="straightConnector1">
                <a:avLst/>
              </a:prstGeom>
              <a:noFill/>
              <a:ln w="38100">
                <a:solidFill>
                  <a:schemeClr val="accent1">
                    <a:lumMod val="50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6" name="Rechte verbindingslijn met pijl 65"/>
              <p:cNvCxnSpPr>
                <a:endCxn id="64" idx="1"/>
              </p:cNvCxnSpPr>
              <p:nvPr/>
            </p:nvCxnSpPr>
            <p:spPr>
              <a:xfrm flipV="1">
                <a:off x="4359624" y="3815517"/>
                <a:ext cx="324989" cy="483"/>
              </a:xfrm>
              <a:prstGeom prst="straightConnector1">
                <a:avLst/>
              </a:prstGeom>
              <a:noFill/>
              <a:ln w="38100">
                <a:solidFill>
                  <a:schemeClr val="accent1">
                    <a:lumMod val="50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67" name="Groep 66"/>
            <p:cNvGrpSpPr/>
            <p:nvPr/>
          </p:nvGrpSpPr>
          <p:grpSpPr>
            <a:xfrm>
              <a:off x="622800" y="4557927"/>
              <a:ext cx="1944024" cy="468000"/>
              <a:chOff x="622800" y="2970000"/>
              <a:chExt cx="1944024" cy="468000"/>
            </a:xfrm>
            <a:effectLst>
              <a:glow rad="63500">
                <a:schemeClr val="accent1">
                  <a:lumMod val="50000"/>
                  <a:alpha val="75000"/>
                </a:schemeClr>
              </a:glow>
            </a:effectLst>
          </p:grpSpPr>
          <p:sp>
            <p:nvSpPr>
              <p:cNvPr id="68" name="Ovaal 67"/>
              <p:cNvSpPr/>
              <p:nvPr/>
            </p:nvSpPr>
            <p:spPr>
              <a:xfrm>
                <a:off x="622800" y="3096000"/>
                <a:ext cx="180000" cy="180000"/>
              </a:xfrm>
              <a:prstGeom prst="ellipse">
                <a:avLst/>
              </a:prstGeom>
              <a:noFill/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Afgeronde rechthoek 68"/>
              <p:cNvSpPr/>
              <p:nvPr/>
            </p:nvSpPr>
            <p:spPr>
              <a:xfrm>
                <a:off x="1033200" y="2970000"/>
                <a:ext cx="1134000" cy="468000"/>
              </a:xfrm>
              <a:prstGeom prst="roundRect">
                <a:avLst/>
              </a:prstGeom>
              <a:noFill/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Ruit 69"/>
              <p:cNvSpPr/>
              <p:nvPr/>
            </p:nvSpPr>
            <p:spPr>
              <a:xfrm>
                <a:off x="2350800" y="3096000"/>
                <a:ext cx="216024" cy="216000"/>
              </a:xfrm>
              <a:prstGeom prst="diamond">
                <a:avLst/>
              </a:prstGeom>
              <a:noFill/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1" name="Rechte verbindingslijn met pijl 70"/>
              <p:cNvCxnSpPr/>
              <p:nvPr/>
            </p:nvCxnSpPr>
            <p:spPr>
              <a:xfrm>
                <a:off x="802800" y="3204000"/>
                <a:ext cx="230400" cy="0"/>
              </a:xfrm>
              <a:prstGeom prst="straightConnector1">
                <a:avLst/>
              </a:prstGeom>
              <a:noFill/>
              <a:ln w="38100">
                <a:solidFill>
                  <a:schemeClr val="accent1">
                    <a:lumMod val="50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2" name="Rechte verbindingslijn met pijl 71"/>
              <p:cNvCxnSpPr/>
              <p:nvPr/>
            </p:nvCxnSpPr>
            <p:spPr>
              <a:xfrm>
                <a:off x="2167200" y="3211893"/>
                <a:ext cx="180000" cy="0"/>
              </a:xfrm>
              <a:prstGeom prst="straightConnector1">
                <a:avLst/>
              </a:prstGeom>
              <a:noFill/>
              <a:ln w="38100">
                <a:solidFill>
                  <a:schemeClr val="accent1">
                    <a:lumMod val="50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73" name="Groep 72"/>
            <p:cNvGrpSpPr/>
            <p:nvPr/>
          </p:nvGrpSpPr>
          <p:grpSpPr>
            <a:xfrm>
              <a:off x="7503000" y="4637127"/>
              <a:ext cx="967800" cy="766317"/>
              <a:chOff x="7503000" y="3049200"/>
              <a:chExt cx="967800" cy="766317"/>
            </a:xfrm>
            <a:effectLst>
              <a:glow rad="63500">
                <a:schemeClr val="accent1">
                  <a:lumMod val="50000"/>
                  <a:alpha val="75000"/>
                </a:schemeClr>
              </a:glow>
            </a:effectLst>
          </p:grpSpPr>
          <p:sp>
            <p:nvSpPr>
              <p:cNvPr id="74" name="Ovaal 73"/>
              <p:cNvSpPr/>
              <p:nvPr/>
            </p:nvSpPr>
            <p:spPr>
              <a:xfrm>
                <a:off x="8290800" y="3078000"/>
                <a:ext cx="180000" cy="180000"/>
              </a:xfrm>
              <a:prstGeom prst="ellipse">
                <a:avLst/>
              </a:prstGeom>
              <a:noFill/>
              <a:ln w="381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uit 74"/>
              <p:cNvSpPr/>
              <p:nvPr/>
            </p:nvSpPr>
            <p:spPr>
              <a:xfrm>
                <a:off x="7790400" y="3049200"/>
                <a:ext cx="216024" cy="216000"/>
              </a:xfrm>
              <a:prstGeom prst="diamond">
                <a:avLst/>
              </a:prstGeom>
              <a:noFill/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6" name="Rechte verbindingslijn met pijl 75"/>
              <p:cNvCxnSpPr/>
              <p:nvPr/>
            </p:nvCxnSpPr>
            <p:spPr>
              <a:xfrm flipV="1">
                <a:off x="8006424" y="3157200"/>
                <a:ext cx="288000" cy="0"/>
              </a:xfrm>
              <a:prstGeom prst="straightConnector1">
                <a:avLst/>
              </a:prstGeom>
              <a:noFill/>
              <a:ln w="38100">
                <a:solidFill>
                  <a:schemeClr val="accent1">
                    <a:lumMod val="50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7" name="Gebogen verbindingslijn 76"/>
              <p:cNvCxnSpPr>
                <a:stCxn id="85" idx="3"/>
                <a:endCxn id="75" idx="2"/>
              </p:cNvCxnSpPr>
              <p:nvPr/>
            </p:nvCxnSpPr>
            <p:spPr>
              <a:xfrm flipV="1">
                <a:off x="7503000" y="3265200"/>
                <a:ext cx="395412" cy="550317"/>
              </a:xfrm>
              <a:prstGeom prst="bentConnector2">
                <a:avLst/>
              </a:prstGeom>
              <a:noFill/>
              <a:ln w="38100">
                <a:solidFill>
                  <a:schemeClr val="accent1">
                    <a:lumMod val="50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78" name="Groep 77"/>
            <p:cNvGrpSpPr/>
            <p:nvPr/>
          </p:nvGrpSpPr>
          <p:grpSpPr>
            <a:xfrm>
              <a:off x="2474412" y="4899927"/>
              <a:ext cx="1885212" cy="735600"/>
              <a:chOff x="2474412" y="3312000"/>
              <a:chExt cx="1885212" cy="735600"/>
            </a:xfrm>
            <a:effectLst>
              <a:glow rad="63500">
                <a:schemeClr val="accent1">
                  <a:lumMod val="50000"/>
                  <a:alpha val="75000"/>
                </a:schemeClr>
              </a:glow>
            </a:effectLst>
          </p:grpSpPr>
          <p:sp>
            <p:nvSpPr>
              <p:cNvPr id="79" name="Afgeronde rechthoek 78"/>
              <p:cNvSpPr/>
              <p:nvPr/>
            </p:nvSpPr>
            <p:spPr>
              <a:xfrm>
                <a:off x="2718000" y="3579600"/>
                <a:ext cx="1134000" cy="468000"/>
              </a:xfrm>
              <a:prstGeom prst="roundRect">
                <a:avLst/>
              </a:prstGeom>
              <a:noFill/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0" name="Ruit 79"/>
              <p:cNvSpPr/>
              <p:nvPr/>
            </p:nvSpPr>
            <p:spPr>
              <a:xfrm>
                <a:off x="4143600" y="3707517"/>
                <a:ext cx="216024" cy="216000"/>
              </a:xfrm>
              <a:prstGeom prst="diamond">
                <a:avLst/>
              </a:prstGeom>
              <a:noFill/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81" name="Rechte verbindingslijn met pijl 80"/>
              <p:cNvCxnSpPr/>
              <p:nvPr/>
            </p:nvCxnSpPr>
            <p:spPr>
              <a:xfrm>
                <a:off x="3852000" y="3816000"/>
                <a:ext cx="288000" cy="0"/>
              </a:xfrm>
              <a:prstGeom prst="straightConnector1">
                <a:avLst/>
              </a:prstGeom>
              <a:noFill/>
              <a:ln w="38100">
                <a:solidFill>
                  <a:schemeClr val="accent1">
                    <a:lumMod val="50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2" name="Gebogen verbindingslijn 81"/>
              <p:cNvCxnSpPr>
                <a:stCxn id="70" idx="2"/>
                <a:endCxn id="79" idx="1"/>
              </p:cNvCxnSpPr>
              <p:nvPr/>
            </p:nvCxnSpPr>
            <p:spPr>
              <a:xfrm rot="16200000" flipH="1">
                <a:off x="2345406" y="3441006"/>
                <a:ext cx="501600" cy="243587"/>
              </a:xfrm>
              <a:prstGeom prst="bentConnector2">
                <a:avLst/>
              </a:prstGeom>
              <a:noFill/>
              <a:ln w="38100">
                <a:solidFill>
                  <a:schemeClr val="accent1">
                    <a:lumMod val="50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83" name="Groep 82"/>
            <p:cNvGrpSpPr/>
            <p:nvPr/>
          </p:nvGrpSpPr>
          <p:grpSpPr>
            <a:xfrm>
              <a:off x="4267214" y="4647927"/>
              <a:ext cx="3235786" cy="863517"/>
              <a:chOff x="4267214" y="3060000"/>
              <a:chExt cx="3235786" cy="863517"/>
            </a:xfrm>
            <a:effectLst>
              <a:glow rad="63500">
                <a:schemeClr val="accent1">
                  <a:lumMod val="50000"/>
                  <a:alpha val="75000"/>
                </a:schemeClr>
              </a:glow>
            </a:effectLst>
          </p:grpSpPr>
          <p:sp>
            <p:nvSpPr>
              <p:cNvPr id="84" name="Afgeronde rechthoek 83"/>
              <p:cNvSpPr/>
              <p:nvPr/>
            </p:nvSpPr>
            <p:spPr>
              <a:xfrm>
                <a:off x="4694309" y="3060000"/>
                <a:ext cx="1134000" cy="468000"/>
              </a:xfrm>
              <a:prstGeom prst="roundRect">
                <a:avLst/>
              </a:prstGeom>
              <a:noFill/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Ruit 84"/>
              <p:cNvSpPr/>
              <p:nvPr/>
            </p:nvSpPr>
            <p:spPr>
              <a:xfrm>
                <a:off x="7286976" y="3707517"/>
                <a:ext cx="216024" cy="216000"/>
              </a:xfrm>
              <a:prstGeom prst="diamond">
                <a:avLst/>
              </a:prstGeom>
              <a:noFill/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6" name="Gebogen verbindingslijn 85"/>
              <p:cNvCxnSpPr>
                <a:stCxn id="84" idx="3"/>
                <a:endCxn id="85" idx="0"/>
              </p:cNvCxnSpPr>
              <p:nvPr/>
            </p:nvCxnSpPr>
            <p:spPr>
              <a:xfrm>
                <a:off x="5828309" y="3294000"/>
                <a:ext cx="1566679" cy="413517"/>
              </a:xfrm>
              <a:prstGeom prst="bentConnector2">
                <a:avLst/>
              </a:prstGeom>
              <a:noFill/>
              <a:ln w="38100">
                <a:solidFill>
                  <a:schemeClr val="accent1">
                    <a:lumMod val="50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7" name="Gebogen verbindingslijn 86"/>
              <p:cNvCxnSpPr>
                <a:stCxn id="80" idx="0"/>
                <a:endCxn id="84" idx="1"/>
              </p:cNvCxnSpPr>
              <p:nvPr/>
            </p:nvCxnSpPr>
            <p:spPr>
              <a:xfrm rot="5400000" flipH="1" flipV="1">
                <a:off x="4274003" y="3287211"/>
                <a:ext cx="413517" cy="427096"/>
              </a:xfrm>
              <a:prstGeom prst="bentConnector2">
                <a:avLst/>
              </a:prstGeom>
              <a:noFill/>
              <a:ln w="38100">
                <a:solidFill>
                  <a:schemeClr val="accent1">
                    <a:lumMod val="50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88" name="Groep 87"/>
            <p:cNvGrpSpPr/>
            <p:nvPr/>
          </p:nvGrpSpPr>
          <p:grpSpPr>
            <a:xfrm>
              <a:off x="4143600" y="5511443"/>
              <a:ext cx="216024" cy="534000"/>
              <a:chOff x="4143600" y="3923516"/>
              <a:chExt cx="216024" cy="534000"/>
            </a:xfrm>
            <a:effectLst>
              <a:glow rad="63500">
                <a:schemeClr val="accent1">
                  <a:lumMod val="50000"/>
                  <a:alpha val="75000"/>
                </a:schemeClr>
              </a:glow>
            </a:effectLst>
          </p:grpSpPr>
          <p:sp>
            <p:nvSpPr>
              <p:cNvPr id="89" name="Ruit 88"/>
              <p:cNvSpPr/>
              <p:nvPr/>
            </p:nvSpPr>
            <p:spPr>
              <a:xfrm>
                <a:off x="4143600" y="4241516"/>
                <a:ext cx="216024" cy="216000"/>
              </a:xfrm>
              <a:prstGeom prst="diamond">
                <a:avLst/>
              </a:prstGeom>
              <a:noFill/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0" name="Rechte verbindingslijn met pijl 89"/>
              <p:cNvCxnSpPr/>
              <p:nvPr/>
            </p:nvCxnSpPr>
            <p:spPr>
              <a:xfrm flipH="1">
                <a:off x="4240541" y="3923516"/>
                <a:ext cx="0" cy="317999"/>
              </a:xfrm>
              <a:prstGeom prst="straightConnector1">
                <a:avLst/>
              </a:prstGeom>
              <a:noFill/>
              <a:ln w="38100">
                <a:solidFill>
                  <a:schemeClr val="accent1">
                    <a:lumMod val="50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91" name="Groep 90"/>
            <p:cNvGrpSpPr/>
            <p:nvPr/>
          </p:nvGrpSpPr>
          <p:grpSpPr>
            <a:xfrm>
              <a:off x="4251612" y="5511444"/>
              <a:ext cx="3261612" cy="945643"/>
              <a:chOff x="4251612" y="3923517"/>
              <a:chExt cx="3261612" cy="945643"/>
            </a:xfrm>
            <a:effectLst>
              <a:glow rad="63500">
                <a:schemeClr val="accent1">
                  <a:lumMod val="50000"/>
                  <a:alpha val="75000"/>
                </a:schemeClr>
              </a:glow>
            </a:effectLst>
          </p:grpSpPr>
          <p:sp>
            <p:nvSpPr>
              <p:cNvPr id="92" name="Ruit 91"/>
              <p:cNvSpPr/>
              <p:nvPr/>
            </p:nvSpPr>
            <p:spPr>
              <a:xfrm>
                <a:off x="7297200" y="4241516"/>
                <a:ext cx="216024" cy="216000"/>
              </a:xfrm>
              <a:prstGeom prst="diamond">
                <a:avLst/>
              </a:prstGeom>
              <a:noFill/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3" name="Rechte verbindingslijn met pijl 92"/>
              <p:cNvCxnSpPr/>
              <p:nvPr/>
            </p:nvCxnSpPr>
            <p:spPr>
              <a:xfrm flipH="1" flipV="1">
                <a:off x="7398000" y="3923517"/>
                <a:ext cx="0" cy="317999"/>
              </a:xfrm>
              <a:prstGeom prst="straightConnector1">
                <a:avLst/>
              </a:prstGeom>
              <a:noFill/>
              <a:ln w="38100">
                <a:solidFill>
                  <a:schemeClr val="accent1">
                    <a:lumMod val="50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grpSp>
            <p:nvGrpSpPr>
              <p:cNvPr id="94" name="Groep 93"/>
              <p:cNvGrpSpPr/>
              <p:nvPr/>
            </p:nvGrpSpPr>
            <p:grpSpPr>
              <a:xfrm>
                <a:off x="4251612" y="4457516"/>
                <a:ext cx="3153600" cy="411644"/>
                <a:chOff x="4251612" y="4457516"/>
                <a:chExt cx="3153600" cy="411644"/>
              </a:xfrm>
            </p:grpSpPr>
            <p:cxnSp>
              <p:nvCxnSpPr>
                <p:cNvPr id="95" name="Gebogen verbindingslijn 94"/>
                <p:cNvCxnSpPr>
                  <a:endCxn id="92" idx="2"/>
                </p:cNvCxnSpPr>
                <p:nvPr/>
              </p:nvCxnSpPr>
              <p:spPr>
                <a:xfrm flipV="1">
                  <a:off x="4251612" y="4457516"/>
                  <a:ext cx="3153600" cy="411644"/>
                </a:xfrm>
                <a:prstGeom prst="bentConnector2">
                  <a:avLst/>
                </a:prstGeom>
                <a:noFill/>
                <a:ln w="38100">
                  <a:solidFill>
                    <a:schemeClr val="accent1">
                      <a:lumMod val="50000"/>
                    </a:schemeClr>
                  </a:solidFill>
                  <a:headEnd type="none" w="med" len="med"/>
                  <a:tailEnd type="triangl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96" name="Rechte verbindingslijn 95"/>
                <p:cNvCxnSpPr/>
                <p:nvPr/>
              </p:nvCxnSpPr>
              <p:spPr>
                <a:xfrm flipV="1">
                  <a:off x="4276168" y="4457516"/>
                  <a:ext cx="0" cy="411644"/>
                </a:xfrm>
                <a:prstGeom prst="line">
                  <a:avLst/>
                </a:prstGeom>
                <a:noFill/>
                <a:ln w="38100">
                  <a:solidFill>
                    <a:schemeClr val="accent1">
                      <a:lumMod val="50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1020728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143508" y="274638"/>
            <a:ext cx="8856984" cy="1143000"/>
          </a:xfrm>
        </p:spPr>
        <p:txBody>
          <a:bodyPr>
            <a:noAutofit/>
          </a:bodyPr>
          <a:lstStyle/>
          <a:p>
            <a:r>
              <a:rPr lang="en-US" sz="3200" b="1" smtClean="0"/>
              <a:t>Technique tutorial – </a:t>
            </a:r>
            <a:r>
              <a:rPr lang="en-US" sz="3200" b="1" smtClean="0"/>
              <a:t>Happy Path First Modeling</a:t>
            </a:r>
            <a:endParaRPr lang="en-US" sz="3200" b="1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mtClean="0"/>
              <a:t>Technique</a:t>
            </a:r>
          </a:p>
          <a:p>
            <a:r>
              <a:rPr lang="en-US" smtClean="0"/>
              <a:t>First model the happy path from start to end</a:t>
            </a:r>
          </a:p>
          <a:p>
            <a:r>
              <a:rPr lang="en-US" smtClean="0"/>
              <a:t>Only then, model the exceptional paths</a:t>
            </a:r>
          </a:p>
          <a:p>
            <a:r>
              <a:rPr lang="en-US" smtClean="0"/>
              <a:t>Do not work on exceptions as long as the main flow is not modeled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836685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143508" y="274638"/>
            <a:ext cx="8856984" cy="1143000"/>
          </a:xfrm>
        </p:spPr>
        <p:txBody>
          <a:bodyPr>
            <a:noAutofit/>
          </a:bodyPr>
          <a:lstStyle/>
          <a:p>
            <a:r>
              <a:rPr lang="en-US" sz="3200" b="1" smtClean="0"/>
              <a:t>Technique tutorial – </a:t>
            </a:r>
            <a:r>
              <a:rPr lang="en-US" sz="3200" b="1" smtClean="0"/>
              <a:t>Happy Path First Modeling</a:t>
            </a:r>
            <a:endParaRPr lang="en-US" sz="3200" b="1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3500" dirty="0" smtClean="0"/>
              <a:t>Steps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From the  point you realize the process flow splits into multiple </a:t>
            </a:r>
            <a:r>
              <a:rPr lang="en-US" sz="2400" dirty="0" err="1" smtClean="0"/>
              <a:t>subpaths</a:t>
            </a:r>
            <a:r>
              <a:rPr lang="en-US" sz="2400" dirty="0" smtClean="0"/>
              <a:t>, look for the general flow and model that </a:t>
            </a:r>
            <a:r>
              <a:rPr lang="en-US" sz="2400" dirty="0" err="1" smtClean="0"/>
              <a:t>subpath</a:t>
            </a:r>
            <a:r>
              <a:rPr lang="en-US" sz="2400" dirty="0" smtClean="0"/>
              <a:t> first until the end, before working on the rest of the model.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Once you finished to model the happy path, start again at the beginning and look for exceptions. Work on these exceptional </a:t>
            </a:r>
            <a:r>
              <a:rPr lang="en-US" sz="2400" dirty="0" err="1" smtClean="0"/>
              <a:t>subpaths</a:t>
            </a:r>
            <a:r>
              <a:rPr lang="en-US" sz="2400" dirty="0" smtClean="0"/>
              <a:t>, one by one.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Combine steps 1 and 2 to construct the whole process model.</a:t>
            </a:r>
          </a:p>
          <a:p>
            <a:pPr lvl="1"/>
            <a:r>
              <a:rPr lang="en-US" sz="2000" dirty="0" smtClean="0"/>
              <a:t>Whenever you come </a:t>
            </a:r>
            <a:r>
              <a:rPr lang="en-US" sz="2000" dirty="0" err="1" smtClean="0"/>
              <a:t>accross</a:t>
            </a:r>
            <a:r>
              <a:rPr lang="en-US" sz="2000" dirty="0" smtClean="0"/>
              <a:t> a new split: use rule 1.</a:t>
            </a:r>
          </a:p>
          <a:p>
            <a:pPr lvl="1"/>
            <a:r>
              <a:rPr lang="en-US" sz="2000" dirty="0" smtClean="0"/>
              <a:t>Whenever that </a:t>
            </a:r>
            <a:r>
              <a:rPr lang="en-US" sz="2000" dirty="0" err="1" smtClean="0"/>
              <a:t>subpath</a:t>
            </a:r>
            <a:r>
              <a:rPr lang="en-US" sz="2000" dirty="0" smtClean="0"/>
              <a:t> connects to the model again, use rule 2 to model the exceptions of that </a:t>
            </a:r>
            <a:r>
              <a:rPr lang="en-US" sz="2000" dirty="0" err="1" smtClean="0"/>
              <a:t>subpath</a:t>
            </a:r>
            <a:r>
              <a:rPr lang="en-US" sz="2000" dirty="0" smtClean="0"/>
              <a:t>.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687072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207</Words>
  <Application>Microsoft Office PowerPoint</Application>
  <PresentationFormat>Diavoorstelling (4:3)</PresentationFormat>
  <Paragraphs>24</Paragraphs>
  <Slides>4</Slides>
  <Notes>4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4</vt:i4>
      </vt:variant>
    </vt:vector>
  </HeadingPairs>
  <TitlesOfParts>
    <vt:vector size="5" baseType="lpstr">
      <vt:lpstr>Kantoorthema</vt:lpstr>
      <vt:lpstr>Technique tutorial – Happy Path First Modeling</vt:lpstr>
      <vt:lpstr>Technique tutorial – Happy Path First Modeling</vt:lpstr>
      <vt:lpstr>Technique tutorial – Happy Path First Modeling</vt:lpstr>
      <vt:lpstr>Technique tutorial – Happy Path First Modeling</vt:lpstr>
    </vt:vector>
  </TitlesOfParts>
  <Company>Universiteit Gent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Technique tutorial – Structured Process Modeling</dc:title>
  <dc:creator>Jan Claes</dc:creator>
  <cp:lastModifiedBy>Jan Claes</cp:lastModifiedBy>
  <cp:revision>3</cp:revision>
  <dcterms:created xsi:type="dcterms:W3CDTF">2013-03-14T11:21:58Z</dcterms:created>
  <dcterms:modified xsi:type="dcterms:W3CDTF">2013-03-14T12:53:18Z</dcterms:modified>
</cp:coreProperties>
</file>