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0" name="Shape 60"/>
          <p:cNvGrpSpPr/>
          <p:nvPr/>
        </p:nvGrpSpPr>
        <p:grpSpPr>
          <a:xfrm>
            <a:off y="1334226" x="-11"/>
            <a:ext cy="4116299" cx="7314320"/>
            <a:chOff y="1378676" x="-11"/>
            <a:chExt cy="4116299" cx="7314320"/>
          </a:xfrm>
        </p:grpSpPr>
        <p:sp>
          <p:nvSpPr>
            <p:cNvPr id="61" name="Shape 61"/>
            <p:cNvSpPr/>
            <p:nvPr/>
          </p:nvSpPr>
          <p:spPr>
            <a:xfrm flipH="1">
              <a:off y="1378676" x="-11"/>
              <a:ext cy="4116299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2" name="Shape 62"/>
            <p:cNvSpPr/>
            <p:nvPr/>
          </p:nvSpPr>
          <p:spPr>
            <a:xfrm flipH="1">
              <a:off y="1378676" x="187809"/>
              <a:ext cy="4116299" cx="71264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y="2266575" x="685800"/>
            <a:ext cy="13337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y="3600451" x="685800"/>
            <a:ext cy="9005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6" name="Shape 66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67" name="Shape 67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8" name="Shape 68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buNone/>
              <a:defRPr>
                <a:solidFill>
                  <a:schemeClr val="lt1"/>
                </a:solidFill>
              </a:defRPr>
            </a:lvl1pPr>
            <a:lvl2pPr algn="l" rtl="0">
              <a:buNone/>
              <a:defRPr>
                <a:solidFill>
                  <a:schemeClr val="lt1"/>
                </a:solidFill>
              </a:defRPr>
            </a:lvl2pPr>
            <a:lvl3pPr algn="l" rtl="0">
              <a:buNone/>
              <a:defRPr>
                <a:solidFill>
                  <a:schemeClr val="lt1"/>
                </a:solidFill>
              </a:defRPr>
            </a:lvl3pPr>
            <a:lvl4pPr algn="l" rtl="0">
              <a:buNone/>
              <a:defRPr>
                <a:solidFill>
                  <a:schemeClr val="lt1"/>
                </a:solidFill>
              </a:defRPr>
            </a:lvl4pPr>
            <a:lvl5pPr algn="l" rtl="0">
              <a:buNone/>
              <a:defRPr>
                <a:solidFill>
                  <a:schemeClr val="lt1"/>
                </a:solidFill>
              </a:defRPr>
            </a:lvl5pPr>
            <a:lvl6pPr algn="l" rtl="0">
              <a:buNone/>
              <a:defRPr>
                <a:solidFill>
                  <a:schemeClr val="lt1"/>
                </a:solidFill>
              </a:defRPr>
            </a:lvl6pPr>
            <a:lvl7pPr algn="l" rtl="0">
              <a:buNone/>
              <a:defRPr>
                <a:solidFill>
                  <a:schemeClr val="lt1"/>
                </a:solidFill>
              </a:defRPr>
            </a:lvl7pPr>
            <a:lvl8pPr algn="l" rtl="0">
              <a:buNone/>
              <a:defRPr>
                <a:solidFill>
                  <a:schemeClr val="lt1"/>
                </a:solidFill>
              </a:defRPr>
            </a:lvl8pPr>
            <a:lvl9pPr algn="l" rtl="0"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1800">
                <a:solidFill>
                  <a:schemeClr val="dk2"/>
                </a:solidFill>
              </a:defRPr>
            </a:lvl1pPr>
            <a:lvl2pPr algn="l" rtl="0" indent="-285750" marL="74295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2pPr>
            <a:lvl3pPr algn="l" rtl="0" indent="-228600" marL="11430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>
                <a:solidFill>
                  <a:schemeClr val="dk2"/>
                </a:solidFill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>
                <a:solidFill>
                  <a:schemeClr val="dk2"/>
                </a:solidFill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aseline="0" sz="1800">
                <a:solidFill>
                  <a:schemeClr val="dk2"/>
                </a:solidFill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aseline="0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1704684" x="456245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1800"/>
            </a:lvl1pPr>
            <a:lvl2pPr rtl="0">
              <a:buNone/>
              <a:defRPr sz="1800"/>
            </a:lvl2pPr>
            <a:lvl3pPr rtl="0">
              <a:buNone/>
              <a:defRPr sz="18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y="1704684" x="4648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1800"/>
            </a:lvl1pPr>
            <a:lvl2pPr rtl="0">
              <a:buNone/>
              <a:defRPr sz="1800"/>
            </a:lvl2pPr>
            <a:lvl3pPr rtl="0">
              <a:buNone/>
              <a:defRPr sz="18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grpSp>
        <p:nvGrpSpPr>
          <p:cNvPr id="74" name="Shape 74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75" name="Shape 75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buNone/>
              <a:defRPr>
                <a:solidFill>
                  <a:schemeClr val="lt1"/>
                </a:solidFill>
              </a:defRPr>
            </a:lvl1pPr>
            <a:lvl2pPr algn="l" rtl="0">
              <a:buNone/>
              <a:defRPr>
                <a:solidFill>
                  <a:schemeClr val="lt1"/>
                </a:solidFill>
              </a:defRPr>
            </a:lvl2pPr>
            <a:lvl3pPr algn="l" rtl="0">
              <a:buNone/>
              <a:defRPr>
                <a:solidFill>
                  <a:schemeClr val="lt1"/>
                </a:solidFill>
              </a:defRPr>
            </a:lvl3pPr>
            <a:lvl4pPr algn="l" rtl="0">
              <a:buNone/>
              <a:defRPr>
                <a:solidFill>
                  <a:schemeClr val="lt1"/>
                </a:solidFill>
              </a:defRPr>
            </a:lvl4pPr>
            <a:lvl5pPr algn="l" rtl="0">
              <a:buNone/>
              <a:defRPr>
                <a:solidFill>
                  <a:schemeClr val="lt1"/>
                </a:solidFill>
              </a:defRPr>
            </a:lvl5pPr>
            <a:lvl6pPr algn="l" rtl="0">
              <a:buNone/>
              <a:defRPr>
                <a:solidFill>
                  <a:schemeClr val="lt1"/>
                </a:solidFill>
              </a:defRPr>
            </a:lvl6pPr>
            <a:lvl7pPr algn="l" rtl="0">
              <a:buNone/>
              <a:defRPr>
                <a:solidFill>
                  <a:schemeClr val="lt1"/>
                </a:solidFill>
              </a:defRPr>
            </a:lvl7pPr>
            <a:lvl8pPr algn="l" rtl="0">
              <a:buNone/>
              <a:defRPr>
                <a:solidFill>
                  <a:schemeClr val="lt1"/>
                </a:solidFill>
              </a:defRPr>
            </a:lvl8pPr>
            <a:lvl9pPr algn="l" rtl="0"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79" name="Shape 79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80" name="Shape 80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82" name="Shape 82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buNone/>
              <a:defRPr>
                <a:solidFill>
                  <a:schemeClr val="lt1"/>
                </a:solidFill>
              </a:defRPr>
            </a:lvl1pPr>
            <a:lvl2pPr algn="l" rtl="0">
              <a:buNone/>
              <a:defRPr>
                <a:solidFill>
                  <a:schemeClr val="lt1"/>
                </a:solidFill>
              </a:defRPr>
            </a:lvl2pPr>
            <a:lvl3pPr algn="l" rtl="0">
              <a:buNone/>
              <a:defRPr>
                <a:solidFill>
                  <a:schemeClr val="lt1"/>
                </a:solidFill>
              </a:defRPr>
            </a:lvl3pPr>
            <a:lvl4pPr algn="l" rtl="0">
              <a:buNone/>
              <a:defRPr>
                <a:solidFill>
                  <a:schemeClr val="lt1"/>
                </a:solidFill>
              </a:defRPr>
            </a:lvl4pPr>
            <a:lvl5pPr algn="l" rtl="0">
              <a:buNone/>
              <a:defRPr>
                <a:solidFill>
                  <a:schemeClr val="lt1"/>
                </a:solidFill>
              </a:defRPr>
            </a:lvl5pPr>
            <a:lvl6pPr algn="l" rtl="0">
              <a:buNone/>
              <a:defRPr>
                <a:solidFill>
                  <a:schemeClr val="lt1"/>
                </a:solidFill>
              </a:defRPr>
            </a:lvl6pPr>
            <a:lvl7pPr algn="l" rtl="0">
              <a:buNone/>
              <a:defRPr>
                <a:solidFill>
                  <a:schemeClr val="lt1"/>
                </a:solidFill>
              </a:defRPr>
            </a:lvl7pPr>
            <a:lvl8pPr algn="l" rtl="0">
              <a:buNone/>
              <a:defRPr>
                <a:solidFill>
                  <a:schemeClr val="lt1"/>
                </a:solidFill>
              </a:defRPr>
            </a:lvl8pPr>
            <a:lvl9pPr algn="l" rtl="0"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 flipH="1">
            <a:off y="6165014" x="8964665"/>
            <a:ext cy="695100" cx="1878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5" name="Shape 85"/>
          <p:cNvSpPr/>
          <p:nvPr/>
        </p:nvSpPr>
        <p:spPr>
          <a:xfrm flipH="1">
            <a:off y="6165014" x="3866777"/>
            <a:ext cy="695100" cx="5097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6165014" x="3866812"/>
            <a:ext cy="695100" cx="5097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  <a:lvl2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2pPr>
            <a:lvl3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3pPr>
            <a:lvl4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4pPr>
            <a:lvl5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5pPr>
            <a:lvl6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6pPr>
            <a:lvl7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7pPr>
            <a:lvl8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8pPr>
            <a:lvl9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94" x="33867"/>
            <a:ext cy="2810236" cx="3409812"/>
            <a:chOff y="1493" x="0"/>
            <a:chExt cy="2810236" cx="3409812"/>
          </a:xfrm>
        </p:grpSpPr>
        <p:cxnSp>
          <p:nvCxnSpPr>
            <p:cNvPr id="6" name="Shape 6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y="4047858" x="5734187"/>
            <a:ext cy="2810236" cx="3409812"/>
            <a:chOff y="1493" x="0"/>
            <a:chExt cy="2810236" cx="3409812"/>
          </a:xfrm>
        </p:grpSpPr>
        <p:cxnSp>
          <p:nvCxnSpPr>
            <p:cNvPr id="34" name="Shape 34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y="2266575" x="685800"/>
            <a:ext cy="13337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Optimizing Flights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y="3600451" x="685800"/>
            <a:ext cy="9005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Jaclyn &amp; Charles - May 9, 2013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y="969382" x="457199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>
                <a:solidFill>
                  <a:srgbClr val="000000"/>
                </a:solidFill>
              </a:rPr>
              <a:t>Go to</a:t>
            </a:r>
            <a:r>
              <a:rPr sz="3000" lang="en"/>
              <a:t> </a:t>
            </a:r>
            <a:r>
              <a:rPr sz="3000" lang="en">
                <a:solidFill>
                  <a:srgbClr val="0000FF"/>
                </a:solidFill>
              </a:rPr>
              <a:t>Topic Reports</a:t>
            </a:r>
            <a:r>
              <a:rPr sz="3000" lang="en"/>
              <a:t> </a:t>
            </a:r>
            <a:r>
              <a:rPr sz="3000" lang="en">
                <a:solidFill>
                  <a:srgbClr val="000000"/>
                </a:solidFill>
              </a:rPr>
              <a:t>to see the top</a:t>
            </a:r>
            <a:r>
              <a:rPr sz="3000" lang="en"/>
              <a:t> </a:t>
            </a:r>
            <a:r>
              <a:rPr sz="3000" lang="en">
                <a:solidFill>
                  <a:srgbClr val="FF0000"/>
                </a:solidFill>
              </a:rPr>
              <a:t>keywords</a:t>
            </a:r>
            <a:r>
              <a:rPr sz="3000" lang="en">
                <a:solidFill>
                  <a:srgbClr val="000000"/>
                </a:solidFill>
              </a:rPr>
              <a:t>,</a:t>
            </a:r>
            <a:r>
              <a:rPr sz="3000" lang="en"/>
              <a:t> </a:t>
            </a:r>
            <a:r>
              <a:rPr sz="3000" lang="en">
                <a:solidFill>
                  <a:srgbClr val="9900FF"/>
                </a:solidFill>
              </a:rPr>
              <a:t>images</a:t>
            </a:r>
            <a:r>
              <a:rPr sz="3000" lang="en">
                <a:solidFill>
                  <a:srgbClr val="000000"/>
                </a:solidFill>
              </a:rPr>
              <a:t>, or</a:t>
            </a:r>
            <a:r>
              <a:rPr sz="3000" lang="en"/>
              <a:t> </a:t>
            </a:r>
            <a:r>
              <a:rPr sz="3000" lang="en">
                <a:solidFill>
                  <a:srgbClr val="38761D"/>
                </a:solidFill>
              </a:rPr>
              <a:t>age groups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3000" lang="en">
                <a:solidFill>
                  <a:srgbClr val="000000"/>
                </a:solidFill>
              </a:rPr>
              <a:t>This gives you an idea of the best assets to use in creating new campaigns using top images or keywords</a:t>
            </a:r>
          </a:p>
          <a:p>
            <a:r>
              <a:t/>
            </a:r>
          </a:p>
          <a:p>
            <a:pPr algn="ctr">
              <a:buNone/>
            </a:pPr>
            <a:r>
              <a:rPr sz="3000" lang="en">
                <a:solidFill>
                  <a:srgbClr val="000000"/>
                </a:solidFill>
              </a:rPr>
              <a:t>Congratulations! You have optimized a flight! </a:t>
            </a:r>
          </a:p>
        </p:txBody>
      </p:sp>
      <p:sp>
        <p:nvSpPr>
          <p:cNvPr id="167" name="Shape 167"/>
          <p:cNvSpPr/>
          <p:nvPr/>
        </p:nvSpPr>
        <p:spPr>
          <a:xfrm>
            <a:off y="4458462" x="0"/>
            <a:ext cy="23995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68" name="Shape 168"/>
          <p:cNvSpPr/>
          <p:nvPr/>
        </p:nvSpPr>
        <p:spPr>
          <a:xfrm>
            <a:off y="4470225" x="8038125"/>
            <a:ext cy="98999" cx="1064700"/>
          </a:xfrm>
          <a:prstGeom prst="rect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9" name="Shape 169"/>
          <p:cNvSpPr/>
          <p:nvPr/>
        </p:nvSpPr>
        <p:spPr>
          <a:xfrm>
            <a:off y="4697838" x="8100025"/>
            <a:ext cy="94799" cx="767400"/>
          </a:xfrm>
          <a:prstGeom prst="rect">
            <a:avLst/>
          </a:prstGeom>
          <a:noFill/>
          <a:ln w="19050" cap="flat">
            <a:solidFill>
              <a:srgbClr val="99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0" name="Shape 170"/>
          <p:cNvSpPr/>
          <p:nvPr/>
        </p:nvSpPr>
        <p:spPr>
          <a:xfrm>
            <a:off y="4809091" x="8097018"/>
            <a:ext cy="96299" cx="7685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1" name="Shape 171"/>
          <p:cNvSpPr/>
          <p:nvPr/>
        </p:nvSpPr>
        <p:spPr>
          <a:xfrm>
            <a:off y="4913326" x="8100140"/>
            <a:ext cy="110400" cx="771899"/>
          </a:xfrm>
          <a:prstGeom prst="rect">
            <a:avLst/>
          </a:prstGeom>
          <a:noFill/>
          <a:ln w="19050" cap="flat">
            <a:solidFill>
              <a:srgbClr val="38761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Why we Optimize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3600" lang="en">
                <a:solidFill>
                  <a:srgbClr val="000000"/>
                </a:solidFill>
              </a:rPr>
              <a:t>The goal of optimizing flights is to strategically alter high performing campaigns and to reallocate the majority of budget to maximize performance.</a:t>
            </a:r>
          </a:p>
          <a:p>
            <a:r>
              <a:t/>
            </a:r>
          </a:p>
          <a:p>
            <a:pPr rtl="0" lvl="0" indent="-4572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3600" lang="en">
                <a:solidFill>
                  <a:srgbClr val="000000"/>
                </a:solidFill>
              </a:rPr>
              <a:t>You always want </a:t>
            </a:r>
            <a:r>
              <a:rPr sz="3600" lang="en">
                <a:solidFill>
                  <a:srgbClr val="FF0000"/>
                </a:solidFill>
              </a:rPr>
              <a:t>4-5</a:t>
            </a:r>
            <a:r>
              <a:rPr sz="3600" lang="en">
                <a:solidFill>
                  <a:srgbClr val="000000"/>
                </a:solidFill>
              </a:rPr>
              <a:t> high performing campaigns running for each flight</a:t>
            </a:r>
          </a:p>
          <a:p>
            <a:pPr rtl="0" lvl="1" indent="-4572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3600" lang="en">
                <a:solidFill>
                  <a:srgbClr val="000000"/>
                </a:solidFill>
              </a:rPr>
              <a:t>If </a:t>
            </a:r>
            <a:r>
              <a:rPr sz="3600" lang="en">
                <a:solidFill>
                  <a:srgbClr val="FF0000"/>
                </a:solidFill>
              </a:rPr>
              <a:t>&lt; 4</a:t>
            </a:r>
            <a:r>
              <a:rPr sz="3600" lang="en">
                <a:solidFill>
                  <a:srgbClr val="000000"/>
                </a:solidFill>
              </a:rPr>
              <a:t>, create new campaigns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Let's Do An Example!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We will use "Coop BP Prom" as an example.</a:t>
            </a:r>
          </a:p>
        </p:txBody>
      </p:sp>
      <p:sp>
        <p:nvSpPr>
          <p:cNvPr id="103" name="Shape 103"/>
          <p:cNvSpPr/>
          <p:nvPr/>
        </p:nvSpPr>
        <p:spPr>
          <a:xfrm>
            <a:off y="2194861" x="0"/>
            <a:ext cy="2468277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4" name="Shape 104"/>
          <p:cNvSpPr/>
          <p:nvPr/>
        </p:nvSpPr>
        <p:spPr>
          <a:xfrm>
            <a:off y="3158475" x="5995275"/>
            <a:ext cy="350999" cx="1242899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5" name="Shape 105"/>
          <p:cNvSpPr/>
          <p:nvPr/>
        </p:nvSpPr>
        <p:spPr>
          <a:xfrm>
            <a:off y="3246225" x="5308000"/>
            <a:ext cy="204599" cx="5993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6" name="Shape 106"/>
          <p:cNvSpPr txBox="1"/>
          <p:nvPr/>
        </p:nvSpPr>
        <p:spPr>
          <a:xfrm>
            <a:off y="3099975" x="2938025"/>
            <a:ext cy="468000" cx="26391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1800" lang="en">
                <a:solidFill>
                  <a:srgbClr val="FF0000"/>
                </a:solidFill>
              </a:rPr>
              <a:t>search flight name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/>
        </p:nvSpPr>
        <p:spPr>
          <a:xfrm>
            <a:off y="5253" x="0"/>
            <a:ext cy="4913393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12" name="Shape 112"/>
          <p:cNvSpPr/>
          <p:nvPr/>
        </p:nvSpPr>
        <p:spPr>
          <a:xfrm>
            <a:off y="2510050" x="420975"/>
            <a:ext cy="219300" cx="146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3" name="Shape 113"/>
          <p:cNvSpPr txBox="1"/>
          <p:nvPr/>
        </p:nvSpPr>
        <p:spPr>
          <a:xfrm>
            <a:off y="2689750" x="118125"/>
            <a:ext cy="490199" cx="1078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200" lang="en">
                <a:solidFill>
                  <a:srgbClr val="FF0000"/>
                </a:solidFill>
              </a:rPr>
              <a:t>go to Flight Report</a:t>
            </a:r>
            <a:r>
              <a:rPr lang="en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Check Basecamp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947332" x="457200"/>
            <a:ext cy="4620299" cx="3213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2"/>
              </a:buClr>
              <a:buSzPct val="124999"/>
              <a:buFont typeface="Arial"/>
              <a:buChar char="•"/>
            </a:pPr>
            <a:r>
              <a:rPr sz="2400" lang="en"/>
              <a:t>Make sure to go to Basecamp calendar and the </a:t>
            </a:r>
            <a:r>
              <a:rPr sz="2400" lang="en">
                <a:solidFill>
                  <a:srgbClr val="FF0000"/>
                </a:solidFill>
              </a:rPr>
              <a:t>Flight thread</a:t>
            </a:r>
            <a:r>
              <a:rPr sz="2400" lang="en"/>
              <a:t> to check for any updates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check for any change in budget, pause dates, or any additional images that Theo/Kateland wants you to use</a:t>
            </a:r>
          </a:p>
          <a:p>
            <a:r>
              <a:t/>
            </a:r>
          </a:p>
        </p:txBody>
      </p:sp>
      <p:sp>
        <p:nvSpPr>
          <p:cNvPr id="120" name="Shape 120"/>
          <p:cNvSpPr/>
          <p:nvPr/>
        </p:nvSpPr>
        <p:spPr>
          <a:xfrm>
            <a:off y="2042376" x="3688520"/>
            <a:ext cy="4424170" cx="545547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1" name="Shape 121"/>
          <p:cNvSpPr/>
          <p:nvPr/>
        </p:nvSpPr>
        <p:spPr>
          <a:xfrm>
            <a:off y="5343725" x="6592100"/>
            <a:ext cy="189599" cx="7514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22" name="Shape 122"/>
          <p:cNvCxnSpPr>
            <a:endCxn id="121" idx="1"/>
          </p:cNvCxnSpPr>
          <p:nvPr/>
        </p:nvCxnSpPr>
        <p:spPr>
          <a:xfrm>
            <a:off y="3468725" x="2740099"/>
            <a:ext cy="1969799" cx="38520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/>
        </p:nvSpPr>
        <p:spPr>
          <a:xfrm>
            <a:off y="159900" x="407475"/>
            <a:ext cy="667199" cx="8269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3000" lang="en">
                <a:latin typeface="Impact"/>
                <a:ea typeface="Impact"/>
                <a:cs typeface="Impact"/>
                <a:sym typeface="Impact"/>
              </a:rPr>
              <a:t>Calculate daily budget!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y="919775" x="530475"/>
            <a:ext cy="2330100" cx="8023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200" lang="en"/>
              <a:t>1. </a:t>
            </a:r>
            <a:r>
              <a:rPr sz="2200" lang="en"/>
              <a:t>Period Budget</a:t>
            </a:r>
            <a:r>
              <a:rPr sz="2200" lang="en"/>
              <a:t> - (Larger of</a:t>
            </a:r>
            <a:r>
              <a:rPr sz="2200" lang="en">
                <a:solidFill>
                  <a:srgbClr val="0000FF"/>
                </a:solidFill>
              </a:rPr>
              <a:t> </a:t>
            </a:r>
            <a:r>
              <a:rPr sz="2200" lang="en">
                <a:solidFill>
                  <a:srgbClr val="9900FF"/>
                </a:solidFill>
              </a:rPr>
              <a:t>Spend with Fee</a:t>
            </a:r>
            <a:r>
              <a:rPr sz="2200" lang="en">
                <a:solidFill>
                  <a:srgbClr val="0000FF"/>
                </a:solidFill>
              </a:rPr>
              <a:t> </a:t>
            </a:r>
            <a:r>
              <a:rPr sz="2200" lang="en"/>
              <a:t>or</a:t>
            </a:r>
            <a:r>
              <a:rPr sz="2200" lang="en">
                <a:solidFill>
                  <a:srgbClr val="0000FF"/>
                </a:solidFill>
              </a:rPr>
              <a:t> Live Spend</a:t>
            </a:r>
            <a:r>
              <a:rPr sz="2200" lang="en"/>
              <a:t>)</a:t>
            </a:r>
          </a:p>
          <a:p>
            <a:pPr rtl="0" lvl="0">
              <a:buNone/>
            </a:pPr>
            <a:r>
              <a:rPr sz="2200" lang="en"/>
              <a:t>The Spend with Fee value should be found for the period flight only.</a:t>
            </a:r>
          </a:p>
          <a:p>
            <a:pPr rtl="0" lvl="0">
              <a:buNone/>
            </a:pPr>
            <a:r>
              <a:rPr sz="2200" lang="en"/>
              <a:t>2. Divide this value by the </a:t>
            </a:r>
            <a:r>
              <a:rPr sz="2200" lang="en">
                <a:solidFill>
                  <a:srgbClr val="FF0000"/>
                </a:solidFill>
              </a:rPr>
              <a:t>Days Left</a:t>
            </a:r>
            <a:r>
              <a:rPr sz="2200" lang="en"/>
              <a:t> to get your own calculated Daily Spend Goal</a:t>
            </a:r>
          </a:p>
          <a:p>
            <a:pPr rtl="0" lvl="0" indent="-3683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200" lang="en"/>
              <a:t>In this example: </a:t>
            </a:r>
            <a:r>
              <a:rPr sz="2200" lang="en"/>
              <a:t>$75000</a:t>
            </a:r>
            <a:r>
              <a:rPr sz="2200" lang="en"/>
              <a:t> - (</a:t>
            </a:r>
            <a:r>
              <a:rPr sz="2200" lang="en">
                <a:solidFill>
                  <a:srgbClr val="9900FF"/>
                </a:solidFill>
              </a:rPr>
              <a:t>$72069.16</a:t>
            </a:r>
            <a:r>
              <a:rPr sz="2200" lang="en"/>
              <a:t>) = 2930.84</a:t>
            </a:r>
          </a:p>
          <a:p>
            <a:pPr rtl="0" lvl="0" indent="-3683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200" lang="en"/>
              <a:t>2930.84/</a:t>
            </a:r>
            <a:r>
              <a:rPr sz="2200" lang="en">
                <a:solidFill>
                  <a:srgbClr val="FF0000"/>
                </a:solidFill>
              </a:rPr>
              <a:t>26</a:t>
            </a:r>
            <a:r>
              <a:rPr sz="2200" lang="en"/>
              <a:t> = $112.73 budget per day</a:t>
            </a:r>
          </a:p>
          <a:p>
            <a:r>
              <a:t/>
            </a:r>
          </a:p>
        </p:txBody>
      </p:sp>
      <p:sp>
        <p:nvSpPr>
          <p:cNvPr id="129" name="Shape 129"/>
          <p:cNvSpPr/>
          <p:nvPr/>
        </p:nvSpPr>
        <p:spPr>
          <a:xfrm>
            <a:off y="5979582" x="138118"/>
            <a:ext cy="799000" cx="900634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0" name="Shape 130"/>
          <p:cNvSpPr/>
          <p:nvPr/>
        </p:nvSpPr>
        <p:spPr>
          <a:xfrm>
            <a:off y="3438544" x="0"/>
            <a:ext cy="2527337" cx="9144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31" name="Shape 131"/>
          <p:cNvSpPr/>
          <p:nvPr/>
        </p:nvSpPr>
        <p:spPr>
          <a:xfrm>
            <a:off y="4228300" x="5694725"/>
            <a:ext cy="459600" cx="1167299"/>
          </a:xfrm>
          <a:prstGeom prst="rect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2" name="Shape 132"/>
          <p:cNvSpPr/>
          <p:nvPr/>
        </p:nvSpPr>
        <p:spPr>
          <a:xfrm>
            <a:off y="6358650" x="4272075"/>
            <a:ext cy="204299" cx="540000"/>
          </a:xfrm>
          <a:prstGeom prst="rect">
            <a:avLst/>
          </a:prstGeom>
          <a:noFill/>
          <a:ln w="19050" cap="flat">
            <a:solidFill>
              <a:srgbClr val="99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3" name="Shape 133"/>
          <p:cNvSpPr/>
          <p:nvPr/>
        </p:nvSpPr>
        <p:spPr>
          <a:xfrm>
            <a:off y="4203509" x="8565875"/>
            <a:ext cy="377399" cx="4766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40" name="Shape 140"/>
          <p:cNvSpPr/>
          <p:nvPr/>
        </p:nvSpPr>
        <p:spPr>
          <a:xfrm>
            <a:off y="0" x="0"/>
            <a:ext cy="492008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41" name="Shape 141"/>
          <p:cNvSpPr txBox="1"/>
          <p:nvPr/>
        </p:nvSpPr>
        <p:spPr>
          <a:xfrm>
            <a:off y="1853393" x="2800236"/>
            <a:ext cy="449700" cx="2806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200" lang="en">
                <a:solidFill>
                  <a:srgbClr val="FF0000"/>
                </a:solidFill>
              </a:rPr>
              <a:t>Change to view "Past 7 Days", "Past 3 Days", and "Yesterday"</a:t>
            </a:r>
          </a:p>
        </p:txBody>
      </p:sp>
      <p:cxnSp>
        <p:nvCxnSpPr>
          <p:cNvPr id="142" name="Shape 142"/>
          <p:cNvCxnSpPr>
            <a:stCxn id="141" idx="1"/>
          </p:cNvCxnSpPr>
          <p:nvPr/>
        </p:nvCxnSpPr>
        <p:spPr>
          <a:xfrm flipH="1">
            <a:off y="2078243" x="1061736"/>
            <a:ext cy="87600" cx="17385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3" name="Shape 143"/>
          <p:cNvSpPr/>
          <p:nvPr/>
        </p:nvSpPr>
        <p:spPr>
          <a:xfrm>
            <a:off y="2012225" x="191725"/>
            <a:ext cy="219300" cx="8553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/>
        </p:nvSpPr>
        <p:spPr>
          <a:xfrm>
            <a:off y="0" x="0"/>
            <a:ext cy="4941251" cx="91440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49" name="Shape 149"/>
          <p:cNvSpPr/>
          <p:nvPr/>
        </p:nvSpPr>
        <p:spPr>
          <a:xfrm>
            <a:off y="2093475" x="6055375"/>
            <a:ext cy="197400" cx="11844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0" name="Shape 150"/>
          <p:cNvSpPr txBox="1"/>
          <p:nvPr/>
        </p:nvSpPr>
        <p:spPr>
          <a:xfrm>
            <a:off y="1870456" x="3942425"/>
            <a:ext cy="456900" cx="15134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200" lang="en">
                <a:solidFill>
                  <a:srgbClr val="FF0000"/>
                </a:solidFill>
              </a:rPr>
              <a:t>sort by ROI and filter active</a:t>
            </a:r>
          </a:p>
        </p:txBody>
      </p:sp>
      <p:cxnSp>
        <p:nvCxnSpPr>
          <p:cNvPr id="151" name="Shape 151"/>
          <p:cNvCxnSpPr>
            <a:stCxn id="150" idx="3"/>
            <a:endCxn id="149" idx="1"/>
          </p:cNvCxnSpPr>
          <p:nvPr/>
        </p:nvCxnSpPr>
        <p:spPr>
          <a:xfrm>
            <a:off y="2098906" x="5455924"/>
            <a:ext cy="93268" cx="59945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2" name="Shape 152"/>
          <p:cNvCxnSpPr/>
          <p:nvPr/>
        </p:nvCxnSpPr>
        <p:spPr>
          <a:xfrm>
            <a:off y="2195825" x="5302325"/>
            <a:ext cy="175499" cx="10892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53" name="Shape 153"/>
          <p:cNvSpPr txBox="1"/>
          <p:nvPr/>
        </p:nvSpPr>
        <p:spPr>
          <a:xfrm>
            <a:off y="5091100" x="485800"/>
            <a:ext cy="657900" cx="6536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3000" lang="en">
                <a:solidFill>
                  <a:srgbClr val="FF0000"/>
                </a:solidFill>
              </a:rPr>
              <a:t>Pause campaigns that were running for more than 4 days and not doing well (0 ROI).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/>
        </p:nvSpPr>
        <p:spPr>
          <a:xfrm>
            <a:off y="0" x="0"/>
            <a:ext cy="4737018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59" name="Shape 159"/>
          <p:cNvSpPr/>
          <p:nvPr/>
        </p:nvSpPr>
        <p:spPr>
          <a:xfrm>
            <a:off y="2935225" x="3292825"/>
            <a:ext cy="1083000" cx="5943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60" name="Shape 160"/>
          <p:cNvCxnSpPr/>
          <p:nvPr/>
        </p:nvCxnSpPr>
        <p:spPr>
          <a:xfrm rot="10800000" flipH="1">
            <a:off y="4094574" x="3611925"/>
            <a:ext cy="555000" cx="86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61" name="Shape 161"/>
          <p:cNvSpPr txBox="1"/>
          <p:nvPr/>
        </p:nvSpPr>
        <p:spPr>
          <a:xfrm>
            <a:off y="4635000" x="551314"/>
            <a:ext cy="1569599" cx="7836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3000" lang="en">
                <a:solidFill>
                  <a:srgbClr val="FF0000"/>
                </a:solidFill>
              </a:rPr>
              <a:t>Distribute calculated </a:t>
            </a:r>
            <a:r>
              <a:rPr sz="3000" lang="en">
                <a:solidFill>
                  <a:srgbClr val="0000FF"/>
                </a:solidFill>
              </a:rPr>
              <a:t>Daily Spend Goal</a:t>
            </a:r>
            <a:r>
              <a:rPr sz="3000" lang="en">
                <a:solidFill>
                  <a:srgbClr val="FF0000"/>
                </a:solidFill>
              </a:rPr>
              <a:t> to campaigns based on its performance (i.e. look at ROI and CTR)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