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59" r:id="rId6"/>
    <p:sldId id="265" r:id="rId7"/>
    <p:sldId id="262" r:id="rId8"/>
    <p:sldId id="305" r:id="rId9"/>
    <p:sldId id="306" r:id="rId10"/>
    <p:sldId id="307" r:id="rId11"/>
    <p:sldId id="308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309" r:id="rId25"/>
    <p:sldId id="298" r:id="rId26"/>
    <p:sldId id="299" r:id="rId27"/>
    <p:sldId id="300" r:id="rId28"/>
    <p:sldId id="282" r:id="rId29"/>
    <p:sldId id="283" r:id="rId30"/>
    <p:sldId id="285" r:id="rId31"/>
    <p:sldId id="286" r:id="rId32"/>
    <p:sldId id="288" r:id="rId33"/>
    <p:sldId id="289" r:id="rId34"/>
    <p:sldId id="290" r:id="rId35"/>
    <p:sldId id="291" r:id="rId36"/>
    <p:sldId id="280" r:id="rId37"/>
    <p:sldId id="281" r:id="rId38"/>
    <p:sldId id="284" r:id="rId39"/>
    <p:sldId id="292" r:id="rId40"/>
    <p:sldId id="293" r:id="rId41"/>
    <p:sldId id="294" r:id="rId42"/>
    <p:sldId id="297" r:id="rId43"/>
    <p:sldId id="295" r:id="rId44"/>
    <p:sldId id="296" r:id="rId45"/>
    <p:sldId id="310" r:id="rId46"/>
    <p:sldId id="317" r:id="rId47"/>
    <p:sldId id="311" r:id="rId48"/>
    <p:sldId id="302" r:id="rId49"/>
    <p:sldId id="303" r:id="rId50"/>
    <p:sldId id="312" r:id="rId51"/>
    <p:sldId id="313" r:id="rId52"/>
    <p:sldId id="316" r:id="rId53"/>
    <p:sldId id="318" r:id="rId54"/>
    <p:sldId id="330" r:id="rId55"/>
    <p:sldId id="331" r:id="rId56"/>
    <p:sldId id="332" r:id="rId57"/>
    <p:sldId id="319" r:id="rId58"/>
    <p:sldId id="320" r:id="rId59"/>
    <p:sldId id="321" r:id="rId60"/>
    <p:sldId id="322" r:id="rId61"/>
    <p:sldId id="328" r:id="rId62"/>
    <p:sldId id="329" r:id="rId63"/>
    <p:sldId id="323" r:id="rId64"/>
    <p:sldId id="324" r:id="rId65"/>
    <p:sldId id="325" r:id="rId66"/>
    <p:sldId id="326" r:id="rId67"/>
    <p:sldId id="327" r:id="rId68"/>
    <p:sldId id="31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BA5B-9337-4138-9A88-0A6139961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E1443-118C-4768-AA23-B8471C6EC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1400-F9A3-4E34-8750-9AC4C938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81DF-9DB3-4B7F-9BB6-0CA0819A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AE65-A20E-41C8-87C1-D668F5BA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2907-41DF-4AEE-92DE-7CEB20D8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0202-DB0E-4B33-8EC7-7F31DFF1A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2619-A795-485F-A5AF-B552C654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26BB-BBCD-464D-A7F8-285518AA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326E-0142-4FA6-9F69-DA11037F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00240-AC06-4CF8-B25A-036A343B1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255E-23B7-49E6-8EA4-84A88C8D3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6D29-C980-4977-9A1E-3E3EC997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B2B5-11EA-4D13-8624-33696116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CAC8-DF0F-4777-A5B4-BEFAAF49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B37A-E570-473E-AD26-D207D755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1E49-6DDA-4FC2-806F-CD82D590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BA17-7E09-4951-A52E-08247F19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C91FE-1AB7-44F5-B425-B083F1F7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CDA2-FC60-48A1-8520-A92EBDCC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4E5F-8BD9-455B-96EA-1040D7C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7E86-E689-4A4E-AC2C-0D80F34D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C6E8-D243-4F5A-B368-53C0B0DF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B873-C111-412A-97BC-51E7A669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8C0A-F14C-4F99-B848-4FC14547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8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7B3D-E62F-4E80-9DCE-60404636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114E-FCCF-46B8-968F-0F8FB7DCC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4B245-9331-44B0-BC1E-6247F20E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A34F-7750-482A-BA8B-2D92BD4F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FA70-CCAD-4C38-9ED0-A35EB77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20A7D-F8DC-4202-9092-2C9B56C9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0C4A-E6AA-486E-8147-1203D1F9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54442-0317-4EC2-9356-F50FE991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4B0A3-B79E-4ADC-9C7C-3F217BC5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5392-A648-4C24-951B-C0CD35583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E0D43-DC6F-4139-B541-56C0CCD76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E538B-E458-429F-B665-1C1749F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DAA7-975F-47B4-B0AF-E8D51D04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43429-90EB-430C-AC99-38F1171F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3EB5-7692-4647-A2B8-8EE8EEAD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799E8-9633-492E-818E-4E7FA05C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2D9E0-71BD-4E86-A39E-15F4207D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28D5F-681B-4BBB-9CEA-A9A11806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917CA-B32E-41FA-BD6D-84CBC810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0F744-08B1-4ABD-85B6-DCB3CFBD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E158C-97FF-4C9F-B9D9-CDE35580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7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A072-D439-4210-A583-5C7841F4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542B-8762-4973-9CA8-CE8D7274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B391F-894D-432F-9E49-D66C4388A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C8C7-1884-41EE-91BC-D1F36FC6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F6EBC-D514-4BC1-9B52-EC78DDAC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F0AD-8F53-46C7-8A73-78330CFF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484A-E1F3-437E-91F7-F8BFDF30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67383-07B4-4353-AF20-0EC110604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466A5-4AE4-44EC-BE39-AC147D2F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0035-D1D7-4F52-8CC6-757881DC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5D51B-DBD5-4337-B77F-07B4FC5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20958-A8B9-4E1B-801B-892D224E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E8575-FE99-4666-AD39-DD0DB2B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63FD-5FF4-400A-AA1A-7C484EE6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1D0B-1D73-462B-BA38-EAEB845B4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589B9-32D4-4893-B4CD-0CADD3BA74F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FC7C-4718-4FD4-BFE1-2DF1AAA54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8F0C-16E4-430C-94EB-93FA77E98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7F36-D4A7-4CF0-9920-BE0FDB93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DBF9B-58F7-4D68-96F6-69D40A8E72B2}"/>
              </a:ext>
            </a:extLst>
          </p:cNvPr>
          <p:cNvSpPr txBox="1"/>
          <p:nvPr/>
        </p:nvSpPr>
        <p:spPr>
          <a:xfrm>
            <a:off x="745588" y="560215"/>
            <a:ext cx="1033975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33CC"/>
                </a:solidFill>
              </a:rPr>
              <a:t>Electromagnetic Field Theory</a:t>
            </a:r>
          </a:p>
          <a:p>
            <a:pPr algn="ctr"/>
            <a:r>
              <a:rPr lang="en-US" sz="3600" dirty="0">
                <a:solidFill>
                  <a:srgbClr val="0033CC"/>
                </a:solidFill>
              </a:rPr>
              <a:t>(UE20EC303)</a:t>
            </a:r>
          </a:p>
          <a:p>
            <a:pPr algn="ctr"/>
            <a:endParaRPr lang="en-US" sz="2800" dirty="0">
              <a:solidFill>
                <a:srgbClr val="0033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3CC"/>
                </a:solidFill>
              </a:rPr>
              <a:t>A review of Vector Calculus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33CC"/>
                </a:solidFill>
              </a:rPr>
              <a:t>Unit 1 Electrostatics</a:t>
            </a:r>
          </a:p>
          <a:p>
            <a:pPr algn="ctr"/>
            <a:endParaRPr lang="en-US" sz="2400" dirty="0">
              <a:solidFill>
                <a:srgbClr val="0033CC"/>
              </a:solidFill>
            </a:endParaRPr>
          </a:p>
          <a:p>
            <a:pPr algn="ctr"/>
            <a:endParaRPr lang="en-US" sz="2000" dirty="0">
              <a:solidFill>
                <a:srgbClr val="0033CC"/>
              </a:solidFill>
            </a:endParaRP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Dr. Raghavendra G. Kulkarni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Distinguished Professor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Department of Electronics and Communication Engineering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PES University</a:t>
            </a:r>
          </a:p>
          <a:p>
            <a:pPr algn="ctr"/>
            <a:r>
              <a:rPr lang="en-US" sz="2000" dirty="0">
                <a:solidFill>
                  <a:srgbClr val="0033CC"/>
                </a:solidFill>
              </a:rPr>
              <a:t>Bengaluru – 560085.</a:t>
            </a:r>
          </a:p>
          <a:p>
            <a:pPr algn="ctr"/>
            <a:r>
              <a:rPr lang="en-US" sz="1000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CA98D-17C7-A8CD-38F0-D3BF3C58E68D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38453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299CB-3812-4D7C-99F4-F42AEBF140A1}"/>
              </a:ext>
            </a:extLst>
          </p:cNvPr>
          <p:cNvSpPr txBox="1"/>
          <p:nvPr/>
        </p:nvSpPr>
        <p:spPr>
          <a:xfrm>
            <a:off x="996454" y="1038667"/>
            <a:ext cx="10088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u="sng"/>
            </a:lvl1pPr>
          </a:lstStyle>
          <a:p>
            <a:r>
              <a:rPr lang="en-US" sz="2400" i="1" u="none" dirty="0">
                <a:solidFill>
                  <a:srgbClr val="0033CC"/>
                </a:solidFill>
              </a:rPr>
              <a:t>Example 2</a:t>
            </a:r>
            <a:r>
              <a:rPr lang="en-US" sz="2400" u="none" dirty="0">
                <a:solidFill>
                  <a:srgbClr val="0033CC"/>
                </a:solidFill>
              </a:rPr>
              <a:t>: Find the cross product of two vectors, </a:t>
            </a:r>
            <a:r>
              <a:rPr lang="en-US" sz="2400" b="1" i="1" u="none" dirty="0">
                <a:solidFill>
                  <a:srgbClr val="0033CC"/>
                </a:solidFill>
              </a:rPr>
              <a:t>A</a:t>
            </a:r>
            <a:r>
              <a:rPr lang="en-US" sz="2400" u="none" dirty="0">
                <a:solidFill>
                  <a:srgbClr val="0033CC"/>
                </a:solidFill>
              </a:rPr>
              <a:t> = 2 </a:t>
            </a:r>
            <a:r>
              <a:rPr lang="en-US" sz="2400" b="1" i="1" u="none" dirty="0">
                <a:solidFill>
                  <a:srgbClr val="0033CC"/>
                </a:solidFill>
              </a:rPr>
              <a:t>a</a:t>
            </a:r>
            <a:r>
              <a:rPr lang="en-US" sz="2400" i="1" u="none" baseline="-25000" dirty="0">
                <a:solidFill>
                  <a:srgbClr val="0033CC"/>
                </a:solidFill>
              </a:rPr>
              <a:t>x</a:t>
            </a:r>
            <a:r>
              <a:rPr lang="en-US" sz="2400" u="none" dirty="0">
                <a:solidFill>
                  <a:srgbClr val="0033CC"/>
                </a:solidFill>
              </a:rPr>
              <a:t> – 3 </a:t>
            </a:r>
            <a:r>
              <a:rPr lang="en-US" sz="2400" b="1" i="1" u="none" dirty="0">
                <a:solidFill>
                  <a:srgbClr val="0033CC"/>
                </a:solidFill>
              </a:rPr>
              <a:t>a</a:t>
            </a:r>
            <a:r>
              <a:rPr lang="en-US" sz="2400" i="1" u="none" baseline="-25000" dirty="0">
                <a:solidFill>
                  <a:srgbClr val="0033CC"/>
                </a:solidFill>
              </a:rPr>
              <a:t>y</a:t>
            </a:r>
            <a:r>
              <a:rPr lang="en-US" sz="2400" u="none" dirty="0">
                <a:solidFill>
                  <a:srgbClr val="0033CC"/>
                </a:solidFill>
              </a:rPr>
              <a:t> + </a:t>
            </a:r>
            <a:r>
              <a:rPr lang="en-US" sz="2400" b="1" i="1" u="none" dirty="0" err="1">
                <a:solidFill>
                  <a:srgbClr val="0033CC"/>
                </a:solidFill>
              </a:rPr>
              <a:t>a</a:t>
            </a:r>
            <a:r>
              <a:rPr lang="en-US" sz="2400" i="1" u="none" baseline="-25000" dirty="0" err="1">
                <a:solidFill>
                  <a:srgbClr val="0033CC"/>
                </a:solidFill>
              </a:rPr>
              <a:t>z</a:t>
            </a:r>
            <a:r>
              <a:rPr lang="en-US" sz="2400" u="none" dirty="0">
                <a:solidFill>
                  <a:srgbClr val="0033CC"/>
                </a:solidFill>
              </a:rPr>
              <a:t>  and </a:t>
            </a:r>
          </a:p>
          <a:p>
            <a:r>
              <a:rPr lang="en-US" sz="2400" b="1" i="1" u="none" dirty="0">
                <a:solidFill>
                  <a:srgbClr val="0033CC"/>
                </a:solidFill>
              </a:rPr>
              <a:t>B</a:t>
            </a:r>
            <a:r>
              <a:rPr lang="en-US" sz="2400" u="none" dirty="0">
                <a:solidFill>
                  <a:srgbClr val="0033CC"/>
                </a:solidFill>
              </a:rPr>
              <a:t> = – 4 </a:t>
            </a:r>
            <a:r>
              <a:rPr lang="en-US" sz="2400" b="1" i="1" u="none" dirty="0">
                <a:solidFill>
                  <a:srgbClr val="0033CC"/>
                </a:solidFill>
              </a:rPr>
              <a:t>a</a:t>
            </a:r>
            <a:r>
              <a:rPr lang="en-US" sz="2400" i="1" u="none" baseline="-25000" dirty="0">
                <a:solidFill>
                  <a:srgbClr val="0033CC"/>
                </a:solidFill>
              </a:rPr>
              <a:t>x</a:t>
            </a:r>
            <a:r>
              <a:rPr lang="en-US" sz="2400" u="none" dirty="0">
                <a:solidFill>
                  <a:srgbClr val="0033CC"/>
                </a:solidFill>
              </a:rPr>
              <a:t> – 2 </a:t>
            </a:r>
            <a:r>
              <a:rPr lang="en-US" sz="2400" b="1" i="1" u="none" dirty="0">
                <a:solidFill>
                  <a:srgbClr val="0033CC"/>
                </a:solidFill>
              </a:rPr>
              <a:t>a</a:t>
            </a:r>
            <a:r>
              <a:rPr lang="en-US" sz="2400" i="1" u="none" baseline="-25000" dirty="0">
                <a:solidFill>
                  <a:srgbClr val="0033CC"/>
                </a:solidFill>
              </a:rPr>
              <a:t>y</a:t>
            </a:r>
            <a:r>
              <a:rPr lang="en-US" sz="2400" u="none" dirty="0">
                <a:solidFill>
                  <a:srgbClr val="0033CC"/>
                </a:solidFill>
              </a:rPr>
              <a:t> + 5 </a:t>
            </a:r>
            <a:r>
              <a:rPr lang="en-US" sz="2400" b="1" i="1" u="none" dirty="0" err="1">
                <a:solidFill>
                  <a:srgbClr val="0033CC"/>
                </a:solidFill>
              </a:rPr>
              <a:t>a</a:t>
            </a:r>
            <a:r>
              <a:rPr lang="en-US" sz="2400" i="1" u="none" baseline="-25000" dirty="0" err="1">
                <a:solidFill>
                  <a:srgbClr val="0033CC"/>
                </a:solidFill>
              </a:rPr>
              <a:t>z</a:t>
            </a:r>
            <a:r>
              <a:rPr lang="en-US" sz="2400" i="1" u="none" baseline="-25000" dirty="0">
                <a:solidFill>
                  <a:srgbClr val="0033CC"/>
                </a:solidFill>
              </a:rPr>
              <a:t> </a:t>
            </a:r>
            <a:r>
              <a:rPr lang="en-US" sz="2400" u="none" dirty="0">
                <a:solidFill>
                  <a:srgbClr val="0033CC"/>
                </a:solidFill>
              </a:rPr>
              <a:t> and determine the angle between them.  </a:t>
            </a:r>
          </a:p>
          <a:p>
            <a:endParaRPr lang="en-US" sz="2400" u="none" dirty="0">
              <a:solidFill>
                <a:srgbClr val="0033CC"/>
              </a:solidFill>
            </a:endParaRPr>
          </a:p>
          <a:p>
            <a:r>
              <a:rPr lang="en-US" sz="2400" u="none" dirty="0">
                <a:solidFill>
                  <a:srgbClr val="0033CC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BAB225-743E-4CB0-AF19-9A7FBFCB4124}"/>
                  </a:ext>
                </a:extLst>
              </p:cNvPr>
              <p:cNvSpPr/>
              <p:nvPr/>
            </p:nvSpPr>
            <p:spPr>
              <a:xfrm>
                <a:off x="1947527" y="2090553"/>
                <a:ext cx="6884897" cy="1063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rgbClr val="0033CC"/>
                                    </a:solidFill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rgbClr val="0033CC"/>
                                    </a:solidFill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rgbClr val="0033CC"/>
                                    </a:solidFill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rgbClr val="0033CC"/>
                                    </a:solidFill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rgbClr val="0033CC"/>
                                    </a:solidFill>
                                  </a:rPr>
                                  <m:t>– 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srgbClr val="0033CC"/>
                                    </a:solidFill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BAB225-743E-4CB0-AF19-9A7FBFCB4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27" y="2090553"/>
                <a:ext cx="6884897" cy="1063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95BF2-AF0E-4C14-BA5C-99E4D8F2E0CE}"/>
                  </a:ext>
                </a:extLst>
              </p:cNvPr>
              <p:cNvSpPr txBox="1"/>
              <p:nvPr/>
            </p:nvSpPr>
            <p:spPr>
              <a:xfrm>
                <a:off x="1024590" y="3402033"/>
                <a:ext cx="9793465" cy="238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u="sng"/>
                </a:lvl1pPr>
              </a:lstStyle>
              <a:p>
                <a:r>
                  <a:rPr lang="en-US" sz="2400" u="none" dirty="0">
                    <a:solidFill>
                      <a:srgbClr val="0033CC"/>
                    </a:solidFill>
                  </a:rPr>
                  <a:t>To find the angle between the vectors, the magnitudes of the two vectors, and the magnitude of their resultant cross product, have to be determined. The magnitude of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is      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rad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</a:t>
                </a:r>
              </a:p>
              <a:p>
                <a:r>
                  <a:rPr lang="en-US" sz="2400" u="none" dirty="0">
                    <a:solidFill>
                      <a:srgbClr val="0033CC"/>
                    </a:solidFill>
                  </a:rPr>
                  <a:t>and that of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is </a:t>
                </a:r>
                <a:endParaRPr lang="en-US" sz="2400" i="1" u="none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95BF2-AF0E-4C14-BA5C-99E4D8F2E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90" y="3402033"/>
                <a:ext cx="9793465" cy="2382832"/>
              </a:xfrm>
              <a:prstGeom prst="rect">
                <a:avLst/>
              </a:prstGeom>
              <a:blipFill>
                <a:blip r:embed="rId3"/>
                <a:stretch>
                  <a:fillRect l="-933" t="-2046" b="-4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D4C442-9CE7-43A6-A19C-67061FDDCF87}"/>
              </a:ext>
            </a:extLst>
          </p:cNvPr>
          <p:cNvSpPr txBox="1"/>
          <p:nvPr/>
        </p:nvSpPr>
        <p:spPr>
          <a:xfrm>
            <a:off x="984735" y="461886"/>
            <a:ext cx="956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Examples using DOT product and cross 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D207C-8FD5-DBC4-8998-FE27C4F87984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69937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B3AE82-D235-4BA4-A4E0-B574A83D4877}"/>
                  </a:ext>
                </a:extLst>
              </p:cNvPr>
              <p:cNvSpPr txBox="1"/>
              <p:nvPr/>
            </p:nvSpPr>
            <p:spPr>
              <a:xfrm>
                <a:off x="984734" y="506433"/>
                <a:ext cx="10072472" cy="575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u="sng"/>
                </a:lvl1pPr>
              </a:lstStyle>
              <a:p>
                <a:r>
                  <a:rPr lang="en-US" sz="2400" u="none" dirty="0">
                    <a:solidFill>
                      <a:srgbClr val="0033CC"/>
                    </a:solidFill>
                  </a:rPr>
                  <a:t>The magnitude of 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X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 is</a:t>
                </a:r>
              </a:p>
              <a:p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169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196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</m:rad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621</m:t>
                        </m:r>
                      </m:e>
                    </m:rad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.  Hence,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400" b="1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</m:den>
                        </m:f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621</m:t>
                                </m:r>
                              </m:num>
                              <m:den>
                                <m:r>
                                  <a:rPr lang="en-US" sz="2400" i="1" u="none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630</m:t>
                                </m:r>
                              </m:den>
                            </m:f>
                          </m:e>
                        </m:rad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993</m:t>
                        </m:r>
                      </m:e>
                    </m:func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,            so,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= 83.13  ̊,  96.87  ̊</a:t>
                </a:r>
              </a:p>
              <a:p>
                <a:endParaRPr lang="en-US" sz="2400" u="none" dirty="0">
                  <a:solidFill>
                    <a:srgbClr val="0033CC"/>
                  </a:solidFill>
                </a:endParaRPr>
              </a:p>
              <a:p>
                <a:r>
                  <a:rPr lang="en-US" sz="2400" u="none" dirty="0">
                    <a:solidFill>
                      <a:srgbClr val="0033CC"/>
                    </a:solidFill>
                  </a:rPr>
                  <a:t>Note that two angles have emerged, and to determine the correct angle, we use the DOT product.</a:t>
                </a:r>
              </a:p>
              <a:p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1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1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func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1195</m:t>
                          </m:r>
                        </m:e>
                      </m:func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83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endParaRPr lang="en-US" sz="2400" u="none" dirty="0">
                  <a:solidFill>
                    <a:srgbClr val="0033CC"/>
                  </a:solidFill>
                </a:endParaRPr>
              </a:p>
              <a:p>
                <a:r>
                  <a:rPr lang="en-US" sz="2400" u="none" dirty="0">
                    <a:solidFill>
                      <a:srgbClr val="0033CC"/>
                    </a:solidFill>
                  </a:rPr>
                  <a:t>Hence the common angle is, 83.13  ̊, which is the correct angle.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B3AE82-D235-4BA4-A4E0-B574A83D4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4" y="506433"/>
                <a:ext cx="10072472" cy="5752344"/>
              </a:xfrm>
              <a:prstGeom prst="rect">
                <a:avLst/>
              </a:prstGeom>
              <a:blipFill>
                <a:blip r:embed="rId2"/>
                <a:stretch>
                  <a:fillRect l="-969" t="-847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18851D-84BF-1046-78A8-7E8B9A3CB28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41411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D2105-2CA3-441A-921F-2359241F30F8}"/>
              </a:ext>
            </a:extLst>
          </p:cNvPr>
          <p:cNvSpPr txBox="1"/>
          <p:nvPr/>
        </p:nvSpPr>
        <p:spPr>
          <a:xfrm>
            <a:off x="350152" y="323557"/>
            <a:ext cx="526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Circular cylindrical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73E46-02EE-466C-862A-166294A32462}"/>
                  </a:ext>
                </a:extLst>
              </p:cNvPr>
              <p:cNvSpPr txBox="1"/>
              <p:nvPr/>
            </p:nvSpPr>
            <p:spPr>
              <a:xfrm>
                <a:off x="5673205" y="728800"/>
                <a:ext cx="6092829" cy="571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In circular cylindrical coordinate system, the point P in space is defined by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,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, </a:t>
                </a:r>
                <a:r>
                  <a:rPr lang="en-US" sz="2400" dirty="0">
                    <a:solidFill>
                      <a:srgbClr val="0033CC"/>
                    </a:solidFill>
                  </a:rPr>
                  <a:t>and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z.</a:t>
                </a:r>
              </a:p>
              <a:p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is the perpendicular distance of point P from z-axis (QP); 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is the angle between x-axis and the line segment OP’ formed by projection of P on </a:t>
                </a:r>
                <a:r>
                  <a:rPr lang="en-US" sz="2400" dirty="0" err="1">
                    <a:solidFill>
                      <a:srgbClr val="0033CC"/>
                    </a:solidFill>
                  </a:rPr>
                  <a:t>xy</a:t>
                </a:r>
                <a:r>
                  <a:rPr lang="en-US" sz="2400" dirty="0">
                    <a:solidFill>
                      <a:srgbClr val="0033CC"/>
                    </a:solidFill>
                  </a:rPr>
                  <a:t>-plane;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same as in Cartesian system.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Transformation from cylindrical coordinates to Cartesian coordinates, and vice versa</a:t>
                </a:r>
                <a:r>
                  <a:rPr lang="en-US" sz="2400" dirty="0">
                    <a:solidFill>
                      <a:srgbClr val="0033CC"/>
                    </a:solidFill>
                  </a:rPr>
                  <a:t>: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From the figure note that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dirty="0">
                    <a:solidFill>
                      <a:srgbClr val="0033CC"/>
                    </a:solidFill>
                  </a:rPr>
                  <a:t> cos(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 ,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dirty="0">
                    <a:solidFill>
                      <a:srgbClr val="0033CC"/>
                    </a:solidFill>
                  </a:rPr>
                  <a:t> sin(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</a:p>
              <a:p>
                <a:pPr algn="ctr"/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 ,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φ </a:t>
                </a:r>
                <a:r>
                  <a:rPr lang="en-US" sz="2400" dirty="0">
                    <a:solidFill>
                      <a:srgbClr val="0033CC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/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73E46-02EE-466C-862A-166294A3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05" y="728800"/>
                <a:ext cx="6092829" cy="5710218"/>
              </a:xfrm>
              <a:prstGeom prst="rect">
                <a:avLst/>
              </a:prstGeom>
              <a:blipFill>
                <a:blip r:embed="rId2"/>
                <a:stretch>
                  <a:fillRect l="-1602" t="-855" r="-1802" b="-1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45F0A08-9802-4FB4-B7D7-4673FBB97C3E}"/>
              </a:ext>
            </a:extLst>
          </p:cNvPr>
          <p:cNvGrpSpPr/>
          <p:nvPr/>
        </p:nvGrpSpPr>
        <p:grpSpPr>
          <a:xfrm>
            <a:off x="282930" y="1317688"/>
            <a:ext cx="5207391" cy="4830274"/>
            <a:chOff x="282930" y="1317688"/>
            <a:chExt cx="5207391" cy="48302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15660D7-E7D8-42FC-B422-7CE31C8C8761}"/>
                </a:ext>
              </a:extLst>
            </p:cNvPr>
            <p:cNvGrpSpPr/>
            <p:nvPr/>
          </p:nvGrpSpPr>
          <p:grpSpPr>
            <a:xfrm>
              <a:off x="282930" y="1317688"/>
              <a:ext cx="5207391" cy="4742033"/>
              <a:chOff x="606494" y="1317688"/>
              <a:chExt cx="5207391" cy="474203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C5F8CC5-5141-40B4-AEB0-0136C422017D}"/>
                  </a:ext>
                </a:extLst>
              </p:cNvPr>
              <p:cNvGrpSpPr/>
              <p:nvPr/>
            </p:nvGrpSpPr>
            <p:grpSpPr>
              <a:xfrm>
                <a:off x="606494" y="1317688"/>
                <a:ext cx="5207391" cy="4742033"/>
                <a:chOff x="606494" y="1317688"/>
                <a:chExt cx="5207391" cy="4742033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2985AF5-8069-429A-A1F2-BA6F617B7174}"/>
                    </a:ext>
                  </a:extLst>
                </p:cNvPr>
                <p:cNvGrpSpPr/>
                <p:nvPr/>
              </p:nvGrpSpPr>
              <p:grpSpPr>
                <a:xfrm>
                  <a:off x="606494" y="1317688"/>
                  <a:ext cx="5207391" cy="4742033"/>
                  <a:chOff x="2004643" y="712777"/>
                  <a:chExt cx="5207391" cy="4742033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F7AA2C9-B9F4-42E3-A4F4-ACA80F14D54E}"/>
                      </a:ext>
                    </a:extLst>
                  </p:cNvPr>
                  <p:cNvGrpSpPr/>
                  <p:nvPr/>
                </p:nvGrpSpPr>
                <p:grpSpPr>
                  <a:xfrm>
                    <a:off x="2391508" y="1378634"/>
                    <a:ext cx="4051494" cy="3925012"/>
                    <a:chOff x="1294229" y="140677"/>
                    <a:chExt cx="4051494" cy="3925012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10CCE172-4151-4591-B1EA-DE1D6D6894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4229" y="140677"/>
                      <a:ext cx="4051494" cy="3925012"/>
                      <a:chOff x="1294229" y="140677"/>
                      <a:chExt cx="4051494" cy="3925012"/>
                    </a:xfrm>
                  </p:grpSpPr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083B182C-3609-4DA4-BFDA-14787265AC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72862" y="3066757"/>
                        <a:ext cx="26728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Arrow Connector 29">
                        <a:extLst>
                          <a:ext uri="{FF2B5EF4-FFF2-40B4-BE49-F238E27FC236}">
                            <a16:creationId xmlns:a16="http://schemas.microsoft.com/office/drawing/2014/main" id="{4E003F8E-1378-4723-AECC-454906907D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684580" y="140677"/>
                        <a:ext cx="14192" cy="292373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Arrow Connector 30">
                        <a:extLst>
                          <a:ext uri="{FF2B5EF4-FFF2-40B4-BE49-F238E27FC236}">
                            <a16:creationId xmlns:a16="http://schemas.microsoft.com/office/drawing/2014/main" id="{F1AD0AF4-5F3D-4803-BD29-FE554863112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94229" y="3061951"/>
                        <a:ext cx="1406881" cy="100373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6A6211F0-4A91-4AD7-90E0-9E947E0FC04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84579" y="1111348"/>
                      <a:ext cx="1001156" cy="19506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A4AB8CD1-716B-4784-A740-7E0F4B8AC4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85735" y="1111348"/>
                      <a:ext cx="0" cy="2757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E671D442-D2A9-4D84-AE99-AA1A48FAC4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01110" y="3061950"/>
                      <a:ext cx="984625" cy="8066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ED996566-F796-4690-BD6F-14EAEE51FC6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98770" y="316397"/>
                      <a:ext cx="984625" cy="8066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44CEE484-EAE5-450D-98E7-2EA407E237A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1681" y="1195759"/>
                    <a:ext cx="2883876" cy="1645916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CBE06D92-5A17-484F-B3E6-8440485D4B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52538" y="1237963"/>
                    <a:ext cx="0" cy="9706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0ECB2F51-D0AA-440B-8EE7-B89BEBC5C2A7}"/>
                      </a:ext>
                    </a:extLst>
                  </p:cNvPr>
                  <p:cNvCxnSpPr/>
                  <p:nvPr/>
                </p:nvCxnSpPr>
                <p:spPr>
                  <a:xfrm>
                    <a:off x="4895557" y="2461846"/>
                    <a:ext cx="618978" cy="5064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80F80EE4-04C7-4DBB-969F-AD3DA752F5C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895557" y="1554354"/>
                    <a:ext cx="492369" cy="6542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4680973-94DE-4061-BA42-9361FB7035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39284" y="2082027"/>
                    <a:ext cx="191320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P (</a:t>
                    </a:r>
                    <a:r>
                      <a:rPr lang="el-GR" sz="2800" i="1" dirty="0"/>
                      <a:t>ρ</a:t>
                    </a:r>
                    <a:r>
                      <a:rPr lang="en-US" sz="2800" dirty="0"/>
                      <a:t>, </a:t>
                    </a:r>
                    <a:r>
                      <a:rPr lang="el-GR" sz="2800" i="1" dirty="0"/>
                      <a:t>φ</a:t>
                    </a:r>
                    <a:r>
                      <a:rPr lang="en-US" sz="2800" dirty="0"/>
                      <a:t>, </a:t>
                    </a:r>
                    <a:r>
                      <a:rPr lang="en-US" sz="2800" i="1" dirty="0"/>
                      <a:t>z</a:t>
                    </a:r>
                    <a:r>
                      <a:rPr lang="en-US" sz="2800" dirty="0"/>
                      <a:t>)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55AC009-9CD6-4C7A-9F3F-6198AAF05EB0}"/>
                      </a:ext>
                    </a:extLst>
                  </p:cNvPr>
                  <p:cNvSpPr txBox="1"/>
                  <p:nvPr/>
                </p:nvSpPr>
                <p:spPr>
                  <a:xfrm>
                    <a:off x="5498121" y="2698665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i="1" baseline="-25000" dirty="0"/>
                      <a:t>ρ</a:t>
                    </a:r>
                    <a:endParaRPr lang="en-US" sz="2800" i="1" baseline="-25000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AC7851-5BD9-42F5-A0B6-30AAF4F6932A}"/>
                      </a:ext>
                    </a:extLst>
                  </p:cNvPr>
                  <p:cNvSpPr txBox="1"/>
                  <p:nvPr/>
                </p:nvSpPr>
                <p:spPr>
                  <a:xfrm>
                    <a:off x="4581373" y="712777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 err="1"/>
                      <a:t>a</a:t>
                    </a:r>
                    <a:r>
                      <a:rPr lang="en-US" sz="2800" i="1" baseline="-25000" dirty="0" err="1"/>
                      <a:t>z</a:t>
                    </a:r>
                    <a:endParaRPr lang="en-US" sz="2800" i="1" baseline="-25000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59B4211-038B-4169-AB1F-0404B04312A2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422" y="1134805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i="1" baseline="-25000" dirty="0"/>
                      <a:t>φ</a:t>
                    </a:r>
                    <a:endParaRPr lang="en-US" sz="2800" i="1" baseline="-25000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B7C455-5312-4A9D-8AB4-E2AF6756B4EE}"/>
                      </a:ext>
                    </a:extLst>
                  </p:cNvPr>
                  <p:cNvSpPr txBox="1"/>
                  <p:nvPr/>
                </p:nvSpPr>
                <p:spPr>
                  <a:xfrm>
                    <a:off x="6480516" y="4018681"/>
                    <a:ext cx="7315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y</a:t>
                    </a:r>
                    <a:endParaRPr lang="en-US" baseline="-25000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AA7FBE-9F64-49FB-8A90-4D2DEF4CFFCB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643" y="5085478"/>
                    <a:ext cx="7315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endParaRPr lang="en-US" baseline="-25000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117B0CF-0602-4DF8-9D17-86B5A4A8903E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498" y="822971"/>
                    <a:ext cx="7315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z</a:t>
                    </a:r>
                    <a:endParaRPr lang="en-US" baseline="-25000" dirty="0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57360857-B708-459A-A685-862F6743E9A9}"/>
                      </a:ext>
                    </a:extLst>
                  </p:cNvPr>
                  <p:cNvSpPr/>
                  <p:nvPr/>
                </p:nvSpPr>
                <p:spPr>
                  <a:xfrm rot="1092472" flipV="1">
                    <a:off x="2207040" y="2683790"/>
                    <a:ext cx="2534421" cy="1864887"/>
                  </a:xfrm>
                  <a:prstGeom prst="arc">
                    <a:avLst>
                      <a:gd name="adj1" fmla="val 17157398"/>
                      <a:gd name="adj2" fmla="val 1926904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B67FBD2-BF51-4AAF-AA91-A93E5AB2F508}"/>
                      </a:ext>
                    </a:extLst>
                  </p:cNvPr>
                  <p:cNvSpPr txBox="1"/>
                  <p:nvPr/>
                </p:nvSpPr>
                <p:spPr>
                  <a:xfrm>
                    <a:off x="3584914" y="4457123"/>
                    <a:ext cx="62132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i="1" dirty="0"/>
                      <a:t>φ</a:t>
                    </a:r>
                    <a:endParaRPr lang="en-US" sz="2800" i="1" dirty="0"/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8CB23D-E507-4AFC-9C92-DF0C2E3E60C8}"/>
                    </a:ext>
                  </a:extLst>
                </p:cNvPr>
                <p:cNvSpPr txBox="1"/>
                <p:nvPr/>
              </p:nvSpPr>
              <p:spPr>
                <a:xfrm>
                  <a:off x="2826848" y="2114855"/>
                  <a:ext cx="7315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i="1" dirty="0"/>
                    <a:t>ρ</a:t>
                  </a:r>
                  <a:endParaRPr lang="en-US" sz="2800" i="1" baseline="-25000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ADD3B33-F62F-4ABD-930F-2DF1243F9DA5}"/>
                    </a:ext>
                  </a:extLst>
                </p:cNvPr>
                <p:cNvSpPr txBox="1"/>
                <p:nvPr/>
              </p:nvSpPr>
              <p:spPr>
                <a:xfrm>
                  <a:off x="2081264" y="2438411"/>
                  <a:ext cx="7315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/>
                    <a:t>z</a:t>
                  </a:r>
                  <a:endParaRPr lang="en-US" sz="2800" i="1" baseline="-25000" dirty="0"/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BEA06A6-8733-44F2-8C91-5A84ABC4E32B}"/>
                  </a:ext>
                </a:extLst>
              </p:cNvPr>
              <p:cNvCxnSpPr/>
              <p:nvPr/>
            </p:nvCxnSpPr>
            <p:spPr>
              <a:xfrm flipH="1">
                <a:off x="1338012" y="5690389"/>
                <a:ext cx="201637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84C07F4-CB99-4CDE-BEE3-4C07CC253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2525" y="4904818"/>
                <a:ext cx="1165266" cy="78557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F923B7-E651-496A-AB54-0C1D0BBF9EF4}"/>
                  </a:ext>
                </a:extLst>
              </p:cNvPr>
              <p:cNvSpPr txBox="1"/>
              <p:nvPr/>
            </p:nvSpPr>
            <p:spPr>
              <a:xfrm>
                <a:off x="2908908" y="4926051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i="1" dirty="0"/>
                  <a:t>ρ</a:t>
                </a:r>
                <a:endParaRPr lang="en-US" sz="2800" i="1" baseline="-25000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40110A-FBD8-4452-B2F3-68C86055354E}"/>
                </a:ext>
              </a:extLst>
            </p:cNvPr>
            <p:cNvSpPr txBox="1"/>
            <p:nvPr/>
          </p:nvSpPr>
          <p:spPr>
            <a:xfrm>
              <a:off x="1049623" y="5078451"/>
              <a:ext cx="731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en-US" sz="2800" i="1" baseline="-25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12E0D2-E24D-45CF-A319-AFBF66F7566A}"/>
                </a:ext>
              </a:extLst>
            </p:cNvPr>
            <p:cNvSpPr txBox="1"/>
            <p:nvPr/>
          </p:nvSpPr>
          <p:spPr>
            <a:xfrm>
              <a:off x="3750625" y="4431335"/>
              <a:ext cx="731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en-US" sz="2800" i="1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82870B-A283-41AE-B7D6-85DC015813F4}"/>
                </a:ext>
              </a:extLst>
            </p:cNvPr>
            <p:cNvSpPr txBox="1"/>
            <p:nvPr/>
          </p:nvSpPr>
          <p:spPr>
            <a:xfrm>
              <a:off x="3044885" y="5624742"/>
              <a:ext cx="731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P’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EBA1FB6-68E9-4815-A1DC-5270A9A16133}"/>
                </a:ext>
              </a:extLst>
            </p:cNvPr>
            <p:cNvSpPr txBox="1"/>
            <p:nvPr/>
          </p:nvSpPr>
          <p:spPr>
            <a:xfrm>
              <a:off x="1635773" y="4623590"/>
              <a:ext cx="731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F36157B-6E34-4D46-A82F-11B0DA11702D}"/>
                </a:ext>
              </a:extLst>
            </p:cNvPr>
            <p:cNvSpPr txBox="1"/>
            <p:nvPr/>
          </p:nvSpPr>
          <p:spPr>
            <a:xfrm>
              <a:off x="1689697" y="1948379"/>
              <a:ext cx="731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Q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63B8745-2E9A-8F27-8136-06C72D4A7B52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79448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BCC96B58-F2A3-44FE-A27B-7C9A7092F6A7}"/>
              </a:ext>
            </a:extLst>
          </p:cNvPr>
          <p:cNvSpPr txBox="1"/>
          <p:nvPr/>
        </p:nvSpPr>
        <p:spPr>
          <a:xfrm>
            <a:off x="82867" y="323557"/>
            <a:ext cx="609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Circular cylindrical coordinate system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03970-DD0A-49D7-B78C-343705EF0B9A}"/>
              </a:ext>
            </a:extLst>
          </p:cNvPr>
          <p:cNvSpPr txBox="1"/>
          <p:nvPr/>
        </p:nvSpPr>
        <p:spPr>
          <a:xfrm>
            <a:off x="5078893" y="1195755"/>
            <a:ext cx="68645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The Unit vectors in cylindrical coordinate system are:   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dirty="0">
                <a:solidFill>
                  <a:srgbClr val="0033CC"/>
                </a:solidFill>
              </a:rPr>
              <a:t>, 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i="1" baseline="-25000" dirty="0">
                <a:solidFill>
                  <a:srgbClr val="0033CC"/>
                </a:solidFill>
              </a:rPr>
              <a:t> </a:t>
            </a:r>
            <a:r>
              <a:rPr lang="en-US" sz="2400" i="1" dirty="0">
                <a:solidFill>
                  <a:srgbClr val="0033CC"/>
                </a:solidFill>
              </a:rPr>
              <a:t>  </a:t>
            </a:r>
            <a:r>
              <a:rPr lang="en-US" sz="2400" dirty="0">
                <a:solidFill>
                  <a:srgbClr val="0033CC"/>
                </a:solidFill>
              </a:rPr>
              <a:t>and they are mutually perpendicular, and their cross products are as below.</a:t>
            </a: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dirty="0">
                <a:solidFill>
                  <a:srgbClr val="0033CC"/>
                </a:solidFill>
              </a:rPr>
              <a:t> x 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,  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 x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,  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x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Note that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dirty="0">
                <a:solidFill>
                  <a:srgbClr val="0033CC"/>
                </a:solidFill>
              </a:rPr>
              <a:t> is in the direction of outward normal to the constant-</a:t>
            </a:r>
            <a:r>
              <a:rPr lang="el-GR" sz="2400" i="1" dirty="0">
                <a:solidFill>
                  <a:srgbClr val="0033CC"/>
                </a:solidFill>
              </a:rPr>
              <a:t> ρ</a:t>
            </a:r>
            <a:r>
              <a:rPr lang="en-US" sz="2400" i="1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cylindrical surface (normal to z-axis, see figure); </a:t>
            </a: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is normal to the constant-</a:t>
            </a:r>
            <a:r>
              <a:rPr lang="el-GR" sz="2400" i="1" dirty="0">
                <a:solidFill>
                  <a:srgbClr val="0033CC"/>
                </a:solidFill>
              </a:rPr>
              <a:t>φ</a:t>
            </a:r>
            <a:r>
              <a:rPr lang="en-US" sz="2400" i="1" dirty="0">
                <a:solidFill>
                  <a:srgbClr val="0033CC"/>
                </a:solidFill>
              </a:rPr>
              <a:t>  </a:t>
            </a:r>
            <a:r>
              <a:rPr lang="en-US" sz="2400" dirty="0">
                <a:solidFill>
                  <a:srgbClr val="0033CC"/>
                </a:solidFill>
              </a:rPr>
              <a:t>plane (OQPP’ in the figure), towards increasing </a:t>
            </a:r>
            <a:r>
              <a:rPr lang="el-GR" sz="2400" i="1" dirty="0">
                <a:solidFill>
                  <a:srgbClr val="0033CC"/>
                </a:solidFill>
              </a:rPr>
              <a:t>φ</a:t>
            </a:r>
            <a:r>
              <a:rPr lang="en-US" sz="2400" i="1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angle.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1DC12E-78EF-4BDD-BC91-4A2C8C443FBD}"/>
              </a:ext>
            </a:extLst>
          </p:cNvPr>
          <p:cNvGrpSpPr/>
          <p:nvPr/>
        </p:nvGrpSpPr>
        <p:grpSpPr>
          <a:xfrm>
            <a:off x="85991" y="1317688"/>
            <a:ext cx="5207391" cy="4742033"/>
            <a:chOff x="606494" y="1317688"/>
            <a:chExt cx="5207391" cy="474203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ECC4C8-A5F2-42C1-A469-6B9E33129535}"/>
                </a:ext>
              </a:extLst>
            </p:cNvPr>
            <p:cNvGrpSpPr/>
            <p:nvPr/>
          </p:nvGrpSpPr>
          <p:grpSpPr>
            <a:xfrm>
              <a:off x="606494" y="1317688"/>
              <a:ext cx="5207391" cy="4742033"/>
              <a:chOff x="606494" y="1317688"/>
              <a:chExt cx="5207391" cy="4742033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681363F-B601-46F5-B7F2-04196692F5F1}"/>
                  </a:ext>
                </a:extLst>
              </p:cNvPr>
              <p:cNvGrpSpPr/>
              <p:nvPr/>
            </p:nvGrpSpPr>
            <p:grpSpPr>
              <a:xfrm>
                <a:off x="606494" y="1317688"/>
                <a:ext cx="5207391" cy="4742033"/>
                <a:chOff x="606494" y="1317688"/>
                <a:chExt cx="5207391" cy="4742033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0265CB18-8220-495B-9F49-4FF6771D948D}"/>
                    </a:ext>
                  </a:extLst>
                </p:cNvPr>
                <p:cNvGrpSpPr/>
                <p:nvPr/>
              </p:nvGrpSpPr>
              <p:grpSpPr>
                <a:xfrm>
                  <a:off x="606494" y="1317688"/>
                  <a:ext cx="5207391" cy="4742033"/>
                  <a:chOff x="2004643" y="712777"/>
                  <a:chExt cx="5207391" cy="474203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EB3D9BC-35D9-49BE-B7E4-703C680DD5C8}"/>
                      </a:ext>
                    </a:extLst>
                  </p:cNvPr>
                  <p:cNvGrpSpPr/>
                  <p:nvPr/>
                </p:nvGrpSpPr>
                <p:grpSpPr>
                  <a:xfrm>
                    <a:off x="2391508" y="1378634"/>
                    <a:ext cx="4051494" cy="3925012"/>
                    <a:chOff x="1294229" y="140677"/>
                    <a:chExt cx="4051494" cy="392501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F16B2DD0-57FE-4DB0-94D9-1CE41341AF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4229" y="140677"/>
                      <a:ext cx="4051494" cy="3925012"/>
                      <a:chOff x="1294229" y="140677"/>
                      <a:chExt cx="4051494" cy="3925012"/>
                    </a:xfrm>
                  </p:grpSpPr>
                  <p:cxnSp>
                    <p:nvCxnSpPr>
                      <p:cNvPr id="97" name="Straight Arrow Connector 96">
                        <a:extLst>
                          <a:ext uri="{FF2B5EF4-FFF2-40B4-BE49-F238E27FC236}">
                            <a16:creationId xmlns:a16="http://schemas.microsoft.com/office/drawing/2014/main" id="{1F7083E1-6E3E-484A-A820-030EF96239B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672862" y="3066757"/>
                        <a:ext cx="26728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Arrow Connector 97">
                        <a:extLst>
                          <a:ext uri="{FF2B5EF4-FFF2-40B4-BE49-F238E27FC236}">
                            <a16:creationId xmlns:a16="http://schemas.microsoft.com/office/drawing/2014/main" id="{ECC2F16E-8845-4A2C-B19A-72D0486C78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684580" y="140677"/>
                        <a:ext cx="14192" cy="2923736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Arrow Connector 98">
                        <a:extLst>
                          <a:ext uri="{FF2B5EF4-FFF2-40B4-BE49-F238E27FC236}">
                            <a16:creationId xmlns:a16="http://schemas.microsoft.com/office/drawing/2014/main" id="{D85D13C9-16F1-4345-9D65-DE09B7B554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94229" y="3061951"/>
                        <a:ext cx="1406881" cy="100373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134E3456-4064-4BA0-803A-DB862B3E70E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84579" y="1111348"/>
                      <a:ext cx="1001156" cy="195060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FCBE4675-6F68-4DD2-97DA-137BF8E599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85735" y="1111348"/>
                      <a:ext cx="0" cy="2757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D7C774CA-4370-4336-8A46-2BA3562A876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01110" y="3061950"/>
                      <a:ext cx="984625" cy="8066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C1BC0DA8-880E-4BE9-8825-F3420D7F83A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698770" y="316397"/>
                      <a:ext cx="984625" cy="8066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Arc 78">
                    <a:extLst>
                      <a:ext uri="{FF2B5EF4-FFF2-40B4-BE49-F238E27FC236}">
                        <a16:creationId xmlns:a16="http://schemas.microsoft.com/office/drawing/2014/main" id="{D54438B9-E055-4498-9B4F-930B31A73988}"/>
                      </a:ext>
                    </a:extLst>
                  </p:cNvPr>
                  <p:cNvSpPr/>
                  <p:nvPr/>
                </p:nvSpPr>
                <p:spPr>
                  <a:xfrm flipV="1">
                    <a:off x="2011681" y="1195759"/>
                    <a:ext cx="2883876" cy="1645916"/>
                  </a:xfrm>
                  <a:prstGeom prst="arc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62E5388F-9232-469C-9E7E-B4D65FE4EF9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52538" y="1237963"/>
                    <a:ext cx="0" cy="97066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3E1A0925-9F4A-48C3-BBD4-141091090419}"/>
                      </a:ext>
                    </a:extLst>
                  </p:cNvPr>
                  <p:cNvCxnSpPr/>
                  <p:nvPr/>
                </p:nvCxnSpPr>
                <p:spPr>
                  <a:xfrm>
                    <a:off x="4895557" y="2461846"/>
                    <a:ext cx="618978" cy="5064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FFBC6B4E-04C3-4795-BACF-79E36D8971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895557" y="1554354"/>
                    <a:ext cx="492369" cy="6542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7EDC7D7-7F66-4F1A-9A9A-FE0D6F3572F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9284" y="2082027"/>
                    <a:ext cx="191320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P (</a:t>
                    </a:r>
                    <a:r>
                      <a:rPr lang="el-GR" sz="2800" i="1" dirty="0"/>
                      <a:t>ρ</a:t>
                    </a:r>
                    <a:r>
                      <a:rPr lang="en-US" sz="2800" dirty="0"/>
                      <a:t>, </a:t>
                    </a:r>
                    <a:r>
                      <a:rPr lang="el-GR" sz="2800" i="1" dirty="0"/>
                      <a:t>φ</a:t>
                    </a:r>
                    <a:r>
                      <a:rPr lang="en-US" sz="2800" dirty="0"/>
                      <a:t>, </a:t>
                    </a:r>
                    <a:r>
                      <a:rPr lang="en-US" sz="2800" i="1" dirty="0"/>
                      <a:t>z</a:t>
                    </a:r>
                    <a:r>
                      <a:rPr lang="en-US" sz="2800" dirty="0"/>
                      <a:t>)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0B49645-D920-4584-A30F-3165DC980948}"/>
                      </a:ext>
                    </a:extLst>
                  </p:cNvPr>
                  <p:cNvSpPr txBox="1"/>
                  <p:nvPr/>
                </p:nvSpPr>
                <p:spPr>
                  <a:xfrm>
                    <a:off x="5498121" y="2698665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baseline="-25000" dirty="0"/>
                      <a:t>ρ</a:t>
                    </a:r>
                    <a:endParaRPr lang="en-US" sz="2800" baseline="-25000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80E7CEA-2752-47A3-81A5-3F23C4F12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1373" y="712777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 err="1"/>
                      <a:t>a</a:t>
                    </a:r>
                    <a:r>
                      <a:rPr lang="en-US" sz="2800" baseline="-25000" dirty="0" err="1"/>
                      <a:t>z</a:t>
                    </a:r>
                    <a:endParaRPr lang="en-US" sz="2800" baseline="-25000" dirty="0"/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C11E725-5CBA-46F4-B42D-A731AACF3C46}"/>
                      </a:ext>
                    </a:extLst>
                  </p:cNvPr>
                  <p:cNvSpPr txBox="1"/>
                  <p:nvPr/>
                </p:nvSpPr>
                <p:spPr>
                  <a:xfrm>
                    <a:off x="5214422" y="1134805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i="1" baseline="-25000" dirty="0"/>
                      <a:t>φ</a:t>
                    </a:r>
                    <a:endParaRPr lang="en-US" sz="2800" i="1" baseline="-25000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125F5440-6025-4B39-8CEB-996C893D8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0516" y="4018681"/>
                    <a:ext cx="7315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y</a:t>
                    </a:r>
                    <a:endParaRPr lang="en-US" baseline="-25000" dirty="0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4EA1E3E9-EEEC-4D25-BC19-E8EF151E5132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643" y="5085478"/>
                    <a:ext cx="7315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endParaRPr lang="en-US" baseline="-25000" dirty="0"/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09AB182-B5E8-4BE2-B44E-9E6CC6D028DD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498" y="822971"/>
                    <a:ext cx="73151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z</a:t>
                    </a:r>
                    <a:endParaRPr lang="en-US" baseline="-25000" dirty="0"/>
                  </a:p>
                </p:txBody>
              </p:sp>
              <p:sp>
                <p:nvSpPr>
                  <p:cNvPr id="90" name="Arc 89">
                    <a:extLst>
                      <a:ext uri="{FF2B5EF4-FFF2-40B4-BE49-F238E27FC236}">
                        <a16:creationId xmlns:a16="http://schemas.microsoft.com/office/drawing/2014/main" id="{326ABEE1-ED41-43A1-8FFC-0937F0CE3F3B}"/>
                      </a:ext>
                    </a:extLst>
                  </p:cNvPr>
                  <p:cNvSpPr/>
                  <p:nvPr/>
                </p:nvSpPr>
                <p:spPr>
                  <a:xfrm rot="1092472" flipV="1">
                    <a:off x="2207040" y="2683790"/>
                    <a:ext cx="2534421" cy="1864887"/>
                  </a:xfrm>
                  <a:prstGeom prst="arc">
                    <a:avLst>
                      <a:gd name="adj1" fmla="val 17157398"/>
                      <a:gd name="adj2" fmla="val 1926904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6E09C744-0747-4B2F-8663-0F6F3ED6DE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4914" y="4457123"/>
                    <a:ext cx="62132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i="1" dirty="0"/>
                      <a:t>φ</a:t>
                    </a:r>
                    <a:endParaRPr lang="en-US" sz="2800" i="1" dirty="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25CA0A14-CB0D-4511-8604-D7A1ABF1B35B}"/>
                    </a:ext>
                  </a:extLst>
                </p:cNvPr>
                <p:cNvSpPr txBox="1"/>
                <p:nvPr/>
              </p:nvSpPr>
              <p:spPr>
                <a:xfrm>
                  <a:off x="2826848" y="2114855"/>
                  <a:ext cx="7315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i="1" dirty="0"/>
                    <a:t>ρ</a:t>
                  </a:r>
                  <a:endParaRPr lang="en-US" sz="2800" i="1" baseline="-250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85CB790-C77D-4D47-90AE-6FAA0BBEB20C}"/>
                    </a:ext>
                  </a:extLst>
                </p:cNvPr>
                <p:cNvSpPr txBox="1"/>
                <p:nvPr/>
              </p:nvSpPr>
              <p:spPr>
                <a:xfrm>
                  <a:off x="2081264" y="2438411"/>
                  <a:ext cx="7315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i="1" dirty="0"/>
                    <a:t>z</a:t>
                  </a:r>
                  <a:endParaRPr lang="en-US" sz="2800" i="1" baseline="-25000" dirty="0"/>
                </a:p>
              </p:txBody>
            </p: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C1DD329-6FB2-46C8-BC04-8EC65A632E67}"/>
                  </a:ext>
                </a:extLst>
              </p:cNvPr>
              <p:cNvCxnSpPr/>
              <p:nvPr/>
            </p:nvCxnSpPr>
            <p:spPr>
              <a:xfrm flipH="1">
                <a:off x="1338012" y="5690389"/>
                <a:ext cx="201637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8C6114A-2618-48CA-99AA-2D3BDFDD3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2525" y="4904818"/>
                <a:ext cx="1165266" cy="78557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EA141B-B372-4F9F-B4BC-7589CFFE4D1B}"/>
                  </a:ext>
                </a:extLst>
              </p:cNvPr>
              <p:cNvSpPr txBox="1"/>
              <p:nvPr/>
            </p:nvSpPr>
            <p:spPr>
              <a:xfrm>
                <a:off x="2908908" y="4926051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i="1" dirty="0"/>
                  <a:t>ρ</a:t>
                </a:r>
                <a:endParaRPr lang="en-US" sz="2800" i="1" baseline="-250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1C68B9F-174F-4993-A735-7756074BB526}"/>
                </a:ext>
              </a:extLst>
            </p:cNvPr>
            <p:cNvGrpSpPr/>
            <p:nvPr/>
          </p:nvGrpSpPr>
          <p:grpSpPr>
            <a:xfrm>
              <a:off x="2006232" y="1927289"/>
              <a:ext cx="2110156" cy="4068287"/>
              <a:chOff x="2006232" y="1927289"/>
              <a:chExt cx="2110156" cy="4068287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2D258D0-AAA7-4A17-8538-8D05E3470C32}"/>
                  </a:ext>
                </a:extLst>
              </p:cNvPr>
              <p:cNvSpPr txBox="1"/>
              <p:nvPr/>
            </p:nvSpPr>
            <p:spPr>
              <a:xfrm>
                <a:off x="2008580" y="4546225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</a:t>
                </a:r>
                <a:endParaRPr lang="en-US" sz="2800" baseline="-2500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1BAFB0D-3B60-47F8-BF2C-6BE7402576E3}"/>
                  </a:ext>
                </a:extLst>
              </p:cNvPr>
              <p:cNvSpPr txBox="1"/>
              <p:nvPr/>
            </p:nvSpPr>
            <p:spPr>
              <a:xfrm>
                <a:off x="2006232" y="1927289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Q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D3D9E59-8E02-44E0-873D-435580B9C056}"/>
                  </a:ext>
                </a:extLst>
              </p:cNvPr>
              <p:cNvSpPr txBox="1"/>
              <p:nvPr/>
            </p:nvSpPr>
            <p:spPr>
              <a:xfrm>
                <a:off x="3384870" y="5472356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P’</a:t>
                </a:r>
                <a:endParaRPr lang="en-US" sz="2800" baseline="-25000" dirty="0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3D72BBA-E70C-EDC6-703F-FDD24D197E92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27786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5558674-B648-4181-A230-7A5381F60A91}"/>
              </a:ext>
            </a:extLst>
          </p:cNvPr>
          <p:cNvSpPr txBox="1"/>
          <p:nvPr/>
        </p:nvSpPr>
        <p:spPr>
          <a:xfrm>
            <a:off x="1415615" y="5062710"/>
            <a:ext cx="281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Note that + z-axis is </a:t>
            </a:r>
            <a:r>
              <a:rPr lang="en-US" sz="2400" u="sng" dirty="0">
                <a:solidFill>
                  <a:srgbClr val="0033CC"/>
                </a:solidFill>
              </a:rPr>
              <a:t>coming out</a:t>
            </a:r>
            <a:r>
              <a:rPr lang="en-US" sz="2400" dirty="0">
                <a:solidFill>
                  <a:srgbClr val="0033CC"/>
                </a:solidFill>
              </a:rPr>
              <a:t> from the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1C200-7D91-4230-9D79-E0F8424EC642}"/>
              </a:ext>
            </a:extLst>
          </p:cNvPr>
          <p:cNvSpPr txBox="1"/>
          <p:nvPr/>
        </p:nvSpPr>
        <p:spPr>
          <a:xfrm>
            <a:off x="5614143" y="1917763"/>
            <a:ext cx="6216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="1" dirty="0">
                <a:solidFill>
                  <a:srgbClr val="0033CC"/>
                </a:solidFill>
              </a:rPr>
              <a:t> ·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= |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="1" dirty="0">
                <a:solidFill>
                  <a:srgbClr val="0033CC"/>
                </a:solidFill>
              </a:rPr>
              <a:t> ||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|cos(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 = cos(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="1" dirty="0">
                <a:solidFill>
                  <a:srgbClr val="0033CC"/>
                </a:solidFill>
              </a:rPr>
              <a:t> ·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= |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="1" dirty="0">
                <a:solidFill>
                  <a:srgbClr val="0033CC"/>
                </a:solidFill>
              </a:rPr>
              <a:t> ||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|cos(90 – 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 = sin(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="1" dirty="0">
                <a:solidFill>
                  <a:srgbClr val="0033CC"/>
                </a:solidFill>
              </a:rPr>
              <a:t> ·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= |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l-GR" sz="2400" i="1" baseline="-25000" dirty="0">
                <a:solidFill>
                  <a:srgbClr val="0033CC"/>
                </a:solidFill>
              </a:rPr>
              <a:t>ρ</a:t>
            </a:r>
            <a:r>
              <a:rPr lang="en-US" sz="2400" b="1" dirty="0">
                <a:solidFill>
                  <a:srgbClr val="0033CC"/>
                </a:solidFill>
              </a:rPr>
              <a:t> ||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|cos(90) = 0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="1" dirty="0">
                <a:solidFill>
                  <a:srgbClr val="0033CC"/>
                </a:solidFill>
              </a:rPr>
              <a:t> ·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= |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="1" dirty="0">
                <a:solidFill>
                  <a:srgbClr val="0033CC"/>
                </a:solidFill>
              </a:rPr>
              <a:t>||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|cos(90 + 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 = – sin(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="1" dirty="0">
                <a:solidFill>
                  <a:srgbClr val="0033CC"/>
                </a:solidFill>
              </a:rPr>
              <a:t> ·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= |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="1" dirty="0">
                <a:solidFill>
                  <a:srgbClr val="0033CC"/>
                </a:solidFill>
              </a:rPr>
              <a:t>||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|cos(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 = cos(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="1" dirty="0">
                <a:solidFill>
                  <a:srgbClr val="0033CC"/>
                </a:solidFill>
              </a:rPr>
              <a:t> ·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= |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l-GR" sz="2400" i="1" baseline="-25000" dirty="0">
                <a:solidFill>
                  <a:srgbClr val="0033CC"/>
                </a:solidFill>
              </a:rPr>
              <a:t>φ</a:t>
            </a:r>
            <a:r>
              <a:rPr lang="en-US" sz="2400" b="1" dirty="0">
                <a:solidFill>
                  <a:srgbClr val="0033CC"/>
                </a:solidFill>
              </a:rPr>
              <a:t>||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|cos(90) = 0 </a:t>
            </a:r>
            <a:endParaRPr lang="en-US" sz="2400" baseline="-25000" dirty="0">
              <a:solidFill>
                <a:srgbClr val="0033C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EE44E-7A1C-4984-8CCB-CEC0E8816A68}"/>
              </a:ext>
            </a:extLst>
          </p:cNvPr>
          <p:cNvSpPr txBox="1"/>
          <p:nvPr/>
        </p:nvSpPr>
        <p:spPr>
          <a:xfrm>
            <a:off x="249410" y="323557"/>
            <a:ext cx="53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Circular cylindrical coordinate system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50403E-9209-4BBF-9411-B71DC3A0B504}"/>
              </a:ext>
            </a:extLst>
          </p:cNvPr>
          <p:cNvGrpSpPr/>
          <p:nvPr/>
        </p:nvGrpSpPr>
        <p:grpSpPr>
          <a:xfrm>
            <a:off x="196872" y="846778"/>
            <a:ext cx="4178180" cy="3934398"/>
            <a:chOff x="189844" y="638504"/>
            <a:chExt cx="3586496" cy="32577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B7EC60E-9955-4031-83C1-ED67B7F167AB}"/>
                </a:ext>
              </a:extLst>
            </p:cNvPr>
            <p:cNvGrpSpPr/>
            <p:nvPr/>
          </p:nvGrpSpPr>
          <p:grpSpPr>
            <a:xfrm>
              <a:off x="189844" y="638504"/>
              <a:ext cx="3586496" cy="3117975"/>
              <a:chOff x="5440267" y="1685639"/>
              <a:chExt cx="3586496" cy="31179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9B8A248-7BE7-4DE6-937B-B0377A0FD0E3}"/>
                  </a:ext>
                </a:extLst>
              </p:cNvPr>
              <p:cNvGrpSpPr/>
              <p:nvPr/>
            </p:nvGrpSpPr>
            <p:grpSpPr>
              <a:xfrm>
                <a:off x="5440267" y="2104670"/>
                <a:ext cx="3586496" cy="2698944"/>
                <a:chOff x="5721621" y="3427033"/>
                <a:chExt cx="3586496" cy="2698944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3D1407B-4A5F-4A2D-859D-4AF8EEC42A98}"/>
                    </a:ext>
                  </a:extLst>
                </p:cNvPr>
                <p:cNvCxnSpPr/>
                <p:nvPr/>
              </p:nvCxnSpPr>
              <p:spPr>
                <a:xfrm>
                  <a:off x="7230794" y="4501662"/>
                  <a:ext cx="0" cy="13082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5AAC886-5788-4B48-B533-FF955477B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889636" y="3866265"/>
                  <a:ext cx="0" cy="13082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C5F9CD8-4EAF-44F1-87D8-66516EB8D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376" y="4513382"/>
                  <a:ext cx="1127766" cy="9894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B7FE2F4-FC4A-415C-95EE-F66E061C790C}"/>
                    </a:ext>
                  </a:extLst>
                </p:cNvPr>
                <p:cNvSpPr txBox="1"/>
                <p:nvPr/>
              </p:nvSpPr>
              <p:spPr>
                <a:xfrm>
                  <a:off x="8365587" y="5242574"/>
                  <a:ext cx="7315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a</a:t>
                  </a:r>
                  <a:r>
                    <a:rPr lang="el-GR" sz="2800" baseline="-25000" dirty="0"/>
                    <a:t>ρ</a:t>
                  </a:r>
                  <a:endParaRPr lang="en-US" sz="2800" baseline="-25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0E0ACA-A49E-4DCF-85C5-4FE0520C629B}"/>
                    </a:ext>
                  </a:extLst>
                </p:cNvPr>
                <p:cNvSpPr txBox="1"/>
                <p:nvPr/>
              </p:nvSpPr>
              <p:spPr>
                <a:xfrm>
                  <a:off x="7071359" y="5692739"/>
                  <a:ext cx="731518" cy="433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a</a:t>
                  </a:r>
                  <a:r>
                    <a:rPr lang="en-US" sz="2800" baseline="-25000" dirty="0"/>
                    <a:t>x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726974-0D04-4944-8919-9B55CD2FA112}"/>
                    </a:ext>
                  </a:extLst>
                </p:cNvPr>
                <p:cNvSpPr txBox="1"/>
                <p:nvPr/>
              </p:nvSpPr>
              <p:spPr>
                <a:xfrm>
                  <a:off x="8576599" y="4201568"/>
                  <a:ext cx="731518" cy="433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/>
                    <a:t>a</a:t>
                  </a:r>
                  <a:r>
                    <a:rPr lang="en-US" sz="2800" baseline="-25000" dirty="0"/>
                    <a:t>y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D8C880B-F4F7-4670-A309-FBB4D48F6D11}"/>
                    </a:ext>
                  </a:extLst>
                </p:cNvPr>
                <p:cNvSpPr txBox="1"/>
                <p:nvPr/>
              </p:nvSpPr>
              <p:spPr>
                <a:xfrm>
                  <a:off x="7521530" y="5017482"/>
                  <a:ext cx="6213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/>
                    <a:t>φ</a:t>
                  </a:r>
                  <a:endParaRPr lang="en-US" sz="2800" dirty="0"/>
                </a:p>
              </p:txBody>
            </p: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8E66B0B5-C0E3-4CB7-B936-1BDEF180A253}"/>
                    </a:ext>
                  </a:extLst>
                </p:cNvPr>
                <p:cNvSpPr/>
                <p:nvPr/>
              </p:nvSpPr>
              <p:spPr>
                <a:xfrm flipV="1">
                  <a:off x="5721621" y="3427033"/>
                  <a:ext cx="2534421" cy="1864887"/>
                </a:xfrm>
                <a:prstGeom prst="arc">
                  <a:avLst>
                    <a:gd name="adj1" fmla="val 17157398"/>
                    <a:gd name="adj2" fmla="val 1926904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1AA14533-717A-4F13-B763-6D9FD762CC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75082" y="2148344"/>
                <a:ext cx="1127766" cy="989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CE70C-48B8-424C-91DF-4542939F3902}"/>
                  </a:ext>
                </a:extLst>
              </p:cNvPr>
              <p:cNvSpPr txBox="1"/>
              <p:nvPr/>
            </p:nvSpPr>
            <p:spPr>
              <a:xfrm>
                <a:off x="7922596" y="1685639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l-GR" sz="2800" baseline="-25000" dirty="0"/>
                  <a:t>φ</a:t>
                </a:r>
                <a:endParaRPr lang="en-US" sz="2800" baseline="-25000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23C3413-883C-4B2F-9DF5-61AEDD9EF0D7}"/>
                </a:ext>
              </a:extLst>
            </p:cNvPr>
            <p:cNvSpPr/>
            <p:nvPr/>
          </p:nvSpPr>
          <p:spPr>
            <a:xfrm rot="17790517" flipV="1">
              <a:off x="3040" y="1696619"/>
              <a:ext cx="2534421" cy="1864887"/>
            </a:xfrm>
            <a:prstGeom prst="arc">
              <a:avLst>
                <a:gd name="adj1" fmla="val 17801560"/>
                <a:gd name="adj2" fmla="val 192690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9854DB-F55D-4EA7-89EA-35EFAEF787AB}"/>
                </a:ext>
              </a:extLst>
            </p:cNvPr>
            <p:cNvSpPr txBox="1"/>
            <p:nvPr/>
          </p:nvSpPr>
          <p:spPr>
            <a:xfrm>
              <a:off x="2300749" y="2259936"/>
              <a:ext cx="11434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sz="2800" dirty="0"/>
                <a:t>90 - </a:t>
              </a:r>
              <a:r>
                <a:rPr lang="el-GR" sz="2800" dirty="0"/>
                <a:t>φ </a:t>
              </a:r>
              <a:endParaRPr lang="en-US" sz="28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3569A2-3B9A-4B9C-8A1A-66F1F5B60D80}"/>
              </a:ext>
            </a:extLst>
          </p:cNvPr>
          <p:cNvSpPr txBox="1"/>
          <p:nvPr/>
        </p:nvSpPr>
        <p:spPr>
          <a:xfrm>
            <a:off x="5633580" y="769718"/>
            <a:ext cx="598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33CC"/>
                </a:solidFill>
              </a:rPr>
              <a:t>DOT products between unit vectors of cylindrical and Cartesian systems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DA3A6C-BB4C-455F-A14B-52A83DC2C2E5}"/>
              </a:ext>
            </a:extLst>
          </p:cNvPr>
          <p:cNvGrpSpPr/>
          <p:nvPr/>
        </p:nvGrpSpPr>
        <p:grpSpPr>
          <a:xfrm>
            <a:off x="1494759" y="2440644"/>
            <a:ext cx="852201" cy="523220"/>
            <a:chOff x="1494759" y="2440644"/>
            <a:chExt cx="852201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3D0889-17DC-47EB-B0D7-CA803139B080}"/>
                </a:ext>
              </a:extLst>
            </p:cNvPr>
            <p:cNvSpPr txBox="1"/>
            <p:nvPr/>
          </p:nvSpPr>
          <p:spPr>
            <a:xfrm>
              <a:off x="1800670" y="2486508"/>
              <a:ext cx="459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●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669B7F-DCD0-4F8F-ACCE-57B513810F86}"/>
                </a:ext>
              </a:extLst>
            </p:cNvPr>
            <p:cNvSpPr txBox="1"/>
            <p:nvPr/>
          </p:nvSpPr>
          <p:spPr>
            <a:xfrm>
              <a:off x="1494759" y="2440644"/>
              <a:ext cx="8522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a</a:t>
              </a:r>
              <a:r>
                <a:rPr lang="en-US" sz="2800" baseline="-25000" dirty="0" err="1"/>
                <a:t>z</a:t>
              </a:r>
              <a:endParaRPr lang="en-US" sz="2800" baseline="-250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79E9C2-3EE1-4A28-D059-A8459AD18D3D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65007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0CF32-1C60-457C-ABC6-44C43E6BD7A2}"/>
              </a:ext>
            </a:extLst>
          </p:cNvPr>
          <p:cNvSpPr txBox="1"/>
          <p:nvPr/>
        </p:nvSpPr>
        <p:spPr>
          <a:xfrm>
            <a:off x="249410" y="323557"/>
            <a:ext cx="537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Circular cylindrical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CE7F3B-23BF-4FBA-A426-6F1C960E3694}"/>
                  </a:ext>
                </a:extLst>
              </p:cNvPr>
              <p:cNvSpPr txBox="1"/>
              <p:nvPr/>
            </p:nvSpPr>
            <p:spPr>
              <a:xfrm>
                <a:off x="556557" y="1024603"/>
                <a:ext cx="10936748" cy="4705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800" u="sng"/>
                </a:lvl1pPr>
              </a:lstStyle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Example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:    Transform the vector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into cylindrical coordinates.</a:t>
                </a: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:  In cylindrical coordinates,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u="none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sz="2400" b="1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u="none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u="none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,  where </a:t>
                </a:r>
                <a14:m>
                  <m:oMath xmlns:m="http://schemas.openxmlformats.org/officeDocument/2006/math"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u="none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u="none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u="none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are scalar components of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in </a:t>
                </a:r>
                <a:r>
                  <a:rPr lang="el-GR" sz="2400" i="1" u="none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, </a:t>
                </a:r>
                <a:r>
                  <a:rPr lang="el-GR" sz="2400" i="1" u="none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, and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z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directions, which are to be determined.</a:t>
                </a: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u="none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fName>
                            <m:e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sz="2400" b="0" i="1" u="none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u="none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b="0" i="1" u="none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  <m:r>
                                        <a:rPr lang="en-US" sz="2400" b="0" i="1" u="none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u="none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u="none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u="none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u="none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  <m:r>
                                            <a:rPr lang="en-US" sz="2400" b="0" i="1" u="none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sz="2400" b="0" i="1" u="none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u="none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400" b="0" i="1" u="none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  <m:r>
                                                <a:rPr lang="en-US" sz="2400" b="0" i="1" u="none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sz="2400" b="0" i="1" u="none" smtClean="0">
                                                  <a:solidFill>
                                                    <a:srgbClr val="0033CC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e>
                      </m:d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e>
                      </m:d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e>
                      </m:d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= −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400" b="0" i="1" u="none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Hence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in cylindrical coordinates is:    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CE7F3B-23BF-4FBA-A426-6F1C960E3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57" y="1024603"/>
                <a:ext cx="10936748" cy="4705006"/>
              </a:xfrm>
              <a:prstGeom prst="rect">
                <a:avLst/>
              </a:prstGeom>
              <a:blipFill>
                <a:blip r:embed="rId2"/>
                <a:stretch>
                  <a:fillRect l="-836" t="-90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7B68A2-3192-8406-9766-DC8A32B4D5A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5992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2FE2C-C4BF-458A-821D-E9BBF86E63C4}"/>
              </a:ext>
            </a:extLst>
          </p:cNvPr>
          <p:cNvSpPr txBox="1"/>
          <p:nvPr/>
        </p:nvSpPr>
        <p:spPr>
          <a:xfrm>
            <a:off x="3771099" y="323557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76DB337-FB5F-4B72-B236-2185C8889D69}"/>
              </a:ext>
            </a:extLst>
          </p:cNvPr>
          <p:cNvSpPr/>
          <p:nvPr/>
        </p:nvSpPr>
        <p:spPr>
          <a:xfrm rot="21415107">
            <a:off x="367344" y="1983535"/>
            <a:ext cx="4314652" cy="6370997"/>
          </a:xfrm>
          <a:prstGeom prst="arc">
            <a:avLst>
              <a:gd name="adj1" fmla="val 16200000"/>
              <a:gd name="adj2" fmla="val 21433858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477601A-4270-4FD6-B786-2432561E5328}"/>
              </a:ext>
            </a:extLst>
          </p:cNvPr>
          <p:cNvSpPr/>
          <p:nvPr/>
        </p:nvSpPr>
        <p:spPr>
          <a:xfrm rot="21415107">
            <a:off x="1306891" y="1990177"/>
            <a:ext cx="2555554" cy="6370997"/>
          </a:xfrm>
          <a:prstGeom prst="arc">
            <a:avLst>
              <a:gd name="adj1" fmla="val 16200000"/>
              <a:gd name="adj2" fmla="val 888772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ADA2EE-010A-46B2-A51B-E4B00C65B265}"/>
                  </a:ext>
                </a:extLst>
              </p:cNvPr>
              <p:cNvSpPr txBox="1"/>
              <p:nvPr/>
            </p:nvSpPr>
            <p:spPr>
              <a:xfrm>
                <a:off x="6321088" y="1549955"/>
                <a:ext cx="548246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In spherical coordinates, the point P in space is defined by the coordinates, r,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and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distance OP from origin is r. The angle made by the line OP with z-axis is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The angle made by the projection of OP on </a:t>
                </a:r>
                <a:r>
                  <a:rPr lang="en-US" sz="2400" dirty="0" err="1">
                    <a:solidFill>
                      <a:srgbClr val="0033CC"/>
                    </a:solidFill>
                  </a:rPr>
                  <a:t>xy</a:t>
                </a:r>
                <a:r>
                  <a:rPr lang="en-US" sz="2400" dirty="0">
                    <a:solidFill>
                      <a:srgbClr val="0033CC"/>
                    </a:solidFill>
                  </a:rPr>
                  <a:t>-plane with x-axis is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Note that the unit vectors,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and 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l-GR" sz="2400" baseline="-250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are mutually perpendicular.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ADA2EE-010A-46B2-A51B-E4B00C65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88" y="1549955"/>
                <a:ext cx="5482468" cy="4154984"/>
              </a:xfrm>
              <a:prstGeom prst="rect">
                <a:avLst/>
              </a:prstGeom>
              <a:blipFill>
                <a:blip r:embed="rId2"/>
                <a:stretch>
                  <a:fillRect l="-1780" t="-1173" r="-1557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CD7E3D1-7B95-44B1-86C1-9D8893205B47}"/>
              </a:ext>
            </a:extLst>
          </p:cNvPr>
          <p:cNvGrpSpPr/>
          <p:nvPr/>
        </p:nvGrpSpPr>
        <p:grpSpPr>
          <a:xfrm>
            <a:off x="606494" y="1170134"/>
            <a:ext cx="5522322" cy="4920365"/>
            <a:chOff x="606494" y="1170134"/>
            <a:chExt cx="5522322" cy="49203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44736E-B5A8-4908-A60A-6CCCF57966B0}"/>
                </a:ext>
              </a:extLst>
            </p:cNvPr>
            <p:cNvSpPr txBox="1"/>
            <p:nvPr/>
          </p:nvSpPr>
          <p:spPr>
            <a:xfrm>
              <a:off x="3525541" y="2715077"/>
              <a:ext cx="1361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 (r, </a:t>
              </a:r>
              <a:r>
                <a:rPr lang="el-GR" sz="2400" dirty="0"/>
                <a:t>θ</a:t>
              </a:r>
              <a:r>
                <a:rPr lang="en-US" sz="2400" dirty="0"/>
                <a:t>, </a:t>
              </a:r>
              <a:r>
                <a:rPr lang="el-GR" sz="2400" dirty="0"/>
                <a:t>φ</a:t>
              </a:r>
              <a:r>
                <a:rPr lang="en-US" sz="2400" dirty="0"/>
                <a:t>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37176AC-A901-414B-8BAD-CE181608E1D3}"/>
                </a:ext>
              </a:extLst>
            </p:cNvPr>
            <p:cNvGrpSpPr/>
            <p:nvPr/>
          </p:nvGrpSpPr>
          <p:grpSpPr>
            <a:xfrm>
              <a:off x="606494" y="1170134"/>
              <a:ext cx="5522322" cy="4920365"/>
              <a:chOff x="606494" y="1170134"/>
              <a:chExt cx="5522322" cy="492036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907B92-0A07-47A2-ACE1-4B80E9317233}"/>
                  </a:ext>
                </a:extLst>
              </p:cNvPr>
              <p:cNvGrpSpPr/>
              <p:nvPr/>
            </p:nvGrpSpPr>
            <p:grpSpPr>
              <a:xfrm>
                <a:off x="606494" y="1170134"/>
                <a:ext cx="5522322" cy="4920365"/>
                <a:chOff x="606494" y="1170134"/>
                <a:chExt cx="5522322" cy="4920365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3F6D700-E3D4-4EEA-9464-BE3CF0D98BC4}"/>
                    </a:ext>
                  </a:extLst>
                </p:cNvPr>
                <p:cNvGrpSpPr/>
                <p:nvPr/>
              </p:nvGrpSpPr>
              <p:grpSpPr>
                <a:xfrm>
                  <a:off x="606494" y="1170134"/>
                  <a:ext cx="5522322" cy="4920365"/>
                  <a:chOff x="2004643" y="565223"/>
                  <a:chExt cx="5522322" cy="4920365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47C6F59-9388-4E30-AAAF-7CCB124B747A}"/>
                      </a:ext>
                    </a:extLst>
                  </p:cNvPr>
                  <p:cNvGrpSpPr/>
                  <p:nvPr/>
                </p:nvGrpSpPr>
                <p:grpSpPr>
                  <a:xfrm>
                    <a:off x="2391508" y="565223"/>
                    <a:ext cx="5102641" cy="4809016"/>
                    <a:chOff x="1294229" y="-672734"/>
                    <a:chExt cx="5102641" cy="4809016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3AE62615-D55C-414C-B34A-CA65CF4041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4229" y="-672734"/>
                      <a:ext cx="5102641" cy="4738423"/>
                      <a:chOff x="1294229" y="-672734"/>
                      <a:chExt cx="5102641" cy="4738423"/>
                    </a:xfrm>
                  </p:grpSpPr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F3FF9942-DD2A-409B-8517-0CEAB0E69B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72862" y="3066757"/>
                        <a:ext cx="3724008" cy="2332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2562406F-4EFF-4ED7-96B3-0F1595038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665831" y="-672734"/>
                        <a:ext cx="32818" cy="373714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D9356893-91CE-4034-9F70-253124FF1C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94229" y="3061951"/>
                        <a:ext cx="1406881" cy="100373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D0A27130-ECF9-4888-8375-6888AFE2BFC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98647" y="1139484"/>
                      <a:ext cx="1001156" cy="19506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2F762E21-4949-4E15-BE36-2AD9B153E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85735" y="1111348"/>
                      <a:ext cx="0" cy="27572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0B2A7ACE-F0E5-4001-80B8-185AE4D48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1110" y="3061950"/>
                      <a:ext cx="2680873" cy="107433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2295269F-6735-469D-803E-F397D41435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8030" y="708087"/>
                      <a:ext cx="975365" cy="414975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348BC552-7AEB-4B12-B0A7-5F1629B8F4B3}"/>
                      </a:ext>
                    </a:extLst>
                  </p:cNvPr>
                  <p:cNvSpPr/>
                  <p:nvPr/>
                </p:nvSpPr>
                <p:spPr>
                  <a:xfrm flipV="1">
                    <a:off x="2011681" y="1195759"/>
                    <a:ext cx="2883876" cy="1645916"/>
                  </a:xfrm>
                  <a:prstGeom prst="arc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541A8A4D-E314-477E-B2C4-B62339DB21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80674" y="1237963"/>
                    <a:ext cx="0" cy="970666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48F08C4-4947-4775-821F-FBBEA95E5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95557" y="2419642"/>
                    <a:ext cx="1352713" cy="550606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E5539D62-CBA9-4629-9ABF-050043EDB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3353" y="1770569"/>
                    <a:ext cx="684624" cy="5506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6B4DD22-AADB-4690-9A69-8F9BBC25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115" y="1556834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baseline="-25000" dirty="0"/>
                      <a:t>φ</a:t>
                    </a:r>
                    <a:endParaRPr lang="en-US" sz="2800" baseline="-25000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61ADD62-7285-474B-9F58-A840E5C646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762" y="4285971"/>
                    <a:ext cx="37120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y</a:t>
                    </a:r>
                    <a:endParaRPr lang="en-US" sz="2000" baseline="-250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1330985-6673-4A3C-9548-7B186F3866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643" y="5085478"/>
                    <a:ext cx="731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x</a:t>
                    </a:r>
                    <a:endParaRPr lang="en-US" sz="2000" baseline="-25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288335A-4E2E-4A07-9C8F-19DFFADAF3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9213" y="822971"/>
                    <a:ext cx="43451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z</a:t>
                    </a:r>
                    <a:endParaRPr lang="en-US" sz="2000" baseline="-25000" dirty="0"/>
                  </a:p>
                </p:txBody>
              </p:sp>
              <p:sp>
                <p:nvSpPr>
                  <p:cNvPr id="45" name="Arc 44">
                    <a:extLst>
                      <a:ext uri="{FF2B5EF4-FFF2-40B4-BE49-F238E27FC236}">
                        <a16:creationId xmlns:a16="http://schemas.microsoft.com/office/drawing/2014/main" id="{5C05CA13-B446-4D68-8FB6-D61C4B476EA9}"/>
                      </a:ext>
                    </a:extLst>
                  </p:cNvPr>
                  <p:cNvSpPr/>
                  <p:nvPr/>
                </p:nvSpPr>
                <p:spPr>
                  <a:xfrm rot="1092472" flipV="1">
                    <a:off x="2333652" y="2585314"/>
                    <a:ext cx="2534421" cy="1864887"/>
                  </a:xfrm>
                  <a:prstGeom prst="arc">
                    <a:avLst>
                      <a:gd name="adj1" fmla="val 17157398"/>
                      <a:gd name="adj2" fmla="val 1926904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C74427F-78EC-4DD5-9298-11ED951FF835}"/>
                      </a:ext>
                    </a:extLst>
                  </p:cNvPr>
                  <p:cNvSpPr txBox="1"/>
                  <p:nvPr/>
                </p:nvSpPr>
                <p:spPr>
                  <a:xfrm>
                    <a:off x="3584914" y="4358649"/>
                    <a:ext cx="62132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dirty="0"/>
                      <a:t>φ</a:t>
                    </a:r>
                    <a:endParaRPr lang="en-US" sz="2800" dirty="0"/>
                  </a:p>
                </p:txBody>
              </p: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7FB2FE3-89B4-427B-9C57-6919955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71064" y="5274150"/>
                  <a:ext cx="1425530" cy="828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E590BAB-AAC2-4FB7-A75C-64C931004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2525" y="4926051"/>
                  <a:ext cx="550337" cy="3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B09120DA-6819-43CF-B545-343C13DF0B71}"/>
                  </a:ext>
                </a:extLst>
              </p:cNvPr>
              <p:cNvSpPr/>
              <p:nvPr/>
            </p:nvSpPr>
            <p:spPr>
              <a:xfrm>
                <a:off x="876886" y="3933481"/>
                <a:ext cx="2534421" cy="1864887"/>
              </a:xfrm>
              <a:prstGeom prst="arc">
                <a:avLst>
                  <a:gd name="adj1" fmla="val 17157398"/>
                  <a:gd name="adj2" fmla="val 1868285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0AC7ADD-25B9-43A9-BCB0-6201587433DE}"/>
                  </a:ext>
                </a:extLst>
              </p:cNvPr>
              <p:cNvSpPr txBox="1"/>
              <p:nvPr/>
            </p:nvSpPr>
            <p:spPr>
              <a:xfrm>
                <a:off x="2383717" y="3528661"/>
                <a:ext cx="601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/>
                  <a:t>θ</a:t>
                </a:r>
                <a:endParaRPr lang="en-US" sz="28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CE07814-C310-41B4-9EFE-AE811F815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4723" y="1983545"/>
                <a:ext cx="508139" cy="9402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38C37B-D642-457F-85AF-9764841A61AA}"/>
                  </a:ext>
                </a:extLst>
              </p:cNvPr>
              <p:cNvSpPr txBox="1"/>
              <p:nvPr/>
            </p:nvSpPr>
            <p:spPr>
              <a:xfrm>
                <a:off x="3785795" y="1470080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n-US" sz="2800" baseline="-25000" dirty="0"/>
                  <a:t>r</a:t>
                </a: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A3CD7BC-0AC3-4743-8222-E1BC07628A74}"/>
                  </a:ext>
                </a:extLst>
              </p:cNvPr>
              <p:cNvSpPr/>
              <p:nvPr/>
            </p:nvSpPr>
            <p:spPr>
              <a:xfrm rot="2731420" flipV="1">
                <a:off x="2283658" y="1795180"/>
                <a:ext cx="2534421" cy="1864887"/>
              </a:xfrm>
              <a:prstGeom prst="arc">
                <a:avLst>
                  <a:gd name="adj1" fmla="val 17157398"/>
                  <a:gd name="adj2" fmla="val 183601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456D48-B0B4-4D88-ADE8-F3B20C47C3F4}"/>
                  </a:ext>
                </a:extLst>
              </p:cNvPr>
              <p:cNvSpPr txBox="1"/>
              <p:nvPr/>
            </p:nvSpPr>
            <p:spPr>
              <a:xfrm>
                <a:off x="3748279" y="3683403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l-GR" sz="2800" baseline="-25000" dirty="0"/>
                  <a:t>θ</a:t>
                </a:r>
                <a:endParaRPr lang="en-US" sz="2800" baseline="-25000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1D24B80-5FB7-46B8-87A4-D67505AA7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8788" y="2994069"/>
                <a:ext cx="418178" cy="874931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3574CD5-182B-4A7D-9675-531D2CBC1BB4}"/>
                  </a:ext>
                </a:extLst>
              </p:cNvPr>
              <p:cNvSpPr txBox="1"/>
              <p:nvPr/>
            </p:nvSpPr>
            <p:spPr>
              <a:xfrm>
                <a:off x="2972225" y="3526313"/>
                <a:ext cx="601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/>
                  <a:t>θ</a:t>
                </a:r>
                <a:endParaRPr lang="en-US" sz="2800" dirty="0"/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5AED89B-D3E1-4C37-81A0-AFD14A2C98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5312" y="2082187"/>
              <a:ext cx="32818" cy="37371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82347D-92B2-4924-B2D3-8A567F8B963C}"/>
                </a:ext>
              </a:extLst>
            </p:cNvPr>
            <p:cNvSpPr txBox="1"/>
            <p:nvPr/>
          </p:nvSpPr>
          <p:spPr>
            <a:xfrm>
              <a:off x="2067189" y="4703306"/>
              <a:ext cx="731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</a:t>
              </a:r>
              <a:endParaRPr lang="en-US" sz="2000" baseline="-25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78CED8-1558-497B-AB41-9BC517EF00AD}"/>
                </a:ext>
              </a:extLst>
            </p:cNvPr>
            <p:cNvSpPr txBox="1"/>
            <p:nvPr/>
          </p:nvSpPr>
          <p:spPr>
            <a:xfrm>
              <a:off x="3220748" y="1425539"/>
              <a:ext cx="434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z’</a:t>
              </a:r>
              <a:endParaRPr lang="en-US" sz="2000" baseline="-250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D8E5C9-87CE-480B-9A6F-CD96C4FF24D2}"/>
              </a:ext>
            </a:extLst>
          </p:cNvPr>
          <p:cNvSpPr txBox="1"/>
          <p:nvPr/>
        </p:nvSpPr>
        <p:spPr>
          <a:xfrm>
            <a:off x="2845613" y="3104286"/>
            <a:ext cx="60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77207-56A7-8047-9C90-166911AA4992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70152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B034F908-78AA-45C7-9188-8EF40AA5D4D0}"/>
              </a:ext>
            </a:extLst>
          </p:cNvPr>
          <p:cNvSpPr txBox="1"/>
          <p:nvPr/>
        </p:nvSpPr>
        <p:spPr>
          <a:xfrm>
            <a:off x="3771099" y="323557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0CD76A-E604-4587-8947-8FC829233EAB}"/>
                  </a:ext>
                </a:extLst>
              </p:cNvPr>
              <p:cNvSpPr txBox="1"/>
              <p:nvPr/>
            </p:nvSpPr>
            <p:spPr>
              <a:xfrm>
                <a:off x="6020966" y="1207109"/>
                <a:ext cx="568805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The direction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the direction of position vector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The direction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is that of perpendicular to OP in the increasing side of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The direction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l-GR" sz="2400" i="1" baseline="-250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that of normal to the plane formed by z-axis and OP. Notice that both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are in this plane (and they are mutually perpendicular).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In order to transform a vector given in spherical coordinates to vector in cartesian coordinates, one should know the DOT products between unit vectors in one system to that in the other system.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00CD76A-E604-4587-8947-8FC829233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966" y="1207109"/>
                <a:ext cx="5688050" cy="4893647"/>
              </a:xfrm>
              <a:prstGeom prst="rect">
                <a:avLst/>
              </a:prstGeom>
              <a:blipFill>
                <a:blip r:embed="rId2"/>
                <a:stretch>
                  <a:fillRect l="-1715" t="-996" r="-2465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10DEF69-42DA-47F2-BD53-23F93E9D3B85}"/>
              </a:ext>
            </a:extLst>
          </p:cNvPr>
          <p:cNvGrpSpPr/>
          <p:nvPr/>
        </p:nvGrpSpPr>
        <p:grpSpPr>
          <a:xfrm>
            <a:off x="212592" y="1170134"/>
            <a:ext cx="5522322" cy="4920365"/>
            <a:chOff x="212592" y="1170134"/>
            <a:chExt cx="5522322" cy="492036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479A9F-16E9-4404-AAC8-724FC84AE131}"/>
                </a:ext>
              </a:extLst>
            </p:cNvPr>
            <p:cNvGrpSpPr/>
            <p:nvPr/>
          </p:nvGrpSpPr>
          <p:grpSpPr>
            <a:xfrm>
              <a:off x="212592" y="1170134"/>
              <a:ext cx="5522322" cy="4920365"/>
              <a:chOff x="606494" y="1170134"/>
              <a:chExt cx="5522322" cy="492036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7BA33E7-8A66-4A04-9B3E-73EF81F1F0E0}"/>
                  </a:ext>
                </a:extLst>
              </p:cNvPr>
              <p:cNvGrpSpPr/>
              <p:nvPr/>
            </p:nvGrpSpPr>
            <p:grpSpPr>
              <a:xfrm>
                <a:off x="606494" y="1170134"/>
                <a:ext cx="5522322" cy="4920365"/>
                <a:chOff x="606494" y="1170134"/>
                <a:chExt cx="5522322" cy="4920365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AD2FCCC-11F4-4525-B60D-E8A9F27045B6}"/>
                    </a:ext>
                  </a:extLst>
                </p:cNvPr>
                <p:cNvSpPr txBox="1"/>
                <p:nvPr/>
              </p:nvSpPr>
              <p:spPr>
                <a:xfrm>
                  <a:off x="3469270" y="2785417"/>
                  <a:ext cx="11726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 (r, </a:t>
                  </a:r>
                  <a:r>
                    <a:rPr lang="el-GR" sz="2000" dirty="0"/>
                    <a:t>θ</a:t>
                  </a:r>
                  <a:r>
                    <a:rPr lang="en-US" sz="2000" dirty="0"/>
                    <a:t>, </a:t>
                  </a:r>
                  <a:r>
                    <a:rPr lang="el-GR" sz="2000" dirty="0"/>
                    <a:t>φ</a:t>
                  </a:r>
                  <a:r>
                    <a:rPr lang="en-US" sz="2000" dirty="0"/>
                    <a:t>)</a:t>
                  </a: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D03F97B-0149-4B5D-B50C-A2C587297C1A}"/>
                    </a:ext>
                  </a:extLst>
                </p:cNvPr>
                <p:cNvGrpSpPr/>
                <p:nvPr/>
              </p:nvGrpSpPr>
              <p:grpSpPr>
                <a:xfrm>
                  <a:off x="606494" y="1170134"/>
                  <a:ext cx="5522322" cy="4920365"/>
                  <a:chOff x="606494" y="1170134"/>
                  <a:chExt cx="5522322" cy="4920365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E89A1461-DF5A-47D7-8319-E3FEDBE290B8}"/>
                      </a:ext>
                    </a:extLst>
                  </p:cNvPr>
                  <p:cNvGrpSpPr/>
                  <p:nvPr/>
                </p:nvGrpSpPr>
                <p:grpSpPr>
                  <a:xfrm>
                    <a:off x="606494" y="1170134"/>
                    <a:ext cx="5522322" cy="4920365"/>
                    <a:chOff x="606494" y="1170134"/>
                    <a:chExt cx="5522322" cy="4920365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2711E831-C69F-49C9-8904-2A9F407CAF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6494" y="1170134"/>
                      <a:ext cx="5522322" cy="4920365"/>
                      <a:chOff x="2004643" y="565223"/>
                      <a:chExt cx="5522322" cy="4920365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D3B0AB5B-986D-4FEB-BFB1-CDE87AE4C1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1508" y="565223"/>
                        <a:ext cx="5102641" cy="4809016"/>
                        <a:chOff x="1294229" y="-672734"/>
                        <a:chExt cx="5102641" cy="4809016"/>
                      </a:xfrm>
                    </p:grpSpPr>
                    <p:grpSp>
                      <p:nvGrpSpPr>
                        <p:cNvPr id="32" name="Group 31">
                          <a:extLst>
                            <a:ext uri="{FF2B5EF4-FFF2-40B4-BE49-F238E27FC236}">
                              <a16:creationId xmlns:a16="http://schemas.microsoft.com/office/drawing/2014/main" id="{20B0CCF0-A796-41B0-84AB-B1D4085C70E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4229" y="-672734"/>
                          <a:ext cx="5102641" cy="4738423"/>
                          <a:chOff x="1294229" y="-672734"/>
                          <a:chExt cx="5102641" cy="4738423"/>
                        </a:xfrm>
                      </p:grpSpPr>
                      <p:cxnSp>
                        <p:nvCxnSpPr>
                          <p:cNvPr id="37" name="Straight Arrow Connector 36">
                            <a:extLst>
                              <a:ext uri="{FF2B5EF4-FFF2-40B4-BE49-F238E27FC236}">
                                <a16:creationId xmlns:a16="http://schemas.microsoft.com/office/drawing/2014/main" id="{81A1B0F8-2028-4CE4-B908-5B0369EB95F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672862" y="3066757"/>
                            <a:ext cx="3724008" cy="2332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Arrow Connector 37">
                            <a:extLst>
                              <a:ext uri="{FF2B5EF4-FFF2-40B4-BE49-F238E27FC236}">
                                <a16:creationId xmlns:a16="http://schemas.microsoft.com/office/drawing/2014/main" id="{AAA1A593-127E-4D3D-B922-D121EE4D8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2665831" y="-672734"/>
                            <a:ext cx="32818" cy="373714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Straight Arrow Connector 38">
                            <a:extLst>
                              <a:ext uri="{FF2B5EF4-FFF2-40B4-BE49-F238E27FC236}">
                                <a16:creationId xmlns:a16="http://schemas.microsoft.com/office/drawing/2014/main" id="{2C3CD406-CD21-448D-B792-53A74134FA4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294229" y="3061951"/>
                            <a:ext cx="1406881" cy="100373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3" name="Straight Connector 32">
                          <a:extLst>
                            <a:ext uri="{FF2B5EF4-FFF2-40B4-BE49-F238E27FC236}">
                              <a16:creationId xmlns:a16="http://schemas.microsoft.com/office/drawing/2014/main" id="{972D4677-017A-4E65-BAE8-FBC4D0365EC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698647" y="1139484"/>
                          <a:ext cx="1001156" cy="195060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7C51664E-4118-4898-B1AF-98EFECA1B41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685735" y="1111348"/>
                          <a:ext cx="0" cy="2757267"/>
                        </a:xfrm>
                        <a:prstGeom prst="line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>
                          <a:extLst>
                            <a:ext uri="{FF2B5EF4-FFF2-40B4-BE49-F238E27FC236}">
                              <a16:creationId xmlns:a16="http://schemas.microsoft.com/office/drawing/2014/main" id="{6CFC9305-B429-4B71-81ED-45A1C122216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701110" y="3061950"/>
                          <a:ext cx="2680873" cy="1074332"/>
                        </a:xfrm>
                        <a:prstGeom prst="line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9CC3D7E3-7182-4D9A-BD5D-C0D7B734B5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708030" y="708087"/>
                          <a:ext cx="975365" cy="414975"/>
                        </a:xfrm>
                        <a:prstGeom prst="line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Arc 21">
                        <a:extLst>
                          <a:ext uri="{FF2B5EF4-FFF2-40B4-BE49-F238E27FC236}">
                            <a16:creationId xmlns:a16="http://schemas.microsoft.com/office/drawing/2014/main" id="{B42925A6-9187-451D-B789-454B01B5E4D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011681" y="1195759"/>
                        <a:ext cx="2883876" cy="1645916"/>
                      </a:xfrm>
                      <a:prstGeom prst="arc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23D81606-6F90-4154-BF97-C3D24FA1DB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780674" y="1237963"/>
                        <a:ext cx="0" cy="970666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C515F4EB-6D4A-4C78-BCC1-60E9F65C5C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95557" y="2419642"/>
                        <a:ext cx="1352713" cy="550606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492CE5D6-D190-4838-B2E4-CEA27008F9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53353" y="1770569"/>
                        <a:ext cx="684624" cy="550606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1EA925D3-E0E9-4495-A578-ED4CD95371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6115" y="1556834"/>
                        <a:ext cx="73151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1" dirty="0"/>
                          <a:t>a</a:t>
                        </a:r>
                        <a:r>
                          <a:rPr lang="el-GR" sz="2800" baseline="-25000" dirty="0"/>
                          <a:t>φ</a:t>
                        </a:r>
                        <a:endParaRPr lang="en-US" sz="2800" baseline="-2500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98952C8E-5E9A-4A98-892E-C0C24F7FDD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55762" y="4285971"/>
                        <a:ext cx="37120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y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57058974-1C16-4421-B830-754A6BA809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4643" y="5085478"/>
                        <a:ext cx="73151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x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F950FFAE-D311-4FF7-8378-C4FB42D327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69213" y="822971"/>
                        <a:ext cx="43451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z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30" name="Arc 29">
                        <a:extLst>
                          <a:ext uri="{FF2B5EF4-FFF2-40B4-BE49-F238E27FC236}">
                            <a16:creationId xmlns:a16="http://schemas.microsoft.com/office/drawing/2014/main" id="{E82D0015-82C8-4206-A0AE-9C954F36CEA6}"/>
                          </a:ext>
                        </a:extLst>
                      </p:cNvPr>
                      <p:cNvSpPr/>
                      <p:nvPr/>
                    </p:nvSpPr>
                    <p:spPr>
                      <a:xfrm rot="1092472" flipV="1">
                        <a:off x="2333652" y="2585314"/>
                        <a:ext cx="2534421" cy="1864887"/>
                      </a:xfrm>
                      <a:prstGeom prst="arc">
                        <a:avLst>
                          <a:gd name="adj1" fmla="val 17157398"/>
                          <a:gd name="adj2" fmla="val 19269045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2654FCF-D067-4818-B92D-4D9FA11F73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84914" y="4358649"/>
                        <a:ext cx="62132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l-GR" sz="2800" dirty="0"/>
                          <a:t>φ</a:t>
                        </a:r>
                        <a:endParaRPr lang="en-US" sz="2800" dirty="0"/>
                      </a:p>
                    </p:txBody>
                  </p:sp>
                </p:grpSp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BC3DFF8B-984E-49DA-AE2C-25C104561B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971064" y="5274150"/>
                      <a:ext cx="1425530" cy="828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FB075C1A-F342-4BAE-836A-D7E81C9F8B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82525" y="4926051"/>
                      <a:ext cx="550337" cy="34230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Arc 8">
                    <a:extLst>
                      <a:ext uri="{FF2B5EF4-FFF2-40B4-BE49-F238E27FC236}">
                        <a16:creationId xmlns:a16="http://schemas.microsoft.com/office/drawing/2014/main" id="{1F0DCEB3-624D-43AC-B4FC-D0CDA6947F4A}"/>
                      </a:ext>
                    </a:extLst>
                  </p:cNvPr>
                  <p:cNvSpPr/>
                  <p:nvPr/>
                </p:nvSpPr>
                <p:spPr>
                  <a:xfrm>
                    <a:off x="876886" y="3933481"/>
                    <a:ext cx="2534421" cy="1864887"/>
                  </a:xfrm>
                  <a:prstGeom prst="arc">
                    <a:avLst>
                      <a:gd name="adj1" fmla="val 17157398"/>
                      <a:gd name="adj2" fmla="val 1868285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CEA2C7CC-3E4F-4096-ACC9-1E030D8DD24E}"/>
                      </a:ext>
                    </a:extLst>
                  </p:cNvPr>
                  <p:cNvSpPr txBox="1"/>
                  <p:nvPr/>
                </p:nvSpPr>
                <p:spPr>
                  <a:xfrm>
                    <a:off x="2383717" y="3528661"/>
                    <a:ext cx="60135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dirty="0"/>
                      <a:t>θ</a:t>
                    </a:r>
                    <a:endParaRPr lang="en-US" sz="2800" dirty="0"/>
                  </a:p>
                </p:txBody>
              </p: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CF102745-B76B-4025-9E0D-76474DFBAD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24723" y="1983545"/>
                    <a:ext cx="508139" cy="94020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2BD7E89-0023-4D6F-8867-4B739CF1967C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795" y="1470080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n-US" sz="2800" baseline="-25000" dirty="0"/>
                      <a:t>r</a:t>
                    </a:r>
                  </a:p>
                </p:txBody>
              </p: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9788C2BB-78DC-4BA3-A5E2-29A9902A2543}"/>
                      </a:ext>
                    </a:extLst>
                  </p:cNvPr>
                  <p:cNvSpPr/>
                  <p:nvPr/>
                </p:nvSpPr>
                <p:spPr>
                  <a:xfrm rot="2731420" flipV="1">
                    <a:off x="2283658" y="1795180"/>
                    <a:ext cx="2534421" cy="1864887"/>
                  </a:xfrm>
                  <a:prstGeom prst="arc">
                    <a:avLst>
                      <a:gd name="adj1" fmla="val 17157398"/>
                      <a:gd name="adj2" fmla="val 1836015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4509279-1643-47A0-84DC-DD05B606D81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279" y="3683403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baseline="-25000" dirty="0"/>
                      <a:t>θ</a:t>
                    </a:r>
                    <a:endParaRPr lang="en-US" sz="2800" baseline="-25000" dirty="0"/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1F8AC2F8-63BD-4089-B76A-2D4BCBE70F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38788" y="2994069"/>
                    <a:ext cx="418178" cy="874931"/>
                  </a:xfrm>
                  <a:prstGeom prst="straightConnector1">
                    <a:avLst/>
                  </a:prstGeom>
                  <a:ln w="28575"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76DC9AB-CCE8-4920-9494-92BF15A54D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72225" y="3526313"/>
                    <a:ext cx="60135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dirty="0"/>
                      <a:t>θ</a:t>
                    </a:r>
                    <a:endParaRPr lang="en-US" sz="2800" dirty="0"/>
                  </a:p>
                </p:txBody>
              </p:sp>
            </p:grp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B65407D5-FAFC-4534-8183-F6650C9BD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85312" y="2082187"/>
                  <a:ext cx="32818" cy="3737148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42DF9-C89A-4CE9-AF8B-B086E8835595}"/>
                    </a:ext>
                  </a:extLst>
                </p:cNvPr>
                <p:cNvSpPr txBox="1"/>
                <p:nvPr/>
              </p:nvSpPr>
              <p:spPr>
                <a:xfrm>
                  <a:off x="2067189" y="4703306"/>
                  <a:ext cx="7315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O</a:t>
                  </a:r>
                  <a:endParaRPr lang="en-US" sz="2000" baseline="-250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4066701-98BB-4DF5-A9BB-3EE6599CD8A8}"/>
                    </a:ext>
                  </a:extLst>
                </p:cNvPr>
                <p:cNvSpPr txBox="1"/>
                <p:nvPr/>
              </p:nvSpPr>
              <p:spPr>
                <a:xfrm>
                  <a:off x="3220748" y="1425539"/>
                  <a:ext cx="4345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z’</a:t>
                  </a:r>
                  <a:endParaRPr lang="en-US" sz="2000" baseline="-25000" dirty="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55B71-EFEC-4CF4-AAD1-BF7329CEF348}"/>
                  </a:ext>
                </a:extLst>
              </p:cNvPr>
              <p:cNvSpPr txBox="1"/>
              <p:nvPr/>
            </p:nvSpPr>
            <p:spPr>
              <a:xfrm>
                <a:off x="4803357" y="3345781"/>
                <a:ext cx="563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P’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55FAC2-CE70-4E09-863F-B4A37C92D524}"/>
                  </a:ext>
                </a:extLst>
              </p:cNvPr>
              <p:cNvSpPr txBox="1"/>
              <p:nvPr/>
            </p:nvSpPr>
            <p:spPr>
              <a:xfrm>
                <a:off x="3288730" y="5291805"/>
                <a:ext cx="73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O’</a:t>
                </a:r>
                <a:endParaRPr lang="en-US" sz="2000" baseline="-25000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2FA024-5F43-44A6-A5AC-36D43C7C8186}"/>
                </a:ext>
              </a:extLst>
            </p:cNvPr>
            <p:cNvSpPr txBox="1"/>
            <p:nvPr/>
          </p:nvSpPr>
          <p:spPr>
            <a:xfrm>
              <a:off x="2451711" y="3118350"/>
              <a:ext cx="601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176E84-F557-0A58-F891-5C44C8C38F57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206786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A2D1CF8-8690-4DDB-98FB-61C2017EE593}"/>
              </a:ext>
            </a:extLst>
          </p:cNvPr>
          <p:cNvSpPr txBox="1"/>
          <p:nvPr/>
        </p:nvSpPr>
        <p:spPr>
          <a:xfrm>
            <a:off x="324515" y="393897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/>
              <p:nvPr/>
            </p:nvSpPr>
            <p:spPr>
              <a:xfrm>
                <a:off x="5899052" y="888773"/>
                <a:ext cx="585217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DOT product,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   Consider the plane formed by z-axis and the line P’O”. Unit vectors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,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i="1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are in this plane, while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l-GR" sz="2400" i="1" baseline="-250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perpendicular to the plane.</a:t>
                </a:r>
                <a:endParaRPr lang="en-US" sz="2400" baseline="-250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Notice that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PZ’ is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so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PP’ is 90 –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 (since PZ’ and PP’ are perpendicular). Hence projection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PP’ is cos(90 – 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which is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).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Since PP’ is parallel to OO”, projection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OO” is also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). As OO” makes an angle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with x-axis, further projection on x-axis will be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so,</a:t>
                </a:r>
                <a:endParaRPr lang="en-US" sz="2400" b="1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  <a:endParaRPr lang="en-US" sz="2400" baseline="-25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52" y="888773"/>
                <a:ext cx="5852170" cy="5632311"/>
              </a:xfrm>
              <a:prstGeom prst="rect">
                <a:avLst/>
              </a:prstGeom>
              <a:blipFill>
                <a:blip r:embed="rId2"/>
                <a:stretch>
                  <a:fillRect l="-1667" t="-866" r="-135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A7B330A-4C1E-4067-B4D1-400C7D1E96FA}"/>
              </a:ext>
            </a:extLst>
          </p:cNvPr>
          <p:cNvGrpSpPr/>
          <p:nvPr/>
        </p:nvGrpSpPr>
        <p:grpSpPr>
          <a:xfrm>
            <a:off x="170386" y="1170134"/>
            <a:ext cx="5522322" cy="4969606"/>
            <a:chOff x="170386" y="1170134"/>
            <a:chExt cx="5522322" cy="496960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9599D4D-B95B-4375-BD74-29BF24B45785}"/>
                </a:ext>
              </a:extLst>
            </p:cNvPr>
            <p:cNvGrpSpPr/>
            <p:nvPr/>
          </p:nvGrpSpPr>
          <p:grpSpPr>
            <a:xfrm>
              <a:off x="170386" y="1170134"/>
              <a:ext cx="5522322" cy="4969606"/>
              <a:chOff x="170386" y="1170134"/>
              <a:chExt cx="5522322" cy="496960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96F0937-730F-40DE-A7DD-A937D0EF9FEC}"/>
                  </a:ext>
                </a:extLst>
              </p:cNvPr>
              <p:cNvGrpSpPr/>
              <p:nvPr/>
            </p:nvGrpSpPr>
            <p:grpSpPr>
              <a:xfrm>
                <a:off x="170386" y="1170134"/>
                <a:ext cx="5522322" cy="4920365"/>
                <a:chOff x="606494" y="1170134"/>
                <a:chExt cx="5522322" cy="492036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20537079-29BF-49CC-B845-996BBC391252}"/>
                    </a:ext>
                  </a:extLst>
                </p:cNvPr>
                <p:cNvGrpSpPr/>
                <p:nvPr/>
              </p:nvGrpSpPr>
              <p:grpSpPr>
                <a:xfrm>
                  <a:off x="606494" y="1170134"/>
                  <a:ext cx="5522322" cy="4920365"/>
                  <a:chOff x="606494" y="1170134"/>
                  <a:chExt cx="5522322" cy="4920365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6545F20-F773-4B3F-B09C-1F31AB646F14}"/>
                      </a:ext>
                    </a:extLst>
                  </p:cNvPr>
                  <p:cNvSpPr txBox="1"/>
                  <p:nvPr/>
                </p:nvSpPr>
                <p:spPr>
                  <a:xfrm>
                    <a:off x="3103513" y="2588470"/>
                    <a:ext cx="42755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P</a:t>
                    </a:r>
                  </a:p>
                </p:txBody>
              </p: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99A27E69-538F-4518-A7F5-F7599C3644FA}"/>
                      </a:ext>
                    </a:extLst>
                  </p:cNvPr>
                  <p:cNvGrpSpPr/>
                  <p:nvPr/>
                </p:nvGrpSpPr>
                <p:grpSpPr>
                  <a:xfrm>
                    <a:off x="606494" y="1170134"/>
                    <a:ext cx="5522322" cy="4920365"/>
                    <a:chOff x="606494" y="1170134"/>
                    <a:chExt cx="5522322" cy="4920365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BDED8104-A4B7-45B6-9FBF-9228960F31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6494" y="1170134"/>
                      <a:ext cx="5522322" cy="4920365"/>
                      <a:chOff x="606494" y="1170134"/>
                      <a:chExt cx="5522322" cy="4920365"/>
                    </a:xfrm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BFCE1B56-8555-401A-A63E-DF41194EC4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6494" y="1170134"/>
                        <a:ext cx="5522322" cy="4920365"/>
                        <a:chOff x="2004643" y="565223"/>
                        <a:chExt cx="5522322" cy="4920365"/>
                      </a:xfrm>
                    </p:grpSpPr>
                    <p:grpSp>
                      <p:nvGrpSpPr>
                        <p:cNvPr id="23" name="Group 22">
                          <a:extLst>
                            <a:ext uri="{FF2B5EF4-FFF2-40B4-BE49-F238E27FC236}">
                              <a16:creationId xmlns:a16="http://schemas.microsoft.com/office/drawing/2014/main" id="{A98097DA-4CA9-4CE3-8B6A-BE905E4B89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391508" y="565223"/>
                          <a:ext cx="5102641" cy="4809016"/>
                          <a:chOff x="1294229" y="-672734"/>
                          <a:chExt cx="5102641" cy="4809016"/>
                        </a:xfrm>
                      </p:grpSpPr>
                      <p:grpSp>
                        <p:nvGrpSpPr>
                          <p:cNvPr id="34" name="Group 33">
                            <a:extLst>
                              <a:ext uri="{FF2B5EF4-FFF2-40B4-BE49-F238E27FC236}">
                                <a16:creationId xmlns:a16="http://schemas.microsoft.com/office/drawing/2014/main" id="{EE5111F2-38BE-48A4-A33D-95FA9D4026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94229" y="-672734"/>
                            <a:ext cx="5102641" cy="4738423"/>
                            <a:chOff x="1294229" y="-672734"/>
                            <a:chExt cx="5102641" cy="4738423"/>
                          </a:xfrm>
                        </p:grpSpPr>
                        <p:cxnSp>
                          <p:nvCxnSpPr>
                            <p:cNvPr id="39" name="Straight Arrow Connector 38">
                              <a:extLst>
                                <a:ext uri="{FF2B5EF4-FFF2-40B4-BE49-F238E27FC236}">
                                  <a16:creationId xmlns:a16="http://schemas.microsoft.com/office/drawing/2014/main" id="{2B52C431-FDCA-4912-AA69-49EC6F2C7F9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72862" y="3066757"/>
                              <a:ext cx="3724008" cy="23329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0" name="Straight Arrow Connector 39">
                              <a:extLst>
                                <a:ext uri="{FF2B5EF4-FFF2-40B4-BE49-F238E27FC236}">
                                  <a16:creationId xmlns:a16="http://schemas.microsoft.com/office/drawing/2014/main" id="{9EF9985D-F1FC-4C0A-ACE0-44B723ADEBB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2665831" y="-672734"/>
                              <a:ext cx="32818" cy="373714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1" name="Straight Arrow Connector 40">
                              <a:extLst>
                                <a:ext uri="{FF2B5EF4-FFF2-40B4-BE49-F238E27FC236}">
                                  <a16:creationId xmlns:a16="http://schemas.microsoft.com/office/drawing/2014/main" id="{615663E5-A031-4E6D-8141-DB68F3D296A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1294229" y="3061951"/>
                              <a:ext cx="1406881" cy="100373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AF640481-54A2-47CB-BE9F-EFD93E9FF38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2698647" y="1139484"/>
                            <a:ext cx="1001156" cy="195060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77B4BD8C-868D-45A5-A707-F47B8789787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685735" y="1111348"/>
                            <a:ext cx="0" cy="2757267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8409014B-159C-4D05-B30E-0B6A7976085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701110" y="3061950"/>
                            <a:ext cx="2680873" cy="1074332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Connector 37">
                            <a:extLst>
                              <a:ext uri="{FF2B5EF4-FFF2-40B4-BE49-F238E27FC236}">
                                <a16:creationId xmlns:a16="http://schemas.microsoft.com/office/drawing/2014/main" id="{1CE89552-BDA3-4570-B096-62722B9FB7C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708030" y="708087"/>
                            <a:ext cx="975365" cy="414975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4" name="Arc 23">
                          <a:extLst>
                            <a:ext uri="{FF2B5EF4-FFF2-40B4-BE49-F238E27FC236}">
                              <a16:creationId xmlns:a16="http://schemas.microsoft.com/office/drawing/2014/main" id="{512AA548-0A86-4A54-B67D-053333260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V="1">
                          <a:off x="2011681" y="1195759"/>
                          <a:ext cx="2883876" cy="1645916"/>
                        </a:xfrm>
                        <a:prstGeom prst="arc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5" name="Straight Arrow Connector 24">
                          <a:extLst>
                            <a:ext uri="{FF2B5EF4-FFF2-40B4-BE49-F238E27FC236}">
                              <a16:creationId xmlns:a16="http://schemas.microsoft.com/office/drawing/2014/main" id="{D3E03A9D-4558-423D-84A0-427B12D8C0E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780674" y="820628"/>
                          <a:ext cx="14069" cy="1388001"/>
                        </a:xfrm>
                        <a:prstGeom prst="straightConnector1">
                          <a:avLst/>
                        </a:prstGeom>
                        <a:ln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6" name="Straight Arrow Connector 25">
                          <a:extLst>
                            <a:ext uri="{FF2B5EF4-FFF2-40B4-BE49-F238E27FC236}">
                              <a16:creationId xmlns:a16="http://schemas.microsoft.com/office/drawing/2014/main" id="{33F7ABDC-B464-4D26-9F58-CA33C8E3EB6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895557" y="2419642"/>
                          <a:ext cx="1352713" cy="550606"/>
                        </a:xfrm>
                        <a:prstGeom prst="straightConnector1">
                          <a:avLst/>
                        </a:prstGeom>
                        <a:ln>
                          <a:prstDash val="dash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Arrow Connector 26">
                          <a:extLst>
                            <a:ext uri="{FF2B5EF4-FFF2-40B4-BE49-F238E27FC236}">
                              <a16:creationId xmlns:a16="http://schemas.microsoft.com/office/drawing/2014/main" id="{D409241C-E2E2-4562-B8B1-25FE43B5C8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853353" y="1770569"/>
                          <a:ext cx="684624" cy="550606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9F637458-4556-4FE4-AF17-6E6BB0B39C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66115" y="1556834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l-GR" sz="2800" baseline="-25000" dirty="0"/>
                            <a:t>φ</a:t>
                          </a:r>
                          <a:endParaRPr lang="en-US" sz="2800" baseline="-25000" dirty="0"/>
                        </a:p>
                      </p:txBody>
                    </p:sp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23834D81-8081-478A-8BC2-B1ADC856795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5762" y="4285971"/>
                          <a:ext cx="371203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/>
                            <a:t>y</a:t>
                          </a:r>
                          <a:endParaRPr lang="en-US" sz="2000" baseline="-25000" dirty="0"/>
                        </a:p>
                      </p:txBody>
                    </p:sp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2F41DA85-AF1A-422F-8382-1362373B7A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04643" y="5085478"/>
                          <a:ext cx="73151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/>
                            <a:t>x</a:t>
                          </a:r>
                          <a:endParaRPr lang="en-US" sz="2000" baseline="-25000" dirty="0"/>
                        </a:p>
                      </p:txBody>
                    </p: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3CD17478-32EE-421E-8D47-6EC6E7A88D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67689" y="822971"/>
                          <a:ext cx="434513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000" dirty="0"/>
                            <a:t>z</a:t>
                          </a:r>
                          <a:endParaRPr lang="en-US" sz="2000" baseline="-25000" dirty="0"/>
                        </a:p>
                      </p:txBody>
                    </p:sp>
                    <p:sp>
                      <p:nvSpPr>
                        <p:cNvPr id="32" name="Arc 31">
                          <a:extLst>
                            <a:ext uri="{FF2B5EF4-FFF2-40B4-BE49-F238E27FC236}">
                              <a16:creationId xmlns:a16="http://schemas.microsoft.com/office/drawing/2014/main" id="{5F892D4E-5171-4407-B546-4EC1C7E3B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92472" flipV="1">
                          <a:off x="2333652" y="2585314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9269045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41D3B54D-23E9-4EC9-8310-2A6CD83E2F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84914" y="4358649"/>
                          <a:ext cx="621325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2800" dirty="0"/>
                            <a:t>φ</a:t>
                          </a:r>
                          <a:endParaRPr lang="en-US" sz="2800" dirty="0"/>
                        </a:p>
                      </p:txBody>
                    </p:sp>
                  </p:grpSp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1B51E0B6-151E-4AB9-AA8C-88E0AEE805D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971064" y="5274150"/>
                        <a:ext cx="1425530" cy="8280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EA593564-25DF-4772-AFA8-49E0C67591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382525" y="4926051"/>
                        <a:ext cx="550337" cy="342307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" name="Arc 11">
                      <a:extLst>
                        <a:ext uri="{FF2B5EF4-FFF2-40B4-BE49-F238E27FC236}">
                          <a16:creationId xmlns:a16="http://schemas.microsoft.com/office/drawing/2014/main" id="{FD2BB2C7-EBDF-4DCF-B6C3-D0B3BFB3F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886" y="3933481"/>
                      <a:ext cx="2534421" cy="1864887"/>
                    </a:xfrm>
                    <a:prstGeom prst="arc">
                      <a:avLst>
                        <a:gd name="adj1" fmla="val 17157398"/>
                        <a:gd name="adj2" fmla="val 18682855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0F78090-2DDB-4445-9DBD-42E4F4B706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83717" y="3528661"/>
                      <a:ext cx="6013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2800" dirty="0"/>
                        <a:t>θ</a:t>
                      </a:r>
                      <a:endParaRPr lang="en-US" sz="2800" dirty="0"/>
                    </a:p>
                  </p:txBody>
                </p:sp>
                <p:cxnSp>
                  <p:nvCxnSpPr>
                    <p:cNvPr id="14" name="Straight Arrow Connector 13">
                      <a:extLst>
                        <a:ext uri="{FF2B5EF4-FFF2-40B4-BE49-F238E27FC236}">
                          <a16:creationId xmlns:a16="http://schemas.microsoft.com/office/drawing/2014/main" id="{A8A29C56-13A9-4ACE-8FD9-623EE03062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24723" y="1983545"/>
                      <a:ext cx="508139" cy="940208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59AAD19C-EBCE-4842-8C49-7801F03EDA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5795" y="1470080"/>
                      <a:ext cx="73151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a</a:t>
                      </a:r>
                      <a:r>
                        <a:rPr lang="en-US" sz="2800" baseline="-25000" dirty="0"/>
                        <a:t>r</a:t>
                      </a:r>
                    </a:p>
                  </p:txBody>
                </p:sp>
                <p:sp>
                  <p:nvSpPr>
                    <p:cNvPr id="16" name="Arc 15">
                      <a:extLst>
                        <a:ext uri="{FF2B5EF4-FFF2-40B4-BE49-F238E27FC236}">
                          <a16:creationId xmlns:a16="http://schemas.microsoft.com/office/drawing/2014/main" id="{BCF084F8-0658-4944-8E0A-AD12BFC290CE}"/>
                        </a:ext>
                      </a:extLst>
                    </p:cNvPr>
                    <p:cNvSpPr/>
                    <p:nvPr/>
                  </p:nvSpPr>
                  <p:spPr>
                    <a:xfrm rot="2731420" flipV="1">
                      <a:off x="2283658" y="1795180"/>
                      <a:ext cx="2534421" cy="1864887"/>
                    </a:xfrm>
                    <a:prstGeom prst="arc">
                      <a:avLst>
                        <a:gd name="adj1" fmla="val 17157398"/>
                        <a:gd name="adj2" fmla="val 18360159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DC5652D-68F2-47D5-909C-7261B4E6E8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279" y="3683403"/>
                      <a:ext cx="73151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800" b="1" dirty="0"/>
                        <a:t>a</a:t>
                      </a:r>
                      <a:r>
                        <a:rPr lang="el-GR" sz="2800" baseline="-25000" dirty="0"/>
                        <a:t>θ</a:t>
                      </a:r>
                      <a:endParaRPr lang="en-US" sz="2800" baseline="-25000" dirty="0"/>
                    </a:p>
                  </p:txBody>
                </p: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59E9B9CD-9362-45E1-AF81-FCA3C41BE7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38788" y="2994069"/>
                      <a:ext cx="418178" cy="874931"/>
                    </a:xfrm>
                    <a:prstGeom prst="straightConnector1">
                      <a:avLst/>
                    </a:prstGeom>
                    <a:ln w="28575"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41D74163-9D74-4631-A06E-A19BB0D70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72225" y="3526313"/>
                      <a:ext cx="6013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2800" dirty="0"/>
                        <a:t>θ</a:t>
                      </a:r>
                      <a:endParaRPr lang="en-US" sz="2800" dirty="0"/>
                    </a:p>
                  </p:txBody>
                </p:sp>
              </p:grp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DF9F183C-3CB6-4C22-A200-9347E2F01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585312" y="2082187"/>
                    <a:ext cx="32818" cy="3737148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A0E236F-FCEF-411E-B675-24B0F7BF376D}"/>
                      </a:ext>
                    </a:extLst>
                  </p:cNvPr>
                  <p:cNvSpPr txBox="1"/>
                  <p:nvPr/>
                </p:nvSpPr>
                <p:spPr>
                  <a:xfrm>
                    <a:off x="2067189" y="4703306"/>
                    <a:ext cx="731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O</a:t>
                    </a:r>
                    <a:endParaRPr lang="en-US" sz="2000" baseline="-25000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F9EB609-3D1D-48D1-8FAD-D0EA01A862D7}"/>
                      </a:ext>
                    </a:extLst>
                  </p:cNvPr>
                  <p:cNvSpPr txBox="1"/>
                  <p:nvPr/>
                </p:nvSpPr>
                <p:spPr>
                  <a:xfrm>
                    <a:off x="3100800" y="1495879"/>
                    <a:ext cx="62480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Z’</a:t>
                    </a:r>
                    <a:endParaRPr lang="en-US" sz="2000" baseline="-25000" dirty="0"/>
                  </a:p>
                </p:txBody>
              </p: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1C57BFE-2139-4E53-A310-1B4245F72F3D}"/>
                    </a:ext>
                  </a:extLst>
                </p:cNvPr>
                <p:cNvSpPr txBox="1"/>
                <p:nvPr/>
              </p:nvSpPr>
              <p:spPr>
                <a:xfrm>
                  <a:off x="4254714" y="3345781"/>
                  <a:ext cx="5639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P’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A37B451-4F33-4891-B036-42BF702C2C1F}"/>
                    </a:ext>
                  </a:extLst>
                </p:cNvPr>
                <p:cNvSpPr txBox="1"/>
                <p:nvPr/>
              </p:nvSpPr>
              <p:spPr>
                <a:xfrm>
                  <a:off x="3288730" y="5291805"/>
                  <a:ext cx="7315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O’</a:t>
                  </a:r>
                  <a:endParaRPr lang="en-US" sz="2000" baseline="-25000" dirty="0"/>
                </a:p>
              </p:txBody>
            </p: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C52A547-2D36-414A-B129-3B116401E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715" y="1725153"/>
                <a:ext cx="525007" cy="25369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434EBBC-7749-4D11-8DDF-AD4810461BF0}"/>
                  </a:ext>
                </a:extLst>
              </p:cNvPr>
              <p:cNvSpPr txBox="1"/>
              <p:nvPr/>
            </p:nvSpPr>
            <p:spPr>
              <a:xfrm>
                <a:off x="3863160" y="5739630"/>
                <a:ext cx="73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O”</a:t>
                </a:r>
              </a:p>
            </p:txBody>
          </p:sp>
        </p:grp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531D3AD-ABAB-49C3-ABA0-5784BBE58050}"/>
                </a:ext>
              </a:extLst>
            </p:cNvPr>
            <p:cNvSpPr/>
            <p:nvPr/>
          </p:nvSpPr>
          <p:spPr>
            <a:xfrm>
              <a:off x="1423184" y="2017930"/>
              <a:ext cx="2534421" cy="1864887"/>
            </a:xfrm>
            <a:prstGeom prst="arc">
              <a:avLst>
                <a:gd name="adj1" fmla="val 17157398"/>
                <a:gd name="adj2" fmla="val 186828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85358E-08BF-4063-92A8-7454F54D5461}"/>
                </a:ext>
              </a:extLst>
            </p:cNvPr>
            <p:cNvSpPr txBox="1"/>
            <p:nvPr/>
          </p:nvSpPr>
          <p:spPr>
            <a:xfrm>
              <a:off x="2901868" y="1992934"/>
              <a:ext cx="601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/>
                <a:t>θ</a:t>
              </a:r>
              <a:endParaRPr lang="en-US" sz="28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E28153-9572-49BD-1CF1-D124A5E5F02A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95751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A2D1CF8-8690-4DDB-98FB-61C2017EE593}"/>
              </a:ext>
            </a:extLst>
          </p:cNvPr>
          <p:cNvSpPr txBox="1"/>
          <p:nvPr/>
        </p:nvSpPr>
        <p:spPr>
          <a:xfrm>
            <a:off x="324515" y="464232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B3B1A-85FC-4741-B6C6-B9AF48271B89}"/>
              </a:ext>
            </a:extLst>
          </p:cNvPr>
          <p:cNvSpPr txBox="1"/>
          <p:nvPr/>
        </p:nvSpPr>
        <p:spPr>
          <a:xfrm>
            <a:off x="5899052" y="818435"/>
            <a:ext cx="5852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33CC"/>
                </a:solidFill>
              </a:rPr>
              <a:t>DOT products, 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i="1" dirty="0">
                <a:solidFill>
                  <a:srgbClr val="0033CC"/>
                </a:solidFill>
              </a:rPr>
              <a:t> · 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i="1" dirty="0">
                <a:solidFill>
                  <a:srgbClr val="0033CC"/>
                </a:solidFill>
              </a:rPr>
              <a:t>  ;  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i="1" dirty="0">
                <a:solidFill>
                  <a:srgbClr val="0033CC"/>
                </a:solidFill>
              </a:rPr>
              <a:t> · 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endParaRPr lang="en-US" sz="2400" i="1" baseline="-25000" dirty="0">
              <a:solidFill>
                <a:srgbClr val="0033CC"/>
              </a:solidFill>
            </a:endParaRP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We know from the previous slide that projection of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on OO” is  sin(</a:t>
            </a:r>
            <a:r>
              <a:rPr lang="el-GR" sz="2400" dirty="0">
                <a:solidFill>
                  <a:srgbClr val="0033CC"/>
                </a:solidFill>
              </a:rPr>
              <a:t>θ</a:t>
            </a:r>
            <a:r>
              <a:rPr lang="en-US" sz="2400" dirty="0">
                <a:solidFill>
                  <a:srgbClr val="0033CC"/>
                </a:solidFill>
              </a:rPr>
              <a:t>). As OO” makes an angle 90 – 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 with y-axis, further projection on y-axis will be sin(</a:t>
            </a:r>
            <a:r>
              <a:rPr lang="el-GR" sz="2400" dirty="0">
                <a:solidFill>
                  <a:srgbClr val="0033CC"/>
                </a:solidFill>
              </a:rPr>
              <a:t>θ</a:t>
            </a:r>
            <a:r>
              <a:rPr lang="en-US" sz="2400" dirty="0">
                <a:solidFill>
                  <a:srgbClr val="0033CC"/>
                </a:solidFill>
              </a:rPr>
              <a:t>) cos(90 – 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). Thus,</a:t>
            </a:r>
            <a:endParaRPr lang="en-US" sz="2400" b="1" dirty="0">
              <a:solidFill>
                <a:srgbClr val="0033CC"/>
              </a:solidFill>
            </a:endParaRPr>
          </a:p>
          <a:p>
            <a:pPr algn="ctr"/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i="1" dirty="0">
                <a:solidFill>
                  <a:srgbClr val="0033CC"/>
                </a:solidFill>
              </a:rPr>
              <a:t> · 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 </a:t>
            </a:r>
            <a:r>
              <a:rPr lang="en-US" sz="2400" dirty="0">
                <a:solidFill>
                  <a:srgbClr val="0033CC"/>
                </a:solidFill>
              </a:rPr>
              <a:t> =  sin(</a:t>
            </a:r>
            <a:r>
              <a:rPr lang="el-GR" sz="2400" dirty="0">
                <a:solidFill>
                  <a:srgbClr val="0033CC"/>
                </a:solidFill>
              </a:rPr>
              <a:t>θ</a:t>
            </a:r>
            <a:r>
              <a:rPr lang="en-US" sz="2400" dirty="0">
                <a:solidFill>
                  <a:srgbClr val="0033CC"/>
                </a:solidFill>
              </a:rPr>
              <a:t>) sin(</a:t>
            </a:r>
            <a:r>
              <a:rPr lang="el-GR" sz="2400" dirty="0">
                <a:solidFill>
                  <a:srgbClr val="0033CC"/>
                </a:solidFill>
              </a:rPr>
              <a:t>φ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Since angle between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dirty="0">
                <a:solidFill>
                  <a:srgbClr val="0033CC"/>
                </a:solidFill>
              </a:rPr>
              <a:t> and 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is </a:t>
            </a:r>
            <a:r>
              <a:rPr lang="el-GR" sz="2400" dirty="0">
                <a:solidFill>
                  <a:srgbClr val="0033CC"/>
                </a:solidFill>
              </a:rPr>
              <a:t>θ</a:t>
            </a:r>
            <a:r>
              <a:rPr lang="en-US" sz="2400" dirty="0">
                <a:solidFill>
                  <a:srgbClr val="0033CC"/>
                </a:solidFill>
              </a:rPr>
              <a:t>, we get,</a:t>
            </a:r>
          </a:p>
          <a:p>
            <a:pPr algn="ctr"/>
            <a:endParaRPr lang="en-US" sz="2400" b="1" dirty="0">
              <a:solidFill>
                <a:srgbClr val="0033CC"/>
              </a:solidFill>
            </a:endParaRPr>
          </a:p>
          <a:p>
            <a:pPr algn="ctr"/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r</a:t>
            </a:r>
            <a:r>
              <a:rPr lang="en-US" sz="2400" i="1" dirty="0">
                <a:solidFill>
                  <a:srgbClr val="0033CC"/>
                </a:solidFill>
              </a:rPr>
              <a:t> · 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= cos(</a:t>
            </a:r>
            <a:r>
              <a:rPr lang="el-GR" sz="2400" dirty="0">
                <a:solidFill>
                  <a:srgbClr val="0033CC"/>
                </a:solidFill>
              </a:rPr>
              <a:t>θ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599D4D-B95B-4375-BD74-29BF24B45785}"/>
              </a:ext>
            </a:extLst>
          </p:cNvPr>
          <p:cNvGrpSpPr/>
          <p:nvPr/>
        </p:nvGrpSpPr>
        <p:grpSpPr>
          <a:xfrm>
            <a:off x="170386" y="1170134"/>
            <a:ext cx="5522322" cy="5039946"/>
            <a:chOff x="170386" y="1170134"/>
            <a:chExt cx="5522322" cy="50399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F0937-730F-40DE-A7DD-A937D0EF9FEC}"/>
                </a:ext>
              </a:extLst>
            </p:cNvPr>
            <p:cNvGrpSpPr/>
            <p:nvPr/>
          </p:nvGrpSpPr>
          <p:grpSpPr>
            <a:xfrm>
              <a:off x="170386" y="1170134"/>
              <a:ext cx="5522322" cy="4920365"/>
              <a:chOff x="606494" y="1170134"/>
              <a:chExt cx="5522322" cy="492036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20537079-29BF-49CC-B845-996BBC391252}"/>
                  </a:ext>
                </a:extLst>
              </p:cNvPr>
              <p:cNvGrpSpPr/>
              <p:nvPr/>
            </p:nvGrpSpPr>
            <p:grpSpPr>
              <a:xfrm>
                <a:off x="606494" y="1170134"/>
                <a:ext cx="5522322" cy="4920365"/>
                <a:chOff x="606494" y="1170134"/>
                <a:chExt cx="5522322" cy="4920365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545F20-F773-4B3F-B09C-1F31AB646F14}"/>
                    </a:ext>
                  </a:extLst>
                </p:cNvPr>
                <p:cNvSpPr txBox="1"/>
                <p:nvPr/>
              </p:nvSpPr>
              <p:spPr>
                <a:xfrm>
                  <a:off x="3103513" y="2588470"/>
                  <a:ext cx="4275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</a:t>
                  </a: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9A27E69-538F-4518-A7F5-F7599C3644FA}"/>
                    </a:ext>
                  </a:extLst>
                </p:cNvPr>
                <p:cNvGrpSpPr/>
                <p:nvPr/>
              </p:nvGrpSpPr>
              <p:grpSpPr>
                <a:xfrm>
                  <a:off x="606494" y="1170134"/>
                  <a:ext cx="5522322" cy="4920365"/>
                  <a:chOff x="606494" y="1170134"/>
                  <a:chExt cx="5522322" cy="4920365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BDED8104-A4B7-45B6-9FBF-9228960F31B9}"/>
                      </a:ext>
                    </a:extLst>
                  </p:cNvPr>
                  <p:cNvGrpSpPr/>
                  <p:nvPr/>
                </p:nvGrpSpPr>
                <p:grpSpPr>
                  <a:xfrm>
                    <a:off x="606494" y="1170134"/>
                    <a:ext cx="5522322" cy="4920365"/>
                    <a:chOff x="606494" y="1170134"/>
                    <a:chExt cx="5522322" cy="4920365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BFCE1B56-8555-401A-A63E-DF41194EC4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6494" y="1170134"/>
                      <a:ext cx="5522322" cy="4920365"/>
                      <a:chOff x="2004643" y="565223"/>
                      <a:chExt cx="5522322" cy="4920365"/>
                    </a:xfrm>
                  </p:grpSpPr>
                  <p:grpSp>
                    <p:nvGrpSpPr>
                      <p:cNvPr id="23" name="Group 22">
                        <a:extLst>
                          <a:ext uri="{FF2B5EF4-FFF2-40B4-BE49-F238E27FC236}">
                            <a16:creationId xmlns:a16="http://schemas.microsoft.com/office/drawing/2014/main" id="{A98097DA-4CA9-4CE3-8B6A-BE905E4B89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391508" y="565223"/>
                        <a:ext cx="5102641" cy="4809016"/>
                        <a:chOff x="1294229" y="-672734"/>
                        <a:chExt cx="5102641" cy="4809016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EE5111F2-38BE-48A4-A33D-95FA9D4026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4229" y="-672734"/>
                          <a:ext cx="5102641" cy="4738423"/>
                          <a:chOff x="1294229" y="-672734"/>
                          <a:chExt cx="5102641" cy="4738423"/>
                        </a:xfrm>
                      </p:grpSpPr>
                      <p:cxnSp>
                        <p:nvCxnSpPr>
                          <p:cNvPr id="39" name="Straight Arrow Connector 38">
                            <a:extLst>
                              <a:ext uri="{FF2B5EF4-FFF2-40B4-BE49-F238E27FC236}">
                                <a16:creationId xmlns:a16="http://schemas.microsoft.com/office/drawing/2014/main" id="{2B52C431-FDCA-4912-AA69-49EC6F2C7F9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672862" y="3066757"/>
                            <a:ext cx="3724008" cy="2332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Arrow Connector 39">
                            <a:extLst>
                              <a:ext uri="{FF2B5EF4-FFF2-40B4-BE49-F238E27FC236}">
                                <a16:creationId xmlns:a16="http://schemas.microsoft.com/office/drawing/2014/main" id="{9EF9985D-F1FC-4C0A-ACE0-44B723ADEBB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2665831" y="-672734"/>
                            <a:ext cx="32818" cy="373714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Straight Arrow Connector 40">
                            <a:extLst>
                              <a:ext uri="{FF2B5EF4-FFF2-40B4-BE49-F238E27FC236}">
                                <a16:creationId xmlns:a16="http://schemas.microsoft.com/office/drawing/2014/main" id="{615663E5-A031-4E6D-8141-DB68F3D296A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1294229" y="3061951"/>
                            <a:ext cx="1406881" cy="100373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5" name="Straight Connector 34">
                          <a:extLst>
                            <a:ext uri="{FF2B5EF4-FFF2-40B4-BE49-F238E27FC236}">
                              <a16:creationId xmlns:a16="http://schemas.microsoft.com/office/drawing/2014/main" id="{AF640481-54A2-47CB-BE9F-EFD93E9FF38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2698647" y="1139484"/>
                          <a:ext cx="1001156" cy="195060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77B4BD8C-868D-45A5-A707-F47B8789787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685735" y="1111348"/>
                          <a:ext cx="0" cy="2757267"/>
                        </a:xfrm>
                        <a:prstGeom prst="line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>
                          <a:extLst>
                            <a:ext uri="{FF2B5EF4-FFF2-40B4-BE49-F238E27FC236}">
                              <a16:creationId xmlns:a16="http://schemas.microsoft.com/office/drawing/2014/main" id="{8409014B-159C-4D05-B30E-0B6A7976085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701110" y="3061950"/>
                          <a:ext cx="2680873" cy="1074332"/>
                        </a:xfrm>
                        <a:prstGeom prst="line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>
                          <a:extLst>
                            <a:ext uri="{FF2B5EF4-FFF2-40B4-BE49-F238E27FC236}">
                              <a16:creationId xmlns:a16="http://schemas.microsoft.com/office/drawing/2014/main" id="{1CE89552-BDA3-4570-B096-62722B9FB7C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708030" y="708087"/>
                          <a:ext cx="975365" cy="414975"/>
                        </a:xfrm>
                        <a:prstGeom prst="line">
                          <a:avLst/>
                        </a:prstGeom>
                        <a:ln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4" name="Arc 23">
                        <a:extLst>
                          <a:ext uri="{FF2B5EF4-FFF2-40B4-BE49-F238E27FC236}">
                            <a16:creationId xmlns:a16="http://schemas.microsoft.com/office/drawing/2014/main" id="{512AA548-0A86-4A54-B67D-05333326020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2011681" y="1195759"/>
                        <a:ext cx="2883876" cy="1645916"/>
                      </a:xfrm>
                      <a:prstGeom prst="arc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D3E03A9D-4558-423D-84A0-427B12D8C0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780674" y="820628"/>
                        <a:ext cx="14069" cy="1388001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Arrow Connector 25">
                        <a:extLst>
                          <a:ext uri="{FF2B5EF4-FFF2-40B4-BE49-F238E27FC236}">
                            <a16:creationId xmlns:a16="http://schemas.microsoft.com/office/drawing/2014/main" id="{33F7ABDC-B464-4D26-9F58-CA33C8E3EB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95557" y="2419642"/>
                        <a:ext cx="1352713" cy="550606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Arrow Connector 26">
                        <a:extLst>
                          <a:ext uri="{FF2B5EF4-FFF2-40B4-BE49-F238E27FC236}">
                            <a16:creationId xmlns:a16="http://schemas.microsoft.com/office/drawing/2014/main" id="{D409241C-E2E2-4562-B8B1-25FE43B5C8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4853353" y="1770569"/>
                        <a:ext cx="684624" cy="550606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9F637458-4556-4FE4-AF17-6E6BB0B39C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66115" y="1556834"/>
                        <a:ext cx="731518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b="1" dirty="0"/>
                          <a:t>a</a:t>
                        </a:r>
                        <a:r>
                          <a:rPr lang="el-GR" sz="2800" baseline="-25000" dirty="0"/>
                          <a:t>φ</a:t>
                        </a:r>
                        <a:endParaRPr lang="en-US" sz="2800" baseline="-25000" dirty="0"/>
                      </a:p>
                    </p:txBody>
                  </p: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23834D81-8081-478A-8BC2-B1ADC85679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55762" y="4285971"/>
                        <a:ext cx="37120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y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2F41DA85-AF1A-422F-8382-1362373B7A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04643" y="5085478"/>
                        <a:ext cx="73151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x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CD17478-32EE-421E-8D47-6EC6E7A88D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67689" y="822971"/>
                        <a:ext cx="43451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z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32" name="Arc 31">
                        <a:extLst>
                          <a:ext uri="{FF2B5EF4-FFF2-40B4-BE49-F238E27FC236}">
                            <a16:creationId xmlns:a16="http://schemas.microsoft.com/office/drawing/2014/main" id="{5F892D4E-5171-4407-B546-4EC1C7E3BA4F}"/>
                          </a:ext>
                        </a:extLst>
                      </p:cNvPr>
                      <p:cNvSpPr/>
                      <p:nvPr/>
                    </p:nvSpPr>
                    <p:spPr>
                      <a:xfrm rot="1092472" flipV="1">
                        <a:off x="2333652" y="2585314"/>
                        <a:ext cx="2534421" cy="1864887"/>
                      </a:xfrm>
                      <a:prstGeom prst="arc">
                        <a:avLst>
                          <a:gd name="adj1" fmla="val 17157398"/>
                          <a:gd name="adj2" fmla="val 19269045"/>
                        </a:avLst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41D3B54D-23E9-4EC9-8310-2A6CD83E2F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84914" y="4358649"/>
                        <a:ext cx="62132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l-GR" sz="2800" dirty="0"/>
                          <a:t>φ</a:t>
                        </a:r>
                        <a:endParaRPr lang="en-US" sz="2800" dirty="0"/>
                      </a:p>
                    </p:txBody>
                  </p:sp>
                </p:grp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1B51E0B6-151E-4AB9-AA8C-88E0AEE805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971064" y="5274150"/>
                      <a:ext cx="1425530" cy="828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EA593564-25DF-4772-AFA8-49E0C67591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82525" y="4926051"/>
                      <a:ext cx="550337" cy="34230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FD2BB2C7-EBDF-4DCF-B6C3-D0B3BFB3FC68}"/>
                      </a:ext>
                    </a:extLst>
                  </p:cNvPr>
                  <p:cNvSpPr/>
                  <p:nvPr/>
                </p:nvSpPr>
                <p:spPr>
                  <a:xfrm>
                    <a:off x="876886" y="3933481"/>
                    <a:ext cx="2534421" cy="1864887"/>
                  </a:xfrm>
                  <a:prstGeom prst="arc">
                    <a:avLst>
                      <a:gd name="adj1" fmla="val 17157398"/>
                      <a:gd name="adj2" fmla="val 1868285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0F78090-2DDB-4445-9DBD-42E4F4B70645}"/>
                      </a:ext>
                    </a:extLst>
                  </p:cNvPr>
                  <p:cNvSpPr txBox="1"/>
                  <p:nvPr/>
                </p:nvSpPr>
                <p:spPr>
                  <a:xfrm>
                    <a:off x="2383717" y="3528661"/>
                    <a:ext cx="60135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dirty="0"/>
                      <a:t>θ</a:t>
                    </a:r>
                    <a:endParaRPr lang="en-US" sz="2800" dirty="0"/>
                  </a:p>
                </p:txBody>
              </p: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A8A29C56-13A9-4ACE-8FD9-623EE0306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24723" y="1983545"/>
                    <a:ext cx="508139" cy="94020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9AAD19C-EBCE-4842-8C49-7801F03EDAB9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795" y="1470080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n-US" sz="2800" baseline="-25000" dirty="0"/>
                      <a:t>r</a:t>
                    </a:r>
                  </a:p>
                </p:txBody>
              </p:sp>
              <p:sp>
                <p:nvSpPr>
                  <p:cNvPr id="16" name="Arc 15">
                    <a:extLst>
                      <a:ext uri="{FF2B5EF4-FFF2-40B4-BE49-F238E27FC236}">
                        <a16:creationId xmlns:a16="http://schemas.microsoft.com/office/drawing/2014/main" id="{BCF084F8-0658-4944-8E0A-AD12BFC290CE}"/>
                      </a:ext>
                    </a:extLst>
                  </p:cNvPr>
                  <p:cNvSpPr/>
                  <p:nvPr/>
                </p:nvSpPr>
                <p:spPr>
                  <a:xfrm rot="2731420" flipV="1">
                    <a:off x="2283658" y="1795180"/>
                    <a:ext cx="2534421" cy="1864887"/>
                  </a:xfrm>
                  <a:prstGeom prst="arc">
                    <a:avLst>
                      <a:gd name="adj1" fmla="val 17157398"/>
                      <a:gd name="adj2" fmla="val 18360159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DC5652D-68F2-47D5-909C-7261B4E6E8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48279" y="3683403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baseline="-25000" dirty="0"/>
                      <a:t>θ</a:t>
                    </a:r>
                    <a:endParaRPr lang="en-US" sz="2800" baseline="-25000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9E9B9CD-9362-45E1-AF81-FCA3C41BE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38788" y="2994069"/>
                    <a:ext cx="418178" cy="874931"/>
                  </a:xfrm>
                  <a:prstGeom prst="straightConnector1">
                    <a:avLst/>
                  </a:prstGeom>
                  <a:ln w="28575"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1D74163-9D74-4631-A06E-A19BB0D703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2225" y="3526313"/>
                    <a:ext cx="60135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dirty="0"/>
                      <a:t>θ</a:t>
                    </a:r>
                    <a:endParaRPr lang="en-US" sz="2800" dirty="0"/>
                  </a:p>
                </p:txBody>
              </p:sp>
            </p:grp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F9F183C-3CB6-4C22-A200-9347E2F01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85312" y="2082187"/>
                  <a:ext cx="32818" cy="3737148"/>
                </a:xfrm>
                <a:prstGeom prst="straightConnector1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A0E236F-FCEF-411E-B675-24B0F7BF376D}"/>
                    </a:ext>
                  </a:extLst>
                </p:cNvPr>
                <p:cNvSpPr txBox="1"/>
                <p:nvPr/>
              </p:nvSpPr>
              <p:spPr>
                <a:xfrm>
                  <a:off x="2067189" y="4703306"/>
                  <a:ext cx="7315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O</a:t>
                  </a:r>
                  <a:endParaRPr lang="en-US" sz="2000" baseline="-25000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F9EB609-3D1D-48D1-8FAD-D0EA01A862D7}"/>
                    </a:ext>
                  </a:extLst>
                </p:cNvPr>
                <p:cNvSpPr txBox="1"/>
                <p:nvPr/>
              </p:nvSpPr>
              <p:spPr>
                <a:xfrm>
                  <a:off x="3100800" y="1495879"/>
                  <a:ext cx="6248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Z’</a:t>
                  </a:r>
                  <a:endParaRPr lang="en-US" sz="2000" baseline="-25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C57BFE-2139-4E53-A310-1B4245F72F3D}"/>
                  </a:ext>
                </a:extLst>
              </p:cNvPr>
              <p:cNvSpPr txBox="1"/>
              <p:nvPr/>
            </p:nvSpPr>
            <p:spPr>
              <a:xfrm>
                <a:off x="4803357" y="3345781"/>
                <a:ext cx="5639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P’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37B451-4F33-4891-B036-42BF702C2C1F}"/>
                  </a:ext>
                </a:extLst>
              </p:cNvPr>
              <p:cNvSpPr txBox="1"/>
              <p:nvPr/>
            </p:nvSpPr>
            <p:spPr>
              <a:xfrm>
                <a:off x="3288730" y="5291805"/>
                <a:ext cx="73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O’</a:t>
                </a:r>
                <a:endParaRPr lang="en-US" sz="2000" baseline="-25000" dirty="0"/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52A547-2D36-414A-B129-3B116401ED2E}"/>
                </a:ext>
              </a:extLst>
            </p:cNvPr>
            <p:cNvCxnSpPr>
              <a:cxnSpLocks/>
            </p:cNvCxnSpPr>
            <p:nvPr/>
          </p:nvCxnSpPr>
          <p:spPr>
            <a:xfrm>
              <a:off x="2967715" y="1725153"/>
              <a:ext cx="525007" cy="2536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34EBBC-7749-4D11-8DDF-AD4810461BF0}"/>
                </a:ext>
              </a:extLst>
            </p:cNvPr>
            <p:cNvSpPr txBox="1"/>
            <p:nvPr/>
          </p:nvSpPr>
          <p:spPr>
            <a:xfrm>
              <a:off x="4454008" y="5809970"/>
              <a:ext cx="731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O”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6754552-3E3E-9B36-2CDF-5D1D28D1D8EE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38174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5A24A-9E84-41B1-9F3A-76EFE74CC58B}"/>
              </a:ext>
            </a:extLst>
          </p:cNvPr>
          <p:cNvSpPr txBox="1"/>
          <p:nvPr/>
        </p:nvSpPr>
        <p:spPr>
          <a:xfrm>
            <a:off x="4881492" y="506440"/>
            <a:ext cx="6654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Position vectors and unit vectors in Cartesian coordinates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B111D-5221-4E42-92B9-D48307BC647A}"/>
              </a:ext>
            </a:extLst>
          </p:cNvPr>
          <p:cNvSpPr txBox="1"/>
          <p:nvPr/>
        </p:nvSpPr>
        <p:spPr>
          <a:xfrm>
            <a:off x="5031386" y="1448965"/>
            <a:ext cx="6236834" cy="45243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r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b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b="1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b="1" dirty="0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,</a:t>
            </a: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r</a:t>
            </a:r>
            <a:r>
              <a:rPr lang="en-US" sz="2400" dirty="0">
                <a:solidFill>
                  <a:srgbClr val="0033CC"/>
                </a:solidFill>
              </a:rPr>
              <a:t> = x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+ y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z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,</a:t>
            </a:r>
          </a:p>
          <a:p>
            <a:r>
              <a:rPr lang="en-US" sz="2400" dirty="0">
                <a:solidFill>
                  <a:srgbClr val="0033CC"/>
                </a:solidFill>
              </a:rPr>
              <a:t> </a:t>
            </a:r>
          </a:p>
          <a:p>
            <a:r>
              <a:rPr lang="en-US" sz="2400" dirty="0">
                <a:solidFill>
                  <a:srgbClr val="0033CC"/>
                </a:solidFill>
              </a:rPr>
              <a:t>where </a:t>
            </a:r>
            <a:r>
              <a:rPr lang="en-US" sz="2400" b="1" dirty="0">
                <a:solidFill>
                  <a:srgbClr val="0033CC"/>
                </a:solidFill>
              </a:rPr>
              <a:t>x </a:t>
            </a:r>
            <a:r>
              <a:rPr lang="en-US" sz="2400" dirty="0">
                <a:solidFill>
                  <a:srgbClr val="0033CC"/>
                </a:solidFill>
              </a:rPr>
              <a:t>= x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, </a:t>
            </a:r>
            <a:r>
              <a:rPr lang="en-US" sz="2400" b="1" dirty="0">
                <a:solidFill>
                  <a:srgbClr val="0033CC"/>
                </a:solidFill>
              </a:rPr>
              <a:t>y </a:t>
            </a:r>
            <a:r>
              <a:rPr lang="en-US" sz="2400" dirty="0">
                <a:solidFill>
                  <a:srgbClr val="0033CC"/>
                </a:solidFill>
              </a:rPr>
              <a:t>= y </a:t>
            </a:r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, </a:t>
            </a:r>
            <a:r>
              <a:rPr lang="en-US" sz="2400" b="1" dirty="0">
                <a:solidFill>
                  <a:srgbClr val="0033CC"/>
                </a:solidFill>
              </a:rPr>
              <a:t>z </a:t>
            </a:r>
            <a:r>
              <a:rPr lang="en-US" sz="2400" dirty="0">
                <a:solidFill>
                  <a:srgbClr val="0033CC"/>
                </a:solidFill>
              </a:rPr>
              <a:t>= z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, </a:t>
            </a:r>
          </a:p>
          <a:p>
            <a:r>
              <a:rPr lang="en-US" sz="2400" dirty="0">
                <a:solidFill>
                  <a:srgbClr val="0033CC"/>
                </a:solidFill>
              </a:rPr>
              <a:t>(Vector quantities are in bold letters)</a:t>
            </a: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r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b="1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b="1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  <a:r>
              <a:rPr lang="en-US" sz="2400" b="1" dirty="0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are position vectors, which originate from origin;    </a:t>
            </a: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b="1" dirty="0">
                <a:solidFill>
                  <a:srgbClr val="0033CC"/>
                </a:solidFill>
              </a:rPr>
              <a:t>a</a:t>
            </a:r>
            <a:r>
              <a:rPr lang="en-US" sz="2400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,</a:t>
            </a:r>
            <a:r>
              <a:rPr lang="en-US" sz="2400" b="1" dirty="0">
                <a:solidFill>
                  <a:srgbClr val="0033CC"/>
                </a:solidFill>
              </a:rPr>
              <a:t> a</a:t>
            </a:r>
            <a:r>
              <a:rPr lang="en-US" sz="2400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,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a</a:t>
            </a:r>
            <a:r>
              <a:rPr lang="en-US" sz="2400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are unit vectors in x, y, z directions</a:t>
            </a:r>
          </a:p>
          <a:p>
            <a:endParaRPr lang="en-US" sz="2400" dirty="0">
              <a:solidFill>
                <a:srgbClr val="0033CC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1A48F0-5AF6-49E2-9CCF-44CDB899B609}"/>
              </a:ext>
            </a:extLst>
          </p:cNvPr>
          <p:cNvGrpSpPr/>
          <p:nvPr/>
        </p:nvGrpSpPr>
        <p:grpSpPr>
          <a:xfrm>
            <a:off x="676837" y="563370"/>
            <a:ext cx="3459071" cy="5487649"/>
            <a:chOff x="676837" y="816589"/>
            <a:chExt cx="3459071" cy="54876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6D7AF4-67BA-4366-A4C2-F09CF58FA044}"/>
                </a:ext>
              </a:extLst>
            </p:cNvPr>
            <p:cNvGrpSpPr/>
            <p:nvPr/>
          </p:nvGrpSpPr>
          <p:grpSpPr>
            <a:xfrm>
              <a:off x="676837" y="816589"/>
              <a:ext cx="3459071" cy="4011896"/>
              <a:chOff x="1909579" y="822971"/>
              <a:chExt cx="4675048" cy="519641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6B633C8-D0C5-4326-826F-8D4649A387E1}"/>
                  </a:ext>
                </a:extLst>
              </p:cNvPr>
              <p:cNvGrpSpPr/>
              <p:nvPr/>
            </p:nvGrpSpPr>
            <p:grpSpPr>
              <a:xfrm>
                <a:off x="2736159" y="1517856"/>
                <a:ext cx="3011883" cy="3588716"/>
                <a:chOff x="1638880" y="279899"/>
                <a:chExt cx="3011883" cy="358871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D58903F-241B-4C9D-BC96-91F48DEDDE65}"/>
                    </a:ext>
                  </a:extLst>
                </p:cNvPr>
                <p:cNvGrpSpPr/>
                <p:nvPr/>
              </p:nvGrpSpPr>
              <p:grpSpPr>
                <a:xfrm>
                  <a:off x="1638880" y="279899"/>
                  <a:ext cx="3011883" cy="3544119"/>
                  <a:chOff x="1638880" y="279899"/>
                  <a:chExt cx="3011883" cy="3544119"/>
                </a:xfrm>
              </p:grpSpPr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2C54C908-137E-4EF2-96D9-E6DB3A18AB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72862" y="3066757"/>
                    <a:ext cx="1977901" cy="1852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6CD3A766-DCA8-4EC2-B1F4-5C418F7D65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669688" y="279899"/>
                    <a:ext cx="14891" cy="278451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DBAE918D-A408-4601-9A7F-B2DCE740B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8880" y="3061950"/>
                    <a:ext cx="1062230" cy="762068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DEB828E4-590E-4515-B8C1-FBB8625BB4AB}"/>
                    </a:ext>
                  </a:extLst>
                </p:cNvPr>
                <p:cNvCxnSpPr/>
                <p:nvPr/>
              </p:nvCxnSpPr>
              <p:spPr>
                <a:xfrm>
                  <a:off x="3685735" y="1111348"/>
                  <a:ext cx="0" cy="2757267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F593B31-00E5-4DA9-91AB-E142E393F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8881" y="3868615"/>
                  <a:ext cx="2046854" cy="0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60200C4-6430-4A0A-A9F3-796D9574925F}"/>
                    </a:ext>
                  </a:extLst>
                </p:cNvPr>
                <p:cNvCxnSpPr/>
                <p:nvPr/>
              </p:nvCxnSpPr>
              <p:spPr>
                <a:xfrm>
                  <a:off x="2698770" y="316397"/>
                  <a:ext cx="984625" cy="806665"/>
                </a:xfrm>
                <a:prstGeom prst="line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1B8226-FA27-4BEA-A953-12F10756AC13}"/>
                  </a:ext>
                </a:extLst>
              </p:cNvPr>
              <p:cNvSpPr txBox="1"/>
              <p:nvPr/>
            </p:nvSpPr>
            <p:spPr>
              <a:xfrm>
                <a:off x="6138294" y="3872909"/>
                <a:ext cx="446333" cy="4783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US" baseline="-250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CDF3A9-1A12-4ECC-8B75-806D13B3EB38}"/>
                  </a:ext>
                </a:extLst>
              </p:cNvPr>
              <p:cNvSpPr txBox="1"/>
              <p:nvPr/>
            </p:nvSpPr>
            <p:spPr>
              <a:xfrm>
                <a:off x="1909579" y="5541012"/>
                <a:ext cx="731519" cy="4783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endParaRPr lang="en-US" baseline="-250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FE516B-B412-4CB0-823E-FC95ADED16A7}"/>
                  </a:ext>
                </a:extLst>
              </p:cNvPr>
              <p:cNvSpPr txBox="1"/>
              <p:nvPr/>
            </p:nvSpPr>
            <p:spPr>
              <a:xfrm>
                <a:off x="3807618" y="822971"/>
                <a:ext cx="731518" cy="4783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  <a:endParaRPr lang="en-US" baseline="-25000" dirty="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530118-A5DB-462D-918D-6DA71CA2A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546" y="3518975"/>
              <a:ext cx="716374" cy="58835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32D584-C030-4A67-92F3-4117FDAC8DF5}"/>
                </a:ext>
              </a:extLst>
            </p:cNvPr>
            <p:cNvSpPr txBox="1"/>
            <p:nvPr/>
          </p:nvSpPr>
          <p:spPr>
            <a:xfrm>
              <a:off x="2264901" y="2157206"/>
              <a:ext cx="647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r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F9726E-A7F6-459D-9F34-538CBCB28F37}"/>
                </a:ext>
              </a:extLst>
            </p:cNvPr>
            <p:cNvCxnSpPr/>
            <p:nvPr/>
          </p:nvCxnSpPr>
          <p:spPr>
            <a:xfrm flipV="1">
              <a:off x="2072637" y="1994996"/>
              <a:ext cx="727909" cy="1505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7EE9E8-36EE-485A-9084-5C2C20A94780}"/>
                </a:ext>
              </a:extLst>
            </p:cNvPr>
            <p:cNvSpPr txBox="1"/>
            <p:nvPr/>
          </p:nvSpPr>
          <p:spPr>
            <a:xfrm>
              <a:off x="2874850" y="3000144"/>
              <a:ext cx="541251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y</a:t>
              </a:r>
              <a:endParaRPr lang="en-US" sz="2800" b="1" baseline="-25000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881B81-9669-490C-9E44-42EEA68D7260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75" y="3500960"/>
              <a:ext cx="541251" cy="14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93342E-19F5-49DA-B82C-86431D443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898" y="4123743"/>
              <a:ext cx="541252" cy="468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BE8B4B-DB8A-492F-BE1A-DF98C6F10E39}"/>
                </a:ext>
              </a:extLst>
            </p:cNvPr>
            <p:cNvSpPr txBox="1"/>
            <p:nvPr/>
          </p:nvSpPr>
          <p:spPr>
            <a:xfrm>
              <a:off x="1423531" y="3321360"/>
              <a:ext cx="541251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F84A6E-4594-473E-87F6-2E976A71F62D}"/>
                </a:ext>
              </a:extLst>
            </p:cNvPr>
            <p:cNvSpPr txBox="1"/>
            <p:nvPr/>
          </p:nvSpPr>
          <p:spPr>
            <a:xfrm>
              <a:off x="1656818" y="2277284"/>
              <a:ext cx="541252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z</a:t>
              </a:r>
              <a:endParaRPr lang="en-US" sz="2800" b="1" baseline="-250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3F21E80-6F20-4C5A-B4DF-76E819471166}"/>
                </a:ext>
              </a:extLst>
            </p:cNvPr>
            <p:cNvCxnSpPr/>
            <p:nvPr/>
          </p:nvCxnSpPr>
          <p:spPr>
            <a:xfrm flipV="1">
              <a:off x="2051121" y="816589"/>
              <a:ext cx="0" cy="536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2FE606-4E19-49C2-A769-B17049B0A4F0}"/>
                </a:ext>
              </a:extLst>
            </p:cNvPr>
            <p:cNvGrpSpPr/>
            <p:nvPr/>
          </p:nvGrpSpPr>
          <p:grpSpPr>
            <a:xfrm>
              <a:off x="1674403" y="4835984"/>
              <a:ext cx="1889408" cy="1468254"/>
              <a:chOff x="5402340" y="2655489"/>
              <a:chExt cx="1889408" cy="146825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1DC002D-744A-425D-90C2-AF36EC5D71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3348" y="3653358"/>
                <a:ext cx="580852" cy="4703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A1577F9-F6AE-40ED-9A76-3DAB37A71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4200" y="3671373"/>
                <a:ext cx="100645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2C34800-9745-4FDD-A379-DFC185AD1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1968" y="2800504"/>
                <a:ext cx="0" cy="85475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020F54C-1F8A-4A8C-A4FD-2A1A42D57A38}"/>
                  </a:ext>
                </a:extLst>
              </p:cNvPr>
              <p:cNvSpPr txBox="1"/>
              <p:nvPr/>
            </p:nvSpPr>
            <p:spPr>
              <a:xfrm>
                <a:off x="5402340" y="3530032"/>
                <a:ext cx="54125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n-US" sz="2800" baseline="-25000" dirty="0"/>
                  <a:t>x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E5B477-8CC4-4EE4-A285-13BA1088EA66}"/>
                  </a:ext>
                </a:extLst>
              </p:cNvPr>
              <p:cNvSpPr txBox="1"/>
              <p:nvPr/>
            </p:nvSpPr>
            <p:spPr>
              <a:xfrm>
                <a:off x="6750497" y="3133793"/>
                <a:ext cx="54125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n-US" sz="2800" baseline="-25000" dirty="0"/>
                  <a:t>y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2DA88E-3990-4E0D-BBBC-DAF09DCFF5E7}"/>
                  </a:ext>
                </a:extLst>
              </p:cNvPr>
              <p:cNvSpPr txBox="1"/>
              <p:nvPr/>
            </p:nvSpPr>
            <p:spPr>
              <a:xfrm>
                <a:off x="5807961" y="2655489"/>
                <a:ext cx="541251" cy="52322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/>
                  <a:t>a</a:t>
                </a:r>
                <a:r>
                  <a:rPr lang="en-US" sz="2800" baseline="-25000" dirty="0" err="1"/>
                  <a:t>z</a:t>
                </a:r>
                <a:endParaRPr lang="en-US" sz="2800" baseline="-2500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AAB0277-D0B4-364E-8799-AD8AB4FAB79F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84117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A2D1CF8-8690-4DDB-98FB-61C2017EE593}"/>
              </a:ext>
            </a:extLst>
          </p:cNvPr>
          <p:cNvSpPr txBox="1"/>
          <p:nvPr/>
        </p:nvSpPr>
        <p:spPr>
          <a:xfrm>
            <a:off x="324515" y="379829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/>
              <p:nvPr/>
            </p:nvSpPr>
            <p:spPr>
              <a:xfrm>
                <a:off x="5645827" y="888773"/>
                <a:ext cx="6236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DOT product,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</a:t>
                </a:r>
                <a:endParaRPr lang="en-US" sz="2400" baseline="-250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(so OP and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) is 90  ̊; so the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aseline="-25000" dirty="0">
                    <a:solidFill>
                      <a:srgbClr val="0033CC"/>
                    </a:solidFill>
                  </a:rPr>
                  <a:t>  </a:t>
                </a:r>
                <a:r>
                  <a:rPr lang="en-US" sz="2400" dirty="0">
                    <a:solidFill>
                      <a:srgbClr val="0033CC"/>
                    </a:solidFill>
                  </a:rPr>
                  <a:t>and PO’ is 90 –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Since PO’ and PP’ are perpendicular, the angle between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l-GR" sz="2400" baseline="-250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PP’ is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Hence projection of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l-GR" sz="2400" baseline="-250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PP’ is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).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Since PP’ is parallel to OO”, projection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on OO” is also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). As OO” makes an angle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with x-axis, further projection on x-axis will be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Thus,</a:t>
                </a:r>
              </a:p>
              <a:p>
                <a:pPr algn="ctr"/>
                <a:endParaRPr lang="en-US" sz="2400" b="1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·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  <a:endParaRPr lang="en-US" sz="2400" baseline="-25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27" y="888773"/>
                <a:ext cx="6236349" cy="5262979"/>
              </a:xfrm>
              <a:prstGeom prst="rect">
                <a:avLst/>
              </a:prstGeom>
              <a:blipFill>
                <a:blip r:embed="rId2"/>
                <a:stretch>
                  <a:fillRect l="-1466" t="-927" r="-489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1E8EECB-B919-43D2-980F-E0DC6F3FB391}"/>
              </a:ext>
            </a:extLst>
          </p:cNvPr>
          <p:cNvGrpSpPr/>
          <p:nvPr/>
        </p:nvGrpSpPr>
        <p:grpSpPr>
          <a:xfrm>
            <a:off x="226038" y="1170134"/>
            <a:ext cx="5368193" cy="5039946"/>
            <a:chOff x="324514" y="1170134"/>
            <a:chExt cx="5368193" cy="50399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0A1B57-9B1F-4EF7-9F66-4062314230F8}"/>
                </a:ext>
              </a:extLst>
            </p:cNvPr>
            <p:cNvGrpSpPr/>
            <p:nvPr/>
          </p:nvGrpSpPr>
          <p:grpSpPr>
            <a:xfrm>
              <a:off x="324514" y="1170134"/>
              <a:ext cx="5368193" cy="5039946"/>
              <a:chOff x="324514" y="1170134"/>
              <a:chExt cx="5368193" cy="503994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A7B330A-4C1E-4067-B4D1-400C7D1E96FA}"/>
                  </a:ext>
                </a:extLst>
              </p:cNvPr>
              <p:cNvGrpSpPr/>
              <p:nvPr/>
            </p:nvGrpSpPr>
            <p:grpSpPr>
              <a:xfrm>
                <a:off x="324514" y="1170134"/>
                <a:ext cx="5368193" cy="5039946"/>
                <a:chOff x="177424" y="1170134"/>
                <a:chExt cx="5515284" cy="503994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599D4D-B95B-4375-BD74-29BF24B45785}"/>
                    </a:ext>
                  </a:extLst>
                </p:cNvPr>
                <p:cNvGrpSpPr/>
                <p:nvPr/>
              </p:nvGrpSpPr>
              <p:grpSpPr>
                <a:xfrm>
                  <a:off x="177424" y="1170134"/>
                  <a:ext cx="5515284" cy="5039946"/>
                  <a:chOff x="177424" y="1170134"/>
                  <a:chExt cx="5515284" cy="5039946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E96F0937-730F-40DE-A7DD-A937D0EF9FEC}"/>
                      </a:ext>
                    </a:extLst>
                  </p:cNvPr>
                  <p:cNvGrpSpPr/>
                  <p:nvPr/>
                </p:nvGrpSpPr>
                <p:grpSpPr>
                  <a:xfrm>
                    <a:off x="177424" y="1170134"/>
                    <a:ext cx="5515284" cy="4809016"/>
                    <a:chOff x="613532" y="1170134"/>
                    <a:chExt cx="5515284" cy="4809016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20537079-29BF-49CC-B845-996BBC3912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532" y="1170134"/>
                      <a:ext cx="5515284" cy="4809016"/>
                      <a:chOff x="613532" y="1170134"/>
                      <a:chExt cx="5515284" cy="4809016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D6545F20-F773-4B3F-B09C-1F31AB646F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3513" y="2588470"/>
                        <a:ext cx="427551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P</a:t>
                        </a:r>
                      </a:p>
                    </p:txBody>
                  </p:sp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99A27E69-538F-4518-A7F5-F7599C364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532" y="1170134"/>
                        <a:ext cx="5515284" cy="4809016"/>
                        <a:chOff x="613532" y="1170134"/>
                        <a:chExt cx="5515284" cy="4809016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BDED8104-A4B7-45B6-9FBF-9228960F31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532" y="1170134"/>
                          <a:ext cx="5515284" cy="4809016"/>
                          <a:chOff x="613532" y="1170134"/>
                          <a:chExt cx="5515284" cy="4809016"/>
                        </a:xfrm>
                      </p:grpSpPr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BFCE1B56-8555-401A-A63E-DF41194EC4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532" y="1170134"/>
                            <a:ext cx="5515284" cy="4809016"/>
                            <a:chOff x="2011681" y="565223"/>
                            <a:chExt cx="5515284" cy="4809016"/>
                          </a:xfrm>
                        </p:grpSpPr>
                        <p:grpSp>
                          <p:nvGrpSpPr>
                            <p:cNvPr id="23" name="Group 22">
                              <a:extLst>
                                <a:ext uri="{FF2B5EF4-FFF2-40B4-BE49-F238E27FC236}">
                                  <a16:creationId xmlns:a16="http://schemas.microsoft.com/office/drawing/2014/main" id="{A98097DA-4CA9-4CE3-8B6A-BE905E4B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391508" y="565223"/>
                              <a:ext cx="5102641" cy="4809016"/>
                              <a:chOff x="1294229" y="-672734"/>
                              <a:chExt cx="5102641" cy="4809016"/>
                            </a:xfrm>
                          </p:grpSpPr>
                          <p:grpSp>
                            <p:nvGrpSpPr>
                              <p:cNvPr id="34" name="Group 33">
                                <a:extLst>
                                  <a:ext uri="{FF2B5EF4-FFF2-40B4-BE49-F238E27FC236}">
                                    <a16:creationId xmlns:a16="http://schemas.microsoft.com/office/drawing/2014/main" id="{EE5111F2-38BE-48A4-A33D-95FA9D4026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94229" y="-672734"/>
                                <a:ext cx="5102641" cy="4738423"/>
                                <a:chOff x="1294229" y="-672734"/>
                                <a:chExt cx="5102641" cy="4738423"/>
                              </a:xfrm>
                            </p:grpSpPr>
                            <p:cxnSp>
                              <p:nvCxnSpPr>
                                <p:cNvPr id="39" name="Straight Arrow Connector 38">
                                  <a:extLst>
                                    <a:ext uri="{FF2B5EF4-FFF2-40B4-BE49-F238E27FC236}">
                                      <a16:creationId xmlns:a16="http://schemas.microsoft.com/office/drawing/2014/main" id="{2B52C431-FDCA-4912-AA69-49EC6F2C7F9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672862" y="3066757"/>
                                  <a:ext cx="3724008" cy="23329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0" name="Straight Arrow Connector 39">
                                  <a:extLst>
                                    <a:ext uri="{FF2B5EF4-FFF2-40B4-BE49-F238E27FC236}">
                                      <a16:creationId xmlns:a16="http://schemas.microsoft.com/office/drawing/2014/main" id="{9EF9985D-F1FC-4C0A-ACE0-44B723ADEBB3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665831" y="-672734"/>
                                  <a:ext cx="32818" cy="373714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1" name="Straight Arrow Connector 40">
                                  <a:extLst>
                                    <a:ext uri="{FF2B5EF4-FFF2-40B4-BE49-F238E27FC236}">
                                      <a16:creationId xmlns:a16="http://schemas.microsoft.com/office/drawing/2014/main" id="{615663E5-A031-4E6D-8141-DB68F3D296A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1294229" y="3061951"/>
                                  <a:ext cx="1406881" cy="100373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5" name="Straight Connector 34">
                                <a:extLst>
                                  <a:ext uri="{FF2B5EF4-FFF2-40B4-BE49-F238E27FC236}">
                                    <a16:creationId xmlns:a16="http://schemas.microsoft.com/office/drawing/2014/main" id="{AF640481-54A2-47CB-BE9F-EFD93E9FF38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2698647" y="1139484"/>
                                <a:ext cx="1001156" cy="1950602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Connector 35">
                                <a:extLst>
                                  <a:ext uri="{FF2B5EF4-FFF2-40B4-BE49-F238E27FC236}">
                                    <a16:creationId xmlns:a16="http://schemas.microsoft.com/office/drawing/2014/main" id="{77B4BD8C-868D-45A5-A707-F47B8789787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685735" y="1111348"/>
                                <a:ext cx="0" cy="2757267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Straight Connector 36">
                                <a:extLst>
                                  <a:ext uri="{FF2B5EF4-FFF2-40B4-BE49-F238E27FC236}">
                                    <a16:creationId xmlns:a16="http://schemas.microsoft.com/office/drawing/2014/main" id="{8409014B-159C-4D05-B30E-0B6A7976085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01110" y="3061950"/>
                                <a:ext cx="2680873" cy="1074332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" name="Straight Connector 37">
                                <a:extLst>
                                  <a:ext uri="{FF2B5EF4-FFF2-40B4-BE49-F238E27FC236}">
                                    <a16:creationId xmlns:a16="http://schemas.microsoft.com/office/drawing/2014/main" id="{1CE89552-BDA3-4570-B096-62722B9FB7C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08030" y="708087"/>
                                <a:ext cx="975365" cy="414975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4" name="Arc 23">
                              <a:extLst>
                                <a:ext uri="{FF2B5EF4-FFF2-40B4-BE49-F238E27FC236}">
                                  <a16:creationId xmlns:a16="http://schemas.microsoft.com/office/drawing/2014/main" id="{512AA548-0A86-4A54-B67D-0533332602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2011681" y="1195759"/>
                              <a:ext cx="2883876" cy="1645916"/>
                            </a:xfrm>
                            <a:prstGeom prst="arc">
                              <a:avLst/>
                            </a:prstGeom>
                            <a:ln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25" name="Straight Arrow Connector 24">
                              <a:extLst>
                                <a:ext uri="{FF2B5EF4-FFF2-40B4-BE49-F238E27FC236}">
                                  <a16:creationId xmlns:a16="http://schemas.microsoft.com/office/drawing/2014/main" id="{D3E03A9D-4558-423D-84A0-427B12D8C0E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780674" y="820628"/>
                              <a:ext cx="14069" cy="1388001"/>
                            </a:xfrm>
                            <a:prstGeom prst="straightConnector1">
                              <a:avLst/>
                            </a:prstGeom>
                            <a:ln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Straight Arrow Connector 25">
                              <a:extLst>
                                <a:ext uri="{FF2B5EF4-FFF2-40B4-BE49-F238E27FC236}">
                                  <a16:creationId xmlns:a16="http://schemas.microsoft.com/office/drawing/2014/main" id="{33F7ABDC-B464-4D26-9F58-CA33C8E3EB6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95557" y="2419642"/>
                              <a:ext cx="1352713" cy="550606"/>
                            </a:xfrm>
                            <a:prstGeom prst="straightConnector1">
                              <a:avLst/>
                            </a:prstGeom>
                            <a:ln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Straight Arrow Connector 26">
                              <a:extLst>
                                <a:ext uri="{FF2B5EF4-FFF2-40B4-BE49-F238E27FC236}">
                                  <a16:creationId xmlns:a16="http://schemas.microsoft.com/office/drawing/2014/main" id="{D409241C-E2E2-4562-B8B1-25FE43B5C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853353" y="1770569"/>
                              <a:ext cx="684624" cy="550606"/>
                            </a:xfrm>
                            <a:prstGeom prst="straightConnector1">
                              <a:avLst/>
                            </a:prstGeom>
                            <a:ln w="28575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8" name="TextBox 27">
                              <a:extLst>
                                <a:ext uri="{FF2B5EF4-FFF2-40B4-BE49-F238E27FC236}">
                                  <a16:creationId xmlns:a16="http://schemas.microsoft.com/office/drawing/2014/main" id="{9F637458-4556-4FE4-AF17-6E6BB0B39CA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566115" y="1556834"/>
                              <a:ext cx="731518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800" b="1" dirty="0"/>
                                <a:t>a</a:t>
                              </a:r>
                              <a:r>
                                <a:rPr lang="el-GR" sz="2800" baseline="-25000" dirty="0"/>
                                <a:t>φ</a:t>
                              </a:r>
                              <a:endParaRPr lang="en-US" sz="2800" baseline="-25000" dirty="0"/>
                            </a:p>
                          </p:txBody>
                        </p: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23834D81-8081-478A-8BC2-B1ADC85679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55762" y="4285971"/>
                              <a:ext cx="37120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y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0" name="TextBox 29">
                              <a:extLst>
                                <a:ext uri="{FF2B5EF4-FFF2-40B4-BE49-F238E27FC236}">
                                  <a16:creationId xmlns:a16="http://schemas.microsoft.com/office/drawing/2014/main" id="{2F41DA85-AF1A-422F-8382-1362373B7A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00063" y="4902595"/>
                              <a:ext cx="731518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x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1" name="TextBox 30">
                              <a:extLst>
                                <a:ext uri="{FF2B5EF4-FFF2-40B4-BE49-F238E27FC236}">
                                  <a16:creationId xmlns:a16="http://schemas.microsoft.com/office/drawing/2014/main" id="{3CD17478-32EE-421E-8D47-6EC6E7A88D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67689" y="822971"/>
                              <a:ext cx="43451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z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2" name="Arc 31">
                              <a:extLst>
                                <a:ext uri="{FF2B5EF4-FFF2-40B4-BE49-F238E27FC236}">
                                  <a16:creationId xmlns:a16="http://schemas.microsoft.com/office/drawing/2014/main" id="{5F892D4E-5171-4407-B546-4EC1C7E3BA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92472" flipV="1">
                              <a:off x="2333652" y="2585314"/>
                              <a:ext cx="2534421" cy="1864887"/>
                            </a:xfrm>
                            <a:prstGeom prst="arc">
                              <a:avLst>
                                <a:gd name="adj1" fmla="val 17157398"/>
                                <a:gd name="adj2" fmla="val 19269045"/>
                              </a:avLst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3" name="TextBox 32">
                              <a:extLst>
                                <a:ext uri="{FF2B5EF4-FFF2-40B4-BE49-F238E27FC236}">
                                  <a16:creationId xmlns:a16="http://schemas.microsoft.com/office/drawing/2014/main" id="{41D3B54D-23E9-4EC9-8310-2A6CD83E2F3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584914" y="4358649"/>
                              <a:ext cx="621325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l-GR" sz="2800" dirty="0"/>
                                <a:t>φ</a:t>
                              </a:r>
                              <a:endParaRPr lang="en-US" sz="2800" dirty="0"/>
                            </a:p>
                          </p:txBody>
                        </p:sp>
                      </p:grpSp>
                      <p:cxnSp>
                        <p:nvCxnSpPr>
                          <p:cNvPr id="21" name="Straight Connector 20">
                            <a:extLst>
                              <a:ext uri="{FF2B5EF4-FFF2-40B4-BE49-F238E27FC236}">
                                <a16:creationId xmlns:a16="http://schemas.microsoft.com/office/drawing/2014/main" id="{1B51E0B6-151E-4AB9-AA8C-88E0AEE805D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971064" y="5274150"/>
                            <a:ext cx="1425530" cy="8280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EA593564-25DF-4772-AFA8-49E0C67591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382525" y="4926051"/>
                            <a:ext cx="550337" cy="342307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Arc 11">
                          <a:extLst>
                            <a:ext uri="{FF2B5EF4-FFF2-40B4-BE49-F238E27FC236}">
                              <a16:creationId xmlns:a16="http://schemas.microsoft.com/office/drawing/2014/main" id="{FD2BB2C7-EBDF-4DCF-B6C3-D0B3BFB3FC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6886" y="3933481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8682855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3" name="TextBox 12">
                              <a:extLst>
                                <a:ext uri="{FF2B5EF4-FFF2-40B4-BE49-F238E27FC236}">
                                  <a16:creationId xmlns:a16="http://schemas.microsoft.com/office/drawing/2014/main" id="{10F78090-2DDB-4445-9DBD-42E4F4B7064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83717" y="3528661"/>
                              <a:ext cx="601356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oMath>
                                </m:oMathPara>
                              </a14:m>
                              <a:endParaRPr lang="en-US" sz="28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3" name="TextBox 12">
                              <a:extLst>
                                <a:ext uri="{FF2B5EF4-FFF2-40B4-BE49-F238E27FC236}">
                                  <a16:creationId xmlns:a16="http://schemas.microsoft.com/office/drawing/2014/main" id="{10F78090-2DDB-4445-9DBD-42E4F4B70645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383717" y="3528661"/>
                              <a:ext cx="601356" cy="523220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8A29C56-13A9-4ACE-8FD9-623EE03062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424723" y="1983545"/>
                          <a:ext cx="508139" cy="940208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59AAD19C-EBCE-4842-8C49-7801F03EDA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5795" y="1470080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n-US" sz="2800" baseline="-25000" dirty="0"/>
                            <a:t>r</a:t>
                          </a:r>
                        </a:p>
                      </p:txBody>
                    </p:sp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BCF084F8-0658-4944-8E0A-AD12BFC290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31420" flipV="1">
                          <a:off x="2283658" y="1795180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8360159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FDC5652D-68F2-47D5-909C-7261B4E6E8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48279" y="3683403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l-GR" sz="2800" baseline="-25000" dirty="0"/>
                            <a:t>θ</a:t>
                          </a:r>
                          <a:endParaRPr lang="en-US" sz="2800" baseline="-25000" dirty="0"/>
                        </a:p>
                      </p:txBody>
                    </p:sp>
                    <p:cxnSp>
                      <p:nvCxnSpPr>
                        <p:cNvPr id="18" name="Straight Arrow Connector 17">
                          <a:extLst>
                            <a:ext uri="{FF2B5EF4-FFF2-40B4-BE49-F238E27FC236}">
                              <a16:creationId xmlns:a16="http://schemas.microsoft.com/office/drawing/2014/main" id="{59E9B9CD-9362-45E1-AF81-FCA3C41BE7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438788" y="2994069"/>
                          <a:ext cx="418178" cy="874931"/>
                        </a:xfrm>
                        <a:prstGeom prst="straightConnector1">
                          <a:avLst/>
                        </a:prstGeom>
                        <a:ln w="28575"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9" name="TextBox 18">
                              <a:extLst>
                                <a:ext uri="{FF2B5EF4-FFF2-40B4-BE49-F238E27FC236}">
                                  <a16:creationId xmlns:a16="http://schemas.microsoft.com/office/drawing/2014/main" id="{41D74163-9D74-4631-A06E-A19BB0D7037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972225" y="3526313"/>
                              <a:ext cx="601356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left"/>
                                  </m:oMathParaPr>
                                  <m:oMath xmlns:m="http://schemas.openxmlformats.org/officeDocument/2006/math">
                                    <m: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oMath>
                                </m:oMathPara>
                              </a14:m>
                              <a:endParaRPr lang="en-US" sz="28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9" name="TextBox 18">
                              <a:extLst>
                                <a:ext uri="{FF2B5EF4-FFF2-40B4-BE49-F238E27FC236}">
                                  <a16:creationId xmlns:a16="http://schemas.microsoft.com/office/drawing/2014/main" id="{41D74163-9D74-4631-A06E-A19BB0D7037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2972225" y="3526313"/>
                              <a:ext cx="601356" cy="523220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8" name="Straight Arrow Connector 7">
                        <a:extLst>
                          <a:ext uri="{FF2B5EF4-FFF2-40B4-BE49-F238E27FC236}">
                            <a16:creationId xmlns:a16="http://schemas.microsoft.com/office/drawing/2014/main" id="{DF9F183C-3CB6-4C22-A200-9347E2F017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585312" y="2082187"/>
                        <a:ext cx="32818" cy="3737148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5A0E236F-FCEF-411E-B675-24B0F7BF3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67189" y="4703306"/>
                        <a:ext cx="73151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O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1F9EB609-3D1D-48D1-8FAD-D0EA01A862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0800" y="1495879"/>
                        <a:ext cx="62480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Z’</a:t>
                        </a:r>
                        <a:endParaRPr lang="en-US" sz="2000" baseline="-25000" dirty="0"/>
                      </a:p>
                    </p:txBody>
                  </p:sp>
                </p:grp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1C57BFE-2139-4E53-A310-1B4245F72F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3357" y="3345781"/>
                      <a:ext cx="5639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P’</a:t>
                      </a: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1A37B451-4F33-4891-B036-42BF702C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730" y="5291805"/>
                      <a:ext cx="73151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O’</a:t>
                      </a:r>
                      <a:endParaRPr lang="en-US" sz="2000" baseline="-25000" dirty="0"/>
                    </a:p>
                  </p:txBody>
                </p:sp>
              </p:grp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0C52A547-2D36-414A-B129-3B116401E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7715" y="1725153"/>
                    <a:ext cx="525007" cy="25369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434EBBC-7749-4D11-8DDF-AD4810461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008" y="5809970"/>
                    <a:ext cx="731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O”</a:t>
                    </a:r>
                  </a:p>
                </p:txBody>
              </p:sp>
            </p:grp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1531D3AD-ABAB-49C3-ABA0-5784BBE58050}"/>
                    </a:ext>
                  </a:extLst>
                </p:cNvPr>
                <p:cNvSpPr/>
                <p:nvPr/>
              </p:nvSpPr>
              <p:spPr>
                <a:xfrm>
                  <a:off x="1423184" y="2017930"/>
                  <a:ext cx="2534421" cy="1864887"/>
                </a:xfrm>
                <a:prstGeom prst="arc">
                  <a:avLst>
                    <a:gd name="adj1" fmla="val 17157398"/>
                    <a:gd name="adj2" fmla="val 1868285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A385358E-08BF-4063-92A8-7454F54D5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01868" y="1992934"/>
                      <a:ext cx="6013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A385358E-08BF-4063-92A8-7454F54D54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1868" y="1992934"/>
                      <a:ext cx="601356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F796B5E-0BC1-48D6-845E-B09FE057C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758" y="3331687"/>
                <a:ext cx="150058" cy="24347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CF64990-57F5-43BB-A260-9528F6168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4894" y="3289484"/>
                <a:ext cx="162606" cy="285675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EA50CCF-B8C2-426E-86DA-D11BF20258FE}"/>
                </a:ext>
              </a:extLst>
            </p:cNvPr>
            <p:cNvSpPr/>
            <p:nvPr/>
          </p:nvSpPr>
          <p:spPr>
            <a:xfrm rot="10800000" flipH="1">
              <a:off x="1788311" y="1567764"/>
              <a:ext cx="2466829" cy="1864887"/>
            </a:xfrm>
            <a:prstGeom prst="arc">
              <a:avLst>
                <a:gd name="adj1" fmla="val 17157398"/>
                <a:gd name="adj2" fmla="val 186828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1E4404-3CB4-4661-8570-87814F9A0F43}"/>
                    </a:ext>
                  </a:extLst>
                </p:cNvPr>
                <p:cNvSpPr txBox="1"/>
                <p:nvPr/>
              </p:nvSpPr>
              <p:spPr>
                <a:xfrm>
                  <a:off x="3494118" y="3230893"/>
                  <a:ext cx="58531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31E4404-3CB4-4661-8570-87814F9A0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118" y="3230893"/>
                  <a:ext cx="585318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D5E778F-8B55-0CB6-8939-F452AE5BD635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04195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A2D1CF8-8690-4DDB-98FB-61C2017EE593}"/>
              </a:ext>
            </a:extLst>
          </p:cNvPr>
          <p:cNvSpPr txBox="1"/>
          <p:nvPr/>
        </p:nvSpPr>
        <p:spPr>
          <a:xfrm>
            <a:off x="324515" y="393897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/>
              <p:nvPr/>
            </p:nvSpPr>
            <p:spPr>
              <a:xfrm>
                <a:off x="5645827" y="888773"/>
                <a:ext cx="6236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DOT products,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 and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endParaRPr lang="en-US" sz="2400" i="1" baseline="-250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From the earlier discussion, we know that projection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on OO” is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). As OO” makes an angle 90 –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with y-axis, further projection on y-axis will be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cos(90 –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Thus,</a:t>
                </a:r>
              </a:p>
              <a:p>
                <a:pPr algn="ctr"/>
                <a:endParaRPr lang="en-US" sz="2400" b="1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angle between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l-GR" sz="2400" baseline="-250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:r>
                  <a:rPr lang="en-US" sz="2400" b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90 +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; hence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cos(90 +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= –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27" y="888773"/>
                <a:ext cx="6236349" cy="4524315"/>
              </a:xfrm>
              <a:prstGeom prst="rect">
                <a:avLst/>
              </a:prstGeom>
              <a:blipFill>
                <a:blip r:embed="rId2"/>
                <a:stretch>
                  <a:fillRect l="-1466" t="-1078" r="-2639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1E8EECB-B919-43D2-980F-E0DC6F3FB391}"/>
              </a:ext>
            </a:extLst>
          </p:cNvPr>
          <p:cNvGrpSpPr/>
          <p:nvPr/>
        </p:nvGrpSpPr>
        <p:grpSpPr>
          <a:xfrm>
            <a:off x="226038" y="1170134"/>
            <a:ext cx="5368193" cy="5039946"/>
            <a:chOff x="324514" y="1170134"/>
            <a:chExt cx="5368193" cy="50399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0A1B57-9B1F-4EF7-9F66-4062314230F8}"/>
                </a:ext>
              </a:extLst>
            </p:cNvPr>
            <p:cNvGrpSpPr/>
            <p:nvPr/>
          </p:nvGrpSpPr>
          <p:grpSpPr>
            <a:xfrm>
              <a:off x="324514" y="1170134"/>
              <a:ext cx="5368193" cy="5039946"/>
              <a:chOff x="324514" y="1170134"/>
              <a:chExt cx="5368193" cy="503994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A7B330A-4C1E-4067-B4D1-400C7D1E96FA}"/>
                  </a:ext>
                </a:extLst>
              </p:cNvPr>
              <p:cNvGrpSpPr/>
              <p:nvPr/>
            </p:nvGrpSpPr>
            <p:grpSpPr>
              <a:xfrm>
                <a:off x="324514" y="1170134"/>
                <a:ext cx="5368193" cy="5039946"/>
                <a:chOff x="177424" y="1170134"/>
                <a:chExt cx="5515284" cy="503994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599D4D-B95B-4375-BD74-29BF24B45785}"/>
                    </a:ext>
                  </a:extLst>
                </p:cNvPr>
                <p:cNvGrpSpPr/>
                <p:nvPr/>
              </p:nvGrpSpPr>
              <p:grpSpPr>
                <a:xfrm>
                  <a:off x="177424" y="1170134"/>
                  <a:ext cx="5515284" cy="5039946"/>
                  <a:chOff x="177424" y="1170134"/>
                  <a:chExt cx="5515284" cy="5039946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E96F0937-730F-40DE-A7DD-A937D0EF9FEC}"/>
                      </a:ext>
                    </a:extLst>
                  </p:cNvPr>
                  <p:cNvGrpSpPr/>
                  <p:nvPr/>
                </p:nvGrpSpPr>
                <p:grpSpPr>
                  <a:xfrm>
                    <a:off x="177424" y="1170134"/>
                    <a:ext cx="5515284" cy="4809016"/>
                    <a:chOff x="613532" y="1170134"/>
                    <a:chExt cx="5515284" cy="4809016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20537079-29BF-49CC-B845-996BBC3912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532" y="1170134"/>
                      <a:ext cx="5515284" cy="4809016"/>
                      <a:chOff x="613532" y="1170134"/>
                      <a:chExt cx="5515284" cy="4809016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D6545F20-F773-4B3F-B09C-1F31AB646F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3513" y="2588470"/>
                        <a:ext cx="427551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P</a:t>
                        </a:r>
                      </a:p>
                    </p:txBody>
                  </p:sp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99A27E69-538F-4518-A7F5-F7599C364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532" y="1170134"/>
                        <a:ext cx="5515284" cy="4809016"/>
                        <a:chOff x="613532" y="1170134"/>
                        <a:chExt cx="5515284" cy="4809016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BDED8104-A4B7-45B6-9FBF-9228960F31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532" y="1170134"/>
                          <a:ext cx="5515284" cy="4809016"/>
                          <a:chOff x="613532" y="1170134"/>
                          <a:chExt cx="5515284" cy="4809016"/>
                        </a:xfrm>
                      </p:grpSpPr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BFCE1B56-8555-401A-A63E-DF41194EC4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532" y="1170134"/>
                            <a:ext cx="5515284" cy="4809016"/>
                            <a:chOff x="2011681" y="565223"/>
                            <a:chExt cx="5515284" cy="4809016"/>
                          </a:xfrm>
                        </p:grpSpPr>
                        <p:grpSp>
                          <p:nvGrpSpPr>
                            <p:cNvPr id="23" name="Group 22">
                              <a:extLst>
                                <a:ext uri="{FF2B5EF4-FFF2-40B4-BE49-F238E27FC236}">
                                  <a16:creationId xmlns:a16="http://schemas.microsoft.com/office/drawing/2014/main" id="{A98097DA-4CA9-4CE3-8B6A-BE905E4B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391508" y="565223"/>
                              <a:ext cx="5102641" cy="4809016"/>
                              <a:chOff x="1294229" y="-672734"/>
                              <a:chExt cx="5102641" cy="4809016"/>
                            </a:xfrm>
                          </p:grpSpPr>
                          <p:grpSp>
                            <p:nvGrpSpPr>
                              <p:cNvPr id="34" name="Group 33">
                                <a:extLst>
                                  <a:ext uri="{FF2B5EF4-FFF2-40B4-BE49-F238E27FC236}">
                                    <a16:creationId xmlns:a16="http://schemas.microsoft.com/office/drawing/2014/main" id="{EE5111F2-38BE-48A4-A33D-95FA9D4026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94229" y="-672734"/>
                                <a:ext cx="5102641" cy="4738423"/>
                                <a:chOff x="1294229" y="-672734"/>
                                <a:chExt cx="5102641" cy="4738423"/>
                              </a:xfrm>
                            </p:grpSpPr>
                            <p:cxnSp>
                              <p:nvCxnSpPr>
                                <p:cNvPr id="39" name="Straight Arrow Connector 38">
                                  <a:extLst>
                                    <a:ext uri="{FF2B5EF4-FFF2-40B4-BE49-F238E27FC236}">
                                      <a16:creationId xmlns:a16="http://schemas.microsoft.com/office/drawing/2014/main" id="{2B52C431-FDCA-4912-AA69-49EC6F2C7F9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672862" y="3066757"/>
                                  <a:ext cx="3724008" cy="23329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0" name="Straight Arrow Connector 39">
                                  <a:extLst>
                                    <a:ext uri="{FF2B5EF4-FFF2-40B4-BE49-F238E27FC236}">
                                      <a16:creationId xmlns:a16="http://schemas.microsoft.com/office/drawing/2014/main" id="{9EF9985D-F1FC-4C0A-ACE0-44B723ADEBB3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665831" y="-672734"/>
                                  <a:ext cx="32818" cy="373714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1" name="Straight Arrow Connector 40">
                                  <a:extLst>
                                    <a:ext uri="{FF2B5EF4-FFF2-40B4-BE49-F238E27FC236}">
                                      <a16:creationId xmlns:a16="http://schemas.microsoft.com/office/drawing/2014/main" id="{615663E5-A031-4E6D-8141-DB68F3D296A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1294229" y="3061951"/>
                                  <a:ext cx="1406881" cy="100373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5" name="Straight Connector 34">
                                <a:extLst>
                                  <a:ext uri="{FF2B5EF4-FFF2-40B4-BE49-F238E27FC236}">
                                    <a16:creationId xmlns:a16="http://schemas.microsoft.com/office/drawing/2014/main" id="{AF640481-54A2-47CB-BE9F-EFD93E9FF38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2698647" y="1139484"/>
                                <a:ext cx="1001156" cy="1950602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Connector 35">
                                <a:extLst>
                                  <a:ext uri="{FF2B5EF4-FFF2-40B4-BE49-F238E27FC236}">
                                    <a16:creationId xmlns:a16="http://schemas.microsoft.com/office/drawing/2014/main" id="{77B4BD8C-868D-45A5-A707-F47B8789787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685735" y="1111348"/>
                                <a:ext cx="0" cy="2757267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Straight Connector 36">
                                <a:extLst>
                                  <a:ext uri="{FF2B5EF4-FFF2-40B4-BE49-F238E27FC236}">
                                    <a16:creationId xmlns:a16="http://schemas.microsoft.com/office/drawing/2014/main" id="{8409014B-159C-4D05-B30E-0B6A7976085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01110" y="3061950"/>
                                <a:ext cx="2680873" cy="1074332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" name="Straight Connector 37">
                                <a:extLst>
                                  <a:ext uri="{FF2B5EF4-FFF2-40B4-BE49-F238E27FC236}">
                                    <a16:creationId xmlns:a16="http://schemas.microsoft.com/office/drawing/2014/main" id="{1CE89552-BDA3-4570-B096-62722B9FB7C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08030" y="708087"/>
                                <a:ext cx="975365" cy="414975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4" name="Arc 23">
                              <a:extLst>
                                <a:ext uri="{FF2B5EF4-FFF2-40B4-BE49-F238E27FC236}">
                                  <a16:creationId xmlns:a16="http://schemas.microsoft.com/office/drawing/2014/main" id="{512AA548-0A86-4A54-B67D-0533332602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2011681" y="1195759"/>
                              <a:ext cx="2883876" cy="1645916"/>
                            </a:xfrm>
                            <a:prstGeom prst="arc">
                              <a:avLst/>
                            </a:prstGeom>
                            <a:ln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25" name="Straight Arrow Connector 24">
                              <a:extLst>
                                <a:ext uri="{FF2B5EF4-FFF2-40B4-BE49-F238E27FC236}">
                                  <a16:creationId xmlns:a16="http://schemas.microsoft.com/office/drawing/2014/main" id="{D3E03A9D-4558-423D-84A0-427B12D8C0E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780674" y="820628"/>
                              <a:ext cx="14069" cy="1388001"/>
                            </a:xfrm>
                            <a:prstGeom prst="straightConnector1">
                              <a:avLst/>
                            </a:prstGeom>
                            <a:ln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Straight Arrow Connector 25">
                              <a:extLst>
                                <a:ext uri="{FF2B5EF4-FFF2-40B4-BE49-F238E27FC236}">
                                  <a16:creationId xmlns:a16="http://schemas.microsoft.com/office/drawing/2014/main" id="{33F7ABDC-B464-4D26-9F58-CA33C8E3EB6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95557" y="2419642"/>
                              <a:ext cx="1352713" cy="550606"/>
                            </a:xfrm>
                            <a:prstGeom prst="straightConnector1">
                              <a:avLst/>
                            </a:prstGeom>
                            <a:ln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Straight Arrow Connector 26">
                              <a:extLst>
                                <a:ext uri="{FF2B5EF4-FFF2-40B4-BE49-F238E27FC236}">
                                  <a16:creationId xmlns:a16="http://schemas.microsoft.com/office/drawing/2014/main" id="{D409241C-E2E2-4562-B8B1-25FE43B5C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853353" y="1770569"/>
                              <a:ext cx="684624" cy="550606"/>
                            </a:xfrm>
                            <a:prstGeom prst="straightConnector1">
                              <a:avLst/>
                            </a:prstGeom>
                            <a:ln w="28575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8" name="TextBox 27">
                              <a:extLst>
                                <a:ext uri="{FF2B5EF4-FFF2-40B4-BE49-F238E27FC236}">
                                  <a16:creationId xmlns:a16="http://schemas.microsoft.com/office/drawing/2014/main" id="{9F637458-4556-4FE4-AF17-6E6BB0B39CA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566115" y="1556834"/>
                              <a:ext cx="731518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800" b="1" dirty="0"/>
                                <a:t>a</a:t>
                              </a:r>
                              <a:r>
                                <a:rPr lang="el-GR" sz="2800" baseline="-25000" dirty="0"/>
                                <a:t>φ</a:t>
                              </a:r>
                              <a:endParaRPr lang="en-US" sz="2800" baseline="-25000" dirty="0"/>
                            </a:p>
                          </p:txBody>
                        </p: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23834D81-8081-478A-8BC2-B1ADC85679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55762" y="4285971"/>
                              <a:ext cx="37120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y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0" name="TextBox 29">
                              <a:extLst>
                                <a:ext uri="{FF2B5EF4-FFF2-40B4-BE49-F238E27FC236}">
                                  <a16:creationId xmlns:a16="http://schemas.microsoft.com/office/drawing/2014/main" id="{2F41DA85-AF1A-422F-8382-1362373B7A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00063" y="4902595"/>
                              <a:ext cx="731518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x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1" name="TextBox 30">
                              <a:extLst>
                                <a:ext uri="{FF2B5EF4-FFF2-40B4-BE49-F238E27FC236}">
                                  <a16:creationId xmlns:a16="http://schemas.microsoft.com/office/drawing/2014/main" id="{3CD17478-32EE-421E-8D47-6EC6E7A88D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67689" y="822971"/>
                              <a:ext cx="43451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z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2" name="Arc 31">
                              <a:extLst>
                                <a:ext uri="{FF2B5EF4-FFF2-40B4-BE49-F238E27FC236}">
                                  <a16:creationId xmlns:a16="http://schemas.microsoft.com/office/drawing/2014/main" id="{5F892D4E-5171-4407-B546-4EC1C7E3BA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92472" flipV="1">
                              <a:off x="2333652" y="2585314"/>
                              <a:ext cx="2534421" cy="1864887"/>
                            </a:xfrm>
                            <a:prstGeom prst="arc">
                              <a:avLst>
                                <a:gd name="adj1" fmla="val 17157398"/>
                                <a:gd name="adj2" fmla="val 19269045"/>
                              </a:avLst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3" name="TextBox 32">
                              <a:extLst>
                                <a:ext uri="{FF2B5EF4-FFF2-40B4-BE49-F238E27FC236}">
                                  <a16:creationId xmlns:a16="http://schemas.microsoft.com/office/drawing/2014/main" id="{41D3B54D-23E9-4EC9-8310-2A6CD83E2F3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584914" y="4358649"/>
                              <a:ext cx="621325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l-GR" sz="2800" dirty="0"/>
                                <a:t>φ</a:t>
                              </a:r>
                              <a:endParaRPr lang="en-US" sz="2800" dirty="0"/>
                            </a:p>
                          </p:txBody>
                        </p:sp>
                      </p:grpSp>
                      <p:cxnSp>
                        <p:nvCxnSpPr>
                          <p:cNvPr id="21" name="Straight Connector 20">
                            <a:extLst>
                              <a:ext uri="{FF2B5EF4-FFF2-40B4-BE49-F238E27FC236}">
                                <a16:creationId xmlns:a16="http://schemas.microsoft.com/office/drawing/2014/main" id="{1B51E0B6-151E-4AB9-AA8C-88E0AEE805D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971064" y="5274150"/>
                            <a:ext cx="1425530" cy="8280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EA593564-25DF-4772-AFA8-49E0C67591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382525" y="4926051"/>
                            <a:ext cx="550337" cy="342307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Arc 11">
                          <a:extLst>
                            <a:ext uri="{FF2B5EF4-FFF2-40B4-BE49-F238E27FC236}">
                              <a16:creationId xmlns:a16="http://schemas.microsoft.com/office/drawing/2014/main" id="{FD2BB2C7-EBDF-4DCF-B6C3-D0B3BFB3FC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6886" y="3933481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8682855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10F78090-2DDB-4445-9DBD-42E4F4B706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83717" y="3528661"/>
                          <a:ext cx="60135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2800" dirty="0"/>
                            <a:t>θ</a:t>
                          </a:r>
                          <a:endParaRPr lang="en-US" sz="2800" dirty="0"/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8A29C56-13A9-4ACE-8FD9-623EE03062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424723" y="1983545"/>
                          <a:ext cx="508139" cy="940208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59AAD19C-EBCE-4842-8C49-7801F03EDA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5795" y="1470080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n-US" sz="2800" baseline="-25000" dirty="0"/>
                            <a:t>r</a:t>
                          </a:r>
                        </a:p>
                      </p:txBody>
                    </p:sp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BCF084F8-0658-4944-8E0A-AD12BFC290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31420" flipV="1">
                          <a:off x="2283658" y="1795180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8360159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FDC5652D-68F2-47D5-909C-7261B4E6E8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48279" y="3683403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l-GR" sz="2800" baseline="-25000" dirty="0"/>
                            <a:t>θ</a:t>
                          </a:r>
                          <a:endParaRPr lang="en-US" sz="2800" baseline="-25000" dirty="0"/>
                        </a:p>
                      </p:txBody>
                    </p:sp>
                    <p:cxnSp>
                      <p:nvCxnSpPr>
                        <p:cNvPr id="18" name="Straight Arrow Connector 17">
                          <a:extLst>
                            <a:ext uri="{FF2B5EF4-FFF2-40B4-BE49-F238E27FC236}">
                              <a16:creationId xmlns:a16="http://schemas.microsoft.com/office/drawing/2014/main" id="{59E9B9CD-9362-45E1-AF81-FCA3C41BE7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438788" y="2994069"/>
                          <a:ext cx="418178" cy="874931"/>
                        </a:xfrm>
                        <a:prstGeom prst="straightConnector1">
                          <a:avLst/>
                        </a:prstGeom>
                        <a:ln w="28575"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41D74163-9D74-4631-A06E-A19BB0D703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2225" y="3526313"/>
                          <a:ext cx="60135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2800" dirty="0"/>
                            <a:t>θ</a:t>
                          </a:r>
                          <a:endParaRPr lang="en-US" sz="2800" dirty="0"/>
                        </a:p>
                      </p:txBody>
                    </p:sp>
                  </p:grpSp>
                  <p:cxnSp>
                    <p:nvCxnSpPr>
                      <p:cNvPr id="8" name="Straight Arrow Connector 7">
                        <a:extLst>
                          <a:ext uri="{FF2B5EF4-FFF2-40B4-BE49-F238E27FC236}">
                            <a16:creationId xmlns:a16="http://schemas.microsoft.com/office/drawing/2014/main" id="{DF9F183C-3CB6-4C22-A200-9347E2F017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585312" y="2082187"/>
                        <a:ext cx="32818" cy="3737148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5A0E236F-FCEF-411E-B675-24B0F7BF3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67189" y="4703306"/>
                        <a:ext cx="73151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O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1F9EB609-3D1D-48D1-8FAD-D0EA01A862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0800" y="1495879"/>
                        <a:ext cx="62480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Z’</a:t>
                        </a:r>
                        <a:endParaRPr lang="en-US" sz="2000" baseline="-25000" dirty="0"/>
                      </a:p>
                    </p:txBody>
                  </p:sp>
                </p:grp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1C57BFE-2139-4E53-A310-1B4245F72F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3357" y="3345781"/>
                      <a:ext cx="5639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P’</a:t>
                      </a: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1A37B451-4F33-4891-B036-42BF702C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730" y="5291805"/>
                      <a:ext cx="73151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O’</a:t>
                      </a:r>
                      <a:endParaRPr lang="en-US" sz="2000" baseline="-25000" dirty="0"/>
                    </a:p>
                  </p:txBody>
                </p:sp>
              </p:grp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0C52A547-2D36-414A-B129-3B116401E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7715" y="1725153"/>
                    <a:ext cx="525007" cy="25369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434EBBC-7749-4D11-8DDF-AD4810461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008" y="5809970"/>
                    <a:ext cx="731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O”</a:t>
                    </a:r>
                  </a:p>
                </p:txBody>
              </p:sp>
            </p:grp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1531D3AD-ABAB-49C3-ABA0-5784BBE58050}"/>
                    </a:ext>
                  </a:extLst>
                </p:cNvPr>
                <p:cNvSpPr/>
                <p:nvPr/>
              </p:nvSpPr>
              <p:spPr>
                <a:xfrm>
                  <a:off x="1423184" y="2017930"/>
                  <a:ext cx="2534421" cy="1864887"/>
                </a:xfrm>
                <a:prstGeom prst="arc">
                  <a:avLst>
                    <a:gd name="adj1" fmla="val 17157398"/>
                    <a:gd name="adj2" fmla="val 1868285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385358E-08BF-4063-92A8-7454F54D5461}"/>
                    </a:ext>
                  </a:extLst>
                </p:cNvPr>
                <p:cNvSpPr txBox="1"/>
                <p:nvPr/>
              </p:nvSpPr>
              <p:spPr>
                <a:xfrm>
                  <a:off x="2901868" y="1992934"/>
                  <a:ext cx="6013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/>
                    <a:t>θ</a:t>
                  </a:r>
                  <a:endParaRPr lang="en-US" sz="2800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F796B5E-0BC1-48D6-845E-B09FE057C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758" y="3331687"/>
                <a:ext cx="150058" cy="24347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CF64990-57F5-43BB-A260-9528F6168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4894" y="3289484"/>
                <a:ext cx="162606" cy="285675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EA50CCF-B8C2-426E-86DA-D11BF20258FE}"/>
                </a:ext>
              </a:extLst>
            </p:cNvPr>
            <p:cNvSpPr/>
            <p:nvPr/>
          </p:nvSpPr>
          <p:spPr>
            <a:xfrm rot="10800000" flipH="1">
              <a:off x="1788311" y="1567764"/>
              <a:ext cx="2466829" cy="1864887"/>
            </a:xfrm>
            <a:prstGeom prst="arc">
              <a:avLst>
                <a:gd name="adj1" fmla="val 17157398"/>
                <a:gd name="adj2" fmla="val 186828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1E4404-3CB4-4661-8570-87814F9A0F43}"/>
                </a:ext>
              </a:extLst>
            </p:cNvPr>
            <p:cNvSpPr txBox="1"/>
            <p:nvPr/>
          </p:nvSpPr>
          <p:spPr>
            <a:xfrm>
              <a:off x="3494118" y="3230893"/>
              <a:ext cx="585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/>
                <a:t>θ</a:t>
              </a:r>
              <a:endParaRPr lang="en-US" sz="28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0A4E90-6F09-7A0C-AF01-BC9CB8D78A1A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27613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A2D1CF8-8690-4DDB-98FB-61C2017EE593}"/>
              </a:ext>
            </a:extLst>
          </p:cNvPr>
          <p:cNvSpPr txBox="1"/>
          <p:nvPr/>
        </p:nvSpPr>
        <p:spPr>
          <a:xfrm>
            <a:off x="324515" y="379829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/>
              <p:nvPr/>
            </p:nvSpPr>
            <p:spPr>
              <a:xfrm>
                <a:off x="5730235" y="537073"/>
                <a:ext cx="6236349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DOT products,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l-GR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;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;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endParaRPr lang="en-US" sz="2400" i="1" baseline="-250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We know that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is perpendicular to the plane formed by z-axis the line OP. This plane makes angle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with x-axis. So the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and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90 +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Therefore,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cos(90 +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= –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</a:t>
                </a:r>
                <a:endParaRPr lang="en-US" sz="2400" b="1" dirty="0">
                  <a:solidFill>
                    <a:srgbClr val="0033CC"/>
                  </a:solidFill>
                </a:endParaRPr>
              </a:p>
              <a:p>
                <a:endParaRPr lang="en-US" sz="2400" b="1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Since the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and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90 +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the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and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Therefore,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</a:p>
              <a:p>
                <a:pPr algn="ctr"/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Since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is perpendicular to 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the DOT product,  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l-GR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·  </a:t>
                </a:r>
                <a:r>
                  <a:rPr lang="en-US" sz="2400" b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57B3B1A-85FC-4741-B6C6-B9AF482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35" y="537073"/>
                <a:ext cx="6236349" cy="6001643"/>
              </a:xfrm>
              <a:prstGeom prst="rect">
                <a:avLst/>
              </a:prstGeom>
              <a:blipFill>
                <a:blip r:embed="rId2"/>
                <a:stretch>
                  <a:fillRect l="-1466" t="-812" r="-3421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51E8EECB-B919-43D2-980F-E0DC6F3FB391}"/>
              </a:ext>
            </a:extLst>
          </p:cNvPr>
          <p:cNvGrpSpPr/>
          <p:nvPr/>
        </p:nvGrpSpPr>
        <p:grpSpPr>
          <a:xfrm>
            <a:off x="226038" y="1170134"/>
            <a:ext cx="5368193" cy="5039946"/>
            <a:chOff x="324514" y="1170134"/>
            <a:chExt cx="5368193" cy="50399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40A1B57-9B1F-4EF7-9F66-4062314230F8}"/>
                </a:ext>
              </a:extLst>
            </p:cNvPr>
            <p:cNvGrpSpPr/>
            <p:nvPr/>
          </p:nvGrpSpPr>
          <p:grpSpPr>
            <a:xfrm>
              <a:off x="324514" y="1170134"/>
              <a:ext cx="5368193" cy="5039946"/>
              <a:chOff x="324514" y="1170134"/>
              <a:chExt cx="5368193" cy="503994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A7B330A-4C1E-4067-B4D1-400C7D1E96FA}"/>
                  </a:ext>
                </a:extLst>
              </p:cNvPr>
              <p:cNvGrpSpPr/>
              <p:nvPr/>
            </p:nvGrpSpPr>
            <p:grpSpPr>
              <a:xfrm>
                <a:off x="324514" y="1170134"/>
                <a:ext cx="5368193" cy="5039946"/>
                <a:chOff x="177424" y="1170134"/>
                <a:chExt cx="5515284" cy="5039946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79599D4D-B95B-4375-BD74-29BF24B45785}"/>
                    </a:ext>
                  </a:extLst>
                </p:cNvPr>
                <p:cNvGrpSpPr/>
                <p:nvPr/>
              </p:nvGrpSpPr>
              <p:grpSpPr>
                <a:xfrm>
                  <a:off x="177424" y="1170134"/>
                  <a:ext cx="5515284" cy="5039946"/>
                  <a:chOff x="177424" y="1170134"/>
                  <a:chExt cx="5515284" cy="5039946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E96F0937-730F-40DE-A7DD-A937D0EF9FEC}"/>
                      </a:ext>
                    </a:extLst>
                  </p:cNvPr>
                  <p:cNvGrpSpPr/>
                  <p:nvPr/>
                </p:nvGrpSpPr>
                <p:grpSpPr>
                  <a:xfrm>
                    <a:off x="177424" y="1170134"/>
                    <a:ext cx="5515284" cy="4809016"/>
                    <a:chOff x="613532" y="1170134"/>
                    <a:chExt cx="5515284" cy="4809016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20537079-29BF-49CC-B845-996BBC3912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532" y="1170134"/>
                      <a:ext cx="5515284" cy="4809016"/>
                      <a:chOff x="613532" y="1170134"/>
                      <a:chExt cx="5515284" cy="4809016"/>
                    </a:xfrm>
                  </p:grpSpPr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D6545F20-F773-4B3F-B09C-1F31AB646F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3513" y="2588470"/>
                        <a:ext cx="427551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P</a:t>
                        </a:r>
                      </a:p>
                    </p:txBody>
                  </p:sp>
                  <p:grpSp>
                    <p:nvGrpSpPr>
                      <p:cNvPr id="7" name="Group 6">
                        <a:extLst>
                          <a:ext uri="{FF2B5EF4-FFF2-40B4-BE49-F238E27FC236}">
                            <a16:creationId xmlns:a16="http://schemas.microsoft.com/office/drawing/2014/main" id="{99A27E69-538F-4518-A7F5-F7599C3644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3532" y="1170134"/>
                        <a:ext cx="5515284" cy="4809016"/>
                        <a:chOff x="613532" y="1170134"/>
                        <a:chExt cx="5515284" cy="4809016"/>
                      </a:xfrm>
                    </p:grpSpPr>
                    <p:grpSp>
                      <p:nvGrpSpPr>
                        <p:cNvPr id="11" name="Group 10">
                          <a:extLst>
                            <a:ext uri="{FF2B5EF4-FFF2-40B4-BE49-F238E27FC236}">
                              <a16:creationId xmlns:a16="http://schemas.microsoft.com/office/drawing/2014/main" id="{BDED8104-A4B7-45B6-9FBF-9228960F31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532" y="1170134"/>
                          <a:ext cx="5515284" cy="4809016"/>
                          <a:chOff x="613532" y="1170134"/>
                          <a:chExt cx="5515284" cy="4809016"/>
                        </a:xfrm>
                      </p:grpSpPr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BFCE1B56-8555-401A-A63E-DF41194EC4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3532" y="1170134"/>
                            <a:ext cx="5515284" cy="4809016"/>
                            <a:chOff x="2011681" y="565223"/>
                            <a:chExt cx="5515284" cy="4809016"/>
                          </a:xfrm>
                        </p:grpSpPr>
                        <p:grpSp>
                          <p:nvGrpSpPr>
                            <p:cNvPr id="23" name="Group 22">
                              <a:extLst>
                                <a:ext uri="{FF2B5EF4-FFF2-40B4-BE49-F238E27FC236}">
                                  <a16:creationId xmlns:a16="http://schemas.microsoft.com/office/drawing/2014/main" id="{A98097DA-4CA9-4CE3-8B6A-BE905E4B89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391508" y="565223"/>
                              <a:ext cx="5102641" cy="4809016"/>
                              <a:chOff x="1294229" y="-672734"/>
                              <a:chExt cx="5102641" cy="4809016"/>
                            </a:xfrm>
                          </p:grpSpPr>
                          <p:grpSp>
                            <p:nvGrpSpPr>
                              <p:cNvPr id="34" name="Group 33">
                                <a:extLst>
                                  <a:ext uri="{FF2B5EF4-FFF2-40B4-BE49-F238E27FC236}">
                                    <a16:creationId xmlns:a16="http://schemas.microsoft.com/office/drawing/2014/main" id="{EE5111F2-38BE-48A4-A33D-95FA9D40269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94229" y="-672734"/>
                                <a:ext cx="5102641" cy="4738423"/>
                                <a:chOff x="1294229" y="-672734"/>
                                <a:chExt cx="5102641" cy="4738423"/>
                              </a:xfrm>
                            </p:grpSpPr>
                            <p:cxnSp>
                              <p:nvCxnSpPr>
                                <p:cNvPr id="39" name="Straight Arrow Connector 38">
                                  <a:extLst>
                                    <a:ext uri="{FF2B5EF4-FFF2-40B4-BE49-F238E27FC236}">
                                      <a16:creationId xmlns:a16="http://schemas.microsoft.com/office/drawing/2014/main" id="{2B52C431-FDCA-4912-AA69-49EC6F2C7F92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>
                                  <a:off x="2672862" y="3066757"/>
                                  <a:ext cx="3724008" cy="23329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0" name="Straight Arrow Connector 39">
                                  <a:extLst>
                                    <a:ext uri="{FF2B5EF4-FFF2-40B4-BE49-F238E27FC236}">
                                      <a16:creationId xmlns:a16="http://schemas.microsoft.com/office/drawing/2014/main" id="{9EF9985D-F1FC-4C0A-ACE0-44B723ADEBB3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2665831" y="-672734"/>
                                  <a:ext cx="32818" cy="373714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1" name="Straight Arrow Connector 40">
                                  <a:extLst>
                                    <a:ext uri="{FF2B5EF4-FFF2-40B4-BE49-F238E27FC236}">
                                      <a16:creationId xmlns:a16="http://schemas.microsoft.com/office/drawing/2014/main" id="{615663E5-A031-4E6D-8141-DB68F3D296A5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1294229" y="3061951"/>
                                  <a:ext cx="1406881" cy="1003738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35" name="Straight Connector 34">
                                <a:extLst>
                                  <a:ext uri="{FF2B5EF4-FFF2-40B4-BE49-F238E27FC236}">
                                    <a16:creationId xmlns:a16="http://schemas.microsoft.com/office/drawing/2014/main" id="{AF640481-54A2-47CB-BE9F-EFD93E9FF381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 flipV="1">
                                <a:off x="2698647" y="1139484"/>
                                <a:ext cx="1001156" cy="1950602"/>
                              </a:xfrm>
                              <a:prstGeom prst="line">
                                <a:avLst/>
                              </a:prstGeom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Connector 35">
                                <a:extLst>
                                  <a:ext uri="{FF2B5EF4-FFF2-40B4-BE49-F238E27FC236}">
                                    <a16:creationId xmlns:a16="http://schemas.microsoft.com/office/drawing/2014/main" id="{77B4BD8C-868D-45A5-A707-F47B8789787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685735" y="1111348"/>
                                <a:ext cx="0" cy="2757267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Straight Connector 36">
                                <a:extLst>
                                  <a:ext uri="{FF2B5EF4-FFF2-40B4-BE49-F238E27FC236}">
                                    <a16:creationId xmlns:a16="http://schemas.microsoft.com/office/drawing/2014/main" id="{8409014B-159C-4D05-B30E-0B6A7976085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01110" y="3061950"/>
                                <a:ext cx="2680873" cy="1074332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" name="Straight Connector 37">
                                <a:extLst>
                                  <a:ext uri="{FF2B5EF4-FFF2-40B4-BE49-F238E27FC236}">
                                    <a16:creationId xmlns:a16="http://schemas.microsoft.com/office/drawing/2014/main" id="{1CE89552-BDA3-4570-B096-62722B9FB7C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08030" y="708087"/>
                                <a:ext cx="975365" cy="414975"/>
                              </a:xfrm>
                              <a:prstGeom prst="line">
                                <a:avLst/>
                              </a:prstGeom>
                              <a:ln>
                                <a:prstDash val="dash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24" name="Arc 23">
                              <a:extLst>
                                <a:ext uri="{FF2B5EF4-FFF2-40B4-BE49-F238E27FC236}">
                                  <a16:creationId xmlns:a16="http://schemas.microsoft.com/office/drawing/2014/main" id="{512AA548-0A86-4A54-B67D-0533332602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V="1">
                              <a:off x="2011681" y="1195759"/>
                              <a:ext cx="2883876" cy="1645916"/>
                            </a:xfrm>
                            <a:prstGeom prst="arc">
                              <a:avLst/>
                            </a:prstGeom>
                            <a:ln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cxnSp>
                          <p:nvCxnSpPr>
                            <p:cNvPr id="25" name="Straight Arrow Connector 24">
                              <a:extLst>
                                <a:ext uri="{FF2B5EF4-FFF2-40B4-BE49-F238E27FC236}">
                                  <a16:creationId xmlns:a16="http://schemas.microsoft.com/office/drawing/2014/main" id="{D3E03A9D-4558-423D-84A0-427B12D8C0E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780674" y="820628"/>
                              <a:ext cx="14069" cy="1388001"/>
                            </a:xfrm>
                            <a:prstGeom prst="straightConnector1">
                              <a:avLst/>
                            </a:prstGeom>
                            <a:ln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Straight Arrow Connector 25">
                              <a:extLst>
                                <a:ext uri="{FF2B5EF4-FFF2-40B4-BE49-F238E27FC236}">
                                  <a16:creationId xmlns:a16="http://schemas.microsoft.com/office/drawing/2014/main" id="{33F7ABDC-B464-4D26-9F58-CA33C8E3EB6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895557" y="2419642"/>
                              <a:ext cx="1352713" cy="550606"/>
                            </a:xfrm>
                            <a:prstGeom prst="straightConnector1">
                              <a:avLst/>
                            </a:prstGeom>
                            <a:ln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7" name="Straight Arrow Connector 26">
                              <a:extLst>
                                <a:ext uri="{FF2B5EF4-FFF2-40B4-BE49-F238E27FC236}">
                                  <a16:creationId xmlns:a16="http://schemas.microsoft.com/office/drawing/2014/main" id="{D409241C-E2E2-4562-B8B1-25FE43B5C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853353" y="1770569"/>
                              <a:ext cx="684624" cy="550606"/>
                            </a:xfrm>
                            <a:prstGeom prst="straightConnector1">
                              <a:avLst/>
                            </a:prstGeom>
                            <a:ln w="28575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8" name="TextBox 27">
                              <a:extLst>
                                <a:ext uri="{FF2B5EF4-FFF2-40B4-BE49-F238E27FC236}">
                                  <a16:creationId xmlns:a16="http://schemas.microsoft.com/office/drawing/2014/main" id="{9F637458-4556-4FE4-AF17-6E6BB0B39CA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566115" y="1556834"/>
                              <a:ext cx="731518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800" b="1" dirty="0"/>
                                <a:t>a</a:t>
                              </a:r>
                              <a:r>
                                <a:rPr lang="el-GR" sz="2800" baseline="-25000" dirty="0"/>
                                <a:t>φ</a:t>
                              </a:r>
                              <a:endParaRPr lang="en-US" sz="2800" baseline="-25000" dirty="0"/>
                            </a:p>
                          </p:txBody>
                        </p: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23834D81-8081-478A-8BC2-B1ADC856795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55762" y="4285971"/>
                              <a:ext cx="37120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y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0" name="TextBox 29">
                              <a:extLst>
                                <a:ext uri="{FF2B5EF4-FFF2-40B4-BE49-F238E27FC236}">
                                  <a16:creationId xmlns:a16="http://schemas.microsoft.com/office/drawing/2014/main" id="{2F41DA85-AF1A-422F-8382-1362373B7AF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300063" y="4902595"/>
                              <a:ext cx="731518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x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1" name="TextBox 30">
                              <a:extLst>
                                <a:ext uri="{FF2B5EF4-FFF2-40B4-BE49-F238E27FC236}">
                                  <a16:creationId xmlns:a16="http://schemas.microsoft.com/office/drawing/2014/main" id="{3CD17478-32EE-421E-8D47-6EC6E7A88D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67689" y="822971"/>
                              <a:ext cx="434513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sz="2000" dirty="0"/>
                                <a:t>z</a:t>
                              </a:r>
                              <a:endParaRPr lang="en-US" sz="2000" baseline="-25000" dirty="0"/>
                            </a:p>
                          </p:txBody>
                        </p:sp>
                        <p:sp>
                          <p:nvSpPr>
                            <p:cNvPr id="32" name="Arc 31">
                              <a:extLst>
                                <a:ext uri="{FF2B5EF4-FFF2-40B4-BE49-F238E27FC236}">
                                  <a16:creationId xmlns:a16="http://schemas.microsoft.com/office/drawing/2014/main" id="{5F892D4E-5171-4407-B546-4EC1C7E3BA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092472" flipV="1">
                              <a:off x="2333652" y="2585314"/>
                              <a:ext cx="2534421" cy="1864887"/>
                            </a:xfrm>
                            <a:prstGeom prst="arc">
                              <a:avLst>
                                <a:gd name="adj1" fmla="val 17157398"/>
                                <a:gd name="adj2" fmla="val 19269045"/>
                              </a:avLst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33" name="TextBox 32">
                              <a:extLst>
                                <a:ext uri="{FF2B5EF4-FFF2-40B4-BE49-F238E27FC236}">
                                  <a16:creationId xmlns:a16="http://schemas.microsoft.com/office/drawing/2014/main" id="{41D3B54D-23E9-4EC9-8310-2A6CD83E2F3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584914" y="4358649"/>
                              <a:ext cx="621325" cy="5232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l-GR" sz="2800" dirty="0"/>
                                <a:t>φ</a:t>
                              </a:r>
                              <a:endParaRPr lang="en-US" sz="2800" dirty="0"/>
                            </a:p>
                          </p:txBody>
                        </p:sp>
                      </p:grpSp>
                      <p:cxnSp>
                        <p:nvCxnSpPr>
                          <p:cNvPr id="21" name="Straight Connector 20">
                            <a:extLst>
                              <a:ext uri="{FF2B5EF4-FFF2-40B4-BE49-F238E27FC236}">
                                <a16:creationId xmlns:a16="http://schemas.microsoft.com/office/drawing/2014/main" id="{1B51E0B6-151E-4AB9-AA8C-88E0AEE805D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971064" y="5274150"/>
                            <a:ext cx="1425530" cy="8280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EA593564-25DF-4772-AFA8-49E0C67591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382525" y="4926051"/>
                            <a:ext cx="550337" cy="342307"/>
                          </a:xfrm>
                          <a:prstGeom prst="line">
                            <a:avLst/>
                          </a:prstGeom>
                          <a:ln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2" name="Arc 11">
                          <a:extLst>
                            <a:ext uri="{FF2B5EF4-FFF2-40B4-BE49-F238E27FC236}">
                              <a16:creationId xmlns:a16="http://schemas.microsoft.com/office/drawing/2014/main" id="{FD2BB2C7-EBDF-4DCF-B6C3-D0B3BFB3FC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6886" y="3933481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8682855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3" name="TextBox 12">
                          <a:extLst>
                            <a:ext uri="{FF2B5EF4-FFF2-40B4-BE49-F238E27FC236}">
                              <a16:creationId xmlns:a16="http://schemas.microsoft.com/office/drawing/2014/main" id="{10F78090-2DDB-4445-9DBD-42E4F4B706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83717" y="3528661"/>
                          <a:ext cx="60135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2800" dirty="0"/>
                            <a:t>θ</a:t>
                          </a:r>
                          <a:endParaRPr lang="en-US" sz="2800" dirty="0"/>
                        </a:p>
                      </p:txBody>
                    </p:sp>
                    <p:cxnSp>
                      <p:nvCxnSpPr>
                        <p:cNvPr id="14" name="Straight Arrow Connector 13">
                          <a:extLst>
                            <a:ext uri="{FF2B5EF4-FFF2-40B4-BE49-F238E27FC236}">
                              <a16:creationId xmlns:a16="http://schemas.microsoft.com/office/drawing/2014/main" id="{A8A29C56-13A9-4ACE-8FD9-623EE030628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424723" y="1983545"/>
                          <a:ext cx="508139" cy="940208"/>
                        </a:xfrm>
                        <a:prstGeom prst="straightConnector1">
                          <a:avLst/>
                        </a:prstGeom>
                        <a:ln w="28575"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59AAD19C-EBCE-4842-8C49-7801F03EDA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85795" y="1470080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n-US" sz="2800" baseline="-25000" dirty="0"/>
                            <a:t>r</a:t>
                          </a:r>
                        </a:p>
                      </p:txBody>
                    </p:sp>
                    <p:sp>
                      <p:nvSpPr>
                        <p:cNvPr id="16" name="Arc 15">
                          <a:extLst>
                            <a:ext uri="{FF2B5EF4-FFF2-40B4-BE49-F238E27FC236}">
                              <a16:creationId xmlns:a16="http://schemas.microsoft.com/office/drawing/2014/main" id="{BCF084F8-0658-4944-8E0A-AD12BFC290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731420" flipV="1">
                          <a:off x="2283658" y="1795180"/>
                          <a:ext cx="2534421" cy="1864887"/>
                        </a:xfrm>
                        <a:prstGeom prst="arc">
                          <a:avLst>
                            <a:gd name="adj1" fmla="val 17157398"/>
                            <a:gd name="adj2" fmla="val 18360159"/>
                          </a:avLst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FDC5652D-68F2-47D5-909C-7261B4E6E8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48279" y="3683403"/>
                          <a:ext cx="73151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b="1" dirty="0"/>
                            <a:t>a</a:t>
                          </a:r>
                          <a:r>
                            <a:rPr lang="el-GR" sz="2800" baseline="-25000" dirty="0"/>
                            <a:t>θ</a:t>
                          </a:r>
                          <a:endParaRPr lang="en-US" sz="2800" baseline="-25000" dirty="0"/>
                        </a:p>
                      </p:txBody>
                    </p:sp>
                    <p:cxnSp>
                      <p:nvCxnSpPr>
                        <p:cNvPr id="18" name="Straight Arrow Connector 17">
                          <a:extLst>
                            <a:ext uri="{FF2B5EF4-FFF2-40B4-BE49-F238E27FC236}">
                              <a16:creationId xmlns:a16="http://schemas.microsoft.com/office/drawing/2014/main" id="{59E9B9CD-9362-45E1-AF81-FCA3C41BE7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438788" y="2994069"/>
                          <a:ext cx="418178" cy="874931"/>
                        </a:xfrm>
                        <a:prstGeom prst="straightConnector1">
                          <a:avLst/>
                        </a:prstGeom>
                        <a:ln w="28575">
                          <a:prstDash val="solid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41D74163-9D74-4631-A06E-A19BB0D703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72225" y="3526313"/>
                          <a:ext cx="60135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l-GR" sz="2800" dirty="0"/>
                            <a:t>θ</a:t>
                          </a:r>
                          <a:endParaRPr lang="en-US" sz="2800" dirty="0"/>
                        </a:p>
                      </p:txBody>
                    </p:sp>
                  </p:grpSp>
                  <p:cxnSp>
                    <p:nvCxnSpPr>
                      <p:cNvPr id="8" name="Straight Arrow Connector 7">
                        <a:extLst>
                          <a:ext uri="{FF2B5EF4-FFF2-40B4-BE49-F238E27FC236}">
                            <a16:creationId xmlns:a16="http://schemas.microsoft.com/office/drawing/2014/main" id="{DF9F183C-3CB6-4C22-A200-9347E2F0172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585312" y="2082187"/>
                        <a:ext cx="32818" cy="3737148"/>
                      </a:xfrm>
                      <a:prstGeom prst="straightConnector1">
                        <a:avLst/>
                      </a:prstGeom>
                      <a:ln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5A0E236F-FCEF-411E-B675-24B0F7BF37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67189" y="4703306"/>
                        <a:ext cx="73151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O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1F9EB609-3D1D-48D1-8FAD-D0EA01A862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00800" y="1495879"/>
                        <a:ext cx="624806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/>
                          <a:t>Z’</a:t>
                        </a:r>
                        <a:endParaRPr lang="en-US" sz="2000" baseline="-25000" dirty="0"/>
                      </a:p>
                    </p:txBody>
                  </p:sp>
                </p:grp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1C57BFE-2139-4E53-A310-1B4245F72F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3357" y="3345781"/>
                      <a:ext cx="56392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P’</a:t>
                      </a: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1A37B451-4F33-4891-B036-42BF702C2C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730" y="5291805"/>
                      <a:ext cx="73151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O’</a:t>
                      </a:r>
                      <a:endParaRPr lang="en-US" sz="2000" baseline="-25000" dirty="0"/>
                    </a:p>
                  </p:txBody>
                </p:sp>
              </p:grp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0C52A547-2D36-414A-B129-3B116401E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7715" y="1725153"/>
                    <a:ext cx="525007" cy="25369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434EBBC-7749-4D11-8DDF-AD4810461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454008" y="5809970"/>
                    <a:ext cx="731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O”</a:t>
                    </a:r>
                  </a:p>
                </p:txBody>
              </p:sp>
            </p:grp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1531D3AD-ABAB-49C3-ABA0-5784BBE58050}"/>
                    </a:ext>
                  </a:extLst>
                </p:cNvPr>
                <p:cNvSpPr/>
                <p:nvPr/>
              </p:nvSpPr>
              <p:spPr>
                <a:xfrm>
                  <a:off x="1423184" y="2017930"/>
                  <a:ext cx="2534421" cy="1864887"/>
                </a:xfrm>
                <a:prstGeom prst="arc">
                  <a:avLst>
                    <a:gd name="adj1" fmla="val 17157398"/>
                    <a:gd name="adj2" fmla="val 18682855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385358E-08BF-4063-92A8-7454F54D5461}"/>
                    </a:ext>
                  </a:extLst>
                </p:cNvPr>
                <p:cNvSpPr txBox="1"/>
                <p:nvPr/>
              </p:nvSpPr>
              <p:spPr>
                <a:xfrm>
                  <a:off x="2901868" y="1992934"/>
                  <a:ext cx="6013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/>
                    <a:t>θ</a:t>
                  </a:r>
                  <a:endParaRPr lang="en-US" sz="2800" dirty="0"/>
                </a:p>
              </p:txBody>
            </p: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F796B5E-0BC1-48D6-845E-B09FE057C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758" y="3331687"/>
                <a:ext cx="150058" cy="243472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CF64990-57F5-43BB-A260-9528F6168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44894" y="3289484"/>
                <a:ext cx="162606" cy="285675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EA50CCF-B8C2-426E-86DA-D11BF20258FE}"/>
                </a:ext>
              </a:extLst>
            </p:cNvPr>
            <p:cNvSpPr/>
            <p:nvPr/>
          </p:nvSpPr>
          <p:spPr>
            <a:xfrm rot="10800000" flipH="1">
              <a:off x="1788311" y="1567764"/>
              <a:ext cx="2466829" cy="1864887"/>
            </a:xfrm>
            <a:prstGeom prst="arc">
              <a:avLst>
                <a:gd name="adj1" fmla="val 17157398"/>
                <a:gd name="adj2" fmla="val 1868285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1E4404-3CB4-4661-8570-87814F9A0F43}"/>
                </a:ext>
              </a:extLst>
            </p:cNvPr>
            <p:cNvSpPr txBox="1"/>
            <p:nvPr/>
          </p:nvSpPr>
          <p:spPr>
            <a:xfrm>
              <a:off x="3494118" y="3230893"/>
              <a:ext cx="585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800" dirty="0"/>
                <a:t>θ</a:t>
              </a:r>
              <a:endParaRPr lang="en-US" sz="280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B92E8F0-8007-993B-49F6-BF6BCF40C4D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26705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2FE2C-C4BF-458A-821D-E9BBF86E63C4}"/>
              </a:ext>
            </a:extLst>
          </p:cNvPr>
          <p:cNvSpPr txBox="1"/>
          <p:nvPr/>
        </p:nvSpPr>
        <p:spPr>
          <a:xfrm>
            <a:off x="830950" y="323557"/>
            <a:ext cx="5007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Spherical coordinate system 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76DB337-FB5F-4B72-B236-2185C8889D69}"/>
              </a:ext>
            </a:extLst>
          </p:cNvPr>
          <p:cNvSpPr/>
          <p:nvPr/>
        </p:nvSpPr>
        <p:spPr>
          <a:xfrm rot="21415107">
            <a:off x="367344" y="1983535"/>
            <a:ext cx="4314652" cy="6370997"/>
          </a:xfrm>
          <a:prstGeom prst="arc">
            <a:avLst>
              <a:gd name="adj1" fmla="val 16200000"/>
              <a:gd name="adj2" fmla="val 21433858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6477601A-4270-4FD6-B786-2432561E5328}"/>
              </a:ext>
            </a:extLst>
          </p:cNvPr>
          <p:cNvSpPr/>
          <p:nvPr/>
        </p:nvSpPr>
        <p:spPr>
          <a:xfrm rot="21415107">
            <a:off x="1306891" y="1990177"/>
            <a:ext cx="2555554" cy="6370997"/>
          </a:xfrm>
          <a:prstGeom prst="arc">
            <a:avLst>
              <a:gd name="adj1" fmla="val 16200000"/>
              <a:gd name="adj2" fmla="val 888772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ADA2EE-010A-46B2-A51B-E4B00C65B265}"/>
                  </a:ext>
                </a:extLst>
              </p:cNvPr>
              <p:cNvSpPr txBox="1"/>
              <p:nvPr/>
            </p:nvSpPr>
            <p:spPr>
              <a:xfrm>
                <a:off x="6321088" y="776230"/>
                <a:ext cx="5482468" cy="5667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Scalar transformation of coordinates</a:t>
                </a:r>
                <a:r>
                  <a:rPr lang="en-US" sz="2400" dirty="0">
                    <a:solidFill>
                      <a:srgbClr val="0033CC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Note that    OO’ = QP = r sin(θ),    and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x = OO’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hence</a:t>
                </a: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x = r sin(θ) cos(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Similarly, y = OO’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hence</a:t>
                </a: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y = r sin(θ) sin(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Note that      z = OQ = r cos(θ). Using these relations, the reverse transformations are,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endParaRPr lang="en-US" sz="240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b="0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 </a:t>
                </a:r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ADA2EE-010A-46B2-A51B-E4B00C65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088" y="776230"/>
                <a:ext cx="5482468" cy="5667257"/>
              </a:xfrm>
              <a:prstGeom prst="rect">
                <a:avLst/>
              </a:prstGeom>
              <a:blipFill>
                <a:blip r:embed="rId2"/>
                <a:stretch>
                  <a:fillRect l="-1780" t="-860" r="-1446" b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CD7E3D1-7B95-44B1-86C1-9D8893205B47}"/>
              </a:ext>
            </a:extLst>
          </p:cNvPr>
          <p:cNvGrpSpPr/>
          <p:nvPr/>
        </p:nvGrpSpPr>
        <p:grpSpPr>
          <a:xfrm>
            <a:off x="606494" y="1170134"/>
            <a:ext cx="5522322" cy="4920365"/>
            <a:chOff x="606494" y="1170134"/>
            <a:chExt cx="5522322" cy="49203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44736E-B5A8-4908-A60A-6CCCF57966B0}"/>
                </a:ext>
              </a:extLst>
            </p:cNvPr>
            <p:cNvSpPr txBox="1"/>
            <p:nvPr/>
          </p:nvSpPr>
          <p:spPr>
            <a:xfrm>
              <a:off x="3469270" y="2785417"/>
              <a:ext cx="6130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37176AC-A901-414B-8BAD-CE181608E1D3}"/>
                </a:ext>
              </a:extLst>
            </p:cNvPr>
            <p:cNvGrpSpPr/>
            <p:nvPr/>
          </p:nvGrpSpPr>
          <p:grpSpPr>
            <a:xfrm>
              <a:off x="606494" y="1170134"/>
              <a:ext cx="5522322" cy="4920365"/>
              <a:chOff x="606494" y="1170134"/>
              <a:chExt cx="5522322" cy="492036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907B92-0A07-47A2-ACE1-4B80E9317233}"/>
                  </a:ext>
                </a:extLst>
              </p:cNvPr>
              <p:cNvGrpSpPr/>
              <p:nvPr/>
            </p:nvGrpSpPr>
            <p:grpSpPr>
              <a:xfrm>
                <a:off x="606494" y="1170134"/>
                <a:ext cx="5522322" cy="4920365"/>
                <a:chOff x="606494" y="1170134"/>
                <a:chExt cx="5522322" cy="4920365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3F6D700-E3D4-4EEA-9464-BE3CF0D98BC4}"/>
                    </a:ext>
                  </a:extLst>
                </p:cNvPr>
                <p:cNvGrpSpPr/>
                <p:nvPr/>
              </p:nvGrpSpPr>
              <p:grpSpPr>
                <a:xfrm>
                  <a:off x="606494" y="1170134"/>
                  <a:ext cx="5522322" cy="4920365"/>
                  <a:chOff x="2004643" y="565223"/>
                  <a:chExt cx="5522322" cy="4920365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147C6F59-9388-4E30-AAAF-7CCB124B747A}"/>
                      </a:ext>
                    </a:extLst>
                  </p:cNvPr>
                  <p:cNvGrpSpPr/>
                  <p:nvPr/>
                </p:nvGrpSpPr>
                <p:grpSpPr>
                  <a:xfrm>
                    <a:off x="2391508" y="565223"/>
                    <a:ext cx="5102641" cy="4809016"/>
                    <a:chOff x="1294229" y="-672734"/>
                    <a:chExt cx="5102641" cy="4809016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3AE62615-D55C-414C-B34A-CA65CF4041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4229" y="-672734"/>
                      <a:ext cx="5102641" cy="4738423"/>
                      <a:chOff x="1294229" y="-672734"/>
                      <a:chExt cx="5102641" cy="4738423"/>
                    </a:xfrm>
                  </p:grpSpPr>
                  <p:cxnSp>
                    <p:nvCxnSpPr>
                      <p:cNvPr id="52" name="Straight Arrow Connector 51">
                        <a:extLst>
                          <a:ext uri="{FF2B5EF4-FFF2-40B4-BE49-F238E27FC236}">
                            <a16:creationId xmlns:a16="http://schemas.microsoft.com/office/drawing/2014/main" id="{F3FF9942-DD2A-409B-8517-0CEAB0E69BF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72862" y="3066757"/>
                        <a:ext cx="3724008" cy="23329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>
                        <a:extLst>
                          <a:ext uri="{FF2B5EF4-FFF2-40B4-BE49-F238E27FC236}">
                            <a16:creationId xmlns:a16="http://schemas.microsoft.com/office/drawing/2014/main" id="{2562406F-4EFF-4ED7-96B3-0F1595038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2665831" y="-672734"/>
                        <a:ext cx="32818" cy="373714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D9356893-91CE-4034-9F70-253124FF1C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94229" y="3061951"/>
                        <a:ext cx="1406881" cy="100373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D0A27130-ECF9-4888-8375-6888AFE2BFC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698647" y="1139484"/>
                      <a:ext cx="1001156" cy="195060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2F762E21-4949-4E15-BE36-2AD9B153EA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85735" y="1111348"/>
                      <a:ext cx="0" cy="275726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0B2A7ACE-F0E5-4001-80B8-185AE4D483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1110" y="3061950"/>
                      <a:ext cx="2680873" cy="1074332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2295269F-6735-469D-803E-F397D41435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08030" y="708087"/>
                      <a:ext cx="975365" cy="414975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4" name="Arc 33">
                    <a:extLst>
                      <a:ext uri="{FF2B5EF4-FFF2-40B4-BE49-F238E27FC236}">
                        <a16:creationId xmlns:a16="http://schemas.microsoft.com/office/drawing/2014/main" id="{348BC552-7AEB-4B12-B0A7-5F1629B8F4B3}"/>
                      </a:ext>
                    </a:extLst>
                  </p:cNvPr>
                  <p:cNvSpPr/>
                  <p:nvPr/>
                </p:nvSpPr>
                <p:spPr>
                  <a:xfrm flipV="1">
                    <a:off x="2011681" y="1195759"/>
                    <a:ext cx="2883876" cy="1645916"/>
                  </a:xfrm>
                  <a:prstGeom prst="arc">
                    <a:avLst/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541A8A4D-E314-477E-B2C4-B62339DB21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780674" y="1237963"/>
                    <a:ext cx="0" cy="970666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F48F08C4-4947-4775-821F-FBBEA95E5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95557" y="2419642"/>
                    <a:ext cx="1352713" cy="550606"/>
                  </a:xfrm>
                  <a:prstGeom prst="straightConnector1">
                    <a:avLst/>
                  </a:prstGeom>
                  <a:ln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E5539D62-CBA9-4629-9ABF-050043EDB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53353" y="1770569"/>
                    <a:ext cx="684624" cy="55060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6B4DD22-AADB-4690-9A69-8F9BBC25138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115" y="1556834"/>
                    <a:ext cx="73151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a</a:t>
                    </a:r>
                    <a:r>
                      <a:rPr lang="el-GR" sz="2800" baseline="-25000" dirty="0"/>
                      <a:t>φ</a:t>
                    </a:r>
                    <a:endParaRPr lang="en-US" sz="2800" baseline="-25000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61ADD62-7285-474B-9F58-A840E5C646E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762" y="4285971"/>
                    <a:ext cx="37120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y</a:t>
                    </a:r>
                    <a:endParaRPr lang="en-US" sz="2000" baseline="-250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1330985-6673-4A3C-9548-7B186F3866E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4643" y="5085478"/>
                    <a:ext cx="731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x</a:t>
                    </a:r>
                    <a:endParaRPr lang="en-US" sz="2000" baseline="-250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6288335A-4E2E-4A07-9C8F-19DFFADAF3E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9213" y="822971"/>
                    <a:ext cx="43451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z</a:t>
                    </a:r>
                    <a:endParaRPr lang="en-US" sz="2000" baseline="-25000" dirty="0"/>
                  </a:p>
                </p:txBody>
              </p:sp>
              <p:sp>
                <p:nvSpPr>
                  <p:cNvPr id="45" name="Arc 44">
                    <a:extLst>
                      <a:ext uri="{FF2B5EF4-FFF2-40B4-BE49-F238E27FC236}">
                        <a16:creationId xmlns:a16="http://schemas.microsoft.com/office/drawing/2014/main" id="{5C05CA13-B446-4D68-8FB6-D61C4B476EA9}"/>
                      </a:ext>
                    </a:extLst>
                  </p:cNvPr>
                  <p:cNvSpPr/>
                  <p:nvPr/>
                </p:nvSpPr>
                <p:spPr>
                  <a:xfrm rot="1092472" flipV="1">
                    <a:off x="2333652" y="2585314"/>
                    <a:ext cx="2534421" cy="1864887"/>
                  </a:xfrm>
                  <a:prstGeom prst="arc">
                    <a:avLst>
                      <a:gd name="adj1" fmla="val 17157398"/>
                      <a:gd name="adj2" fmla="val 19269045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C74427F-78EC-4DD5-9298-11ED951FF835}"/>
                      </a:ext>
                    </a:extLst>
                  </p:cNvPr>
                  <p:cNvSpPr txBox="1"/>
                  <p:nvPr/>
                </p:nvSpPr>
                <p:spPr>
                  <a:xfrm>
                    <a:off x="3584914" y="4358649"/>
                    <a:ext cx="62132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sz="2800" dirty="0"/>
                      <a:t>φ</a:t>
                    </a:r>
                    <a:endParaRPr lang="en-US" sz="2800" dirty="0"/>
                  </a:p>
                </p:txBody>
              </p: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7FB2FE3-89B4-427B-9C57-69199558D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971064" y="5274150"/>
                  <a:ext cx="1425530" cy="828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E590BAB-AAC2-4FB7-A75C-64C9310048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2525" y="4926051"/>
                  <a:ext cx="550337" cy="34230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B09120DA-6819-43CF-B545-343C13DF0B71}"/>
                  </a:ext>
                </a:extLst>
              </p:cNvPr>
              <p:cNvSpPr/>
              <p:nvPr/>
            </p:nvSpPr>
            <p:spPr>
              <a:xfrm>
                <a:off x="876886" y="3933481"/>
                <a:ext cx="2534421" cy="1864887"/>
              </a:xfrm>
              <a:prstGeom prst="arc">
                <a:avLst>
                  <a:gd name="adj1" fmla="val 17157398"/>
                  <a:gd name="adj2" fmla="val 18682855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0AC7ADD-25B9-43A9-BCB0-6201587433DE}"/>
                  </a:ext>
                </a:extLst>
              </p:cNvPr>
              <p:cNvSpPr txBox="1"/>
              <p:nvPr/>
            </p:nvSpPr>
            <p:spPr>
              <a:xfrm>
                <a:off x="2383717" y="3528661"/>
                <a:ext cx="601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/>
                  <a:t>θ</a:t>
                </a:r>
                <a:endParaRPr lang="en-US" sz="28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CE07814-C310-41B4-9EFE-AE811F815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24723" y="1983545"/>
                <a:ext cx="508139" cy="94020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38C37B-D642-457F-85AF-9764841A61AA}"/>
                  </a:ext>
                </a:extLst>
              </p:cNvPr>
              <p:cNvSpPr txBox="1"/>
              <p:nvPr/>
            </p:nvSpPr>
            <p:spPr>
              <a:xfrm>
                <a:off x="3785795" y="1470080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n-US" sz="2800" baseline="-25000" dirty="0"/>
                  <a:t>r</a:t>
                </a:r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A3CD7BC-0AC3-4743-8222-E1BC07628A74}"/>
                  </a:ext>
                </a:extLst>
              </p:cNvPr>
              <p:cNvSpPr/>
              <p:nvPr/>
            </p:nvSpPr>
            <p:spPr>
              <a:xfrm rot="2731420" flipV="1">
                <a:off x="2283658" y="1795180"/>
                <a:ext cx="2534421" cy="1864887"/>
              </a:xfrm>
              <a:prstGeom prst="arc">
                <a:avLst>
                  <a:gd name="adj1" fmla="val 17157398"/>
                  <a:gd name="adj2" fmla="val 18360159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2456D48-B0B4-4D88-ADE8-F3B20C47C3F4}"/>
                  </a:ext>
                </a:extLst>
              </p:cNvPr>
              <p:cNvSpPr txBox="1"/>
              <p:nvPr/>
            </p:nvSpPr>
            <p:spPr>
              <a:xfrm>
                <a:off x="3748279" y="3683403"/>
                <a:ext cx="7315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</a:t>
                </a:r>
                <a:r>
                  <a:rPr lang="el-GR" sz="2800" baseline="-25000" dirty="0"/>
                  <a:t>θ</a:t>
                </a:r>
                <a:endParaRPr lang="en-US" sz="2800" baseline="-25000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1D24B80-5FB7-46B8-87A4-D67505AA7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8788" y="2994069"/>
                <a:ext cx="418178" cy="874931"/>
              </a:xfrm>
              <a:prstGeom prst="straightConnector1">
                <a:avLst/>
              </a:prstGeom>
              <a:ln w="28575"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3574CD5-182B-4A7D-9675-531D2CBC1BB4}"/>
                  </a:ext>
                </a:extLst>
              </p:cNvPr>
              <p:cNvSpPr txBox="1"/>
              <p:nvPr/>
            </p:nvSpPr>
            <p:spPr>
              <a:xfrm>
                <a:off x="2972225" y="3526313"/>
                <a:ext cx="601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/>
                  <a:t>θ</a:t>
                </a:r>
                <a:endParaRPr lang="en-US" sz="2800" dirty="0"/>
              </a:p>
            </p:txBody>
          </p:sp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5AED89B-D3E1-4C37-81A0-AFD14A2C98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5312" y="2082187"/>
              <a:ext cx="32818" cy="373714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882347D-92B2-4924-B2D3-8A567F8B963C}"/>
                </a:ext>
              </a:extLst>
            </p:cNvPr>
            <p:cNvSpPr txBox="1"/>
            <p:nvPr/>
          </p:nvSpPr>
          <p:spPr>
            <a:xfrm>
              <a:off x="2067189" y="4703306"/>
              <a:ext cx="731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</a:t>
              </a:r>
              <a:endParaRPr lang="en-US" sz="2000" baseline="-25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078CED8-1558-497B-AB41-9BC517EF00AD}"/>
                </a:ext>
              </a:extLst>
            </p:cNvPr>
            <p:cNvSpPr txBox="1"/>
            <p:nvPr/>
          </p:nvSpPr>
          <p:spPr>
            <a:xfrm>
              <a:off x="3220748" y="1425539"/>
              <a:ext cx="434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z’</a:t>
              </a:r>
              <a:endParaRPr lang="en-US" sz="2000" baseline="-25000" dirty="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D8E5C9-87CE-480B-9A6F-CD96C4FF24D2}"/>
              </a:ext>
            </a:extLst>
          </p:cNvPr>
          <p:cNvSpPr txBox="1"/>
          <p:nvPr/>
        </p:nvSpPr>
        <p:spPr>
          <a:xfrm>
            <a:off x="2845613" y="3104286"/>
            <a:ext cx="60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882460-F502-42DD-8D3C-AC2FA9F59727}"/>
              </a:ext>
            </a:extLst>
          </p:cNvPr>
          <p:cNvSpPr txBox="1"/>
          <p:nvPr/>
        </p:nvSpPr>
        <p:spPr>
          <a:xfrm>
            <a:off x="2064850" y="2351656"/>
            <a:ext cx="73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</a:t>
            </a:r>
            <a:endParaRPr lang="en-US" sz="2000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EE5E3-4A95-4753-BFF5-84EC5A4918AD}"/>
              </a:ext>
            </a:extLst>
          </p:cNvPr>
          <p:cNvSpPr txBox="1"/>
          <p:nvPr/>
        </p:nvSpPr>
        <p:spPr>
          <a:xfrm>
            <a:off x="3077718" y="5249605"/>
            <a:ext cx="731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O’</a:t>
            </a:r>
            <a:endParaRPr lang="en-US" sz="2000" baseline="-25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B5D857-4E82-B252-CBB1-117366B2EE5E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22685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16D719-498D-4FC3-9CA8-3F3CE1298D13}"/>
                  </a:ext>
                </a:extLst>
              </p:cNvPr>
              <p:cNvSpPr txBox="1"/>
              <p:nvPr/>
            </p:nvSpPr>
            <p:spPr>
              <a:xfrm>
                <a:off x="830949" y="154726"/>
                <a:ext cx="10817099" cy="619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800" u="sng"/>
                </a:lvl1pPr>
              </a:lstStyle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Example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:  Express the vector,     </a:t>
                </a:r>
                <a14:m>
                  <m:oMath xmlns:m="http://schemas.openxmlformats.org/officeDocument/2006/math">
                    <m:r>
                      <a:rPr lang="en-US" sz="2400" b="1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𝑥𝑧</m:t>
                            </m:r>
                          </m:num>
                          <m:den>
                            <m: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   in components of spherical coordinates. </a:t>
                </a:r>
              </a:p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:             First we express </a:t>
                </a:r>
                <a14:m>
                  <m:oMath xmlns:m="http://schemas.openxmlformats.org/officeDocument/2006/math">
                    <m:r>
                      <a:rPr lang="en-US" sz="2400" b="1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,   where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num>
                            <m:den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𝑥𝑧</m:t>
                              </m:r>
                            </m:num>
                            <m:den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Using coordinate transformations, </a:t>
                </a:r>
                <a14:m>
                  <m:oMath xmlns:m="http://schemas.openxmlformats.org/officeDocument/2006/math"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 u="none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fName>
                      <m:e>
                        <m:r>
                          <a:rPr lang="en-US" sz="240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 u="none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func>
                          <m:funcPr>
                            <m:ctrlPr>
                              <a:rPr lang="en-US" sz="2400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i="0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u="none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f>
                        <m:f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num>
                            <m:den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num>
                            <m:den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func>
                        </m:e>
                      </m:func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>
                        <m:f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num>
                            <m:den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𝑥𝑧</m:t>
                              </m:r>
                            </m:num>
                            <m:den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∅)</m:t>
                          </m:r>
                        </m:e>
                      </m:func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func>
                        </m:fName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16D719-498D-4FC3-9CA8-3F3CE1298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9" y="154726"/>
                <a:ext cx="10817099" cy="6193427"/>
              </a:xfrm>
              <a:prstGeom prst="rect">
                <a:avLst/>
              </a:prstGeom>
              <a:blipFill>
                <a:blip r:embed="rId2"/>
                <a:stretch>
                  <a:fillRect l="-845" r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754F6DA-38FD-FB3B-6754-4904CD5883D1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02707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49FE7E-1476-4062-9676-DDE62EF2F7DB}"/>
              </a:ext>
            </a:extLst>
          </p:cNvPr>
          <p:cNvSpPr txBox="1"/>
          <p:nvPr/>
        </p:nvSpPr>
        <p:spPr>
          <a:xfrm>
            <a:off x="689317" y="323557"/>
            <a:ext cx="628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u="sng"/>
            </a:lvl1pPr>
          </a:lstStyle>
          <a:p>
            <a:r>
              <a:rPr lang="en-US" sz="2400" b="1" i="1" u="none" dirty="0">
                <a:solidFill>
                  <a:srgbClr val="0033CC"/>
                </a:solidFill>
              </a:rPr>
              <a:t>Introducing the concept of the ‘Del’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34FE1-B154-4906-BA3A-401D2CC02F62}"/>
                  </a:ext>
                </a:extLst>
              </p:cNvPr>
              <p:cNvSpPr txBox="1"/>
              <p:nvPr/>
            </p:nvSpPr>
            <p:spPr>
              <a:xfrm>
                <a:off x="815926" y="1001305"/>
                <a:ext cx="10987630" cy="549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Consider a scalar function,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dirty="0">
                    <a:solidFill>
                      <a:srgbClr val="0033CC"/>
                    </a:solidFill>
                  </a:rPr>
                  <a:t> (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x, y, z</a:t>
                </a:r>
                <a:r>
                  <a:rPr lang="en-US" sz="2400" dirty="0">
                    <a:solidFill>
                      <a:srgbClr val="0033CC"/>
                    </a:solidFill>
                  </a:rPr>
                  <a:t>),   in space. Let an incremental change in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dirty="0">
                    <a:solidFill>
                      <a:srgbClr val="0033CC"/>
                    </a:solidFill>
                  </a:rPr>
                  <a:t> be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df </a:t>
                </a:r>
                <a:r>
                  <a:rPr lang="en-US" sz="2400" dirty="0">
                    <a:solidFill>
                      <a:srgbClr val="0033CC"/>
                    </a:solidFill>
                  </a:rPr>
                  <a:t>in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an incremental length,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dl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where the vector,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𝒅𝒍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;     note that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df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defined as,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i="1" baseline="-25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Let us denote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baseline="-2500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baseline="-2500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baseline="-2500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which is known as Del operator.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34FE1-B154-4906-BA3A-401D2CC0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6" y="1001305"/>
                <a:ext cx="10987630" cy="5498813"/>
              </a:xfrm>
              <a:prstGeom prst="rect">
                <a:avLst/>
              </a:prstGeom>
              <a:blipFill>
                <a:blip r:embed="rId2"/>
                <a:stretch>
                  <a:fillRect l="-888" t="-887" r="-166" b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7C7BFE-5C09-0F9A-D0AE-5007E3DE9057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254442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A2EDDE-DB1A-44B8-8480-B5A6A5E51016}"/>
                  </a:ext>
                </a:extLst>
              </p:cNvPr>
              <p:cNvSpPr txBox="1"/>
              <p:nvPr/>
            </p:nvSpPr>
            <p:spPr>
              <a:xfrm>
                <a:off x="731520" y="405615"/>
                <a:ext cx="1029755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800" u="sng"/>
                </a:lvl1pPr>
              </a:lstStyle>
              <a:p>
                <a:pPr lvl="0"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lvl="0" algn="l"/>
                <a:r>
                  <a:rPr lang="en-US" sz="2400" u="none" dirty="0">
                    <a:solidFill>
                      <a:srgbClr val="0033CC"/>
                    </a:solidFill>
                  </a:rPr>
                  <a:t>Hence  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df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   becomes, </a:t>
                </a:r>
                <a:endParaRPr lang="en-US" sz="2400" i="1" u="none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lvl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𝒅𝒍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d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1" i="1" u="none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Notice that when   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dl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    aligns with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 (means </a:t>
                </a:r>
                <a:r>
                  <a:rPr lang="el-GR" sz="2400" u="none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is zero) the change  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df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   is maximum. Hence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indicates the direction of maximum change in the scalar function,   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f(x, y, z).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</a:t>
                </a: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Gradient of scalar function,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u="none" dirty="0">
                    <a:solidFill>
                      <a:srgbClr val="0033CC"/>
                    </a:solidFill>
                  </a:rPr>
                  <a:t> :</a:t>
                </a:r>
              </a:p>
              <a:p>
                <a:pPr algn="l"/>
                <a:endParaRPr lang="en-US" sz="2400" b="1" i="1" u="none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 is known as gradient of function  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,  or Grad (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), and its direction indicates the direction of maximum change in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.   The direction normal to 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  is the direction of zero change in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, or the contour of constant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.    </a:t>
                </a: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Thus 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= 0    yields the surface of constant </a:t>
                </a:r>
                <a:r>
                  <a:rPr lang="en-US" sz="2400" i="1" u="none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.</a:t>
                </a: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A2EDDE-DB1A-44B8-8480-B5A6A5E51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05615"/>
                <a:ext cx="10297551" cy="5632311"/>
              </a:xfrm>
              <a:prstGeom prst="rect">
                <a:avLst/>
              </a:prstGeom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1A192C-ABD0-4A74-13B5-A18D5EDADC47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4216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C7BBA-E9DA-48D9-9302-CB4FF55BB16D}"/>
                  </a:ext>
                </a:extLst>
              </p:cNvPr>
              <p:cNvSpPr txBox="1"/>
              <p:nvPr/>
            </p:nvSpPr>
            <p:spPr>
              <a:xfrm>
                <a:off x="1308296" y="433763"/>
                <a:ext cx="10170942" cy="592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800" u="sng"/>
                </a:lvl1pPr>
              </a:lstStyle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Divergence of vector function:</a:t>
                </a:r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The divergence of vector at a point,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 is the net outflow of that vector from an infinitesimal volume about that point.</a:t>
                </a:r>
                <a:endParaRPr lang="en-US" sz="2400" i="1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Divergence Theorem:</a:t>
                </a:r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40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∮"/>
                              <m:limLoc m:val="undOvr"/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a:rPr lang="en-US" sz="2400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1" i="1" u="none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𝒅𝒔</m:t>
                              </m:r>
                            </m:e>
                          </m:nary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i="1" u="none" dirty="0">
                    <a:solidFill>
                      <a:srgbClr val="0033CC"/>
                    </a:solidFill>
                  </a:rPr>
                  <a:t>Curl of a vector:</a:t>
                </a:r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:r>
                  <a:rPr lang="en-US" sz="2400" u="none" dirty="0">
                    <a:solidFill>
                      <a:srgbClr val="0033CC"/>
                    </a:solidFill>
                  </a:rPr>
                  <a:t>The curl of a vector,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, is given by    </a:t>
                </a:r>
                <a14:m>
                  <m:oMath xmlns:m="http://schemas.openxmlformats.org/officeDocument/2006/math">
                    <m:r>
                      <a:rPr lang="en-US" sz="2400" b="1" i="1" u="none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</m:oMath>
                </a14:m>
                <a:r>
                  <a:rPr lang="en-US" sz="2400" u="none" dirty="0">
                    <a:solidFill>
                      <a:srgbClr val="0033CC"/>
                    </a:solidFill>
                  </a:rPr>
                  <a:t> x </a:t>
                </a:r>
                <a:r>
                  <a:rPr lang="en-US" sz="2400" b="1" i="1" u="none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u="none" dirty="0">
                    <a:solidFill>
                      <a:srgbClr val="0033CC"/>
                    </a:solidFill>
                  </a:rPr>
                  <a:t>    and in cartesian coordinates it is, </a:t>
                </a:r>
              </a:p>
              <a:p>
                <a:pPr algn="l"/>
                <a:r>
                  <a:rPr lang="en-US" sz="2400" b="1" i="1" u="none" dirty="0">
                    <a:solidFill>
                      <a:srgbClr val="0033CC"/>
                    </a:solidFill>
                  </a:rPr>
                  <a:t> </a:t>
                </a:r>
                <a:endParaRPr lang="en-US" sz="2400" u="none" dirty="0">
                  <a:solidFill>
                    <a:srgbClr val="0033CC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sz="240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u="none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u="none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u="none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u="none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u="none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u="none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C7BBA-E9DA-48D9-9302-CB4FF55B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296" y="433763"/>
                <a:ext cx="10170942" cy="5920082"/>
              </a:xfrm>
              <a:prstGeom prst="rect">
                <a:avLst/>
              </a:prstGeom>
              <a:blipFill>
                <a:blip r:embed="rId2"/>
                <a:stretch>
                  <a:fillRect l="-959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417D5E4-B2CE-F0EB-9B4A-4B6836F997B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01855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B5543-F561-4F5C-BEC0-0FA6E92ED8EF}"/>
              </a:ext>
            </a:extLst>
          </p:cNvPr>
          <p:cNvSpPr txBox="1"/>
          <p:nvPr/>
        </p:nvSpPr>
        <p:spPr>
          <a:xfrm>
            <a:off x="1322367" y="19694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A05198-EC9F-4800-A7A0-F07CFD636CC9}"/>
                  </a:ext>
                </a:extLst>
              </p:cNvPr>
              <p:cNvSpPr txBox="1"/>
              <p:nvPr/>
            </p:nvSpPr>
            <p:spPr>
              <a:xfrm>
                <a:off x="4724381" y="379820"/>
                <a:ext cx="7046349" cy="586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The electric force exerted by charge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charge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3200" b="0" i="1" baseline="30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3200" b="0" i="0" baseline="30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See the Figure on the left: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: position vector of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point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: position vector of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point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: distance vector from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to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Є     : permittivity of the medium. For free space,</a:t>
                </a: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Є = Є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–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;                              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/ 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where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unit vector in the direction of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and 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the magnitude of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A05198-EC9F-4800-A7A0-F07CFD63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81" y="379820"/>
                <a:ext cx="7046349" cy="5861476"/>
              </a:xfrm>
              <a:prstGeom prst="rect">
                <a:avLst/>
              </a:prstGeom>
              <a:blipFill>
                <a:blip r:embed="rId2"/>
                <a:stretch>
                  <a:fillRect l="-1384" t="-832" r="-779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10DDEE4-AE57-471E-BBE2-5B1DDB3741F8}"/>
              </a:ext>
            </a:extLst>
          </p:cNvPr>
          <p:cNvGrpSpPr/>
          <p:nvPr/>
        </p:nvGrpSpPr>
        <p:grpSpPr>
          <a:xfrm>
            <a:off x="421269" y="1547449"/>
            <a:ext cx="4147949" cy="3429063"/>
            <a:chOff x="533811" y="2180493"/>
            <a:chExt cx="4147949" cy="342906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D9C397-7483-4FEE-A840-9529902686A9}"/>
                </a:ext>
              </a:extLst>
            </p:cNvPr>
            <p:cNvGrpSpPr/>
            <p:nvPr/>
          </p:nvGrpSpPr>
          <p:grpSpPr>
            <a:xfrm>
              <a:off x="845645" y="2180493"/>
              <a:ext cx="3374676" cy="3429063"/>
              <a:chOff x="2004643" y="1222337"/>
              <a:chExt cx="4236163" cy="423247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2B7DEB6-F313-4CDC-BAC4-1B876FE55733}"/>
                  </a:ext>
                </a:extLst>
              </p:cNvPr>
              <p:cNvGrpSpPr/>
              <p:nvPr/>
            </p:nvGrpSpPr>
            <p:grpSpPr>
              <a:xfrm>
                <a:off x="2391508" y="1378634"/>
                <a:ext cx="3554432" cy="3925012"/>
                <a:chOff x="1294229" y="140677"/>
                <a:chExt cx="3554432" cy="3925012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5ED2894-5E54-44A5-9D5D-86E7E8D12494}"/>
                    </a:ext>
                  </a:extLst>
                </p:cNvPr>
                <p:cNvGrpSpPr/>
                <p:nvPr/>
              </p:nvGrpSpPr>
              <p:grpSpPr>
                <a:xfrm>
                  <a:off x="1294229" y="140677"/>
                  <a:ext cx="3554432" cy="3925012"/>
                  <a:chOff x="1294229" y="140677"/>
                  <a:chExt cx="3554432" cy="3925012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36A997E3-E026-4254-8464-22F50CE0F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72862" y="3066757"/>
                    <a:ext cx="2175799" cy="83299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C22C556D-D89F-4368-A3D3-05D2D958F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84580" y="140677"/>
                    <a:ext cx="14192" cy="2923736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8DBF6C57-5378-4342-BD15-028D7DA40E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94229" y="3061951"/>
                    <a:ext cx="1406881" cy="1003738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B7AABC7-DF4E-40C4-A342-4FF757566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772" y="1060926"/>
                  <a:ext cx="1561794" cy="201967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A94179-F559-46A9-97D1-B68477F17A7E}"/>
                  </a:ext>
                </a:extLst>
              </p:cNvPr>
              <p:cNvSpPr txBox="1"/>
              <p:nvPr/>
            </p:nvSpPr>
            <p:spPr>
              <a:xfrm>
                <a:off x="5509289" y="3949225"/>
                <a:ext cx="731517" cy="369332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US" baseline="-25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855D79-CD9F-4ECD-AEC4-EC3F7840E7AC}"/>
                  </a:ext>
                </a:extLst>
              </p:cNvPr>
              <p:cNvSpPr txBox="1"/>
              <p:nvPr/>
            </p:nvSpPr>
            <p:spPr>
              <a:xfrm>
                <a:off x="2004643" y="5085478"/>
                <a:ext cx="731518" cy="369332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1C83BA-A240-4315-A287-B55F48C7F15F}"/>
                  </a:ext>
                </a:extLst>
              </p:cNvPr>
              <p:cNvSpPr txBox="1"/>
              <p:nvPr/>
            </p:nvSpPr>
            <p:spPr>
              <a:xfrm>
                <a:off x="3371614" y="1222337"/>
                <a:ext cx="731518" cy="369332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dirty="0"/>
                  <a:t>z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1EB4D8-4291-4F30-AEBD-1C68399A0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903" y="3460649"/>
              <a:ext cx="1579498" cy="122599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2C5FF9-1464-4976-87C9-1C3EF633DD48}"/>
                </a:ext>
              </a:extLst>
            </p:cNvPr>
            <p:cNvCxnSpPr/>
            <p:nvPr/>
          </p:nvCxnSpPr>
          <p:spPr>
            <a:xfrm flipV="1">
              <a:off x="690903" y="3052689"/>
              <a:ext cx="2826020" cy="40796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71085-7856-46FB-949D-E53D13577A72}"/>
                </a:ext>
              </a:extLst>
            </p:cNvPr>
            <p:cNvSpPr txBox="1"/>
            <p:nvPr/>
          </p:nvSpPr>
          <p:spPr>
            <a:xfrm>
              <a:off x="533811" y="2986820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Q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8B02DD-1049-413E-9C7C-62F2864EBC69}"/>
                </a:ext>
              </a:extLst>
            </p:cNvPr>
            <p:cNvSpPr txBox="1"/>
            <p:nvPr/>
          </p:nvSpPr>
          <p:spPr>
            <a:xfrm>
              <a:off x="3091787" y="2618713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Q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4CFE8A-60AD-4EC3-BD61-0AADA4B1AF36}"/>
                </a:ext>
              </a:extLst>
            </p:cNvPr>
            <p:cNvSpPr txBox="1"/>
            <p:nvPr/>
          </p:nvSpPr>
          <p:spPr>
            <a:xfrm>
              <a:off x="1558407" y="2857865"/>
              <a:ext cx="958968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</a:t>
              </a:r>
              <a:r>
                <a:rPr lang="en-US" sz="2400" baseline="-25000" dirty="0"/>
                <a:t>12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5665CD-4F45-4A6D-A4B6-F110CCFBED29}"/>
                </a:ext>
              </a:extLst>
            </p:cNvPr>
            <p:cNvSpPr txBox="1"/>
            <p:nvPr/>
          </p:nvSpPr>
          <p:spPr>
            <a:xfrm>
              <a:off x="2109395" y="4660874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E710E0-EA43-4BC8-B988-AE48623E43A0}"/>
                </a:ext>
              </a:extLst>
            </p:cNvPr>
            <p:cNvSpPr txBox="1"/>
            <p:nvPr/>
          </p:nvSpPr>
          <p:spPr>
            <a:xfrm>
              <a:off x="1096522" y="3830881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EC65C-5528-4E71-A3F6-C6958416DF14}"/>
                </a:ext>
              </a:extLst>
            </p:cNvPr>
            <p:cNvSpPr txBox="1"/>
            <p:nvPr/>
          </p:nvSpPr>
          <p:spPr>
            <a:xfrm>
              <a:off x="2965181" y="3645657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CF8990-BF44-4D37-83A7-DDA5E86F069C}"/>
                </a:ext>
              </a:extLst>
            </p:cNvPr>
            <p:cNvCxnSpPr/>
            <p:nvPr/>
          </p:nvCxnSpPr>
          <p:spPr>
            <a:xfrm flipV="1">
              <a:off x="3685732" y="2900069"/>
              <a:ext cx="787791" cy="128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BFBE1A-5A59-403D-AACA-1F79D70542EE}"/>
                </a:ext>
              </a:extLst>
            </p:cNvPr>
            <p:cNvSpPr txBox="1"/>
            <p:nvPr/>
          </p:nvSpPr>
          <p:spPr>
            <a:xfrm>
              <a:off x="3975706" y="2475690"/>
              <a:ext cx="706054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F</a:t>
              </a:r>
              <a:r>
                <a:rPr lang="en-US" sz="2400" baseline="-25000" dirty="0"/>
                <a:t>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78517D-E8C9-B15C-5CD6-59A279A2615D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80234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5F211-3BFF-4514-A8E3-31F30EB26957}"/>
                  </a:ext>
                </a:extLst>
              </p:cNvPr>
              <p:cNvSpPr txBox="1"/>
              <p:nvPr/>
            </p:nvSpPr>
            <p:spPr>
              <a:xfrm>
                <a:off x="731520" y="984729"/>
                <a:ext cx="10522635" cy="492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The electric force exerted by the charges,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. . . on the charge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 is given by,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baseline="30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 baseline="3000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 baseline="3000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 . . . .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  <a:p>
                <a:pPr algn="ctr"/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where  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i="1" baseline="3000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,   </a:t>
                </a:r>
              </a:p>
              <a:p>
                <a:pPr algn="ctr"/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</a:t>
                </a:r>
                <a:r>
                  <a:rPr lang="en-US" sz="2400" b="1" dirty="0" err="1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–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, </a:t>
                </a:r>
              </a:p>
              <a:p>
                <a:pPr algn="ctr"/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/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and so on.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where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unit vector in the direction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and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the magnitude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C5F211-3BFF-4514-A8E3-31F30EB2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984729"/>
                <a:ext cx="10522635" cy="4928209"/>
              </a:xfrm>
              <a:prstGeom prst="rect">
                <a:avLst/>
              </a:prstGeom>
              <a:blipFill>
                <a:blip r:embed="rId2"/>
                <a:stretch>
                  <a:fillRect l="-869" t="-990" b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D663D4-945E-4D47-B323-27280041BE0E}"/>
              </a:ext>
            </a:extLst>
          </p:cNvPr>
          <p:cNvSpPr txBox="1"/>
          <p:nvPr/>
        </p:nvSpPr>
        <p:spPr>
          <a:xfrm>
            <a:off x="773724" y="379832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165C2-B0AD-12A0-C6A5-D75B9C2835D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50727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EE3A86-5DCD-4EE7-A8F3-0C62189AE4E7}"/>
              </a:ext>
            </a:extLst>
          </p:cNvPr>
          <p:cNvSpPr txBox="1"/>
          <p:nvPr/>
        </p:nvSpPr>
        <p:spPr>
          <a:xfrm>
            <a:off x="3472376" y="827648"/>
            <a:ext cx="806312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Let </a:t>
            </a:r>
            <a:r>
              <a:rPr lang="en-US" sz="2400" i="1" dirty="0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(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i="1" dirty="0">
                <a:solidFill>
                  <a:srgbClr val="0033CC"/>
                </a:solidFill>
              </a:rPr>
              <a:t>, y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i="1" dirty="0">
                <a:solidFill>
                  <a:srgbClr val="0033CC"/>
                </a:solidFill>
              </a:rPr>
              <a:t>, z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) and </a:t>
            </a:r>
            <a:r>
              <a:rPr lang="en-US" sz="2400" i="1" dirty="0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 (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i="1" dirty="0">
                <a:solidFill>
                  <a:srgbClr val="0033CC"/>
                </a:solidFill>
              </a:rPr>
              <a:t>, y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i="1" dirty="0">
                <a:solidFill>
                  <a:srgbClr val="0033CC"/>
                </a:solidFill>
              </a:rPr>
              <a:t>, z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) be two points in Cartesian coordinate system. The position vectors of </a:t>
            </a:r>
            <a:r>
              <a:rPr lang="en-US" sz="2400" i="1" dirty="0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and </a:t>
            </a:r>
            <a:r>
              <a:rPr lang="en-US" sz="2400" i="1" dirty="0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 are</a:t>
            </a: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i="1" dirty="0">
                <a:solidFill>
                  <a:srgbClr val="0033CC"/>
                </a:solidFill>
              </a:rPr>
              <a:t>z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 </a:t>
            </a:r>
            <a:r>
              <a:rPr lang="en-US" sz="2400" dirty="0">
                <a:solidFill>
                  <a:srgbClr val="0033CC"/>
                </a:solidFill>
              </a:rPr>
              <a:t>     and       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i="1" dirty="0">
                <a:solidFill>
                  <a:srgbClr val="0033CC"/>
                </a:solidFill>
              </a:rPr>
              <a:t>z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  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and the distance vector starting from </a:t>
            </a:r>
            <a:r>
              <a:rPr lang="en-US" sz="2400" i="1" dirty="0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to </a:t>
            </a:r>
            <a:r>
              <a:rPr lang="en-US" sz="2400" i="1" dirty="0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 is </a:t>
            </a:r>
            <a:r>
              <a:rPr lang="en-US" sz="2400" b="1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PQ</a:t>
            </a:r>
            <a:r>
              <a:rPr lang="en-US" sz="2400" dirty="0">
                <a:solidFill>
                  <a:srgbClr val="0033CC"/>
                </a:solidFill>
              </a:rPr>
              <a:t>    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b="1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PQ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 –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= (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-  </a:t>
            </a:r>
            <a:r>
              <a:rPr lang="en-US" sz="2400" i="1" dirty="0">
                <a:solidFill>
                  <a:srgbClr val="0033CC"/>
                </a:solidFill>
              </a:rPr>
              <a:t>x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+ (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-  </a:t>
            </a:r>
            <a:r>
              <a:rPr lang="en-US" sz="2400" i="1" dirty="0">
                <a:solidFill>
                  <a:srgbClr val="0033CC"/>
                </a:solidFill>
              </a:rPr>
              <a:t>y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(</a:t>
            </a:r>
            <a:r>
              <a:rPr lang="en-US" sz="2400" i="1" dirty="0">
                <a:solidFill>
                  <a:srgbClr val="0033CC"/>
                </a:solidFill>
              </a:rPr>
              <a:t>z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-  </a:t>
            </a:r>
            <a:r>
              <a:rPr lang="en-US" sz="2400" i="1" dirty="0">
                <a:solidFill>
                  <a:srgbClr val="0033CC"/>
                </a:solidFill>
              </a:rPr>
              <a:t>z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)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baseline="-25000" dirty="0">
                <a:solidFill>
                  <a:srgbClr val="0033CC"/>
                </a:solidFill>
              </a:rPr>
              <a:t> </a:t>
            </a:r>
            <a:endParaRPr lang="en-US" sz="2400" b="1" dirty="0">
              <a:solidFill>
                <a:srgbClr val="0033CC"/>
              </a:solidFill>
            </a:endParaRPr>
          </a:p>
          <a:p>
            <a:endParaRPr lang="en-US" sz="2400" b="1" dirty="0">
              <a:solidFill>
                <a:srgbClr val="0033CC"/>
              </a:solidFill>
            </a:endParaRPr>
          </a:p>
          <a:p>
            <a:r>
              <a:rPr lang="en-US" sz="2400" i="1" dirty="0">
                <a:solidFill>
                  <a:srgbClr val="0033CC"/>
                </a:solidFill>
              </a:rPr>
              <a:t>Example</a:t>
            </a:r>
            <a:r>
              <a:rPr lang="en-US" sz="2400" dirty="0">
                <a:solidFill>
                  <a:srgbClr val="0033CC"/>
                </a:solidFill>
              </a:rPr>
              <a:t>: Find distance vector, </a:t>
            </a:r>
            <a:r>
              <a:rPr lang="en-US" sz="2400" b="1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PQ</a:t>
            </a:r>
            <a:r>
              <a:rPr lang="en-US" sz="2400" dirty="0">
                <a:solidFill>
                  <a:srgbClr val="0033CC"/>
                </a:solidFill>
              </a:rPr>
              <a:t>, if the points are </a:t>
            </a:r>
            <a:r>
              <a:rPr lang="en-US" sz="2400" i="1" dirty="0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(1, 2 , 3) and </a:t>
            </a:r>
            <a:r>
              <a:rPr lang="en-US" sz="2400" i="1" dirty="0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(2, -2, 1)</a:t>
            </a:r>
          </a:p>
          <a:p>
            <a:endParaRPr lang="en-US" sz="2400" i="1" dirty="0">
              <a:solidFill>
                <a:srgbClr val="0033CC"/>
              </a:solidFill>
            </a:endParaRPr>
          </a:p>
          <a:p>
            <a:r>
              <a:rPr lang="en-US" sz="2400" i="1" dirty="0">
                <a:solidFill>
                  <a:srgbClr val="0033CC"/>
                </a:solidFill>
              </a:rPr>
              <a:t>Solution</a:t>
            </a:r>
            <a:r>
              <a:rPr lang="en-US" sz="2400" dirty="0">
                <a:solidFill>
                  <a:srgbClr val="0033CC"/>
                </a:solidFill>
              </a:rPr>
              <a:t>:   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= 1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i="1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+ 2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+ 3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r>
              <a:rPr lang="en-US" sz="2400" dirty="0">
                <a:solidFill>
                  <a:srgbClr val="0033CC"/>
                </a:solidFill>
              </a:rPr>
              <a:t>   ,    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Q</a:t>
            </a:r>
            <a:r>
              <a:rPr lang="en-US" sz="2400" i="1" dirty="0">
                <a:solidFill>
                  <a:srgbClr val="0033CC"/>
                </a:solidFill>
              </a:rPr>
              <a:t> </a:t>
            </a:r>
            <a:r>
              <a:rPr lang="en-US" sz="2400" dirty="0">
                <a:solidFill>
                  <a:srgbClr val="0033CC"/>
                </a:solidFill>
              </a:rPr>
              <a:t>= 2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- 2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+ 1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endParaRPr lang="en-US" sz="2400" i="1" baseline="-25000" dirty="0">
              <a:solidFill>
                <a:srgbClr val="0033CC"/>
              </a:solidFill>
            </a:endParaRPr>
          </a:p>
          <a:p>
            <a:endParaRPr lang="en-US" sz="2400" b="1" dirty="0">
              <a:solidFill>
                <a:srgbClr val="0033CC"/>
              </a:solidFill>
            </a:endParaRPr>
          </a:p>
          <a:p>
            <a:pPr algn="ctr"/>
            <a:r>
              <a:rPr lang="en-US" sz="2400" b="1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PQ</a:t>
            </a:r>
            <a:r>
              <a:rPr lang="en-US" sz="2400" i="1" dirty="0">
                <a:solidFill>
                  <a:srgbClr val="0033CC"/>
                </a:solidFill>
              </a:rPr>
              <a:t> =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Q</a:t>
            </a:r>
            <a:r>
              <a:rPr lang="en-US" sz="2400" i="1" dirty="0">
                <a:solidFill>
                  <a:srgbClr val="0033CC"/>
                </a:solidFill>
              </a:rPr>
              <a:t> – </a:t>
            </a:r>
            <a:r>
              <a:rPr lang="en-US" sz="2400" b="1" i="1" dirty="0" err="1">
                <a:solidFill>
                  <a:srgbClr val="0033CC"/>
                </a:solidFill>
              </a:rPr>
              <a:t>r</a:t>
            </a:r>
            <a:r>
              <a:rPr lang="en-US" sz="2400" i="1" baseline="-25000" dirty="0" err="1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x</a:t>
            </a:r>
            <a:r>
              <a:rPr lang="en-US" sz="2400" dirty="0">
                <a:solidFill>
                  <a:srgbClr val="0033CC"/>
                </a:solidFill>
              </a:rPr>
              <a:t> – 4 </a:t>
            </a:r>
            <a:r>
              <a:rPr lang="en-US" sz="2400" b="1" i="1" dirty="0">
                <a:solidFill>
                  <a:srgbClr val="0033CC"/>
                </a:solidFill>
              </a:rPr>
              <a:t>a</a:t>
            </a:r>
            <a:r>
              <a:rPr lang="en-US" sz="2400" i="1" baseline="-25000" dirty="0">
                <a:solidFill>
                  <a:srgbClr val="0033CC"/>
                </a:solidFill>
              </a:rPr>
              <a:t>y</a:t>
            </a:r>
            <a:r>
              <a:rPr lang="en-US" sz="2400" dirty="0">
                <a:solidFill>
                  <a:srgbClr val="0033CC"/>
                </a:solidFill>
              </a:rPr>
              <a:t> – 2 </a:t>
            </a:r>
            <a:r>
              <a:rPr lang="en-US" sz="2400" b="1" i="1" dirty="0" err="1">
                <a:solidFill>
                  <a:srgbClr val="0033CC"/>
                </a:solidFill>
              </a:rPr>
              <a:t>a</a:t>
            </a:r>
            <a:r>
              <a:rPr lang="en-US" sz="2400" i="1" baseline="-25000" dirty="0" err="1">
                <a:solidFill>
                  <a:srgbClr val="0033CC"/>
                </a:solidFill>
              </a:rPr>
              <a:t>z</a:t>
            </a:r>
            <a:endParaRPr lang="en-US" sz="2400" i="1" dirty="0">
              <a:solidFill>
                <a:srgbClr val="0033CC"/>
              </a:solidFill>
            </a:endParaRPr>
          </a:p>
          <a:p>
            <a:endParaRPr lang="en-US" sz="2400" baseline="-25000" dirty="0">
              <a:solidFill>
                <a:srgbClr val="0033C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9DF20-3FF3-408A-BE5A-98B1687C81EC}"/>
              </a:ext>
            </a:extLst>
          </p:cNvPr>
          <p:cNvSpPr txBox="1"/>
          <p:nvPr/>
        </p:nvSpPr>
        <p:spPr>
          <a:xfrm>
            <a:off x="3530988" y="239152"/>
            <a:ext cx="665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Distance vectors in Cartesian coordinates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501DBC-A4A9-474B-8049-DC64C68B28B1}"/>
              </a:ext>
            </a:extLst>
          </p:cNvPr>
          <p:cNvGrpSpPr/>
          <p:nvPr/>
        </p:nvGrpSpPr>
        <p:grpSpPr>
          <a:xfrm>
            <a:off x="239151" y="1196417"/>
            <a:ext cx="2827599" cy="2864763"/>
            <a:chOff x="239151" y="1196417"/>
            <a:chExt cx="2827599" cy="286476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46B419E-8477-4951-BA7D-C5F97D59884A}"/>
                </a:ext>
              </a:extLst>
            </p:cNvPr>
            <p:cNvGrpSpPr/>
            <p:nvPr/>
          </p:nvGrpSpPr>
          <p:grpSpPr>
            <a:xfrm>
              <a:off x="407962" y="1196417"/>
              <a:ext cx="2658788" cy="2864763"/>
              <a:chOff x="858129" y="971334"/>
              <a:chExt cx="2658788" cy="28647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77ED926-B79A-49C9-920C-AC9D6346AAC5}"/>
                  </a:ext>
                </a:extLst>
              </p:cNvPr>
              <p:cNvGrpSpPr/>
              <p:nvPr/>
            </p:nvGrpSpPr>
            <p:grpSpPr>
              <a:xfrm>
                <a:off x="1183274" y="971334"/>
                <a:ext cx="2333643" cy="2864763"/>
                <a:chOff x="1183274" y="1224553"/>
                <a:chExt cx="2333643" cy="286476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EA7E18D1-BF97-4185-97FF-4F6EEF4D5515}"/>
                    </a:ext>
                  </a:extLst>
                </p:cNvPr>
                <p:cNvGrpSpPr/>
                <p:nvPr/>
              </p:nvGrpSpPr>
              <p:grpSpPr>
                <a:xfrm>
                  <a:off x="1183274" y="1224553"/>
                  <a:ext cx="2333643" cy="2864763"/>
                  <a:chOff x="2594043" y="1351388"/>
                  <a:chExt cx="3153999" cy="3710588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68EA0B04-70DE-41E8-BE10-E3AC41A10EF8}"/>
                      </a:ext>
                    </a:extLst>
                  </p:cNvPr>
                  <p:cNvGrpSpPr/>
                  <p:nvPr/>
                </p:nvGrpSpPr>
                <p:grpSpPr>
                  <a:xfrm>
                    <a:off x="2736159" y="1438601"/>
                    <a:ext cx="3011883" cy="3623375"/>
                    <a:chOff x="1638880" y="200644"/>
                    <a:chExt cx="3011883" cy="3623374"/>
                  </a:xfrm>
                </p:grpSpPr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87E1D8AF-0605-4B73-9D26-AF0EEEDF6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79773" y="3085284"/>
                      <a:ext cx="1970990" cy="0"/>
                    </a:xfrm>
                    <a:prstGeom prst="straightConnector1">
                      <a:avLst/>
                    </a:prstGeom>
                    <a:ln w="6350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Arrow Connector 33">
                      <a:extLst>
                        <a:ext uri="{FF2B5EF4-FFF2-40B4-BE49-F238E27FC236}">
                          <a16:creationId xmlns:a16="http://schemas.microsoft.com/office/drawing/2014/main" id="{9EA3C0E8-8F0C-4991-848F-0300266911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79773" y="200644"/>
                      <a:ext cx="0" cy="2845245"/>
                    </a:xfrm>
                    <a:prstGeom prst="straightConnector1">
                      <a:avLst/>
                    </a:prstGeom>
                    <a:ln w="6350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215F6B51-6EA9-476F-BB50-FAC3B5F744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38880" y="3061950"/>
                      <a:ext cx="1062230" cy="762068"/>
                    </a:xfrm>
                    <a:prstGeom prst="straightConnector1">
                      <a:avLst/>
                    </a:prstGeom>
                    <a:ln w="6350"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A72EAE8-4F13-4046-8E2F-745CF187A9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7646" y="3872909"/>
                    <a:ext cx="446333" cy="47837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y</a:t>
                    </a:r>
                    <a:endParaRPr lang="en-US" baseline="-25000" dirty="0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935F932-6152-441F-A822-E1D06392AD23}"/>
                      </a:ext>
                    </a:extLst>
                  </p:cNvPr>
                  <p:cNvSpPr txBox="1"/>
                  <p:nvPr/>
                </p:nvSpPr>
                <p:spPr>
                  <a:xfrm>
                    <a:off x="2594043" y="4557061"/>
                    <a:ext cx="731519" cy="47837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x</a:t>
                    </a:r>
                    <a:endParaRPr lang="en-US" baseline="-25000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5DAF4AC-0A17-4B1F-8693-2C67D6BAB2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65384" y="1351388"/>
                    <a:ext cx="731518" cy="47837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z</a:t>
                    </a:r>
                    <a:endParaRPr lang="en-US" baseline="-25000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CF08E01-4147-40BC-8D9F-863AAA74AB6F}"/>
                    </a:ext>
                  </a:extLst>
                </p:cNvPr>
                <p:cNvSpPr txBox="1"/>
                <p:nvPr/>
              </p:nvSpPr>
              <p:spPr>
                <a:xfrm>
                  <a:off x="2349307" y="2593302"/>
                  <a:ext cx="6471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i="1" dirty="0" err="1"/>
                    <a:t>r</a:t>
                  </a:r>
                  <a:r>
                    <a:rPr lang="en-US" sz="2800" i="1" baseline="-25000" dirty="0" err="1"/>
                    <a:t>Q</a:t>
                  </a:r>
                  <a:endParaRPr lang="en-US" sz="2800" i="1" baseline="-25000" dirty="0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D1B51C7-8D9A-40CF-9C90-86B594047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58582" y="1994996"/>
                  <a:ext cx="741964" cy="154563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8CAF849-2C8C-4FCB-B256-2D74FC270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8130" y="2244328"/>
                <a:ext cx="1223068" cy="102142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BF41619-CCCA-46B8-9E19-31995F80AA2F}"/>
                  </a:ext>
                </a:extLst>
              </p:cNvPr>
              <p:cNvSpPr txBox="1"/>
              <p:nvPr/>
            </p:nvSpPr>
            <p:spPr>
              <a:xfrm>
                <a:off x="1010535" y="2492483"/>
                <a:ext cx="647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 err="1"/>
                  <a:t>r</a:t>
                </a:r>
                <a:r>
                  <a:rPr lang="en-US" sz="2800" i="1" baseline="-25000" dirty="0" err="1"/>
                  <a:t>P</a:t>
                </a:r>
                <a:endParaRPr lang="en-US" sz="2800" i="1" baseline="-25000" dirty="0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FA2B93F-67B3-4D21-B5A7-FBDC86A204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129" y="1741777"/>
                <a:ext cx="1942417" cy="50255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0BB23E-1755-41A9-BB8B-63EA65353581}"/>
                  </a:ext>
                </a:extLst>
              </p:cNvPr>
              <p:cNvSpPr txBox="1"/>
              <p:nvPr/>
            </p:nvSpPr>
            <p:spPr>
              <a:xfrm>
                <a:off x="1402084" y="1463191"/>
                <a:ext cx="8065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/>
                  <a:t>R</a:t>
                </a:r>
                <a:r>
                  <a:rPr lang="en-US" sz="2800" i="1" baseline="-25000" dirty="0"/>
                  <a:t>PQ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8672058-BB99-4CB9-BBE6-F331487A07F7}"/>
                </a:ext>
              </a:extLst>
            </p:cNvPr>
            <p:cNvSpPr txBox="1"/>
            <p:nvPr/>
          </p:nvSpPr>
          <p:spPr>
            <a:xfrm>
              <a:off x="239151" y="2079403"/>
              <a:ext cx="41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C0F07-D3F5-4589-BADB-3A278935CA8E}"/>
                </a:ext>
              </a:extLst>
            </p:cNvPr>
            <p:cNvSpPr txBox="1"/>
            <p:nvPr/>
          </p:nvSpPr>
          <p:spPr>
            <a:xfrm>
              <a:off x="2164083" y="1584681"/>
              <a:ext cx="411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Q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85DDB8-DADE-5D2B-C56C-E3E1622211A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59109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A05198-EC9F-4800-A7A0-F07CFD636CC9}"/>
                  </a:ext>
                </a:extLst>
              </p:cNvPr>
              <p:cNvSpPr txBox="1"/>
              <p:nvPr/>
            </p:nvSpPr>
            <p:spPr>
              <a:xfrm>
                <a:off x="4431327" y="379820"/>
                <a:ext cx="7409745" cy="5287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Three point-charges are located at the corners of a rectangle in free space as shown in the figure. The charges are: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3 µC,  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– 2 µC, and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5 µC . Find the net force on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Let Q1 be at origin. So,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0,  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0.03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y  </a:t>
                </a:r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and  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0.04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+ 0.03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y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.   Force exerted by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sz="3200" b="0" i="0" baseline="30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where </a:t>
                </a:r>
              </a:p>
              <a:p>
                <a:pPr algn="ctr"/>
                <a:endParaRPr lang="en-US" sz="2400" b="1" dirty="0">
                  <a:solidFill>
                    <a:srgbClr val="0033CC"/>
                  </a:solidFill>
                </a:endParaRP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–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0.04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+ 0.03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, and 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0.05 m. Since for free space, Є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0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10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-9</a:t>
                </a:r>
                <a:r>
                  <a:rPr lang="en-US" sz="2400" dirty="0">
                    <a:solidFill>
                      <a:srgbClr val="0033CC"/>
                    </a:solidFill>
                  </a:rPr>
                  <a:t>/36</a:t>
                </a:r>
                <a:r>
                  <a:rPr lang="el-GR" sz="2400" dirty="0">
                    <a:solidFill>
                      <a:srgbClr val="0033CC"/>
                    </a:solidFill>
                  </a:rPr>
                  <a:t>π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we obtain,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43.2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+ 32.4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y 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Newtons.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A05198-EC9F-4800-A7A0-F07CFD63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7" y="379820"/>
                <a:ext cx="7409745" cy="5287217"/>
              </a:xfrm>
              <a:prstGeom prst="rect">
                <a:avLst/>
              </a:prstGeom>
              <a:blipFill>
                <a:blip r:embed="rId2"/>
                <a:stretch>
                  <a:fillRect l="-1317" t="-922" r="-412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BF5E640-B5E1-42CF-8A5B-B263622EBDC8}"/>
              </a:ext>
            </a:extLst>
          </p:cNvPr>
          <p:cNvGrpSpPr/>
          <p:nvPr/>
        </p:nvGrpSpPr>
        <p:grpSpPr>
          <a:xfrm>
            <a:off x="348591" y="1340902"/>
            <a:ext cx="3967845" cy="3357703"/>
            <a:chOff x="348591" y="2578859"/>
            <a:chExt cx="3967845" cy="3357703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6A997E3-E026-4254-8464-22F50CE0F12E}"/>
                </a:ext>
              </a:extLst>
            </p:cNvPr>
            <p:cNvCxnSpPr>
              <a:cxnSpLocks/>
            </p:cNvCxnSpPr>
            <p:nvPr/>
          </p:nvCxnSpPr>
          <p:spPr>
            <a:xfrm>
              <a:off x="825631" y="4686639"/>
              <a:ext cx="2564683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2C556D-D89F-4368-A3D3-05D2D958F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99" y="3029024"/>
              <a:ext cx="0" cy="164685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B71085-7856-46FB-949D-E53D13577A72}"/>
                </a:ext>
              </a:extLst>
            </p:cNvPr>
            <p:cNvSpPr txBox="1"/>
            <p:nvPr/>
          </p:nvSpPr>
          <p:spPr>
            <a:xfrm>
              <a:off x="350927" y="4449863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>
                  <a:solidFill>
                    <a:srgbClr val="0033CC"/>
                  </a:solidFill>
                </a:rPr>
                <a:t>Q</a:t>
              </a:r>
              <a:r>
                <a:rPr lang="en-US" sz="2400" baseline="-25000" dirty="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8B02DD-1049-413E-9C7C-62F2864EBC69}"/>
                </a:ext>
              </a:extLst>
            </p:cNvPr>
            <p:cNvSpPr txBox="1"/>
            <p:nvPr/>
          </p:nvSpPr>
          <p:spPr>
            <a:xfrm>
              <a:off x="348591" y="2815666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>
                  <a:solidFill>
                    <a:srgbClr val="0033CC"/>
                  </a:solidFill>
                </a:rPr>
                <a:t>Q</a:t>
              </a:r>
              <a:r>
                <a:rPr lang="en-US" sz="2400" baseline="-25000" dirty="0">
                  <a:solidFill>
                    <a:srgbClr val="0033CC"/>
                  </a:solidFill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A5665CD-4F45-4A6D-A4B6-F110CCFBED29}"/>
                </a:ext>
              </a:extLst>
            </p:cNvPr>
            <p:cNvSpPr txBox="1"/>
            <p:nvPr/>
          </p:nvSpPr>
          <p:spPr>
            <a:xfrm>
              <a:off x="1729566" y="4660871"/>
              <a:ext cx="887024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>
                  <a:solidFill>
                    <a:srgbClr val="0033CC"/>
                  </a:solidFill>
                </a:rPr>
                <a:t>4 cm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E710E0-EA43-4BC8-B988-AE48623E43A0}"/>
                </a:ext>
              </a:extLst>
            </p:cNvPr>
            <p:cNvSpPr txBox="1"/>
            <p:nvPr/>
          </p:nvSpPr>
          <p:spPr>
            <a:xfrm>
              <a:off x="2953464" y="2578859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>
                  <a:solidFill>
                    <a:srgbClr val="0033CC"/>
                  </a:solidFill>
                </a:rPr>
                <a:t>Q</a:t>
              </a:r>
              <a:r>
                <a:rPr lang="en-US" sz="2400" baseline="-25000" dirty="0">
                  <a:solidFill>
                    <a:srgbClr val="0033CC"/>
                  </a:solidFill>
                </a:rPr>
                <a:t>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FCCA71-748F-481B-BF83-F1AC5D9F21B6}"/>
                </a:ext>
              </a:extLst>
            </p:cNvPr>
            <p:cNvCxnSpPr>
              <a:cxnSpLocks/>
            </p:cNvCxnSpPr>
            <p:nvPr/>
          </p:nvCxnSpPr>
          <p:spPr>
            <a:xfrm>
              <a:off x="837351" y="3038371"/>
              <a:ext cx="2564683" cy="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E72C61-28CC-457A-BA95-1B55ECC28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0443" y="3040744"/>
              <a:ext cx="0" cy="1646850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4D89CB-BA38-4057-8225-3A30FF8B1229}"/>
                </a:ext>
              </a:extLst>
            </p:cNvPr>
            <p:cNvSpPr txBox="1"/>
            <p:nvPr/>
          </p:nvSpPr>
          <p:spPr>
            <a:xfrm>
              <a:off x="3429412" y="3631588"/>
              <a:ext cx="887024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>
                  <a:solidFill>
                    <a:srgbClr val="0033CC"/>
                  </a:solidFill>
                </a:rPr>
                <a:t>3 cm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7182F9-F6CB-494E-BE8E-0235CD16C8CD}"/>
                </a:ext>
              </a:extLst>
            </p:cNvPr>
            <p:cNvGrpSpPr/>
            <p:nvPr/>
          </p:nvGrpSpPr>
          <p:grpSpPr>
            <a:xfrm>
              <a:off x="373118" y="4771060"/>
              <a:ext cx="2200525" cy="1165502"/>
              <a:chOff x="316846" y="5361907"/>
              <a:chExt cx="2200525" cy="1165502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CC6B8EF-7D2B-4849-8F53-2F481B512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846" y="6288014"/>
                <a:ext cx="159636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58E3661-CE0B-485B-B823-7E788FCAC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985" y="5530726"/>
                <a:ext cx="0" cy="99668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799743-F8E1-4BA3-8FD7-AE45E5EF2DBB}"/>
                  </a:ext>
                </a:extLst>
              </p:cNvPr>
              <p:cNvSpPr txBox="1"/>
              <p:nvPr/>
            </p:nvSpPr>
            <p:spPr>
              <a:xfrm>
                <a:off x="1938238" y="6023095"/>
                <a:ext cx="57913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x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17D42AD-DA68-4D3C-AF24-D3B9E5247FE1}"/>
                  </a:ext>
                </a:extLst>
              </p:cNvPr>
              <p:cNvSpPr txBox="1"/>
              <p:nvPr/>
            </p:nvSpPr>
            <p:spPr>
              <a:xfrm>
                <a:off x="461129" y="5361907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y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95999B-8904-4A11-9F31-DAC0C4E2A15A}"/>
              </a:ext>
            </a:extLst>
          </p:cNvPr>
          <p:cNvSpPr txBox="1"/>
          <p:nvPr/>
        </p:nvSpPr>
        <p:spPr>
          <a:xfrm>
            <a:off x="675254" y="337623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A0F2A-6522-4807-65F4-7FEE92E3B026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115828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E3882D-816D-4219-A960-FF52781F48DC}"/>
                  </a:ext>
                </a:extLst>
              </p:cNvPr>
              <p:cNvSpPr txBox="1"/>
              <p:nvPr/>
            </p:nvSpPr>
            <p:spPr>
              <a:xfrm>
                <a:off x="4881488" y="1125410"/>
                <a:ext cx="6945505" cy="380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Similarly, 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– 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0.04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and   R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0.04 m. Force exerted by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aseline="3000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Thus,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– 56.25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Newtons. Hence the net force on 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 </a:t>
                </a:r>
              </a:p>
              <a:p>
                <a:endParaRPr lang="en-US" sz="2400" b="1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F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– 13.05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+ 32.4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y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Newtons.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E3882D-816D-4219-A960-FF52781F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88" y="1125410"/>
                <a:ext cx="6945505" cy="3809889"/>
              </a:xfrm>
              <a:prstGeom prst="rect">
                <a:avLst/>
              </a:prstGeom>
              <a:blipFill>
                <a:blip r:embed="rId2"/>
                <a:stretch>
                  <a:fillRect l="-1405" t="-1280" r="-176" b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B3B57F0-67A5-49E8-9D84-C0121BF85604}"/>
              </a:ext>
            </a:extLst>
          </p:cNvPr>
          <p:cNvGrpSpPr/>
          <p:nvPr/>
        </p:nvGrpSpPr>
        <p:grpSpPr>
          <a:xfrm>
            <a:off x="517401" y="1310422"/>
            <a:ext cx="3843581" cy="4133326"/>
            <a:chOff x="517401" y="1310422"/>
            <a:chExt cx="3843581" cy="41333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FD95E4-88B8-4AC9-8B9C-9EEB3DABFC7D}"/>
                </a:ext>
              </a:extLst>
            </p:cNvPr>
            <p:cNvGrpSpPr/>
            <p:nvPr/>
          </p:nvGrpSpPr>
          <p:grpSpPr>
            <a:xfrm>
              <a:off x="517401" y="1706661"/>
              <a:ext cx="3799035" cy="3737087"/>
              <a:chOff x="517401" y="2578859"/>
              <a:chExt cx="3799035" cy="3737087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362CC9F-73BD-466B-888D-931204504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631" y="4686639"/>
                <a:ext cx="2564683" cy="0"/>
              </a:xfrm>
              <a:prstGeom prst="straightConnector1">
                <a:avLst/>
              </a:prstGeom>
              <a:ln>
                <a:prstDash val="lg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2717284-AAF0-4892-A64B-66AEFDF6AB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599" y="3029024"/>
                <a:ext cx="0" cy="1646850"/>
              </a:xfrm>
              <a:prstGeom prst="straightConnector1">
                <a:avLst/>
              </a:prstGeom>
              <a:ln>
                <a:prstDash val="lg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318CBE-72CD-468D-8008-DA3C867F871E}"/>
                  </a:ext>
                </a:extLst>
              </p:cNvPr>
              <p:cNvSpPr txBox="1"/>
              <p:nvPr/>
            </p:nvSpPr>
            <p:spPr>
              <a:xfrm>
                <a:off x="758891" y="4618677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5BA11-139D-4762-B92A-A42BB2A79980}"/>
                  </a:ext>
                </a:extLst>
              </p:cNvPr>
              <p:cNvSpPr txBox="1"/>
              <p:nvPr/>
            </p:nvSpPr>
            <p:spPr>
              <a:xfrm>
                <a:off x="728419" y="2632784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CB0F83-54EC-4DDB-9944-046030E0BA03}"/>
                  </a:ext>
                </a:extLst>
              </p:cNvPr>
              <p:cNvSpPr txBox="1"/>
              <p:nvPr/>
            </p:nvSpPr>
            <p:spPr>
              <a:xfrm>
                <a:off x="1729566" y="4660871"/>
                <a:ext cx="887024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4 cm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BB81A2-F4B2-4F02-8CD8-BD790B40C95C}"/>
                  </a:ext>
                </a:extLst>
              </p:cNvPr>
              <p:cNvSpPr txBox="1"/>
              <p:nvPr/>
            </p:nvSpPr>
            <p:spPr>
              <a:xfrm>
                <a:off x="2953464" y="2578859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3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F7432ED-69CD-4579-97C1-9B755DFD3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51" y="3038371"/>
                <a:ext cx="2564683" cy="0"/>
              </a:xfrm>
              <a:prstGeom prst="straightConnector1">
                <a:avLst/>
              </a:prstGeom>
              <a:ln>
                <a:prstDash val="lg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B480B5F-85FE-431C-A517-C8B6EE9FE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0443" y="3040744"/>
                <a:ext cx="0" cy="1646850"/>
              </a:xfrm>
              <a:prstGeom prst="straightConnector1">
                <a:avLst/>
              </a:prstGeom>
              <a:ln>
                <a:prstDash val="lg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5C1F5A-8912-4FEA-AB87-FC8553E1874B}"/>
                  </a:ext>
                </a:extLst>
              </p:cNvPr>
              <p:cNvSpPr txBox="1"/>
              <p:nvPr/>
            </p:nvSpPr>
            <p:spPr>
              <a:xfrm>
                <a:off x="3429412" y="3631588"/>
                <a:ext cx="887024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>
                    <a:solidFill>
                      <a:srgbClr val="0033CC"/>
                    </a:solidFill>
                  </a:rPr>
                  <a:t>3 cm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E52653-1FE9-454C-9ED7-BB55CF328AD9}"/>
                  </a:ext>
                </a:extLst>
              </p:cNvPr>
              <p:cNvGrpSpPr/>
              <p:nvPr/>
            </p:nvGrpSpPr>
            <p:grpSpPr>
              <a:xfrm>
                <a:off x="517401" y="5179032"/>
                <a:ext cx="1901503" cy="1136914"/>
                <a:chOff x="461129" y="5769879"/>
                <a:chExt cx="1901503" cy="1136914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DC19528D-4D2D-45CB-889D-C834EFE30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730" y="6527170"/>
                  <a:ext cx="1596360" cy="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861A1F2-D62C-4E35-8C5B-EDF05CE5D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985" y="5798018"/>
                  <a:ext cx="0" cy="996683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F4147F-BB15-47FE-BC0E-692637BDB0A7}"/>
                    </a:ext>
                  </a:extLst>
                </p:cNvPr>
                <p:cNvSpPr txBox="1"/>
                <p:nvPr/>
              </p:nvSpPr>
              <p:spPr>
                <a:xfrm>
                  <a:off x="1783499" y="6445128"/>
                  <a:ext cx="579133" cy="461665"/>
                </a:xfrm>
                <a:prstGeom prst="rect">
                  <a:avLst/>
                </a:prstGeom>
                <a:ln>
                  <a:noFill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</a:lstStyle>
                <a:p>
                  <a:r>
                    <a:rPr lang="en-US" sz="2400" dirty="0">
                      <a:solidFill>
                        <a:srgbClr val="0033CC"/>
                      </a:solidFill>
                    </a:rPr>
                    <a:t>x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8038B0-D957-43A2-9429-E8027C0698E6}"/>
                    </a:ext>
                  </a:extLst>
                </p:cNvPr>
                <p:cNvSpPr txBox="1"/>
                <p:nvPr/>
              </p:nvSpPr>
              <p:spPr>
                <a:xfrm>
                  <a:off x="461129" y="5769879"/>
                  <a:ext cx="582753" cy="461665"/>
                </a:xfrm>
                <a:prstGeom prst="rect">
                  <a:avLst/>
                </a:prstGeom>
                <a:ln>
                  <a:noFill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</a:lstStyle>
                <a:p>
                  <a:r>
                    <a:rPr lang="en-US" sz="2400" dirty="0">
                      <a:solidFill>
                        <a:srgbClr val="0033CC"/>
                      </a:solidFill>
                    </a:rPr>
                    <a:t>y</a:t>
                  </a:r>
                </a:p>
              </p:txBody>
            </p: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8BCFF5-B5FA-4D77-8F90-7B2F8F53E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351" y="1706661"/>
              <a:ext cx="3256347" cy="2091369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E3D8179-D56B-40C6-965D-AEAD25DCE1D1}"/>
                </a:ext>
              </a:extLst>
            </p:cNvPr>
            <p:cNvCxnSpPr/>
            <p:nvPr/>
          </p:nvCxnSpPr>
          <p:spPr>
            <a:xfrm flipV="1">
              <a:off x="3423673" y="1547446"/>
              <a:ext cx="937309" cy="595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B5F06F-61B2-4A4D-B686-E3FBCD525CFF}"/>
                </a:ext>
              </a:extLst>
            </p:cNvPr>
            <p:cNvSpPr txBox="1"/>
            <p:nvPr/>
          </p:nvSpPr>
          <p:spPr>
            <a:xfrm>
              <a:off x="3598233" y="1310422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>
                  <a:solidFill>
                    <a:srgbClr val="0033CC"/>
                  </a:solidFill>
                </a:rPr>
                <a:t>F</a:t>
              </a:r>
              <a:r>
                <a:rPr lang="en-US" sz="2400" baseline="-25000" dirty="0">
                  <a:solidFill>
                    <a:srgbClr val="0033CC"/>
                  </a:solidFill>
                </a:rPr>
                <a:t>13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C87506-117C-4086-A504-7014ADCC17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6760" y="2182614"/>
              <a:ext cx="102982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8F257-3B66-401D-923F-5A395A784B0B}"/>
                </a:ext>
              </a:extLst>
            </p:cNvPr>
            <p:cNvSpPr txBox="1"/>
            <p:nvPr/>
          </p:nvSpPr>
          <p:spPr>
            <a:xfrm>
              <a:off x="2231319" y="1730114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>
                  <a:solidFill>
                    <a:srgbClr val="0033CC"/>
                  </a:solidFill>
                </a:rPr>
                <a:t>F</a:t>
              </a:r>
              <a:r>
                <a:rPr lang="en-US" sz="2400" baseline="-25000" dirty="0">
                  <a:solidFill>
                    <a:srgbClr val="0033CC"/>
                  </a:solidFill>
                </a:rPr>
                <a:t>23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921A955-B14C-4B08-BE5E-CC96709585FD}"/>
              </a:ext>
            </a:extLst>
          </p:cNvPr>
          <p:cNvSpPr txBox="1"/>
          <p:nvPr/>
        </p:nvSpPr>
        <p:spPr>
          <a:xfrm>
            <a:off x="815928" y="506437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1903B-9D18-2525-9988-50B0B47918D4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269560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0613E85-D506-42F8-A634-A4DB16391142}"/>
              </a:ext>
            </a:extLst>
          </p:cNvPr>
          <p:cNvGrpSpPr/>
          <p:nvPr/>
        </p:nvGrpSpPr>
        <p:grpSpPr>
          <a:xfrm>
            <a:off x="280589" y="1223891"/>
            <a:ext cx="3992232" cy="3429063"/>
            <a:chOff x="533811" y="2180493"/>
            <a:chExt cx="3992232" cy="34290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84C2C1-2176-4A95-9444-1C4FDAC5B754}"/>
                </a:ext>
              </a:extLst>
            </p:cNvPr>
            <p:cNvGrpSpPr/>
            <p:nvPr/>
          </p:nvGrpSpPr>
          <p:grpSpPr>
            <a:xfrm>
              <a:off x="845645" y="2180493"/>
              <a:ext cx="3374676" cy="3429063"/>
              <a:chOff x="2004643" y="1222337"/>
              <a:chExt cx="4236163" cy="423247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AFE5005-B229-4E9D-A5C1-36FEAF6C3C2D}"/>
                  </a:ext>
                </a:extLst>
              </p:cNvPr>
              <p:cNvGrpSpPr/>
              <p:nvPr/>
            </p:nvGrpSpPr>
            <p:grpSpPr>
              <a:xfrm>
                <a:off x="2391508" y="1430697"/>
                <a:ext cx="3483540" cy="3872949"/>
                <a:chOff x="1294229" y="192740"/>
                <a:chExt cx="3483540" cy="387294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874D351-8791-40E1-8F5A-D3F94369A28B}"/>
                    </a:ext>
                  </a:extLst>
                </p:cNvPr>
                <p:cNvGrpSpPr/>
                <p:nvPr/>
              </p:nvGrpSpPr>
              <p:grpSpPr>
                <a:xfrm>
                  <a:off x="1294229" y="192740"/>
                  <a:ext cx="3483540" cy="3872949"/>
                  <a:chOff x="1294229" y="192740"/>
                  <a:chExt cx="3483540" cy="3872949"/>
                </a:xfrm>
              </p:grpSpPr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5498C38-C858-4E1B-A5EB-EB9E4974D40C}"/>
                      </a:ext>
                    </a:extLst>
                  </p:cNvPr>
                  <p:cNvCxnSpPr>
                    <a:cxnSpLocks/>
                    <a:endCxn id="17" idx="2"/>
                  </p:cNvCxnSpPr>
                  <p:nvPr/>
                </p:nvCxnSpPr>
                <p:spPr>
                  <a:xfrm>
                    <a:off x="2672862" y="3066757"/>
                    <a:ext cx="2104907" cy="13843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B9CFF2F-B8CB-4CE4-8F40-38F0B29B0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72862" y="192740"/>
                    <a:ext cx="1" cy="2884962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912AC6A7-92CE-40D4-A314-4FB29B0D2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94229" y="3061951"/>
                    <a:ext cx="1406881" cy="1003738"/>
                  </a:xfrm>
                  <a:prstGeom prst="straightConnector1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C243C6C-A8D4-4761-93C3-3393BFA26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772" y="1060926"/>
                  <a:ext cx="1561794" cy="2019674"/>
                </a:xfrm>
                <a:prstGeom prst="line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751DE2D-394D-47BA-B010-4D7232EE8C96}"/>
                  </a:ext>
                </a:extLst>
              </p:cNvPr>
              <p:cNvSpPr txBox="1"/>
              <p:nvPr/>
            </p:nvSpPr>
            <p:spPr>
              <a:xfrm>
                <a:off x="5509289" y="3949225"/>
                <a:ext cx="731517" cy="369332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  <a:endParaRPr lang="en-US" baseline="-250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1FFD0A-A1CE-4B2C-B010-3229F47C0396}"/>
                  </a:ext>
                </a:extLst>
              </p:cNvPr>
              <p:cNvSpPr txBox="1"/>
              <p:nvPr/>
            </p:nvSpPr>
            <p:spPr>
              <a:xfrm>
                <a:off x="2004643" y="5085478"/>
                <a:ext cx="731518" cy="369332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dirty="0"/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E88107-C4F3-41F6-9BF2-411273342CB4}"/>
                  </a:ext>
                </a:extLst>
              </p:cNvPr>
              <p:cNvSpPr txBox="1"/>
              <p:nvPr/>
            </p:nvSpPr>
            <p:spPr>
              <a:xfrm>
                <a:off x="3371614" y="1222337"/>
                <a:ext cx="731518" cy="369332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dirty="0"/>
                  <a:t>z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8ACCC5-C129-43D9-A2C7-BF3FC395F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903" y="3460649"/>
              <a:ext cx="1579498" cy="122599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9852B9F-F154-465B-A62E-D89F16714F4A}"/>
                </a:ext>
              </a:extLst>
            </p:cNvPr>
            <p:cNvCxnSpPr/>
            <p:nvPr/>
          </p:nvCxnSpPr>
          <p:spPr>
            <a:xfrm flipV="1">
              <a:off x="690903" y="3052689"/>
              <a:ext cx="2826020" cy="40796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4419BF-5AB0-46E4-809F-E21618D9CB40}"/>
                </a:ext>
              </a:extLst>
            </p:cNvPr>
            <p:cNvSpPr txBox="1"/>
            <p:nvPr/>
          </p:nvSpPr>
          <p:spPr>
            <a:xfrm>
              <a:off x="533811" y="2986820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Q</a:t>
              </a:r>
              <a:endParaRPr lang="en-US" sz="2400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54942F-EECA-4297-A3FF-B93BA63ED572}"/>
                </a:ext>
              </a:extLst>
            </p:cNvPr>
            <p:cNvSpPr txBox="1"/>
            <p:nvPr/>
          </p:nvSpPr>
          <p:spPr>
            <a:xfrm>
              <a:off x="3345011" y="2618713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P</a:t>
              </a:r>
              <a:endParaRPr lang="en-US" sz="2400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219263-7CE9-4D4B-B501-AC0CA2D782CB}"/>
                </a:ext>
              </a:extLst>
            </p:cNvPr>
            <p:cNvSpPr txBox="1"/>
            <p:nvPr/>
          </p:nvSpPr>
          <p:spPr>
            <a:xfrm>
              <a:off x="1558407" y="2857865"/>
              <a:ext cx="571078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</a:t>
              </a:r>
              <a:endParaRPr lang="en-US" sz="24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0C3F94-57FC-49FE-8647-9F301EB1100E}"/>
                </a:ext>
              </a:extLst>
            </p:cNvPr>
            <p:cNvSpPr txBox="1"/>
            <p:nvPr/>
          </p:nvSpPr>
          <p:spPr>
            <a:xfrm>
              <a:off x="2109395" y="4660874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8C06CE-A5E0-4EF9-8C9C-964BBE01067D}"/>
                </a:ext>
              </a:extLst>
            </p:cNvPr>
            <p:cNvSpPr txBox="1"/>
            <p:nvPr/>
          </p:nvSpPr>
          <p:spPr>
            <a:xfrm>
              <a:off x="998046" y="3830881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r’</a:t>
              </a:r>
              <a:endParaRPr lang="en-US" sz="2400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B03CA0-D53A-4D84-A31B-753E9E6B5760}"/>
                </a:ext>
              </a:extLst>
            </p:cNvPr>
            <p:cNvSpPr txBox="1"/>
            <p:nvPr/>
          </p:nvSpPr>
          <p:spPr>
            <a:xfrm>
              <a:off x="2965181" y="3645657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</a:t>
              </a:r>
              <a:endParaRPr lang="en-US" sz="2400" baseline="-25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3384C2-6182-472D-9F8A-7DC6F7F09F9A}"/>
                </a:ext>
              </a:extLst>
            </p:cNvPr>
            <p:cNvCxnSpPr/>
            <p:nvPr/>
          </p:nvCxnSpPr>
          <p:spPr>
            <a:xfrm flipV="1">
              <a:off x="3685732" y="2900069"/>
              <a:ext cx="787791" cy="12895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33DDA3-4DCA-4DFF-91EF-040C1555D93A}"/>
                </a:ext>
              </a:extLst>
            </p:cNvPr>
            <p:cNvSpPr txBox="1"/>
            <p:nvPr/>
          </p:nvSpPr>
          <p:spPr>
            <a:xfrm>
              <a:off x="3975706" y="2475690"/>
              <a:ext cx="550337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E</a:t>
              </a:r>
              <a:endParaRPr lang="en-US" sz="24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3F064F-D70A-4B81-B039-64CD884EE233}"/>
                  </a:ext>
                </a:extLst>
              </p:cNvPr>
              <p:cNvSpPr txBox="1"/>
              <p:nvPr/>
            </p:nvSpPr>
            <p:spPr>
              <a:xfrm>
                <a:off x="4428957" y="337610"/>
                <a:ext cx="7482453" cy="605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Electric field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    The electric field intensity is the force exerted by the charge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on a unit positive charge.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∈|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baseline="30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∈|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baseline="30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b="1" i="1" dirty="0">
                  <a:solidFill>
                    <a:srgbClr val="0033CC"/>
                  </a:solidFill>
                </a:endParaRPr>
              </a:p>
              <a:p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: position vector of the field point, P</a:t>
                </a:r>
              </a:p>
              <a:p>
                <a:r>
                  <a:rPr lang="en-US" sz="2400" b="1" i="1" dirty="0">
                    <a:solidFill>
                      <a:srgbClr val="0033CC"/>
                    </a:solidFill>
                  </a:rPr>
                  <a:t>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: position vector of the point, where charge Q is placed</a:t>
                </a:r>
              </a:p>
              <a:p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: distance vector from the charge Q to the field point, 	and 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=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–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</a:t>
                </a:r>
              </a:p>
              <a:p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: Unit vector in the direction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Є    : permittivity of the medium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If the charge is placed at origin,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0, and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then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E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∈|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 baseline="300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∈|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baseline="30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3F064F-D70A-4B81-B039-64CD884EE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57" y="337610"/>
                <a:ext cx="7482453" cy="6058005"/>
              </a:xfrm>
              <a:prstGeom prst="rect">
                <a:avLst/>
              </a:prstGeom>
              <a:blipFill>
                <a:blip r:embed="rId2"/>
                <a:stretch>
                  <a:fillRect l="-1304" t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6F9EDB2-D3A7-4876-9FD4-E5E7187D9FD2}"/>
              </a:ext>
            </a:extLst>
          </p:cNvPr>
          <p:cNvSpPr txBox="1"/>
          <p:nvPr/>
        </p:nvSpPr>
        <p:spPr>
          <a:xfrm>
            <a:off x="858132" y="126611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8B6712-A709-5322-B32B-87C195F1087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7015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18B91E-2F8E-44F4-ACA6-9AA34C828091}"/>
                  </a:ext>
                </a:extLst>
              </p:cNvPr>
              <p:cNvSpPr txBox="1"/>
              <p:nvPr/>
            </p:nvSpPr>
            <p:spPr>
              <a:xfrm>
                <a:off x="4850989" y="717446"/>
                <a:ext cx="6778023" cy="5255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If there are more point charges, the net electric field is the vector sum of electric fields due to individual charges.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0033CC"/>
                    </a:solidFill>
                  </a:rPr>
                  <a:t>  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: position vector of the field point</a:t>
                </a:r>
              </a:p>
              <a:p>
                <a:r>
                  <a:rPr lang="en-US" sz="2400" b="1" dirty="0" err="1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k</a:t>
                </a:r>
                <a:r>
                  <a:rPr lang="en-US" sz="2400" dirty="0">
                    <a:solidFill>
                      <a:srgbClr val="0033CC"/>
                    </a:solidFill>
                  </a:rPr>
                  <a:t> : position vector of the point, where charge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k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      placed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Є  : permittivity of the medium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E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: Field due to charge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33CC"/>
                    </a:solidFill>
                  </a:rPr>
                  <a:t>E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: Field due to charge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18B91E-2F8E-44F4-ACA6-9AA34C828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989" y="717446"/>
                <a:ext cx="6778023" cy="5255028"/>
              </a:xfrm>
              <a:prstGeom prst="rect">
                <a:avLst/>
              </a:prstGeom>
              <a:blipFill>
                <a:blip r:embed="rId2"/>
                <a:stretch>
                  <a:fillRect l="-1439" t="-928" r="-809" b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AFF43A2-E3A8-4840-A6E5-E59AA2A50600}"/>
              </a:ext>
            </a:extLst>
          </p:cNvPr>
          <p:cNvGrpSpPr/>
          <p:nvPr/>
        </p:nvGrpSpPr>
        <p:grpSpPr>
          <a:xfrm>
            <a:off x="280589" y="1197877"/>
            <a:ext cx="4102428" cy="3553550"/>
            <a:chOff x="280589" y="2646851"/>
            <a:chExt cx="4102428" cy="35535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EFD273-0175-446E-B7FF-263E57F79191}"/>
                </a:ext>
              </a:extLst>
            </p:cNvPr>
            <p:cNvGrpSpPr/>
            <p:nvPr/>
          </p:nvGrpSpPr>
          <p:grpSpPr>
            <a:xfrm>
              <a:off x="280589" y="2771338"/>
              <a:ext cx="3992232" cy="3429063"/>
              <a:chOff x="533811" y="2180493"/>
              <a:chExt cx="3992232" cy="34290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FC35FF-60EC-4535-A55D-45DCFA472A5B}"/>
                  </a:ext>
                </a:extLst>
              </p:cNvPr>
              <p:cNvGrpSpPr/>
              <p:nvPr/>
            </p:nvGrpSpPr>
            <p:grpSpPr>
              <a:xfrm>
                <a:off x="845645" y="2180493"/>
                <a:ext cx="3374676" cy="3429063"/>
                <a:chOff x="2004643" y="1222337"/>
                <a:chExt cx="4236163" cy="4232473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A8BE58E-6A70-469C-9A8B-877D988F54BE}"/>
                    </a:ext>
                  </a:extLst>
                </p:cNvPr>
                <p:cNvGrpSpPr/>
                <p:nvPr/>
              </p:nvGrpSpPr>
              <p:grpSpPr>
                <a:xfrm>
                  <a:off x="2391508" y="1378634"/>
                  <a:ext cx="3554432" cy="3925012"/>
                  <a:chOff x="1294229" y="140677"/>
                  <a:chExt cx="3554432" cy="3925012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7E7ED8A3-1318-46CC-865A-E448E98FFB98}"/>
                      </a:ext>
                    </a:extLst>
                  </p:cNvPr>
                  <p:cNvGrpSpPr/>
                  <p:nvPr/>
                </p:nvGrpSpPr>
                <p:grpSpPr>
                  <a:xfrm>
                    <a:off x="1294229" y="140677"/>
                    <a:ext cx="3554432" cy="3925012"/>
                    <a:chOff x="1294229" y="140677"/>
                    <a:chExt cx="3554432" cy="3925012"/>
                  </a:xfrm>
                </p:grpSpPr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536DAC0C-4A45-4B62-B65D-EBCEA006A6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72862" y="3066757"/>
                      <a:ext cx="2175799" cy="83299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>
                      <a:extLst>
                        <a:ext uri="{FF2B5EF4-FFF2-40B4-BE49-F238E27FC236}">
                          <a16:creationId xmlns:a16="http://schemas.microsoft.com/office/drawing/2014/main" id="{0FD42964-18DA-43D2-B3DD-142D970F8E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84580" y="140677"/>
                      <a:ext cx="14192" cy="2923736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F0BC36CA-1DB8-4960-AF73-24B27FFF8A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94229" y="3061951"/>
                      <a:ext cx="1406881" cy="1003738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CB88332-2132-4645-B9A1-467E0BCA0D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772" y="1060926"/>
                    <a:ext cx="1561794" cy="2019674"/>
                  </a:xfrm>
                  <a:prstGeom prst="line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40AC39-B6F8-49AE-B04F-ED83BA96500A}"/>
                    </a:ext>
                  </a:extLst>
                </p:cNvPr>
                <p:cNvSpPr txBox="1"/>
                <p:nvPr/>
              </p:nvSpPr>
              <p:spPr>
                <a:xfrm>
                  <a:off x="5509289" y="3949225"/>
                  <a:ext cx="731517" cy="369332"/>
                </a:xfrm>
                <a:prstGeom prst="rect">
                  <a:avLst/>
                </a:prstGeom>
                <a:ln>
                  <a:noFill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endParaRPr lang="en-US" baseline="-250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39776A-0ECF-463B-8E32-B2D02FF1EA58}"/>
                    </a:ext>
                  </a:extLst>
                </p:cNvPr>
                <p:cNvSpPr txBox="1"/>
                <p:nvPr/>
              </p:nvSpPr>
              <p:spPr>
                <a:xfrm>
                  <a:off x="2004643" y="5085478"/>
                  <a:ext cx="731518" cy="369332"/>
                </a:xfrm>
                <a:prstGeom prst="rect">
                  <a:avLst/>
                </a:prstGeom>
                <a:ln>
                  <a:noFill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</a:lstStyle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0E6B39C-915F-43A2-BC69-814CD15DB3DF}"/>
                    </a:ext>
                  </a:extLst>
                </p:cNvPr>
                <p:cNvSpPr txBox="1"/>
                <p:nvPr/>
              </p:nvSpPr>
              <p:spPr>
                <a:xfrm>
                  <a:off x="3371614" y="1222337"/>
                  <a:ext cx="731518" cy="369332"/>
                </a:xfrm>
                <a:prstGeom prst="rect">
                  <a:avLst/>
                </a:prstGeom>
                <a:ln>
                  <a:noFill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</a:lstStyle>
                <a:p>
                  <a:r>
                    <a:rPr lang="en-US" dirty="0"/>
                    <a:t>z</a:t>
                  </a: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18033B9-311A-4164-A8FE-FC2BD892F9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903" y="3460649"/>
                <a:ext cx="1579498" cy="122599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EA9DAE9-2E9F-457B-A536-AC5B299A46C5}"/>
                  </a:ext>
                </a:extLst>
              </p:cNvPr>
              <p:cNvCxnSpPr/>
              <p:nvPr/>
            </p:nvCxnSpPr>
            <p:spPr>
              <a:xfrm flipV="1">
                <a:off x="690903" y="3052689"/>
                <a:ext cx="2826020" cy="40796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8E3EF-BFE5-42F5-A276-1981D3AD97EA}"/>
                  </a:ext>
                </a:extLst>
              </p:cNvPr>
              <p:cNvSpPr txBox="1"/>
              <p:nvPr/>
            </p:nvSpPr>
            <p:spPr>
              <a:xfrm>
                <a:off x="533811" y="2986820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/>
                  <a:t>Q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EBB2C-857C-47C8-ABFF-E6B83B440079}"/>
                  </a:ext>
                </a:extLst>
              </p:cNvPr>
              <p:cNvSpPr txBox="1"/>
              <p:nvPr/>
            </p:nvSpPr>
            <p:spPr>
              <a:xfrm>
                <a:off x="3345011" y="2618713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/>
                  <a:t>P</a:t>
                </a:r>
                <a:endParaRPr lang="en-US" sz="2400" baseline="-25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770E0F-70C8-4E38-8C47-F0045131CCDA}"/>
                  </a:ext>
                </a:extLst>
              </p:cNvPr>
              <p:cNvSpPr txBox="1"/>
              <p:nvPr/>
            </p:nvSpPr>
            <p:spPr>
              <a:xfrm>
                <a:off x="2109395" y="4660874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dirty="0"/>
                  <a:t>O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97A93C-2876-4A75-84A0-A4BF5BB15973}"/>
                  </a:ext>
                </a:extLst>
              </p:cNvPr>
              <p:cNvSpPr txBox="1"/>
              <p:nvPr/>
            </p:nvSpPr>
            <p:spPr>
              <a:xfrm>
                <a:off x="998046" y="3830881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b="1" dirty="0"/>
                  <a:t>r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5F7A-6937-4EF0-B9F4-7A844C7077C8}"/>
                  </a:ext>
                </a:extLst>
              </p:cNvPr>
              <p:cNvSpPr txBox="1"/>
              <p:nvPr/>
            </p:nvSpPr>
            <p:spPr>
              <a:xfrm>
                <a:off x="2965181" y="3645657"/>
                <a:ext cx="582753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b="1" dirty="0"/>
                  <a:t>r</a:t>
                </a:r>
                <a:endParaRPr lang="en-US" sz="2400" baseline="-250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013839-EF3D-447D-88F5-8F06E689C3CA}"/>
                  </a:ext>
                </a:extLst>
              </p:cNvPr>
              <p:cNvCxnSpPr/>
              <p:nvPr/>
            </p:nvCxnSpPr>
            <p:spPr>
              <a:xfrm flipV="1">
                <a:off x="3685732" y="2900069"/>
                <a:ext cx="787791" cy="1289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6DCB09-73C1-4C2B-910C-7EEE7906E4A3}"/>
                  </a:ext>
                </a:extLst>
              </p:cNvPr>
              <p:cNvSpPr txBox="1"/>
              <p:nvPr/>
            </p:nvSpPr>
            <p:spPr>
              <a:xfrm>
                <a:off x="3975706" y="2475690"/>
                <a:ext cx="550337" cy="461665"/>
              </a:xfrm>
              <a:prstGeom prst="rect">
                <a:avLst/>
              </a:prstGeom>
              <a:ln>
                <a:noFill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400" b="1" dirty="0"/>
                  <a:t>E</a:t>
                </a:r>
                <a:r>
                  <a:rPr lang="en-US" sz="2400" baseline="-25000" dirty="0"/>
                  <a:t>1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348640-1827-4C42-AC58-CEFF960F9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825" y="3066536"/>
              <a:ext cx="1263390" cy="219818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97D061-FE74-427A-949F-CA32BFCCB3A8}"/>
                </a:ext>
              </a:extLst>
            </p:cNvPr>
            <p:cNvSpPr txBox="1"/>
            <p:nvPr/>
          </p:nvSpPr>
          <p:spPr>
            <a:xfrm>
              <a:off x="432989" y="2646851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dirty="0"/>
                <a:t>Q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87B1C3-DAE1-4756-AD0F-5B08E49EBF99}"/>
                </a:ext>
              </a:extLst>
            </p:cNvPr>
            <p:cNvSpPr txBox="1"/>
            <p:nvPr/>
          </p:nvSpPr>
          <p:spPr>
            <a:xfrm>
              <a:off x="1080104" y="3941080"/>
              <a:ext cx="582753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r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ED008A-5024-4653-860A-518C9CA190BA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724366" y="3108516"/>
              <a:ext cx="2539335" cy="56270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CA36F1E-CA1C-41E5-B6CF-87890168FA8E}"/>
                </a:ext>
              </a:extLst>
            </p:cNvPr>
            <p:cNvCxnSpPr>
              <a:cxnSpLocks/>
            </p:cNvCxnSpPr>
            <p:nvPr/>
          </p:nvCxnSpPr>
          <p:spPr>
            <a:xfrm>
              <a:off x="3376249" y="3718345"/>
              <a:ext cx="869849" cy="20375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07C2F9-8CEB-4B8F-B9DE-55AD77365335}"/>
                </a:ext>
              </a:extLst>
            </p:cNvPr>
            <p:cNvSpPr txBox="1"/>
            <p:nvPr/>
          </p:nvSpPr>
          <p:spPr>
            <a:xfrm>
              <a:off x="3832680" y="3795712"/>
              <a:ext cx="550337" cy="461665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2400" b="1" dirty="0"/>
                <a:t>E</a:t>
              </a:r>
              <a:r>
                <a:rPr lang="en-US" sz="2400" baseline="-25000" dirty="0"/>
                <a:t>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F9AC54E-D88A-45AE-9F99-BD8E1B68100E}"/>
              </a:ext>
            </a:extLst>
          </p:cNvPr>
          <p:cNvSpPr txBox="1"/>
          <p:nvPr/>
        </p:nvSpPr>
        <p:spPr>
          <a:xfrm>
            <a:off x="900336" y="393900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3C3A59-03C3-31D2-6443-157DD29929D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113391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B27EB-61CE-432E-95E3-DABB979A1722}"/>
              </a:ext>
            </a:extLst>
          </p:cNvPr>
          <p:cNvGrpSpPr/>
          <p:nvPr/>
        </p:nvGrpSpPr>
        <p:grpSpPr>
          <a:xfrm>
            <a:off x="281356" y="799510"/>
            <a:ext cx="2557977" cy="5300400"/>
            <a:chOff x="281356" y="799510"/>
            <a:chExt cx="2557977" cy="53004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334D1DF-00B4-4850-9580-44A10AA888CC}"/>
                </a:ext>
              </a:extLst>
            </p:cNvPr>
            <p:cNvSpPr/>
            <p:nvPr/>
          </p:nvSpPr>
          <p:spPr>
            <a:xfrm>
              <a:off x="548640" y="1268187"/>
              <a:ext cx="1927274" cy="1517216"/>
            </a:xfrm>
            <a:custGeom>
              <a:avLst/>
              <a:gdLst>
                <a:gd name="connsiteX0" fmla="*/ 0 w 1927274"/>
                <a:gd name="connsiteY0" fmla="*/ 1517216 h 1517216"/>
                <a:gd name="connsiteX1" fmla="*/ 1026942 w 1927274"/>
                <a:gd name="connsiteY1" fmla="*/ 11973 h 1517216"/>
                <a:gd name="connsiteX2" fmla="*/ 1871003 w 1927274"/>
                <a:gd name="connsiteY2" fmla="*/ 771628 h 1517216"/>
                <a:gd name="connsiteX3" fmla="*/ 1871003 w 1927274"/>
                <a:gd name="connsiteY3" fmla="*/ 771628 h 1517216"/>
                <a:gd name="connsiteX4" fmla="*/ 1871003 w 1927274"/>
                <a:gd name="connsiteY4" fmla="*/ 771628 h 1517216"/>
                <a:gd name="connsiteX5" fmla="*/ 1871003 w 1927274"/>
                <a:gd name="connsiteY5" fmla="*/ 771628 h 1517216"/>
                <a:gd name="connsiteX6" fmla="*/ 1871003 w 1927274"/>
                <a:gd name="connsiteY6" fmla="*/ 757561 h 1517216"/>
                <a:gd name="connsiteX7" fmla="*/ 1885071 w 1927274"/>
                <a:gd name="connsiteY7" fmla="*/ 799764 h 1517216"/>
                <a:gd name="connsiteX8" fmla="*/ 1927274 w 1927274"/>
                <a:gd name="connsiteY8" fmla="*/ 813831 h 1517216"/>
                <a:gd name="connsiteX9" fmla="*/ 1927274 w 1927274"/>
                <a:gd name="connsiteY9" fmla="*/ 813831 h 151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7274" h="1517216">
                  <a:moveTo>
                    <a:pt x="0" y="1517216"/>
                  </a:moveTo>
                  <a:cubicBezTo>
                    <a:pt x="357554" y="826727"/>
                    <a:pt x="715108" y="136238"/>
                    <a:pt x="1026942" y="11973"/>
                  </a:cubicBezTo>
                  <a:cubicBezTo>
                    <a:pt x="1338776" y="-112292"/>
                    <a:pt x="1871003" y="771628"/>
                    <a:pt x="1871003" y="771628"/>
                  </a:cubicBezTo>
                  <a:lnTo>
                    <a:pt x="1871003" y="771628"/>
                  </a:lnTo>
                  <a:lnTo>
                    <a:pt x="1871003" y="771628"/>
                  </a:lnTo>
                  <a:lnTo>
                    <a:pt x="1871003" y="771628"/>
                  </a:lnTo>
                  <a:cubicBezTo>
                    <a:pt x="1871003" y="769284"/>
                    <a:pt x="1868658" y="752872"/>
                    <a:pt x="1871003" y="757561"/>
                  </a:cubicBezTo>
                  <a:cubicBezTo>
                    <a:pt x="1873348" y="762250"/>
                    <a:pt x="1875693" y="790386"/>
                    <a:pt x="1885071" y="799764"/>
                  </a:cubicBezTo>
                  <a:cubicBezTo>
                    <a:pt x="1894450" y="809142"/>
                    <a:pt x="1927274" y="813831"/>
                    <a:pt x="1927274" y="813831"/>
                  </a:cubicBezTo>
                  <a:lnTo>
                    <a:pt x="1927274" y="81383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B65804-0BD5-4945-A604-43E7E052B01A}"/>
                </a:ext>
              </a:extLst>
            </p:cNvPr>
            <p:cNvSpPr/>
            <p:nvPr/>
          </p:nvSpPr>
          <p:spPr>
            <a:xfrm>
              <a:off x="590846" y="3364276"/>
              <a:ext cx="2180489" cy="10811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446DFECA-D781-4078-8A32-9B628B3F5CF7}"/>
                </a:ext>
              </a:extLst>
            </p:cNvPr>
            <p:cNvSpPr/>
            <p:nvPr/>
          </p:nvSpPr>
          <p:spPr>
            <a:xfrm>
              <a:off x="562706" y="5164938"/>
              <a:ext cx="2011680" cy="7716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432C27-95E4-4C0C-97D9-0B16FE1F7F59}"/>
                </a:ext>
              </a:extLst>
            </p:cNvPr>
            <p:cNvSpPr txBox="1"/>
            <p:nvPr/>
          </p:nvSpPr>
          <p:spPr>
            <a:xfrm>
              <a:off x="281356" y="2138289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ACB85F-8A74-42F5-B1C5-0919DF462E93}"/>
                </a:ext>
              </a:extLst>
            </p:cNvPr>
            <p:cNvSpPr txBox="1"/>
            <p:nvPr/>
          </p:nvSpPr>
          <p:spPr>
            <a:xfrm>
              <a:off x="475960" y="1812384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8476DE-3B4D-4119-AF04-2A7A480D3039}"/>
                </a:ext>
              </a:extLst>
            </p:cNvPr>
            <p:cNvSpPr txBox="1"/>
            <p:nvPr/>
          </p:nvSpPr>
          <p:spPr>
            <a:xfrm>
              <a:off x="644770" y="1474768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DEA85A-8E81-4871-B330-156F356DD2D2}"/>
                </a:ext>
              </a:extLst>
            </p:cNvPr>
            <p:cNvSpPr txBox="1"/>
            <p:nvPr/>
          </p:nvSpPr>
          <p:spPr>
            <a:xfrm>
              <a:off x="912059" y="1094936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B077EE-AF9D-4B37-A819-7A512F22F50D}"/>
                </a:ext>
              </a:extLst>
            </p:cNvPr>
            <p:cNvSpPr txBox="1"/>
            <p:nvPr/>
          </p:nvSpPr>
          <p:spPr>
            <a:xfrm>
              <a:off x="1263753" y="799510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2F1077-4E62-4512-A0A1-9F24EE8E047D}"/>
                </a:ext>
              </a:extLst>
            </p:cNvPr>
            <p:cNvSpPr txBox="1"/>
            <p:nvPr/>
          </p:nvSpPr>
          <p:spPr>
            <a:xfrm>
              <a:off x="2304763" y="1502898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B9AF48-B55C-4C5D-8B12-2F4BF62486F5}"/>
                </a:ext>
              </a:extLst>
            </p:cNvPr>
            <p:cNvSpPr txBox="1"/>
            <p:nvPr/>
          </p:nvSpPr>
          <p:spPr>
            <a:xfrm>
              <a:off x="2107809" y="1221547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C03512-A5EF-43B7-9EC8-EE7BA92031CB}"/>
                </a:ext>
              </a:extLst>
            </p:cNvPr>
            <p:cNvSpPr txBox="1"/>
            <p:nvPr/>
          </p:nvSpPr>
          <p:spPr>
            <a:xfrm>
              <a:off x="1854595" y="968328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6E7C9C-2BC3-4F6B-8B75-26D81A9D9C97}"/>
                </a:ext>
              </a:extLst>
            </p:cNvPr>
            <p:cNvSpPr txBox="1"/>
            <p:nvPr/>
          </p:nvSpPr>
          <p:spPr>
            <a:xfrm>
              <a:off x="1249681" y="3289494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C08475-DEEB-46F8-AD19-ADA18F0E6710}"/>
                </a:ext>
              </a:extLst>
            </p:cNvPr>
            <p:cNvSpPr txBox="1"/>
            <p:nvPr/>
          </p:nvSpPr>
          <p:spPr>
            <a:xfrm>
              <a:off x="1502897" y="3950677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EF53AD-E6A9-45C4-837D-4FC78B1E90D4}"/>
                </a:ext>
              </a:extLst>
            </p:cNvPr>
            <p:cNvSpPr txBox="1"/>
            <p:nvPr/>
          </p:nvSpPr>
          <p:spPr>
            <a:xfrm>
              <a:off x="686976" y="3472377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E35BB7-25AF-49E4-91EC-6ECCE9E71C9B}"/>
                </a:ext>
              </a:extLst>
            </p:cNvPr>
            <p:cNvSpPr txBox="1"/>
            <p:nvPr/>
          </p:nvSpPr>
          <p:spPr>
            <a:xfrm>
              <a:off x="1756121" y="3261360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AD611A-071E-4CE0-BE0A-50527DC77624}"/>
                </a:ext>
              </a:extLst>
            </p:cNvPr>
            <p:cNvSpPr txBox="1"/>
            <p:nvPr/>
          </p:nvSpPr>
          <p:spPr>
            <a:xfrm>
              <a:off x="968329" y="3894410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909AF6-445A-4C49-A514-A582D2E851E7}"/>
                </a:ext>
              </a:extLst>
            </p:cNvPr>
            <p:cNvSpPr txBox="1"/>
            <p:nvPr/>
          </p:nvSpPr>
          <p:spPr>
            <a:xfrm>
              <a:off x="1109005" y="3570852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C23624-1129-4D08-AC70-590F5B5BEC60}"/>
                </a:ext>
              </a:extLst>
            </p:cNvPr>
            <p:cNvSpPr txBox="1"/>
            <p:nvPr/>
          </p:nvSpPr>
          <p:spPr>
            <a:xfrm>
              <a:off x="2037472" y="3486442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F931B1-2F74-4568-9800-C419F3AEF1B3}"/>
                </a:ext>
              </a:extLst>
            </p:cNvPr>
            <p:cNvSpPr txBox="1"/>
            <p:nvPr/>
          </p:nvSpPr>
          <p:spPr>
            <a:xfrm>
              <a:off x="1573240" y="3556780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CE2936-4D00-4535-AFB2-54525F04316A}"/>
                </a:ext>
              </a:extLst>
            </p:cNvPr>
            <p:cNvSpPr txBox="1"/>
            <p:nvPr/>
          </p:nvSpPr>
          <p:spPr>
            <a:xfrm>
              <a:off x="1967135" y="3838136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E70C23-65D9-4467-8F12-010B57CC9D6B}"/>
                </a:ext>
              </a:extLst>
            </p:cNvPr>
            <p:cNvSpPr txBox="1"/>
            <p:nvPr/>
          </p:nvSpPr>
          <p:spPr>
            <a:xfrm>
              <a:off x="2318829" y="3697457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7DFB0A-0CD6-4BE2-9918-23A3F8A9D282}"/>
                </a:ext>
              </a:extLst>
            </p:cNvPr>
            <p:cNvSpPr txBox="1"/>
            <p:nvPr/>
          </p:nvSpPr>
          <p:spPr>
            <a:xfrm>
              <a:off x="1249684" y="4907284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B7FA84-EF48-4B12-9447-54362F8B83C8}"/>
                </a:ext>
              </a:extLst>
            </p:cNvPr>
            <p:cNvSpPr txBox="1"/>
            <p:nvPr/>
          </p:nvSpPr>
          <p:spPr>
            <a:xfrm>
              <a:off x="1739716" y="4919004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CE8AE0-0A1E-4C1D-A828-EB6BB6851359}"/>
                </a:ext>
              </a:extLst>
            </p:cNvPr>
            <p:cNvSpPr txBox="1"/>
            <p:nvPr/>
          </p:nvSpPr>
          <p:spPr>
            <a:xfrm>
              <a:off x="2161739" y="5101888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F56BE5-FD01-4B28-AF30-72320919FFDB}"/>
                </a:ext>
              </a:extLst>
            </p:cNvPr>
            <p:cNvSpPr txBox="1"/>
            <p:nvPr/>
          </p:nvSpPr>
          <p:spPr>
            <a:xfrm>
              <a:off x="769042" y="4933075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791BD6-5742-46AE-92DD-32F339A6958C}"/>
                </a:ext>
              </a:extLst>
            </p:cNvPr>
            <p:cNvSpPr txBox="1"/>
            <p:nvPr/>
          </p:nvSpPr>
          <p:spPr>
            <a:xfrm>
              <a:off x="1528696" y="5158160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F7F7EFE-3580-40F9-B5D5-A23ADEABCF7C}"/>
                </a:ext>
              </a:extLst>
            </p:cNvPr>
            <p:cNvSpPr txBox="1"/>
            <p:nvPr/>
          </p:nvSpPr>
          <p:spPr>
            <a:xfrm>
              <a:off x="951917" y="5186296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D97AB5-A859-417E-A435-3F01F575B905}"/>
                </a:ext>
              </a:extLst>
            </p:cNvPr>
            <p:cNvSpPr txBox="1"/>
            <p:nvPr/>
          </p:nvSpPr>
          <p:spPr>
            <a:xfrm>
              <a:off x="1402084" y="5453579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03384F-3A86-4F85-8F79-49C3178E7F26}"/>
                </a:ext>
              </a:extLst>
            </p:cNvPr>
            <p:cNvSpPr txBox="1"/>
            <p:nvPr/>
          </p:nvSpPr>
          <p:spPr>
            <a:xfrm>
              <a:off x="501757" y="5115956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FDB62C-3CD3-44A1-B006-3D39C22ABF69}"/>
                </a:ext>
              </a:extLst>
            </p:cNvPr>
            <p:cNvSpPr txBox="1"/>
            <p:nvPr/>
          </p:nvSpPr>
          <p:spPr>
            <a:xfrm>
              <a:off x="1908521" y="5369171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AC9D67-5E06-4711-834D-024FF51610D7}"/>
                </a:ext>
              </a:extLst>
            </p:cNvPr>
            <p:cNvSpPr txBox="1"/>
            <p:nvPr/>
          </p:nvSpPr>
          <p:spPr>
            <a:xfrm>
              <a:off x="684631" y="5411375"/>
              <a:ext cx="520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0033CC"/>
                  </a:solidFill>
                </a:rPr>
                <a:t>+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C02F62-EC92-4508-A6C6-E618DBD86B44}"/>
                  </a:ext>
                </a:extLst>
              </p:cNvPr>
              <p:cNvSpPr txBox="1"/>
              <p:nvPr/>
            </p:nvSpPr>
            <p:spPr>
              <a:xfrm>
                <a:off x="3528628" y="151802"/>
                <a:ext cx="8187412" cy="632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If there is a charge density of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C / m over a length of a wire, then the charge in an infinitesimal length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is:  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dQ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, and total charge is:</a:t>
                </a:r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If a charge density of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s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C / m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defined over a surface, then the charge in an infinitesimal surface area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ds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is:  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dQ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s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ds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and total charge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solidFill>
                                <a:srgbClr val="0033CC"/>
                              </a:solidFill>
                            </a:rPr>
                            <m:t>ρ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0033CC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33CC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0033CC"/>
                              </a:solidFill>
                            </a:rPr>
                            <m:t>ds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If a charge density of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v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C / m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defined in a volume, then the charge in an infinitesimal volume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dv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is:  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dQ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v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dv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and total charge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solidFill>
                                <a:srgbClr val="0033CC"/>
                              </a:solidFill>
                            </a:rPr>
                            <m:t>ρ</m:t>
                          </m:r>
                          <m:r>
                            <m:rPr>
                              <m:nor/>
                            </m:rPr>
                            <a:rPr lang="en-US" sz="2400" baseline="-25000" dirty="0">
                              <a:solidFill>
                                <a:srgbClr val="0033CC"/>
                              </a:solidFill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rgbClr val="0033CC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0033CC"/>
                              </a:solidFill>
                            </a:rPr>
                            <m:t>dv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C02F62-EC92-4508-A6C6-E618DBD86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28" y="151802"/>
                <a:ext cx="8187412" cy="6322500"/>
              </a:xfrm>
              <a:prstGeom prst="rect">
                <a:avLst/>
              </a:prstGeom>
              <a:blipFill>
                <a:blip r:embed="rId2"/>
                <a:stretch>
                  <a:fillRect l="-1191" t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6EAE370-A3CC-41E8-AC16-C591489AFD7F}"/>
              </a:ext>
            </a:extLst>
          </p:cNvPr>
          <p:cNvSpPr txBox="1"/>
          <p:nvPr/>
        </p:nvSpPr>
        <p:spPr>
          <a:xfrm>
            <a:off x="703388" y="19694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3267A5-0C96-42EB-83EA-ACBDDF133CBE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88019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E48AE5-7EB5-45AB-B637-183F7DDE20AA}"/>
                  </a:ext>
                </a:extLst>
              </p:cNvPr>
              <p:cNvSpPr txBox="1"/>
              <p:nvPr/>
            </p:nvSpPr>
            <p:spPr>
              <a:xfrm>
                <a:off x="4330497" y="801846"/>
                <a:ext cx="6909586" cy="5583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For a line charge, the electric field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𝑑𝐿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where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 </a:t>
                </a:r>
                <a:r>
                  <a:rPr lang="en-US" sz="2400" dirty="0">
                    <a:solidFill>
                      <a:srgbClr val="0033CC"/>
                    </a:solidFill>
                  </a:rPr>
                  <a:t>=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 r – 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is the distance vector from the elemental charge, 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dL’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  to the field point, and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magnitude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In case of surface charge, the electric field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For a volume charge, the electric field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E48AE5-7EB5-45AB-B637-183F7DDE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497" y="801846"/>
                <a:ext cx="6909586" cy="5583836"/>
              </a:xfrm>
              <a:prstGeom prst="rect">
                <a:avLst/>
              </a:prstGeom>
              <a:blipFill>
                <a:blip r:embed="rId2"/>
                <a:stretch>
                  <a:fillRect l="-1323" t="-873" r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B1D5D50-2F26-419E-BAE5-747C745DF3B5}"/>
              </a:ext>
            </a:extLst>
          </p:cNvPr>
          <p:cNvSpPr txBox="1"/>
          <p:nvPr/>
        </p:nvSpPr>
        <p:spPr>
          <a:xfrm>
            <a:off x="4192183" y="253216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9C326A-8C13-4A92-9628-2846984EA7AE}"/>
              </a:ext>
            </a:extLst>
          </p:cNvPr>
          <p:cNvGrpSpPr/>
          <p:nvPr/>
        </p:nvGrpSpPr>
        <p:grpSpPr>
          <a:xfrm>
            <a:off x="281356" y="799510"/>
            <a:ext cx="3627125" cy="5300400"/>
            <a:chOff x="281356" y="799510"/>
            <a:chExt cx="3627125" cy="530040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957E870-4B55-45D5-AA0B-D6757359FD21}"/>
                </a:ext>
              </a:extLst>
            </p:cNvPr>
            <p:cNvGrpSpPr/>
            <p:nvPr/>
          </p:nvGrpSpPr>
          <p:grpSpPr>
            <a:xfrm>
              <a:off x="281356" y="799510"/>
              <a:ext cx="3627125" cy="5300400"/>
              <a:chOff x="281356" y="799510"/>
              <a:chExt cx="3627125" cy="530040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E62927-B028-454F-93C9-621DC690F03F}"/>
                  </a:ext>
                </a:extLst>
              </p:cNvPr>
              <p:cNvGrpSpPr/>
              <p:nvPr/>
            </p:nvGrpSpPr>
            <p:grpSpPr>
              <a:xfrm>
                <a:off x="281356" y="799510"/>
                <a:ext cx="2557977" cy="5300400"/>
                <a:chOff x="281356" y="799510"/>
                <a:chExt cx="2557977" cy="5300400"/>
              </a:xfrm>
            </p:grpSpPr>
            <p:sp>
              <p:nvSpPr>
                <p:cNvPr id="3" name="Freeform: Shape 2">
                  <a:extLst>
                    <a:ext uri="{FF2B5EF4-FFF2-40B4-BE49-F238E27FC236}">
                      <a16:creationId xmlns:a16="http://schemas.microsoft.com/office/drawing/2014/main" id="{B7A01BBB-D400-4033-BCC3-6093074DE3F3}"/>
                    </a:ext>
                  </a:extLst>
                </p:cNvPr>
                <p:cNvSpPr/>
                <p:nvPr/>
              </p:nvSpPr>
              <p:spPr>
                <a:xfrm>
                  <a:off x="548640" y="1268187"/>
                  <a:ext cx="1927274" cy="1517216"/>
                </a:xfrm>
                <a:custGeom>
                  <a:avLst/>
                  <a:gdLst>
                    <a:gd name="connsiteX0" fmla="*/ 0 w 1927274"/>
                    <a:gd name="connsiteY0" fmla="*/ 1517216 h 1517216"/>
                    <a:gd name="connsiteX1" fmla="*/ 1026942 w 1927274"/>
                    <a:gd name="connsiteY1" fmla="*/ 11973 h 1517216"/>
                    <a:gd name="connsiteX2" fmla="*/ 1871003 w 1927274"/>
                    <a:gd name="connsiteY2" fmla="*/ 771628 h 1517216"/>
                    <a:gd name="connsiteX3" fmla="*/ 1871003 w 1927274"/>
                    <a:gd name="connsiteY3" fmla="*/ 771628 h 1517216"/>
                    <a:gd name="connsiteX4" fmla="*/ 1871003 w 1927274"/>
                    <a:gd name="connsiteY4" fmla="*/ 771628 h 1517216"/>
                    <a:gd name="connsiteX5" fmla="*/ 1871003 w 1927274"/>
                    <a:gd name="connsiteY5" fmla="*/ 771628 h 1517216"/>
                    <a:gd name="connsiteX6" fmla="*/ 1871003 w 1927274"/>
                    <a:gd name="connsiteY6" fmla="*/ 757561 h 1517216"/>
                    <a:gd name="connsiteX7" fmla="*/ 1885071 w 1927274"/>
                    <a:gd name="connsiteY7" fmla="*/ 799764 h 1517216"/>
                    <a:gd name="connsiteX8" fmla="*/ 1927274 w 1927274"/>
                    <a:gd name="connsiteY8" fmla="*/ 813831 h 1517216"/>
                    <a:gd name="connsiteX9" fmla="*/ 1927274 w 1927274"/>
                    <a:gd name="connsiteY9" fmla="*/ 813831 h 1517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27274" h="1517216">
                      <a:moveTo>
                        <a:pt x="0" y="1517216"/>
                      </a:moveTo>
                      <a:cubicBezTo>
                        <a:pt x="357554" y="826727"/>
                        <a:pt x="715108" y="136238"/>
                        <a:pt x="1026942" y="11973"/>
                      </a:cubicBezTo>
                      <a:cubicBezTo>
                        <a:pt x="1338776" y="-112292"/>
                        <a:pt x="1871003" y="771628"/>
                        <a:pt x="1871003" y="771628"/>
                      </a:cubicBezTo>
                      <a:lnTo>
                        <a:pt x="1871003" y="771628"/>
                      </a:lnTo>
                      <a:lnTo>
                        <a:pt x="1871003" y="771628"/>
                      </a:lnTo>
                      <a:lnTo>
                        <a:pt x="1871003" y="771628"/>
                      </a:lnTo>
                      <a:cubicBezTo>
                        <a:pt x="1871003" y="769284"/>
                        <a:pt x="1868658" y="752872"/>
                        <a:pt x="1871003" y="757561"/>
                      </a:cubicBezTo>
                      <a:cubicBezTo>
                        <a:pt x="1873348" y="762250"/>
                        <a:pt x="1875693" y="790386"/>
                        <a:pt x="1885071" y="799764"/>
                      </a:cubicBezTo>
                      <a:cubicBezTo>
                        <a:pt x="1894450" y="809142"/>
                        <a:pt x="1927274" y="813831"/>
                        <a:pt x="1927274" y="813831"/>
                      </a:cubicBezTo>
                      <a:lnTo>
                        <a:pt x="1927274" y="813831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75590AEC-6613-44C6-82A4-7CDA1CADA16B}"/>
                    </a:ext>
                  </a:extLst>
                </p:cNvPr>
                <p:cNvSpPr/>
                <p:nvPr/>
              </p:nvSpPr>
              <p:spPr>
                <a:xfrm>
                  <a:off x="590846" y="3364276"/>
                  <a:ext cx="2180489" cy="108111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C81A9CEB-5E16-4DEE-BA51-BCDAD9C2FDE6}"/>
                    </a:ext>
                  </a:extLst>
                </p:cNvPr>
                <p:cNvSpPr/>
                <p:nvPr/>
              </p:nvSpPr>
              <p:spPr>
                <a:xfrm>
                  <a:off x="562706" y="5164938"/>
                  <a:ext cx="2011680" cy="771628"/>
                </a:xfrm>
                <a:prstGeom prst="ca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A3E842F-C2D1-4D66-80DF-7C2F224DEA81}"/>
                    </a:ext>
                  </a:extLst>
                </p:cNvPr>
                <p:cNvSpPr txBox="1"/>
                <p:nvPr/>
              </p:nvSpPr>
              <p:spPr>
                <a:xfrm>
                  <a:off x="281356" y="2138289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AA28117-84E2-44F7-8700-D8E2364F40EA}"/>
                    </a:ext>
                  </a:extLst>
                </p:cNvPr>
                <p:cNvSpPr txBox="1"/>
                <p:nvPr/>
              </p:nvSpPr>
              <p:spPr>
                <a:xfrm>
                  <a:off x="475960" y="1812384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0D04C7D-5299-40FE-8D4C-30C9A726C0A9}"/>
                    </a:ext>
                  </a:extLst>
                </p:cNvPr>
                <p:cNvSpPr txBox="1"/>
                <p:nvPr/>
              </p:nvSpPr>
              <p:spPr>
                <a:xfrm>
                  <a:off x="644770" y="1474768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3FC3E32-4A96-4DF1-AE81-90081C9C0708}"/>
                    </a:ext>
                  </a:extLst>
                </p:cNvPr>
                <p:cNvSpPr txBox="1"/>
                <p:nvPr/>
              </p:nvSpPr>
              <p:spPr>
                <a:xfrm>
                  <a:off x="912059" y="1094936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EFCD6A-671B-4D76-984C-FB7BF4377A71}"/>
                    </a:ext>
                  </a:extLst>
                </p:cNvPr>
                <p:cNvSpPr txBox="1"/>
                <p:nvPr/>
              </p:nvSpPr>
              <p:spPr>
                <a:xfrm>
                  <a:off x="1263753" y="799510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1C0A111-86C4-4B90-A31D-14748CCD9F9B}"/>
                    </a:ext>
                  </a:extLst>
                </p:cNvPr>
                <p:cNvSpPr txBox="1"/>
                <p:nvPr/>
              </p:nvSpPr>
              <p:spPr>
                <a:xfrm>
                  <a:off x="2304763" y="1502898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CAB74F-AE25-4324-A767-4C803850A690}"/>
                    </a:ext>
                  </a:extLst>
                </p:cNvPr>
                <p:cNvSpPr txBox="1"/>
                <p:nvPr/>
              </p:nvSpPr>
              <p:spPr>
                <a:xfrm>
                  <a:off x="2107809" y="1221547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95DD41-E98F-466B-9BDB-29D471E45CFE}"/>
                    </a:ext>
                  </a:extLst>
                </p:cNvPr>
                <p:cNvSpPr txBox="1"/>
                <p:nvPr/>
              </p:nvSpPr>
              <p:spPr>
                <a:xfrm>
                  <a:off x="1854595" y="968328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453717-91CC-459F-8344-DACECD827109}"/>
                    </a:ext>
                  </a:extLst>
                </p:cNvPr>
                <p:cNvSpPr txBox="1"/>
                <p:nvPr/>
              </p:nvSpPr>
              <p:spPr>
                <a:xfrm>
                  <a:off x="1249681" y="3289494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0FC47E-F2EB-4C89-89DD-01B81218EFB8}"/>
                    </a:ext>
                  </a:extLst>
                </p:cNvPr>
                <p:cNvSpPr txBox="1"/>
                <p:nvPr/>
              </p:nvSpPr>
              <p:spPr>
                <a:xfrm>
                  <a:off x="1502897" y="3950677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D85F73-7A2A-4521-8DDB-47E0732835DF}"/>
                    </a:ext>
                  </a:extLst>
                </p:cNvPr>
                <p:cNvSpPr txBox="1"/>
                <p:nvPr/>
              </p:nvSpPr>
              <p:spPr>
                <a:xfrm>
                  <a:off x="686976" y="3472377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BD775B9-4C36-4703-BE02-43B5873996BD}"/>
                    </a:ext>
                  </a:extLst>
                </p:cNvPr>
                <p:cNvSpPr txBox="1"/>
                <p:nvPr/>
              </p:nvSpPr>
              <p:spPr>
                <a:xfrm>
                  <a:off x="1756121" y="3261360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A950E84-5FEF-4E67-8988-FDD6E5E1AF25}"/>
                    </a:ext>
                  </a:extLst>
                </p:cNvPr>
                <p:cNvSpPr txBox="1"/>
                <p:nvPr/>
              </p:nvSpPr>
              <p:spPr>
                <a:xfrm>
                  <a:off x="968329" y="3894410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756C81E-EE6C-4D68-9119-CB107BE423F3}"/>
                    </a:ext>
                  </a:extLst>
                </p:cNvPr>
                <p:cNvSpPr txBox="1"/>
                <p:nvPr/>
              </p:nvSpPr>
              <p:spPr>
                <a:xfrm>
                  <a:off x="926121" y="3570852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4ECF092-CE91-4A3E-9A5C-8AF5CF1C88F4}"/>
                    </a:ext>
                  </a:extLst>
                </p:cNvPr>
                <p:cNvSpPr txBox="1"/>
                <p:nvPr/>
              </p:nvSpPr>
              <p:spPr>
                <a:xfrm>
                  <a:off x="2037472" y="3486442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A152E9-8A4E-4475-8536-98D90D0147A2}"/>
                    </a:ext>
                  </a:extLst>
                </p:cNvPr>
                <p:cNvSpPr txBox="1"/>
                <p:nvPr/>
              </p:nvSpPr>
              <p:spPr>
                <a:xfrm>
                  <a:off x="1221541" y="3697460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02AA79-A201-4B51-BAF4-9700D08406E3}"/>
                    </a:ext>
                  </a:extLst>
                </p:cNvPr>
                <p:cNvSpPr txBox="1"/>
                <p:nvPr/>
              </p:nvSpPr>
              <p:spPr>
                <a:xfrm>
                  <a:off x="1967135" y="3838136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AB0A3F0-58F0-4790-8A7F-F58A92F3D8D6}"/>
                    </a:ext>
                  </a:extLst>
                </p:cNvPr>
                <p:cNvSpPr txBox="1"/>
                <p:nvPr/>
              </p:nvSpPr>
              <p:spPr>
                <a:xfrm>
                  <a:off x="2318829" y="3697457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CBFC3C-7633-45C2-81BC-6EC3FF44C37C}"/>
                    </a:ext>
                  </a:extLst>
                </p:cNvPr>
                <p:cNvSpPr txBox="1"/>
                <p:nvPr/>
              </p:nvSpPr>
              <p:spPr>
                <a:xfrm>
                  <a:off x="1249684" y="4907284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A463F4A-F081-42AC-9164-9B1C3E7CA7AF}"/>
                    </a:ext>
                  </a:extLst>
                </p:cNvPr>
                <p:cNvSpPr txBox="1"/>
                <p:nvPr/>
              </p:nvSpPr>
              <p:spPr>
                <a:xfrm>
                  <a:off x="1739716" y="4919004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589A6C-19C6-489F-BC53-5D5C3062B622}"/>
                    </a:ext>
                  </a:extLst>
                </p:cNvPr>
                <p:cNvSpPr txBox="1"/>
                <p:nvPr/>
              </p:nvSpPr>
              <p:spPr>
                <a:xfrm>
                  <a:off x="2161739" y="5101888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8633B34-4C99-433E-9187-4B6A8A351E48}"/>
                    </a:ext>
                  </a:extLst>
                </p:cNvPr>
                <p:cNvSpPr txBox="1"/>
                <p:nvPr/>
              </p:nvSpPr>
              <p:spPr>
                <a:xfrm>
                  <a:off x="769042" y="4933075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E9E74D-B305-4E34-8353-E6BF61132461}"/>
                    </a:ext>
                  </a:extLst>
                </p:cNvPr>
                <p:cNvSpPr txBox="1"/>
                <p:nvPr/>
              </p:nvSpPr>
              <p:spPr>
                <a:xfrm>
                  <a:off x="1528696" y="5045616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29866BF-3A4E-42AD-814D-DEB0ED2534B4}"/>
                    </a:ext>
                  </a:extLst>
                </p:cNvPr>
                <p:cNvSpPr txBox="1"/>
                <p:nvPr/>
              </p:nvSpPr>
              <p:spPr>
                <a:xfrm>
                  <a:off x="951917" y="5186296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FF1B2BE-C31A-4065-B0A6-0F6D00EFF38A}"/>
                    </a:ext>
                  </a:extLst>
                </p:cNvPr>
                <p:cNvSpPr txBox="1"/>
                <p:nvPr/>
              </p:nvSpPr>
              <p:spPr>
                <a:xfrm>
                  <a:off x="994120" y="5453579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2261161-2946-49FF-84E2-E7ED93DFB37E}"/>
                    </a:ext>
                  </a:extLst>
                </p:cNvPr>
                <p:cNvSpPr txBox="1"/>
                <p:nvPr/>
              </p:nvSpPr>
              <p:spPr>
                <a:xfrm>
                  <a:off x="501757" y="5115956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87E7C44-0993-47D4-8398-42CAACE7825D}"/>
                    </a:ext>
                  </a:extLst>
                </p:cNvPr>
                <p:cNvSpPr txBox="1"/>
                <p:nvPr/>
              </p:nvSpPr>
              <p:spPr>
                <a:xfrm>
                  <a:off x="1908521" y="5369171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CF16BDC-ECD4-4B2C-8F15-D6BFCB0BC8BB}"/>
                    </a:ext>
                  </a:extLst>
                </p:cNvPr>
                <p:cNvSpPr txBox="1"/>
                <p:nvPr/>
              </p:nvSpPr>
              <p:spPr>
                <a:xfrm>
                  <a:off x="684631" y="5411375"/>
                  <a:ext cx="5205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rgbClr val="0033CC"/>
                      </a:solidFill>
                    </a:rPr>
                    <a:t>+</a:t>
                  </a: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CD3457-CB8D-41C3-BA96-B6899FD339F7}"/>
                  </a:ext>
                </a:extLst>
              </p:cNvPr>
              <p:cNvCxnSpPr/>
              <p:nvPr/>
            </p:nvCxnSpPr>
            <p:spPr>
              <a:xfrm>
                <a:off x="801860" y="2278966"/>
                <a:ext cx="2433709" cy="3376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F9B8DB8-74E0-4FF0-98C6-80930F72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49200" y="3472377"/>
                <a:ext cx="1509926" cy="43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CDF18F7-ECBC-46FD-B72B-9C03085BE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4314" y="5172224"/>
                <a:ext cx="1509926" cy="4353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80F1290-0556-4035-B803-714DD9B2FF6E}"/>
                  </a:ext>
                </a:extLst>
              </p:cNvPr>
              <p:cNvSpPr txBox="1"/>
              <p:nvPr/>
            </p:nvSpPr>
            <p:spPr>
              <a:xfrm>
                <a:off x="3010486" y="2209417"/>
                <a:ext cx="604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P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E26CDB0-E681-4158-8187-E61C68D4D7F8}"/>
                  </a:ext>
                </a:extLst>
              </p:cNvPr>
              <p:cNvSpPr txBox="1"/>
              <p:nvPr/>
            </p:nvSpPr>
            <p:spPr>
              <a:xfrm>
                <a:off x="3261362" y="3135541"/>
                <a:ext cx="604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P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3E4CABF-5B4A-429F-A196-B38CC5FF4C07}"/>
                  </a:ext>
                </a:extLst>
              </p:cNvPr>
              <p:cNvSpPr txBox="1"/>
              <p:nvPr/>
            </p:nvSpPr>
            <p:spPr>
              <a:xfrm>
                <a:off x="3303564" y="4781463"/>
                <a:ext cx="604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P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B3C657-9FEE-4FED-B889-7D5D2E540B29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V="1">
                <a:off x="736212" y="2149229"/>
                <a:ext cx="175847" cy="309486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43D4A2-E8AF-493C-AC96-47DBA69500DF}"/>
                  </a:ext>
                </a:extLst>
              </p:cNvPr>
              <p:cNvSpPr/>
              <p:nvPr/>
            </p:nvSpPr>
            <p:spPr>
              <a:xfrm>
                <a:off x="1922588" y="3795933"/>
                <a:ext cx="225080" cy="15474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8D6AAE2F-A855-4545-944B-233379C9829E}"/>
                  </a:ext>
                </a:extLst>
              </p:cNvPr>
              <p:cNvSpPr/>
              <p:nvPr/>
            </p:nvSpPr>
            <p:spPr>
              <a:xfrm>
                <a:off x="1854595" y="5453579"/>
                <a:ext cx="206326" cy="294640"/>
              </a:xfrm>
              <a:prstGeom prst="cub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BF64EA-8F1D-41FE-B3E0-ECDA35BCA9B1}"/>
                  </a:ext>
                </a:extLst>
              </p:cNvPr>
              <p:cNvSpPr txBox="1"/>
              <p:nvPr/>
            </p:nvSpPr>
            <p:spPr>
              <a:xfrm>
                <a:off x="1430223" y="3625952"/>
                <a:ext cx="651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err="1"/>
                  <a:t>dS’</a:t>
                </a:r>
                <a:endParaRPr lang="en-US" sz="2400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E4DEFA-30DF-47B9-86D4-95AFDEC9C8BD}"/>
                  </a:ext>
                </a:extLst>
              </p:cNvPr>
              <p:cNvSpPr txBox="1"/>
              <p:nvPr/>
            </p:nvSpPr>
            <p:spPr>
              <a:xfrm>
                <a:off x="644766" y="2357515"/>
                <a:ext cx="6517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dL’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05F6D66-AF31-484A-9993-DB31D9068C09}"/>
                  </a:ext>
                </a:extLst>
              </p:cNvPr>
              <p:cNvSpPr txBox="1"/>
              <p:nvPr/>
            </p:nvSpPr>
            <p:spPr>
              <a:xfrm>
                <a:off x="1334096" y="5382072"/>
                <a:ext cx="562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dv’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B3D857-4E60-47FB-A5E4-F745BA9673FD}"/>
                  </a:ext>
                </a:extLst>
              </p:cNvPr>
              <p:cNvSpPr txBox="1"/>
              <p:nvPr/>
            </p:nvSpPr>
            <p:spPr>
              <a:xfrm>
                <a:off x="1627150" y="2052329"/>
                <a:ext cx="124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R = r - r’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C917AD-4D16-4265-BB66-73485493A9A4}"/>
                  </a:ext>
                </a:extLst>
              </p:cNvPr>
              <p:cNvSpPr txBox="1"/>
              <p:nvPr/>
            </p:nvSpPr>
            <p:spPr>
              <a:xfrm>
                <a:off x="2738515" y="3273875"/>
                <a:ext cx="604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513D1E-5293-4556-9B47-DCB5E1C2E2B8}"/>
                  </a:ext>
                </a:extLst>
              </p:cNvPr>
              <p:cNvSpPr txBox="1"/>
              <p:nvPr/>
            </p:nvSpPr>
            <p:spPr>
              <a:xfrm>
                <a:off x="2808851" y="4933863"/>
                <a:ext cx="6049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R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F4510C-3242-499F-B7D9-74B49BD16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7135" y="2616591"/>
              <a:ext cx="1268434" cy="32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35D2FE-8624-4F42-8C10-BC132FA547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2059" y="2357515"/>
              <a:ext cx="1055077" cy="582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FC45E3-E0F6-403D-AD42-3428924A9937}"/>
                </a:ext>
              </a:extLst>
            </p:cNvPr>
            <p:cNvSpPr txBox="1"/>
            <p:nvPr/>
          </p:nvSpPr>
          <p:spPr>
            <a:xfrm>
              <a:off x="2806507" y="2624416"/>
              <a:ext cx="604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r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87E452-93BB-4A27-941E-53B0D60D0CFE}"/>
                </a:ext>
              </a:extLst>
            </p:cNvPr>
            <p:cNvSpPr txBox="1"/>
            <p:nvPr/>
          </p:nvSpPr>
          <p:spPr>
            <a:xfrm>
              <a:off x="1118386" y="2554082"/>
              <a:ext cx="604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r’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DD80CB8-5598-6FCC-5F06-F296AF5EA92D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75076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67876D-499E-4FE2-AAA7-4106C83A5177}"/>
                  </a:ext>
                </a:extLst>
              </p:cNvPr>
              <p:cNvSpPr txBox="1"/>
              <p:nvPr/>
            </p:nvSpPr>
            <p:spPr>
              <a:xfrm>
                <a:off x="478301" y="872192"/>
                <a:ext cx="10972801" cy="83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Example:</a:t>
                </a:r>
                <a:r>
                  <a:rPr lang="en-US" sz="2400" dirty="0">
                    <a:solidFill>
                      <a:srgbClr val="0033CC"/>
                    </a:solidFill>
                  </a:rPr>
                  <a:t> Find the total charge in the cylinder of height 30 cm and radius 10 cm, if the charge density inside the cylinder is given by: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C/m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3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67876D-499E-4FE2-AAA7-4106C83A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" y="872192"/>
                <a:ext cx="10972801" cy="835165"/>
              </a:xfrm>
              <a:prstGeom prst="rect">
                <a:avLst/>
              </a:prstGeom>
              <a:blipFill>
                <a:blip r:embed="rId2"/>
                <a:stretch>
                  <a:fillRect l="-833" t="-583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C9319-4801-4B94-B61E-CA9FA88031A4}"/>
                  </a:ext>
                </a:extLst>
              </p:cNvPr>
              <p:cNvSpPr txBox="1"/>
              <p:nvPr/>
            </p:nvSpPr>
            <p:spPr>
              <a:xfrm>
                <a:off x="4263832" y="1842856"/>
                <a:ext cx="7725084" cy="464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0033CC"/>
                    </a:solidFill>
                  </a:rPr>
                  <a:t> The problem can be solved easily in cylindrical coordinates. Hence the charge density is expressed as: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100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since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  total charge enclosed in the cylinder is: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where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the infinitesimal volume in cylindrical coordinates. So,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nary>
                          <m:naryPr>
                            <m:chr m:val="∭"/>
                            <m:limLoc m:val="undOvr"/>
                            <m:subHide m:val="on"/>
                            <m:supHide m:val="on"/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l-GR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limits of integration are: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 to 0.1 m,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 to 2</a:t>
                </a:r>
                <a:r>
                  <a:rPr lang="el-GR" sz="2400" dirty="0">
                    <a:solidFill>
                      <a:srgbClr val="0033CC"/>
                    </a:solidFill>
                  </a:rPr>
                  <a:t>π</a:t>
                </a:r>
                <a:r>
                  <a:rPr lang="en-US" sz="2400" dirty="0">
                    <a:solidFill>
                      <a:srgbClr val="0033CC"/>
                    </a:solidFill>
                  </a:rPr>
                  <a:t> rad, and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 to 0.3 m. Integrating, we get 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3.43 C.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5C9319-4801-4B94-B61E-CA9FA880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32" y="1842856"/>
                <a:ext cx="7725084" cy="4648324"/>
              </a:xfrm>
              <a:prstGeom prst="rect">
                <a:avLst/>
              </a:prstGeom>
              <a:blipFill>
                <a:blip r:embed="rId3"/>
                <a:stretch>
                  <a:fillRect l="-1183" t="-1048" r="-1341" b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B98AC14-ACB6-43AE-BC94-957D61ADCC17}"/>
              </a:ext>
            </a:extLst>
          </p:cNvPr>
          <p:cNvGrpSpPr/>
          <p:nvPr/>
        </p:nvGrpSpPr>
        <p:grpSpPr>
          <a:xfrm>
            <a:off x="492367" y="2250831"/>
            <a:ext cx="3376251" cy="3513470"/>
            <a:chOff x="309490" y="1856935"/>
            <a:chExt cx="3617427" cy="375262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8D9A80-E0D5-4B3F-8275-7C644FA61C96}"/>
                </a:ext>
              </a:extLst>
            </p:cNvPr>
            <p:cNvGrpSpPr/>
            <p:nvPr/>
          </p:nvGrpSpPr>
          <p:grpSpPr>
            <a:xfrm>
              <a:off x="309490" y="1856935"/>
              <a:ext cx="3617427" cy="3752621"/>
              <a:chOff x="309490" y="1856935"/>
              <a:chExt cx="3617427" cy="37526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10B326-FB29-4593-AAAB-0B379F30E9C8}"/>
                  </a:ext>
                </a:extLst>
              </p:cNvPr>
              <p:cNvGrpSpPr/>
              <p:nvPr/>
            </p:nvGrpSpPr>
            <p:grpSpPr>
              <a:xfrm>
                <a:off x="311076" y="1856935"/>
                <a:ext cx="3615841" cy="3752621"/>
                <a:chOff x="606494" y="1427882"/>
                <a:chExt cx="4538896" cy="463183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FEAC2E-709B-40D9-ACE3-E66573101665}"/>
                    </a:ext>
                  </a:extLst>
                </p:cNvPr>
                <p:cNvGrpSpPr/>
                <p:nvPr/>
              </p:nvGrpSpPr>
              <p:grpSpPr>
                <a:xfrm>
                  <a:off x="606494" y="1427882"/>
                  <a:ext cx="4538896" cy="4631839"/>
                  <a:chOff x="606494" y="1427882"/>
                  <a:chExt cx="4538896" cy="463183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B100E76A-0B90-474E-88F9-9A47A255F8CC}"/>
                      </a:ext>
                    </a:extLst>
                  </p:cNvPr>
                  <p:cNvGrpSpPr/>
                  <p:nvPr/>
                </p:nvGrpSpPr>
                <p:grpSpPr>
                  <a:xfrm>
                    <a:off x="606494" y="1427882"/>
                    <a:ext cx="4538896" cy="4631839"/>
                    <a:chOff x="2004643" y="822971"/>
                    <a:chExt cx="4538896" cy="4631839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6D1CABB5-A1E8-4FFF-9E1D-BB20D2EAB7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70402" y="1378634"/>
                      <a:ext cx="3870404" cy="4076176"/>
                      <a:chOff x="1273123" y="140677"/>
                      <a:chExt cx="3870404" cy="4076176"/>
                    </a:xfrm>
                  </p:grpSpPr>
                  <p:grpSp>
                    <p:nvGrpSpPr>
                      <p:cNvPr id="30" name="Group 29">
                        <a:extLst>
                          <a:ext uri="{FF2B5EF4-FFF2-40B4-BE49-F238E27FC236}">
                            <a16:creationId xmlns:a16="http://schemas.microsoft.com/office/drawing/2014/main" id="{9490AC28-0851-4741-81BF-E864EB7AFB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73123" y="140677"/>
                        <a:ext cx="3870404" cy="4076176"/>
                        <a:chOff x="1273123" y="140677"/>
                        <a:chExt cx="3870404" cy="4076176"/>
                      </a:xfrm>
                    </p:grpSpPr>
                    <p:cxnSp>
                      <p:nvCxnSpPr>
                        <p:cNvPr id="35" name="Straight Arrow Connector 34">
                          <a:extLst>
                            <a:ext uri="{FF2B5EF4-FFF2-40B4-BE49-F238E27FC236}">
                              <a16:creationId xmlns:a16="http://schemas.microsoft.com/office/drawing/2014/main" id="{CEBB4683-82DE-44AE-904A-A2E5793D404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2862" y="3066757"/>
                          <a:ext cx="2470665" cy="1384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Arrow Connector 35">
                          <a:extLst>
                            <a:ext uri="{FF2B5EF4-FFF2-40B4-BE49-F238E27FC236}">
                              <a16:creationId xmlns:a16="http://schemas.microsoft.com/office/drawing/2014/main" id="{28E2D5FB-69D9-42FC-8B7D-47AE50CFF4C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684580" y="140677"/>
                          <a:ext cx="14192" cy="2923736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Arrow Connector 36">
                          <a:extLst>
                            <a:ext uri="{FF2B5EF4-FFF2-40B4-BE49-F238E27FC236}">
                              <a16:creationId xmlns:a16="http://schemas.microsoft.com/office/drawing/2014/main" id="{DBC276AA-40F2-4A52-9A44-C743512B87D8}"/>
                            </a:ext>
                          </a:extLst>
                        </p:cNvPr>
                        <p:cNvCxnSpPr>
                          <a:cxnSpLocks/>
                          <a:endCxn id="26" idx="2"/>
                        </p:cNvCxnSpPr>
                        <p:nvPr/>
                      </p:nvCxnSpPr>
                      <p:spPr>
                        <a:xfrm flipH="1">
                          <a:off x="1273123" y="3061951"/>
                          <a:ext cx="1427990" cy="115490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2A18EED4-D22F-46BD-A7A7-5D6D6E5CD98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701110" y="1603402"/>
                        <a:ext cx="984625" cy="80666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F291954F-FEAC-473B-AF76-AE831A91EF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2021" y="3856495"/>
                      <a:ext cx="731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15C68B4-2B18-4F16-8D02-8B0D5792A3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4643" y="5085478"/>
                      <a:ext cx="731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x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7144DCB-68F1-40AE-988C-0DA519E8F8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6498" y="822971"/>
                      <a:ext cx="731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z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28" name="Arc 27">
                      <a:extLst>
                        <a:ext uri="{FF2B5EF4-FFF2-40B4-BE49-F238E27FC236}">
                          <a16:creationId xmlns:a16="http://schemas.microsoft.com/office/drawing/2014/main" id="{87302A7A-23BF-48C6-B9E9-5EC25E025229}"/>
                        </a:ext>
                      </a:extLst>
                    </p:cNvPr>
                    <p:cNvSpPr/>
                    <p:nvPr/>
                  </p:nvSpPr>
                  <p:spPr>
                    <a:xfrm rot="1092472" flipV="1">
                      <a:off x="2207040" y="2683790"/>
                      <a:ext cx="2534421" cy="1864887"/>
                    </a:xfrm>
                    <a:prstGeom prst="arc">
                      <a:avLst>
                        <a:gd name="adj1" fmla="val 17157398"/>
                        <a:gd name="adj2" fmla="val 19269045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5E094E9-FFDC-4398-B5D4-EAB44CDF71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84914" y="4457123"/>
                      <a:ext cx="621325" cy="6897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l-GR" sz="2800" i="1" dirty="0"/>
                        <a:t>φ</a:t>
                      </a:r>
                      <a:endParaRPr lang="en-US" sz="2800" i="1" dirty="0"/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A0C33217-5883-4CC2-8229-6A4CC83287E1}"/>
                      </a:ext>
                    </a:extLst>
                  </p:cNvPr>
                  <p:cNvSpPr txBox="1"/>
                  <p:nvPr/>
                </p:nvSpPr>
                <p:spPr>
                  <a:xfrm>
                    <a:off x="2028287" y="3688597"/>
                    <a:ext cx="731518" cy="6897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i="1" dirty="0"/>
                      <a:t>z</a:t>
                    </a:r>
                    <a:endParaRPr lang="en-US" sz="2800" i="1" baseline="-25000" dirty="0"/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DD04D95-E56B-40AF-9828-8DDB6B30138E}"/>
                    </a:ext>
                  </a:extLst>
                </p:cNvPr>
                <p:cNvCxnSpPr/>
                <p:nvPr/>
              </p:nvCxnSpPr>
              <p:spPr>
                <a:xfrm flipH="1">
                  <a:off x="1338012" y="5690389"/>
                  <a:ext cx="201637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A5D6B4E-D8E2-42E3-8BF6-8E46FA0AA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2525" y="4904818"/>
                  <a:ext cx="1165266" cy="785572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D8855F-BE37-49E0-99B7-37F1A2C1560F}"/>
                    </a:ext>
                  </a:extLst>
                </p:cNvPr>
                <p:cNvSpPr txBox="1"/>
                <p:nvPr/>
              </p:nvSpPr>
              <p:spPr>
                <a:xfrm>
                  <a:off x="2908909" y="3345961"/>
                  <a:ext cx="731518" cy="6897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i="1" dirty="0"/>
                    <a:t>ρ</a:t>
                  </a:r>
                  <a:endParaRPr lang="en-US" sz="2800" i="1" baseline="-25000" dirty="0"/>
                </a:p>
              </p:txBody>
            </p:sp>
          </p:grp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A122BD27-9C31-4D2E-8AF5-B64BE36DD3A5}"/>
                  </a:ext>
                </a:extLst>
              </p:cNvPr>
              <p:cNvSpPr/>
              <p:nvPr/>
            </p:nvSpPr>
            <p:spPr>
              <a:xfrm>
                <a:off x="309490" y="2681351"/>
                <a:ext cx="2746890" cy="2848954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706C31-1073-4307-8344-F31C5266A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1463" y="4153130"/>
              <a:ext cx="11306" cy="11572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DF172DA-DB32-4289-91A5-3E4B917117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1996" y="4671529"/>
              <a:ext cx="830421" cy="6364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CDF1ADA-DA91-4E1B-B392-AF49BD58472D}"/>
              </a:ext>
            </a:extLst>
          </p:cNvPr>
          <p:cNvSpPr txBox="1"/>
          <p:nvPr/>
        </p:nvSpPr>
        <p:spPr>
          <a:xfrm>
            <a:off x="534570" y="436104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4B4FF6-0E4F-58BF-4915-492E4BF5D367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82176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C4432-FD25-4479-B268-BB03A1D057EB}"/>
              </a:ext>
            </a:extLst>
          </p:cNvPr>
          <p:cNvSpPr txBox="1"/>
          <p:nvPr/>
        </p:nvSpPr>
        <p:spPr>
          <a:xfrm>
            <a:off x="478301" y="928467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33CC"/>
                </a:solidFill>
              </a:rPr>
              <a:t>Example</a:t>
            </a:r>
            <a:r>
              <a:rPr lang="en-US" sz="2400" dirty="0">
                <a:solidFill>
                  <a:srgbClr val="0033CC"/>
                </a:solidFill>
              </a:rPr>
              <a:t>: A charge of </a:t>
            </a:r>
            <a:r>
              <a:rPr lang="en-US" sz="2400" i="1" dirty="0">
                <a:solidFill>
                  <a:srgbClr val="0033CC"/>
                </a:solidFill>
              </a:rPr>
              <a:t>Q</a:t>
            </a:r>
            <a:r>
              <a:rPr lang="en-US" sz="2400" dirty="0">
                <a:solidFill>
                  <a:srgbClr val="0033CC"/>
                </a:solidFill>
              </a:rPr>
              <a:t> is uniformly distributed over a thin wire of length </a:t>
            </a:r>
            <a:r>
              <a:rPr lang="en-US" sz="2400" i="1" dirty="0">
                <a:solidFill>
                  <a:srgbClr val="0033CC"/>
                </a:solidFill>
              </a:rPr>
              <a:t>L</a:t>
            </a:r>
            <a:r>
              <a:rPr lang="en-US" sz="2400" dirty="0">
                <a:solidFill>
                  <a:srgbClr val="0033CC"/>
                </a:solidFill>
              </a:rPr>
              <a:t>. Determine the field at the point P shown in the figure.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219623-D587-4386-9468-2B24874A41C7}"/>
                  </a:ext>
                </a:extLst>
              </p:cNvPr>
              <p:cNvSpPr txBox="1"/>
              <p:nvPr/>
            </p:nvSpPr>
            <p:spPr>
              <a:xfrm>
                <a:off x="588497" y="3303554"/>
                <a:ext cx="10972801" cy="3037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Let    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L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C / m be the uniform charge density on the wire. Hence charge in the infinitesimal length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will be    (</a:t>
                </a:r>
                <a:r>
                  <a:rPr lang="el-GR" sz="2400" i="1" dirty="0">
                    <a:solidFill>
                      <a:srgbClr val="0033CC"/>
                    </a:solidFill>
                  </a:rPr>
                  <a:t>ρ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L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dx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 C. Infinitesimal field produced by this charge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𝒅𝑬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where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–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= (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–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(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–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x)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     and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(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–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x). </a:t>
                </a:r>
                <a:r>
                  <a:rPr lang="en-US" sz="2400" dirty="0">
                    <a:solidFill>
                      <a:srgbClr val="0033CC"/>
                    </a:solidFill>
                  </a:rPr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𝒅𝑬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219623-D587-4386-9468-2B24874A4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7" y="3303554"/>
                <a:ext cx="10972801" cy="3037691"/>
              </a:xfrm>
              <a:prstGeom prst="rect">
                <a:avLst/>
              </a:prstGeom>
              <a:blipFill>
                <a:blip r:embed="rId2"/>
                <a:stretch>
                  <a:fillRect l="-889" t="-160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4FC497A-A3FA-4151-8E40-208A11069B55}"/>
              </a:ext>
            </a:extLst>
          </p:cNvPr>
          <p:cNvGrpSpPr/>
          <p:nvPr/>
        </p:nvGrpSpPr>
        <p:grpSpPr>
          <a:xfrm>
            <a:off x="1625151" y="1866325"/>
            <a:ext cx="9357029" cy="1448754"/>
            <a:chOff x="1625151" y="1613101"/>
            <a:chExt cx="9357029" cy="14487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6AAED53-9E68-4CB2-8F38-C3C4490D695A}"/>
                </a:ext>
              </a:extLst>
            </p:cNvPr>
            <p:cNvGrpSpPr/>
            <p:nvPr/>
          </p:nvGrpSpPr>
          <p:grpSpPr>
            <a:xfrm>
              <a:off x="2670513" y="1690473"/>
              <a:ext cx="8311667" cy="1371382"/>
              <a:chOff x="1587302" y="1845217"/>
              <a:chExt cx="8311667" cy="137138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3C3354B-A1BD-4DD3-B381-5FB7B15FDE7B}"/>
                  </a:ext>
                </a:extLst>
              </p:cNvPr>
              <p:cNvCxnSpPr/>
              <p:nvPr/>
            </p:nvCxnSpPr>
            <p:spPr>
              <a:xfrm>
                <a:off x="1589649" y="2335237"/>
                <a:ext cx="7793502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24F7315-ADED-426D-83C1-06D6C4157F4B}"/>
                  </a:ext>
                </a:extLst>
              </p:cNvPr>
              <p:cNvCxnSpPr/>
              <p:nvPr/>
            </p:nvCxnSpPr>
            <p:spPr>
              <a:xfrm>
                <a:off x="1589649" y="2335237"/>
                <a:ext cx="5275385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5FEC222-D67A-4EEC-9FB6-21203A73D2A0}"/>
                  </a:ext>
                </a:extLst>
              </p:cNvPr>
              <p:cNvCxnSpPr/>
              <p:nvPr/>
            </p:nvCxnSpPr>
            <p:spPr>
              <a:xfrm>
                <a:off x="1589649" y="1871003"/>
                <a:ext cx="0" cy="942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C10D279-0B24-465D-B0EE-581B4ECC3FFD}"/>
                  </a:ext>
                </a:extLst>
              </p:cNvPr>
              <p:cNvCxnSpPr/>
              <p:nvPr/>
            </p:nvCxnSpPr>
            <p:spPr>
              <a:xfrm>
                <a:off x="6834566" y="1882723"/>
                <a:ext cx="0" cy="942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91D2C18-6E04-4662-9342-F0A78449DC8B}"/>
                  </a:ext>
                </a:extLst>
              </p:cNvPr>
              <p:cNvCxnSpPr/>
              <p:nvPr/>
            </p:nvCxnSpPr>
            <p:spPr>
              <a:xfrm>
                <a:off x="9366749" y="1882723"/>
                <a:ext cx="0" cy="9425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FF3827-7D22-4786-91E7-F0D6820D59D6}"/>
                  </a:ext>
                </a:extLst>
              </p:cNvPr>
              <p:cNvSpPr txBox="1"/>
              <p:nvPr/>
            </p:nvSpPr>
            <p:spPr>
              <a:xfrm>
                <a:off x="4079631" y="1845217"/>
                <a:ext cx="534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L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579057-F8EA-4229-B211-456D9A735EBB}"/>
                  </a:ext>
                </a:extLst>
              </p:cNvPr>
              <p:cNvSpPr txBox="1"/>
              <p:nvPr/>
            </p:nvSpPr>
            <p:spPr>
              <a:xfrm>
                <a:off x="7945903" y="1885073"/>
                <a:ext cx="534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a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2657D65-BA93-4C96-B814-DA9D8C8D6110}"/>
                  </a:ext>
                </a:extLst>
              </p:cNvPr>
              <p:cNvCxnSpPr/>
              <p:nvPr/>
            </p:nvCxnSpPr>
            <p:spPr>
              <a:xfrm>
                <a:off x="8595360" y="2110154"/>
                <a:ext cx="7713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B1CBC4-9C83-4DE0-8C8C-8C39012447AD}"/>
                  </a:ext>
                </a:extLst>
              </p:cNvPr>
              <p:cNvCxnSpPr/>
              <p:nvPr/>
            </p:nvCxnSpPr>
            <p:spPr>
              <a:xfrm flipH="1">
                <a:off x="6834566" y="2110154"/>
                <a:ext cx="902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33DB8FC-6771-4028-908F-32C85767E530}"/>
                  </a:ext>
                </a:extLst>
              </p:cNvPr>
              <p:cNvCxnSpPr/>
              <p:nvPr/>
            </p:nvCxnSpPr>
            <p:spPr>
              <a:xfrm>
                <a:off x="4740812" y="2110154"/>
                <a:ext cx="21242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4001A2-7418-4C6E-913B-97721E93909C}"/>
                  </a:ext>
                </a:extLst>
              </p:cNvPr>
              <p:cNvCxnSpPr/>
              <p:nvPr/>
            </p:nvCxnSpPr>
            <p:spPr>
              <a:xfrm flipH="1">
                <a:off x="1589649" y="2110154"/>
                <a:ext cx="2067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4C9589-AEF4-4C11-9E25-78ABF3E8A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87302" y="2557978"/>
                <a:ext cx="13669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6113F6-6F7B-4CF9-908F-747E40052B2B}"/>
                  </a:ext>
                </a:extLst>
              </p:cNvPr>
              <p:cNvSpPr txBox="1"/>
              <p:nvPr/>
            </p:nvSpPr>
            <p:spPr>
              <a:xfrm>
                <a:off x="3134751" y="2335242"/>
                <a:ext cx="534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113FF90-2806-479E-BDD3-4C9F94B2F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4917" y="2557978"/>
                <a:ext cx="11558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6FF6AE-776C-4547-94BD-A9A2783F6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6134" y="2189871"/>
                <a:ext cx="4678" cy="607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9FBA995-639D-49BD-9184-153CFB2B7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8534" y="2201591"/>
                <a:ext cx="4678" cy="6070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1B26CE8-8209-402D-8B95-892F5BA27236}"/>
                  </a:ext>
                </a:extLst>
              </p:cNvPr>
              <p:cNvCxnSpPr/>
              <p:nvPr/>
            </p:nvCxnSpPr>
            <p:spPr>
              <a:xfrm flipH="1">
                <a:off x="4888534" y="2557978"/>
                <a:ext cx="35871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67403F-05A4-4D5F-B7CD-0DF9C93FAF1B}"/>
                  </a:ext>
                </a:extLst>
              </p:cNvPr>
              <p:cNvSpPr txBox="1"/>
              <p:nvPr/>
            </p:nvSpPr>
            <p:spPr>
              <a:xfrm>
                <a:off x="4665784" y="2754934"/>
                <a:ext cx="534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dx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EB3B36-25FE-4C95-9CF2-F5D5D1878B90}"/>
                  </a:ext>
                </a:extLst>
              </p:cNvPr>
              <p:cNvSpPr txBox="1"/>
              <p:nvPr/>
            </p:nvSpPr>
            <p:spPr>
              <a:xfrm>
                <a:off x="9364399" y="2093745"/>
                <a:ext cx="534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P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A0C7C81-67C9-4DDA-AD8A-FB11C0C6AB2C}"/>
                </a:ext>
              </a:extLst>
            </p:cNvPr>
            <p:cNvGrpSpPr/>
            <p:nvPr/>
          </p:nvGrpSpPr>
          <p:grpSpPr>
            <a:xfrm>
              <a:off x="1625151" y="1613101"/>
              <a:ext cx="1211830" cy="864049"/>
              <a:chOff x="556002" y="1767842"/>
              <a:chExt cx="1211830" cy="864049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9ACAC22-7A62-46D2-82C7-86827870D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57" y="1896788"/>
                <a:ext cx="0" cy="621327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A314BF0-40A5-417C-88B7-0D3A0D971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002" y="2334996"/>
                <a:ext cx="89297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60905E6-DD9A-4F54-A2BE-71A66F3EE974}"/>
                  </a:ext>
                </a:extLst>
              </p:cNvPr>
              <p:cNvSpPr txBox="1"/>
              <p:nvPr/>
            </p:nvSpPr>
            <p:spPr>
              <a:xfrm>
                <a:off x="1233262" y="2262559"/>
                <a:ext cx="534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x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5BFD80-7D5C-4474-AF13-52F08960A590}"/>
                  </a:ext>
                </a:extLst>
              </p:cNvPr>
              <p:cNvSpPr txBox="1"/>
              <p:nvPr/>
            </p:nvSpPr>
            <p:spPr>
              <a:xfrm>
                <a:off x="583810" y="1767842"/>
                <a:ext cx="534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y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B34D96-C2BF-41EB-AA17-7D4586749DC9}"/>
              </a:ext>
            </a:extLst>
          </p:cNvPr>
          <p:cNvSpPr txBox="1"/>
          <p:nvPr/>
        </p:nvSpPr>
        <p:spPr>
          <a:xfrm>
            <a:off x="492373" y="393893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FADA09-6970-B748-693B-885C3DE9308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788292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59A900-7C54-4D69-B9AD-E77F554F16F8}"/>
                  </a:ext>
                </a:extLst>
              </p:cNvPr>
              <p:cNvSpPr txBox="1"/>
              <p:nvPr/>
            </p:nvSpPr>
            <p:spPr>
              <a:xfrm>
                <a:off x="478301" y="1786586"/>
                <a:ext cx="10972801" cy="3968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The net electric field due to total charge on the wire can be obtained by integrating elemental field as below.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𝜋𝜖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baseline="3000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baseline="-25000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</a:endParaRPr>
              </a:p>
              <a:p>
                <a:endParaRPr lang="en-US" sz="2400" b="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59A900-7C54-4D69-B9AD-E77F554F1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" y="1786586"/>
                <a:ext cx="10972801" cy="3968779"/>
              </a:xfrm>
              <a:prstGeom prst="rect">
                <a:avLst/>
              </a:prstGeom>
              <a:blipFill>
                <a:blip r:embed="rId2"/>
                <a:stretch>
                  <a:fillRect l="-833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730972-852D-458B-B635-C51C8AF07B74}"/>
              </a:ext>
            </a:extLst>
          </p:cNvPr>
          <p:cNvSpPr txBox="1"/>
          <p:nvPr/>
        </p:nvSpPr>
        <p:spPr>
          <a:xfrm>
            <a:off x="506442" y="773723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DC1F9-421C-FBA2-C497-0E1BEBEE5B09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01630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A9473B-5741-420F-B9C4-729FA1F50C09}"/>
                  </a:ext>
                </a:extLst>
              </p:cNvPr>
              <p:cNvSpPr txBox="1"/>
              <p:nvPr/>
            </p:nvSpPr>
            <p:spPr>
              <a:xfrm>
                <a:off x="956603" y="590825"/>
                <a:ext cx="10747718" cy="1223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Example: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 continuous volume charge,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is distributed in the region,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0 ≤ x ≤ 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0 ≤ y ≤ 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0 ≤ z ≤ 1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and is zero elsewhere. Find the electric field at the origin (see figure).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A9473B-5741-420F-B9C4-729FA1F5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03" y="590825"/>
                <a:ext cx="10747718" cy="1223348"/>
              </a:xfrm>
              <a:prstGeom prst="rect">
                <a:avLst/>
              </a:prstGeom>
              <a:blipFill>
                <a:blip r:embed="rId2"/>
                <a:stretch>
                  <a:fillRect l="-908" t="-1990" r="-567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5A668B-ED4A-4A15-93C6-345AB53C72B6}"/>
                  </a:ext>
                </a:extLst>
              </p:cNvPr>
              <p:cNvSpPr txBox="1"/>
              <p:nvPr/>
            </p:nvSpPr>
            <p:spPr>
              <a:xfrm>
                <a:off x="4232080" y="1722357"/>
                <a:ext cx="7667410" cy="5054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i="1" dirty="0">
                    <a:solidFill>
                      <a:srgbClr val="0033CC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Let an elemental volume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dv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be at point (x, y, z) within the cube as shown. Notice that field point is at origin. </a:t>
                </a:r>
              </a:p>
              <a:p>
                <a:pPr lvl="0"/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srgbClr val="0033CC"/>
                    </a:solidFill>
                  </a:rPr>
                  <a:t>So,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0,   and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hence</a:t>
                </a:r>
              </a:p>
              <a:p>
                <a:pPr lvl="0" algn="ctr"/>
                <a:endParaRPr lang="en-US" sz="2400" b="1" i="1" dirty="0">
                  <a:solidFill>
                    <a:srgbClr val="0033CC"/>
                  </a:solidFill>
                </a:endParaRPr>
              </a:p>
              <a:p>
                <a:pPr lvl="0" algn="ctr"/>
                <a:r>
                  <a:rPr lang="en-US" sz="2400" b="1" i="1" dirty="0">
                    <a:solidFill>
                      <a:srgbClr val="0033CC"/>
                    </a:solidFill>
                  </a:rPr>
                  <a:t>R  =  r – r ‘  = – </a:t>
                </a:r>
                <a:r>
                  <a:rPr lang="en-US" sz="2400" dirty="0">
                    <a:solidFill>
                      <a:srgbClr val="0033CC"/>
                    </a:solidFill>
                  </a:rPr>
                  <a:t>(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), and</a:t>
                </a:r>
              </a:p>
              <a:p>
                <a:pPr lvl="0"/>
                <a:endParaRPr lang="en-US" sz="2400" b="1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i="1" dirty="0">
                  <a:solidFill>
                    <a:srgbClr val="0033CC"/>
                  </a:solidFill>
                </a:endParaRPr>
              </a:p>
              <a:p>
                <a:pPr lvl="0"/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srgbClr val="0033CC"/>
                    </a:solidFill>
                  </a:rPr>
                  <a:t> For a volume charge, the electric field is: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5A668B-ED4A-4A15-93C6-345AB53C7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80" y="1722357"/>
                <a:ext cx="7667410" cy="5054397"/>
              </a:xfrm>
              <a:prstGeom prst="rect">
                <a:avLst/>
              </a:prstGeom>
              <a:blipFill>
                <a:blip r:embed="rId3"/>
                <a:stretch>
                  <a:fillRect l="-1192" t="-965" r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A9C4D7C2-DFF4-40D4-985D-E7429ECB50D6}"/>
              </a:ext>
            </a:extLst>
          </p:cNvPr>
          <p:cNvGrpSpPr/>
          <p:nvPr/>
        </p:nvGrpSpPr>
        <p:grpSpPr>
          <a:xfrm>
            <a:off x="267279" y="2039815"/>
            <a:ext cx="3575914" cy="3563290"/>
            <a:chOff x="267279" y="2039815"/>
            <a:chExt cx="3575914" cy="35632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90D5EAF-6762-4BB0-B274-43944B6559D2}"/>
                </a:ext>
              </a:extLst>
            </p:cNvPr>
            <p:cNvGrpSpPr/>
            <p:nvPr/>
          </p:nvGrpSpPr>
          <p:grpSpPr>
            <a:xfrm>
              <a:off x="267279" y="2039815"/>
              <a:ext cx="3575914" cy="3563290"/>
              <a:chOff x="267279" y="2039815"/>
              <a:chExt cx="3575914" cy="356329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4A4F9E9-55AB-43D5-BBB0-97EF609F3340}"/>
                  </a:ext>
                </a:extLst>
              </p:cNvPr>
              <p:cNvGrpSpPr/>
              <p:nvPr/>
            </p:nvGrpSpPr>
            <p:grpSpPr>
              <a:xfrm>
                <a:off x="267279" y="2039815"/>
                <a:ext cx="3575914" cy="3563290"/>
                <a:chOff x="928463" y="2039815"/>
                <a:chExt cx="3575914" cy="356329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8336F18-D972-46F2-9662-698AA4D9C37B}"/>
                    </a:ext>
                  </a:extLst>
                </p:cNvPr>
                <p:cNvGrpSpPr/>
                <p:nvPr/>
              </p:nvGrpSpPr>
              <p:grpSpPr>
                <a:xfrm>
                  <a:off x="928463" y="2039815"/>
                  <a:ext cx="3575914" cy="3563290"/>
                  <a:chOff x="1420705" y="2616596"/>
                  <a:chExt cx="2717306" cy="1939129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32FD0FAD-AB0D-4CB4-8B38-38BF307479A5}"/>
                      </a:ext>
                    </a:extLst>
                  </p:cNvPr>
                  <p:cNvGrpSpPr/>
                  <p:nvPr/>
                </p:nvGrpSpPr>
                <p:grpSpPr>
                  <a:xfrm>
                    <a:off x="1420705" y="2616596"/>
                    <a:ext cx="2717306" cy="1939129"/>
                    <a:chOff x="3044368" y="2541980"/>
                    <a:chExt cx="3410984" cy="2393456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FF3FAE7C-B07B-4950-A8B0-70C6D5CFE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5638" y="2651736"/>
                      <a:ext cx="3409714" cy="2264801"/>
                      <a:chOff x="1948359" y="1413779"/>
                      <a:chExt cx="3409714" cy="2264801"/>
                    </a:xfrm>
                  </p:grpSpPr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D0DAE041-B0EF-4F81-ACEE-D611AE047E4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72861" y="2997301"/>
                        <a:ext cx="2685212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F974879D-E754-4ACF-ABA3-DA037A3B43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859030" y="1413779"/>
                        <a:ext cx="0" cy="1650636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C7D1F02A-348C-403C-B05F-BF7EE20EA58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948359" y="2997301"/>
                        <a:ext cx="910672" cy="681279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F73D923-D9C6-475A-9C66-7A4B57AE96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6716" y="3986785"/>
                      <a:ext cx="398636" cy="248080"/>
                    </a:xfrm>
                    <a:prstGeom prst="rect">
                      <a:avLst/>
                    </a:prstGeom>
                    <a:ln>
                      <a:noFill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y</a:t>
                      </a:r>
                      <a:endParaRPr lang="en-US" baseline="-25000" dirty="0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F56295D-85F0-43D8-8185-CA4519F59E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4368" y="4566104"/>
                      <a:ext cx="731519" cy="369332"/>
                    </a:xfrm>
                    <a:prstGeom prst="rect">
                      <a:avLst/>
                    </a:prstGeom>
                    <a:ln>
                      <a:noFill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</a:lstStyle>
                    <a:p>
                      <a:r>
                        <a:rPr lang="en-US" dirty="0"/>
                        <a:t>x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12035B6-1D93-4DB0-A32F-9219A7350A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0248" y="2541980"/>
                      <a:ext cx="731518" cy="369332"/>
                    </a:xfrm>
                    <a:prstGeom prst="rect">
                      <a:avLst/>
                    </a:prstGeom>
                    <a:ln>
                      <a:noFill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</a:lstStyle>
                    <a:p>
                      <a:r>
                        <a:rPr lang="en-US" dirty="0"/>
                        <a:t>z</a:t>
                      </a:r>
                    </a:p>
                  </p:txBody>
                </p:sp>
              </p:grpSp>
              <p:sp>
                <p:nvSpPr>
                  <p:cNvPr id="27" name="Cube 26">
                    <a:extLst>
                      <a:ext uri="{FF2B5EF4-FFF2-40B4-BE49-F238E27FC236}">
                        <a16:creationId xmlns:a16="http://schemas.microsoft.com/office/drawing/2014/main" id="{F8F74C80-73CF-4540-8940-CEDF9B6AF1FB}"/>
                      </a:ext>
                    </a:extLst>
                  </p:cNvPr>
                  <p:cNvSpPr/>
                  <p:nvPr/>
                </p:nvSpPr>
                <p:spPr>
                  <a:xfrm>
                    <a:off x="1716257" y="3010773"/>
                    <a:ext cx="1902335" cy="1291162"/>
                  </a:xfrm>
                  <a:prstGeom prst="cub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81AB2CB-8E7A-4236-B23C-DBAC1A3E74AD}"/>
                    </a:ext>
                  </a:extLst>
                </p:cNvPr>
                <p:cNvCxnSpPr/>
                <p:nvPr/>
              </p:nvCxnSpPr>
              <p:spPr>
                <a:xfrm flipV="1">
                  <a:off x="1926702" y="4046961"/>
                  <a:ext cx="916110" cy="471541"/>
                </a:xfrm>
                <a:prstGeom prst="line">
                  <a:avLst/>
                </a:prstGeom>
                <a:ln w="3810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7693A3-6EBD-428A-AC97-7B43D9AC0417}"/>
                    </a:ext>
                  </a:extLst>
                </p:cNvPr>
                <p:cNvSpPr txBox="1"/>
                <p:nvPr/>
              </p:nvSpPr>
              <p:spPr>
                <a:xfrm>
                  <a:off x="2273386" y="3573219"/>
                  <a:ext cx="13030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(x, y, z)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D0FACB5-ADE9-409F-B750-9C63A9D76264}"/>
                  </a:ext>
                </a:extLst>
              </p:cNvPr>
              <p:cNvSpPr txBox="1"/>
              <p:nvPr/>
            </p:nvSpPr>
            <p:spPr>
              <a:xfrm>
                <a:off x="1434906" y="3958929"/>
                <a:ext cx="407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2A52C7-DCD5-4730-82F1-C876DCE4728C}"/>
                  </a:ext>
                </a:extLst>
              </p:cNvPr>
              <p:cNvSpPr txBox="1"/>
              <p:nvPr/>
            </p:nvSpPr>
            <p:spPr>
              <a:xfrm>
                <a:off x="2048300" y="3861897"/>
                <a:ext cx="4979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●</a:t>
                </a: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E1AB32-D7DD-4574-B623-E36D8528DF79}"/>
                </a:ext>
              </a:extLst>
            </p:cNvPr>
            <p:cNvSpPr txBox="1"/>
            <p:nvPr/>
          </p:nvSpPr>
          <p:spPr>
            <a:xfrm>
              <a:off x="1075285" y="4351929"/>
              <a:ext cx="497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●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2CD3DF6-F6D3-4A28-A5F1-F6CE99DE066E}"/>
              </a:ext>
            </a:extLst>
          </p:cNvPr>
          <p:cNvSpPr txBox="1"/>
          <p:nvPr/>
        </p:nvSpPr>
        <p:spPr>
          <a:xfrm>
            <a:off x="900332" y="19694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8D3C3B-D7C9-E21E-FA8B-9CB788BE028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06659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72916B-57FA-4966-A795-E72057830B72}"/>
                  </a:ext>
                </a:extLst>
              </p:cNvPr>
              <p:cNvSpPr txBox="1"/>
              <p:nvPr/>
            </p:nvSpPr>
            <p:spPr>
              <a:xfrm>
                <a:off x="2138290" y="604911"/>
                <a:ext cx="8215532" cy="5749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rgbClr val="0033CC"/>
                    </a:solidFill>
                  </a:rPr>
                  <a:t>Magnitude of a vector, unit vector</a:t>
                </a:r>
              </a:p>
              <a:p>
                <a:endParaRPr lang="en-US" sz="28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Let a vector be:            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B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B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B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endParaRPr lang="en-US" sz="2400" i="1" baseline="-250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magnitude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</a:t>
                </a:r>
              </a:p>
              <a:p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unit vector in the direction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/ </a:t>
                </a:r>
                <a:r>
                  <a:rPr lang="en-US" sz="2400" dirty="0">
                    <a:solidFill>
                      <a:srgbClr val="0033CC"/>
                    </a:solidFill>
                  </a:rPr>
                  <a:t>|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|,  </a:t>
                </a:r>
              </a:p>
              <a:p>
                <a:endParaRPr lang="en-US" sz="240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72916B-57FA-4966-A795-E72057830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90" y="604911"/>
                <a:ext cx="8215532" cy="5749523"/>
              </a:xfrm>
              <a:prstGeom prst="rect">
                <a:avLst/>
              </a:prstGeom>
              <a:blipFill>
                <a:blip r:embed="rId2"/>
                <a:stretch>
                  <a:fillRect l="-1188" t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C29BF3B-0B8D-32BD-ED54-89E0FBEDD65E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477249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2395D-8BC9-4056-808F-2D748F980146}"/>
                  </a:ext>
                </a:extLst>
              </p:cNvPr>
              <p:cNvSpPr txBox="1"/>
              <p:nvPr/>
            </p:nvSpPr>
            <p:spPr>
              <a:xfrm>
                <a:off x="534572" y="450353"/>
                <a:ext cx="11364918" cy="5747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𝑑𝑥𝑑𝑦𝑑𝑧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Let us determine x component of electric field,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E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∭"/>
                          <m:limLoc m:val="undOvr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  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𝑑𝑦𝑑𝑧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Integrating with respect to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first and applying limits,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Integrating with respect to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then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z 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(and applying limits),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𝜋𝜖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Due to symmetry,    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E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E</a:t>
                </a:r>
                <a:r>
                  <a:rPr lang="en-US" sz="2400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 components also have same magnitude as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E</a:t>
                </a:r>
                <a:r>
                  <a:rPr lang="en-US" sz="2400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2395D-8BC9-4056-808F-2D748F98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" y="450353"/>
                <a:ext cx="11364918" cy="5747022"/>
              </a:xfrm>
              <a:prstGeom prst="rect">
                <a:avLst/>
              </a:prstGeom>
              <a:blipFill>
                <a:blip r:embed="rId2"/>
                <a:stretch>
                  <a:fillRect l="-858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EA5985F-F064-45D6-B4B8-E45692CDADBC}"/>
              </a:ext>
            </a:extLst>
          </p:cNvPr>
          <p:cNvSpPr txBox="1"/>
          <p:nvPr/>
        </p:nvSpPr>
        <p:spPr>
          <a:xfrm>
            <a:off x="464238" y="19694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13195-67A1-25C0-2398-9DAD31F84D1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895331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4FF7D6-0D2E-4585-A3E7-899CA073BFF2}"/>
                  </a:ext>
                </a:extLst>
              </p:cNvPr>
              <p:cNvSpPr txBox="1"/>
              <p:nvPr/>
            </p:nvSpPr>
            <p:spPr>
              <a:xfrm>
                <a:off x="478301" y="647091"/>
                <a:ext cx="10972801" cy="5899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Gauss Law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 Gauss law states that the total flux,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passing through any closed surface is equal to the total charge,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enclosed by the surface.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D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the flux density (or displacement density)  at a point on a surface, then the flux passing through an elemental surface ds is,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𝒅𝒔</m:t>
                      </m:r>
                    </m:oMath>
                  </m:oMathPara>
                </a14:m>
                <a:endParaRPr lang="en-US" sz="2400" b="1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Total flux passing through closed surface is then expressed as,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4FF7D6-0D2E-4585-A3E7-899CA073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" y="647091"/>
                <a:ext cx="10972801" cy="5899820"/>
              </a:xfrm>
              <a:prstGeom prst="rect">
                <a:avLst/>
              </a:prstGeom>
              <a:blipFill>
                <a:blip r:embed="rId2"/>
                <a:stretch>
                  <a:fillRect l="-833" t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D64C13-8D5C-4265-90B7-D8B327D07424}"/>
              </a:ext>
            </a:extLst>
          </p:cNvPr>
          <p:cNvSpPr txBox="1"/>
          <p:nvPr/>
        </p:nvSpPr>
        <p:spPr>
          <a:xfrm>
            <a:off x="492378" y="19694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973D6-FC2E-85A0-0B88-F41917F71DC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969522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4FF7D6-0D2E-4585-A3E7-899CA073BFF2}"/>
                  </a:ext>
                </a:extLst>
              </p:cNvPr>
              <p:cNvSpPr txBox="1"/>
              <p:nvPr/>
            </p:nvSpPr>
            <p:spPr>
              <a:xfrm>
                <a:off x="478301" y="1125403"/>
                <a:ext cx="10972801" cy="4192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Divergence Theorem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    From divergence theorem, we know that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𝒅𝒔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Therefore,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Hence,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400" b="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Divergence of displacement density at a point is equal to the volume charge density at that point.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4FF7D6-0D2E-4585-A3E7-899CA073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1" y="1125403"/>
                <a:ext cx="10972801" cy="4192173"/>
              </a:xfrm>
              <a:prstGeom prst="rect">
                <a:avLst/>
              </a:prstGeom>
              <a:blipFill>
                <a:blip r:embed="rId2"/>
                <a:stretch>
                  <a:fillRect l="-833" t="-1164" r="-500" b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4BEEB1-FB29-4C63-ACAF-ED61EC8A5AE3}"/>
              </a:ext>
            </a:extLst>
          </p:cNvPr>
          <p:cNvSpPr txBox="1"/>
          <p:nvPr/>
        </p:nvSpPr>
        <p:spPr>
          <a:xfrm>
            <a:off x="492378" y="492372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12518-22B3-AA40-4C0D-368F088B08E8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187882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5CC4D-6F4E-47CC-A30E-0CC20CF6767D}"/>
                  </a:ext>
                </a:extLst>
              </p:cNvPr>
              <p:cNvSpPr txBox="1"/>
              <p:nvPr/>
            </p:nvSpPr>
            <p:spPr>
              <a:xfrm>
                <a:off x="844061" y="841714"/>
                <a:ext cx="11085341" cy="5676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0033CC"/>
                    </a:solidFill>
                  </a:defRPr>
                </a:lvl1pPr>
              </a:lstStyle>
              <a:p>
                <a:r>
                  <a:rPr lang="en-US" i="1" dirty="0"/>
                  <a:t>Work</a:t>
                </a:r>
                <a:r>
                  <a:rPr lang="en-US" dirty="0"/>
                  <a:t>:   The force experienced by a charge </a:t>
                </a:r>
                <a:r>
                  <a:rPr lang="en-US" i="1" dirty="0"/>
                  <a:t>Q</a:t>
                </a:r>
                <a:r>
                  <a:rPr lang="en-US" dirty="0"/>
                  <a:t>  in an electric field </a:t>
                </a:r>
                <a:r>
                  <a:rPr lang="en-US" b="1" i="1" dirty="0"/>
                  <a:t>E</a:t>
                </a:r>
                <a:r>
                  <a:rPr lang="en-US" dirty="0"/>
                  <a:t> is Q</a:t>
                </a:r>
                <a:r>
                  <a:rPr lang="en-US" b="1" i="1" dirty="0"/>
                  <a:t>E</a:t>
                </a:r>
                <a:r>
                  <a:rPr lang="en-US" dirty="0"/>
                  <a:t>,   and the work done against this force in moving the charge a small distance </a:t>
                </a:r>
                <a:r>
                  <a:rPr lang="en-US" b="1" i="1" dirty="0"/>
                  <a:t>dl</a:t>
                </a:r>
                <a:r>
                  <a:rPr lang="en-US" dirty="0"/>
                  <a:t> is:    </a:t>
                </a:r>
                <a:r>
                  <a:rPr lang="en-US" i="1" dirty="0" err="1"/>
                  <a:t>dW</a:t>
                </a:r>
                <a:r>
                  <a:rPr lang="en-US" dirty="0"/>
                  <a:t> =  – </a:t>
                </a:r>
                <a:r>
                  <a:rPr lang="en-US" i="1" dirty="0"/>
                  <a:t>Q</a:t>
                </a:r>
                <a:r>
                  <a:rPr lang="en-US" b="1" i="1" dirty="0"/>
                  <a:t>E</a:t>
                </a:r>
                <a:r>
                  <a:rPr lang="en-US" dirty="0"/>
                  <a:t> · </a:t>
                </a:r>
                <a:r>
                  <a:rPr lang="en-US" b="1" i="1" dirty="0"/>
                  <a:t>dl</a:t>
                </a:r>
              </a:p>
              <a:p>
                <a:endParaRPr lang="en-US" dirty="0"/>
              </a:p>
              <a:p>
                <a:r>
                  <a:rPr lang="en-US" dirty="0"/>
                  <a:t>Hence total work done in moving the charge from point </a:t>
                </a:r>
                <a:r>
                  <a:rPr lang="en-US" i="1" dirty="0"/>
                  <a:t>B</a:t>
                </a:r>
                <a:r>
                  <a:rPr lang="en-US" dirty="0"/>
                  <a:t> to point </a:t>
                </a:r>
                <a:r>
                  <a:rPr lang="en-US" i="1" dirty="0"/>
                  <a:t>A</a:t>
                </a:r>
                <a:r>
                  <a:rPr lang="en-US" dirty="0"/>
                  <a:t> against the field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i="1" dirty="0"/>
                  <a:t>Potential difference</a:t>
                </a:r>
                <a:r>
                  <a:rPr lang="en-US" dirty="0"/>
                  <a:t>: The work done against the electric field in moving a unit charge from point </a:t>
                </a:r>
                <a:r>
                  <a:rPr lang="en-US" i="1" dirty="0"/>
                  <a:t>B</a:t>
                </a:r>
                <a:r>
                  <a:rPr lang="en-US" dirty="0"/>
                  <a:t> to point </a:t>
                </a:r>
                <a:r>
                  <a:rPr lang="en-US" i="1" dirty="0"/>
                  <a:t>A</a:t>
                </a:r>
                <a:r>
                  <a:rPr lang="en-US" dirty="0"/>
                  <a:t> is termed as potential difference between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Traversing through any path, if final point </a:t>
                </a:r>
                <a:r>
                  <a:rPr lang="en-US" i="1" dirty="0"/>
                  <a:t>A</a:t>
                </a:r>
                <a:r>
                  <a:rPr lang="en-US" dirty="0"/>
                  <a:t> coincides with initial point </a:t>
                </a:r>
                <a:r>
                  <a:rPr lang="en-US" i="1" dirty="0"/>
                  <a:t>B</a:t>
                </a:r>
                <a:r>
                  <a:rPr lang="en-US" dirty="0"/>
                  <a:t>, then there is no potential difference. Hence,     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5CC4D-6F4E-47CC-A30E-0CC20CF6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1" y="841714"/>
                <a:ext cx="11085341" cy="5676041"/>
              </a:xfrm>
              <a:prstGeom prst="rect">
                <a:avLst/>
              </a:prstGeom>
              <a:blipFill>
                <a:blip r:embed="rId2"/>
                <a:stretch>
                  <a:fillRect l="-825" t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2B0A1C-61F7-44CB-9967-29AC9F153276}"/>
              </a:ext>
            </a:extLst>
          </p:cNvPr>
          <p:cNvSpPr txBox="1"/>
          <p:nvPr/>
        </p:nvSpPr>
        <p:spPr>
          <a:xfrm>
            <a:off x="844070" y="337621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FD2C8-E7E8-45EC-CF49-65DE76477972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283541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5D4651-D906-43C5-8042-63FC9EBEE498}"/>
                  </a:ext>
                </a:extLst>
              </p:cNvPr>
              <p:cNvSpPr txBox="1"/>
              <p:nvPr/>
            </p:nvSpPr>
            <p:spPr>
              <a:xfrm>
                <a:off x="787790" y="785449"/>
                <a:ext cx="10592972" cy="527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0033CC"/>
                    </a:solidFill>
                  </a:defRPr>
                </a:lvl1pPr>
              </a:lstStyle>
              <a:p>
                <a:r>
                  <a:rPr lang="en-US" i="1" dirty="0"/>
                  <a:t>Potential</a:t>
                </a:r>
                <a:r>
                  <a:rPr lang="en-US" dirty="0"/>
                  <a:t>:         The work done against the electric field in moving a unit charge from infinity to point </a:t>
                </a:r>
                <a:r>
                  <a:rPr lang="en-US" i="1" dirty="0"/>
                  <a:t>A</a:t>
                </a:r>
                <a:r>
                  <a:rPr lang="en-US" dirty="0"/>
                  <a:t> is termed as potential at point </a:t>
                </a:r>
                <a:r>
                  <a:rPr lang="en-US" i="1" dirty="0"/>
                  <a:t>A</a:t>
                </a:r>
                <a:r>
                  <a:rPr lang="en-US" dirty="0"/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similarly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potential difference between </a:t>
                </a:r>
                <a:r>
                  <a:rPr lang="en-US" i="1" dirty="0"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ea typeface="Cambria Math" panose="02040503050406030204" pitchFamily="18" charset="0"/>
                  </a:rPr>
                  <a:t> and </a:t>
                </a:r>
                <a:r>
                  <a:rPr lang="en-US" i="1" dirty="0"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ea typeface="Cambria Math" panose="02040503050406030204" pitchFamily="18" charset="0"/>
                  </a:rPr>
                  <a:t> is, by definition,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However,    using the definition of potentials,    it can be expressed as,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𝒅𝒍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𝒅𝒍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5D4651-D906-43C5-8042-63FC9EBEE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90" y="785449"/>
                <a:ext cx="10592972" cy="5272982"/>
              </a:xfrm>
              <a:prstGeom prst="rect">
                <a:avLst/>
              </a:prstGeom>
              <a:blipFill>
                <a:blip r:embed="rId2"/>
                <a:stretch>
                  <a:fillRect l="-863" t="-925"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6493F6-836F-4B9C-916E-799D637BDF8F}"/>
              </a:ext>
            </a:extLst>
          </p:cNvPr>
          <p:cNvSpPr txBox="1"/>
          <p:nvPr/>
        </p:nvSpPr>
        <p:spPr>
          <a:xfrm>
            <a:off x="815942" y="379832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F0EAC-ADE2-7114-F5FB-3621ED7B21A7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894931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F1B32-98AD-4B7C-979D-27CE90DEE8A2}"/>
              </a:ext>
            </a:extLst>
          </p:cNvPr>
          <p:cNvSpPr txBox="1"/>
          <p:nvPr/>
        </p:nvSpPr>
        <p:spPr>
          <a:xfrm>
            <a:off x="815942" y="26728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CF094-0378-4E7D-A3A1-CA175C455B93}"/>
                  </a:ext>
                </a:extLst>
              </p:cNvPr>
              <p:cNvSpPr txBox="1"/>
              <p:nvPr/>
            </p:nvSpPr>
            <p:spPr>
              <a:xfrm>
                <a:off x="3919890" y="715104"/>
                <a:ext cx="7665304" cy="4940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Potential due to a point charge at origin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 Consider a point charge Q placed at origin.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electric field at a distance r from the origin is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incremental distance in radial direction is,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dl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dr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since there is no change in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dirty="0">
                    <a:solidFill>
                      <a:srgbClr val="0033CC"/>
                    </a:solidFill>
                  </a:rPr>
                  <a:t> or </a:t>
                </a:r>
                <a:r>
                  <a:rPr lang="el-GR" sz="2400" dirty="0">
                    <a:solidFill>
                      <a:srgbClr val="0033CC"/>
                    </a:solidFill>
                  </a:rPr>
                  <a:t>φ</a:t>
                </a:r>
                <a:r>
                  <a:rPr lang="en-US" sz="2400" dirty="0">
                    <a:solidFill>
                      <a:srgbClr val="0033CC"/>
                    </a:solidFill>
                  </a:rPr>
                  <a:t>, as the unit charge is moved from  ∞  to point A in radial direction;  hence the potential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𝒅𝒍</m:t>
                          </m:r>
                        </m:e>
                      </m:nary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nary>
                        <m:nary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CF094-0378-4E7D-A3A1-CA175C45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890" y="715104"/>
                <a:ext cx="7665304" cy="4940391"/>
              </a:xfrm>
              <a:prstGeom prst="rect">
                <a:avLst/>
              </a:prstGeom>
              <a:blipFill>
                <a:blip r:embed="rId2"/>
                <a:stretch>
                  <a:fillRect l="-1193" t="-986" r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E25C184-0138-4C62-B9F2-51F5AC0C189D}"/>
              </a:ext>
            </a:extLst>
          </p:cNvPr>
          <p:cNvGrpSpPr/>
          <p:nvPr/>
        </p:nvGrpSpPr>
        <p:grpSpPr>
          <a:xfrm>
            <a:off x="719587" y="2176762"/>
            <a:ext cx="2673434" cy="1952012"/>
            <a:chOff x="508576" y="1642190"/>
            <a:chExt cx="2673434" cy="195201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3B827B0-F0AF-4135-A4D4-8D3BB02CE5A3}"/>
                </a:ext>
              </a:extLst>
            </p:cNvPr>
            <p:cNvGrpSpPr/>
            <p:nvPr/>
          </p:nvGrpSpPr>
          <p:grpSpPr>
            <a:xfrm>
              <a:off x="520495" y="1647121"/>
              <a:ext cx="2661515" cy="1947081"/>
              <a:chOff x="604903" y="3250845"/>
              <a:chExt cx="2661515" cy="194708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484AF5C-6415-4286-93FF-337A6494E602}"/>
                  </a:ext>
                </a:extLst>
              </p:cNvPr>
              <p:cNvGrpSpPr/>
              <p:nvPr/>
            </p:nvGrpSpPr>
            <p:grpSpPr>
              <a:xfrm>
                <a:off x="604903" y="3250845"/>
                <a:ext cx="2661515" cy="1947081"/>
                <a:chOff x="604903" y="3250845"/>
                <a:chExt cx="2661515" cy="194708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73F67A8-4902-4882-A336-040DEEB5EB53}"/>
                    </a:ext>
                  </a:extLst>
                </p:cNvPr>
                <p:cNvGrpSpPr/>
                <p:nvPr/>
              </p:nvGrpSpPr>
              <p:grpSpPr>
                <a:xfrm>
                  <a:off x="604903" y="3250845"/>
                  <a:ext cx="2661515" cy="1947081"/>
                  <a:chOff x="604903" y="3250845"/>
                  <a:chExt cx="2661515" cy="1947081"/>
                </a:xfrm>
              </p:grpSpPr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7F97EDBC-C40E-418B-954A-7850253275B5}"/>
                      </a:ext>
                    </a:extLst>
                  </p:cNvPr>
                  <p:cNvGrpSpPr/>
                  <p:nvPr/>
                </p:nvGrpSpPr>
                <p:grpSpPr>
                  <a:xfrm>
                    <a:off x="604903" y="3250845"/>
                    <a:ext cx="2661515" cy="1947081"/>
                    <a:chOff x="1266087" y="3250845"/>
                    <a:chExt cx="2661515" cy="1947081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98FEA554-0ADE-41E5-AC0D-58FC2D8CB1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66087" y="3250845"/>
                      <a:ext cx="2661515" cy="1947081"/>
                      <a:chOff x="3366420" y="3355423"/>
                      <a:chExt cx="2538759" cy="1307850"/>
                    </a:xfrm>
                  </p:grpSpPr>
                  <p:grpSp>
                    <p:nvGrpSpPr>
                      <p:cNvPr id="15" name="Group 14">
                        <a:extLst>
                          <a:ext uri="{FF2B5EF4-FFF2-40B4-BE49-F238E27FC236}">
                            <a16:creationId xmlns:a16="http://schemas.microsoft.com/office/drawing/2014/main" id="{5AE35316-C9F9-41ED-A497-9C1CF400FC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66420" y="3355423"/>
                        <a:ext cx="2509348" cy="1307850"/>
                        <a:chOff x="2269141" y="2117466"/>
                        <a:chExt cx="2509348" cy="1307850"/>
                      </a:xfrm>
                    </p:grpSpPr>
                    <p:cxnSp>
                      <p:nvCxnSpPr>
                        <p:cNvPr id="19" name="Straight Arrow Connector 18">
                          <a:extLst>
                            <a:ext uri="{FF2B5EF4-FFF2-40B4-BE49-F238E27FC236}">
                              <a16:creationId xmlns:a16="http://schemas.microsoft.com/office/drawing/2014/main" id="{67970F89-99F4-4F57-91B5-CEB29B2562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72861" y="2997301"/>
                          <a:ext cx="2105628" cy="0"/>
                        </a:xfrm>
                        <a:prstGeom prst="straightConnector1">
                          <a:avLst/>
                        </a:prstGeom>
                        <a:ln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" name="Straight Arrow Connector 19">
                          <a:extLst>
                            <a:ext uri="{FF2B5EF4-FFF2-40B4-BE49-F238E27FC236}">
                              <a16:creationId xmlns:a16="http://schemas.microsoft.com/office/drawing/2014/main" id="{0877857A-C9C3-4D71-99D1-C4F0E1EBC00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2859029" y="2117466"/>
                          <a:ext cx="1" cy="946949"/>
                        </a:xfrm>
                        <a:prstGeom prst="straightConnector1">
                          <a:avLst/>
                        </a:prstGeom>
                        <a:ln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05C3F386-96E9-433F-9024-70E8584D926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269141" y="2997301"/>
                          <a:ext cx="589890" cy="428015"/>
                        </a:xfrm>
                        <a:prstGeom prst="straightConnector1">
                          <a:avLst/>
                        </a:prstGeom>
                        <a:ln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05FA8800-8001-4A8F-8917-E6E0D638C5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6543" y="3986785"/>
                        <a:ext cx="398636" cy="248080"/>
                      </a:xfrm>
                      <a:prstGeom prst="rect">
                        <a:avLst/>
                      </a:prstGeom>
                      <a:ln>
                        <a:noFill/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y</a:t>
                        </a:r>
                        <a:endParaRPr lang="en-US" baseline="-25000" dirty="0"/>
                      </a:p>
                    </p:txBody>
                  </p:sp>
                </p:grpSp>
                <p:cxnSp>
                  <p:nvCxnSpPr>
                    <p:cNvPr id="11" name="Straight Connector 10">
                      <a:extLst>
                        <a:ext uri="{FF2B5EF4-FFF2-40B4-BE49-F238E27FC236}">
                          <a16:creationId xmlns:a16="http://schemas.microsoft.com/office/drawing/2014/main" id="{E6EF8C8E-B705-4BC8-998E-4DB090449B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884498" y="4089165"/>
                      <a:ext cx="916110" cy="471541"/>
                    </a:xfrm>
                    <a:prstGeom prst="line">
                      <a:avLst/>
                    </a:prstGeom>
                    <a:ln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C1185292-FC89-4C8F-9228-247866FD0B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9665" y="4164058"/>
                      <a:ext cx="54738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Q</a:t>
                      </a:r>
                    </a:p>
                  </p:txBody>
                </p:sp>
              </p:grp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A2DCD8E-48F7-4ED0-9AC4-61BB25EDBF72}"/>
                      </a:ext>
                    </a:extLst>
                  </p:cNvPr>
                  <p:cNvSpPr txBox="1"/>
                  <p:nvPr/>
                </p:nvSpPr>
                <p:spPr>
                  <a:xfrm>
                    <a:off x="1434906" y="3958929"/>
                    <a:ext cx="40796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i="1" dirty="0"/>
                      <a:t>r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46979F6-E314-4CC6-B580-10FBE683C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048300" y="3946305"/>
                    <a:ext cx="497951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dirty="0"/>
                      <a:t>●</a:t>
                    </a:r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5D414D-DA09-4C65-91B2-EC3E2C6C0C51}"/>
                    </a:ext>
                  </a:extLst>
                </p:cNvPr>
                <p:cNvSpPr txBox="1"/>
                <p:nvPr/>
              </p:nvSpPr>
              <p:spPr>
                <a:xfrm>
                  <a:off x="1075285" y="4351929"/>
                  <a:ext cx="497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●</a:t>
                  </a:r>
                </a:p>
              </p:txBody>
            </p:sp>
          </p:grp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CB02CAE-2AAE-429C-8D16-65EE6D593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9480" y="3699807"/>
                <a:ext cx="551230" cy="2887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308492-B9A7-4B41-A344-0F19FBEB1EBE}"/>
                  </a:ext>
                </a:extLst>
              </p:cNvPr>
              <p:cNvSpPr txBox="1"/>
              <p:nvPr/>
            </p:nvSpPr>
            <p:spPr>
              <a:xfrm>
                <a:off x="2403231" y="3379806"/>
                <a:ext cx="778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a</a:t>
                </a:r>
                <a:r>
                  <a:rPr lang="en-US" sz="2400" i="1" baseline="-25000" dirty="0"/>
                  <a:t>r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FD666C-E1D1-4D2D-BCB9-BB9901969BC6}"/>
                </a:ext>
              </a:extLst>
            </p:cNvPr>
            <p:cNvSpPr txBox="1"/>
            <p:nvPr/>
          </p:nvSpPr>
          <p:spPr>
            <a:xfrm>
              <a:off x="792276" y="1642190"/>
              <a:ext cx="417911" cy="369332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95ED32-AE14-4985-99F7-27803D547DB7}"/>
                </a:ext>
              </a:extLst>
            </p:cNvPr>
            <p:cNvSpPr txBox="1"/>
            <p:nvPr/>
          </p:nvSpPr>
          <p:spPr>
            <a:xfrm>
              <a:off x="508576" y="3116955"/>
              <a:ext cx="417911" cy="369332"/>
            </a:xfrm>
            <a:prstGeom prst="rect">
              <a:avLst/>
            </a:prstGeom>
            <a:ln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1CA2BD1-A5B3-24A3-D238-4B53737EB588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3549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F1B32-98AD-4B7C-979D-27CE90DEE8A2}"/>
              </a:ext>
            </a:extLst>
          </p:cNvPr>
          <p:cNvSpPr txBox="1"/>
          <p:nvPr/>
        </p:nvSpPr>
        <p:spPr>
          <a:xfrm>
            <a:off x="815942" y="26728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CF094-0378-4E7D-A3A1-CA175C455B93}"/>
                  </a:ext>
                </a:extLst>
              </p:cNvPr>
              <p:cNvSpPr txBox="1"/>
              <p:nvPr/>
            </p:nvSpPr>
            <p:spPr>
              <a:xfrm>
                <a:off x="4332849" y="1066795"/>
                <a:ext cx="7589727" cy="4472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Potential due to a point charge in space at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r’</a:t>
                </a:r>
                <a:r>
                  <a:rPr lang="en-US" sz="2400" dirty="0">
                    <a:solidFill>
                      <a:srgbClr val="0033CC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The potential at point P is,</a:t>
                </a:r>
              </a:p>
              <a:p>
                <a:endParaRPr lang="en-US" sz="2400" dirty="0">
                  <a:solidFill>
                    <a:srgbClr val="0033CC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Potential due to several  point charges in space</a:t>
                </a:r>
                <a:r>
                  <a:rPr lang="en-US" sz="2400" dirty="0">
                    <a:solidFill>
                      <a:srgbClr val="0033CC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  <a:ea typeface="Cambria Math" panose="02040503050406030204" pitchFamily="18" charset="0"/>
                  </a:rPr>
                  <a:t>The potential at point P is,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CF094-0378-4E7D-A3A1-CA175C45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49" y="1066795"/>
                <a:ext cx="7589727" cy="4472250"/>
              </a:xfrm>
              <a:prstGeom prst="rect">
                <a:avLst/>
              </a:prstGeom>
              <a:blipFill>
                <a:blip r:embed="rId2"/>
                <a:stretch>
                  <a:fillRect l="-1285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C69591F-7CEB-4AE4-95AE-87D1711B40E8}"/>
              </a:ext>
            </a:extLst>
          </p:cNvPr>
          <p:cNvGrpSpPr/>
          <p:nvPr/>
        </p:nvGrpSpPr>
        <p:grpSpPr>
          <a:xfrm>
            <a:off x="737657" y="1219443"/>
            <a:ext cx="2636367" cy="2793418"/>
            <a:chOff x="568844" y="1559262"/>
            <a:chExt cx="3192650" cy="321276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8C597D8-A1C8-4FD6-90D1-9C1C520D1DEA}"/>
                </a:ext>
              </a:extLst>
            </p:cNvPr>
            <p:cNvGrpSpPr/>
            <p:nvPr/>
          </p:nvGrpSpPr>
          <p:grpSpPr>
            <a:xfrm>
              <a:off x="568844" y="1559262"/>
              <a:ext cx="3130523" cy="3212769"/>
              <a:chOff x="554781" y="3755924"/>
              <a:chExt cx="2026292" cy="2033805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153A764-64E7-4BD6-A7EC-E7927D95F66E}"/>
                  </a:ext>
                </a:extLst>
              </p:cNvPr>
              <p:cNvGrpSpPr/>
              <p:nvPr/>
            </p:nvGrpSpPr>
            <p:grpSpPr>
              <a:xfrm>
                <a:off x="554781" y="3755924"/>
                <a:ext cx="2026292" cy="2033805"/>
                <a:chOff x="371899" y="4332699"/>
                <a:chExt cx="2026292" cy="2033805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19DFF79-E5BA-4548-8978-CB371CFE68D1}"/>
                    </a:ext>
                  </a:extLst>
                </p:cNvPr>
                <p:cNvGrpSpPr/>
                <p:nvPr/>
              </p:nvGrpSpPr>
              <p:grpSpPr>
                <a:xfrm>
                  <a:off x="371899" y="4332699"/>
                  <a:ext cx="2026292" cy="2033805"/>
                  <a:chOff x="444583" y="2984543"/>
                  <a:chExt cx="2026292" cy="2033805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BB4C4E5-EDE8-4860-BA5F-78AADADDDBB3}"/>
                      </a:ext>
                    </a:extLst>
                  </p:cNvPr>
                  <p:cNvGrpSpPr/>
                  <p:nvPr/>
                </p:nvGrpSpPr>
                <p:grpSpPr>
                  <a:xfrm>
                    <a:off x="444583" y="2984543"/>
                    <a:ext cx="2026292" cy="2033805"/>
                    <a:chOff x="444583" y="2984543"/>
                    <a:chExt cx="2026292" cy="2033805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F3A0D5F3-3C2B-426D-B794-533E636FAB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583" y="2984543"/>
                      <a:ext cx="2026292" cy="2033805"/>
                      <a:chOff x="444583" y="2984543"/>
                      <a:chExt cx="2026292" cy="2033805"/>
                    </a:xfrm>
                  </p:grpSpPr>
                  <p:grpSp>
                    <p:nvGrpSpPr>
                      <p:cNvPr id="36" name="Group 35">
                        <a:extLst>
                          <a:ext uri="{FF2B5EF4-FFF2-40B4-BE49-F238E27FC236}">
                            <a16:creationId xmlns:a16="http://schemas.microsoft.com/office/drawing/2014/main" id="{0C4D2F6D-7C02-4586-9776-E60D9C91AB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44583" y="2984543"/>
                        <a:ext cx="2026292" cy="2033805"/>
                        <a:chOff x="1105767" y="2984543"/>
                        <a:chExt cx="2026292" cy="2033805"/>
                      </a:xfrm>
                    </p:grpSpPr>
                    <p:grpSp>
                      <p:nvGrpSpPr>
                        <p:cNvPr id="39" name="Group 38">
                          <a:extLst>
                            <a:ext uri="{FF2B5EF4-FFF2-40B4-BE49-F238E27FC236}">
                              <a16:creationId xmlns:a16="http://schemas.microsoft.com/office/drawing/2014/main" id="{CE8BCC83-078A-465D-BF64-EFF7A290A4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66086" y="2984543"/>
                          <a:ext cx="1865973" cy="2033805"/>
                          <a:chOff x="3366420" y="3176552"/>
                          <a:chExt cx="1779910" cy="1366103"/>
                        </a:xfrm>
                      </p:grpSpPr>
                      <p:grpSp>
                        <p:nvGrpSpPr>
                          <p:cNvPr id="42" name="Group 41">
                            <a:extLst>
                              <a:ext uri="{FF2B5EF4-FFF2-40B4-BE49-F238E27FC236}">
                                <a16:creationId xmlns:a16="http://schemas.microsoft.com/office/drawing/2014/main" id="{357BD5C3-279E-40AF-97D3-3293D45E76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546460" y="3176552"/>
                            <a:ext cx="1431087" cy="1366103"/>
                            <a:chOff x="2449181" y="1938595"/>
                            <a:chExt cx="1431087" cy="1366103"/>
                          </a:xfrm>
                        </p:grpSpPr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DF2202DA-8F15-4A45-9A85-CF0A251C6A1F}"/>
                                </a:ext>
                              </a:extLst>
                            </p:cNvPr>
                            <p:cNvCxnSpPr>
                              <a:cxnSpLocks/>
                              <a:endCxn id="43" idx="2"/>
                            </p:cNvCxnSpPr>
                            <p:nvPr/>
                          </p:nvCxnSpPr>
                          <p:spPr>
                            <a:xfrm flipV="1">
                              <a:off x="2672861" y="2981221"/>
                              <a:ext cx="1207407" cy="16081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Straight Arrow Connector 46">
                              <a:extLst>
                                <a:ext uri="{FF2B5EF4-FFF2-40B4-BE49-F238E27FC236}">
                                  <a16:creationId xmlns:a16="http://schemas.microsoft.com/office/drawing/2014/main" id="{5ACDF97E-CE66-45CF-A161-23F8B5740AFE}"/>
                                </a:ext>
                              </a:extLst>
                            </p:cNvPr>
                            <p:cNvCxnSpPr>
                              <a:cxnSpLocks/>
                              <a:endCxn id="45" idx="0"/>
                            </p:cNvCxnSpPr>
                            <p:nvPr/>
                          </p:nvCxnSpPr>
                          <p:spPr>
                            <a:xfrm flipH="1" flipV="1">
                              <a:off x="2791814" y="1938595"/>
                              <a:ext cx="67216" cy="112582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0FE099E2-DF20-43F8-9887-D04F3F5FAD0B}"/>
                                </a:ext>
                              </a:extLst>
                            </p:cNvPr>
                            <p:cNvCxnSpPr>
                              <a:cxnSpLocks/>
                              <a:endCxn id="44" idx="2"/>
                            </p:cNvCxnSpPr>
                            <p:nvPr/>
                          </p:nvCxnSpPr>
                          <p:spPr>
                            <a:xfrm flipH="1">
                              <a:off x="2449181" y="2997301"/>
                              <a:ext cx="409851" cy="307397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43" name="TextBox 42">
                            <a:extLst>
                              <a:ext uri="{FF2B5EF4-FFF2-40B4-BE49-F238E27FC236}">
                                <a16:creationId xmlns:a16="http://schemas.microsoft.com/office/drawing/2014/main" id="{38079ED4-97B6-4D0D-AD4F-FFCB76129A4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808762" y="4038559"/>
                            <a:ext cx="337568" cy="180619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y</a:t>
                            </a:r>
                            <a:endParaRPr lang="en-US" baseline="-25000" dirty="0"/>
                          </a:p>
                        </p:txBody>
                      </p:sp>
                      <p:sp>
                        <p:nvSpPr>
                          <p:cNvPr id="44" name="TextBox 43">
                            <a:extLst>
                              <a:ext uri="{FF2B5EF4-FFF2-40B4-BE49-F238E27FC236}">
                                <a16:creationId xmlns:a16="http://schemas.microsoft.com/office/drawing/2014/main" id="{AFDB0EAE-EFCE-46E4-89BD-BBC350C207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66420" y="4362036"/>
                            <a:ext cx="360079" cy="180619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</a:lstStyle>
                          <a:p>
                            <a:r>
                              <a:rPr lang="en-US" dirty="0"/>
                              <a:t>x</a:t>
                            </a:r>
                          </a:p>
                        </p:txBody>
                      </p: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7CC0D208-046B-4C42-963D-B46DD95139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80248" y="3176552"/>
                            <a:ext cx="417691" cy="180619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</a:lstStyle>
                          <a:p>
                            <a:r>
                              <a:rPr lang="en-US" dirty="0"/>
                              <a:t>z</a:t>
                            </a:r>
                          </a:p>
                        </p:txBody>
                      </p:sp>
                    </p:grp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E7097DB7-C0A4-4215-87B1-DC4F990D705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884498" y="3387315"/>
                          <a:ext cx="764494" cy="1173392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FF836425-7B91-459D-8E12-576B293B792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05767" y="3067683"/>
                          <a:ext cx="547389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Q</a:t>
                          </a:r>
                        </a:p>
                      </p:txBody>
                    </p:sp>
                  </p:grp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F7C04506-0E95-428A-83A5-F21DAA3FF1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95488" y="3536897"/>
                        <a:ext cx="4079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i="1" dirty="0"/>
                          <a:t>r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55C532E5-BBCF-4985-8C03-647428BE5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7620" y="3285124"/>
                        <a:ext cx="49795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●</a:t>
                        </a:r>
                      </a:p>
                    </p:txBody>
                  </p:sp>
                </p:grp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0FBA424E-2A12-44B5-85DD-5A7FB5FA57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442" y="3254647"/>
                      <a:ext cx="4979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●</a:t>
                      </a:r>
                    </a:p>
                  </p:txBody>
                </p:sp>
              </p:grp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7EA4FF7E-D41F-4928-80D3-C8168E43A8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4522" y="3366555"/>
                    <a:ext cx="1385681" cy="207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013EC1-CEB5-41AB-A143-CAD14F6E8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70" y="4763566"/>
                  <a:ext cx="618412" cy="1142959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4C9786B-2D41-4224-BEB2-080BC0357E41}"/>
                    </a:ext>
                  </a:extLst>
                </p:cNvPr>
                <p:cNvSpPr txBox="1"/>
                <p:nvPr/>
              </p:nvSpPr>
              <p:spPr>
                <a:xfrm>
                  <a:off x="754970" y="4868638"/>
                  <a:ext cx="4079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/>
                    <a:t>r’</a:t>
                  </a:r>
                </a:p>
              </p:txBody>
            </p: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1D2957-B3B9-4FAF-9822-CC064C9630EB}"/>
                  </a:ext>
                </a:extLst>
              </p:cNvPr>
              <p:cNvSpPr txBox="1"/>
              <p:nvPr/>
            </p:nvSpPr>
            <p:spPr>
              <a:xfrm>
                <a:off x="1388015" y="3827634"/>
                <a:ext cx="734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r - r’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73EA9F-7D4F-4BFC-9341-7C2D2889872A}"/>
                </a:ext>
              </a:extLst>
            </p:cNvPr>
            <p:cNvSpPr txBox="1"/>
            <p:nvPr/>
          </p:nvSpPr>
          <p:spPr>
            <a:xfrm>
              <a:off x="2915804" y="1800795"/>
              <a:ext cx="8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193998-0BF5-C042-8B77-6EED076E893D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483382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F1B32-98AD-4B7C-979D-27CE90DEE8A2}"/>
              </a:ext>
            </a:extLst>
          </p:cNvPr>
          <p:cNvSpPr txBox="1"/>
          <p:nvPr/>
        </p:nvSpPr>
        <p:spPr>
          <a:xfrm>
            <a:off x="4895579" y="26728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CF094-0378-4E7D-A3A1-CA175C455B93}"/>
                  </a:ext>
                </a:extLst>
              </p:cNvPr>
              <p:cNvSpPr txBox="1"/>
              <p:nvPr/>
            </p:nvSpPr>
            <p:spPr>
              <a:xfrm>
                <a:off x="4867433" y="672899"/>
                <a:ext cx="7097343" cy="546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Potential due to continuous volume charge distribution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nary>
                        <m:naryPr>
                          <m:ctrlP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Potential due to continuous surface charge distribution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𝑑𝑆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Potential due to continuous line charge distribution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𝜋𝜖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𝑑𝐿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CF094-0378-4E7D-A3A1-CA175C45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33" y="672899"/>
                <a:ext cx="7097343" cy="5465984"/>
              </a:xfrm>
              <a:prstGeom prst="rect">
                <a:avLst/>
              </a:prstGeom>
              <a:blipFill>
                <a:blip r:embed="rId2"/>
                <a:stretch>
                  <a:fillRect l="-1288" t="-892" r="-3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16B0268-BB89-4BCD-967C-A70EA0A3599D}"/>
              </a:ext>
            </a:extLst>
          </p:cNvPr>
          <p:cNvGrpSpPr/>
          <p:nvPr/>
        </p:nvGrpSpPr>
        <p:grpSpPr>
          <a:xfrm>
            <a:off x="548640" y="249456"/>
            <a:ext cx="4234749" cy="6307906"/>
            <a:chOff x="548640" y="249456"/>
            <a:chExt cx="4234749" cy="630790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C83088-044A-4749-A774-2493B583527C}"/>
                </a:ext>
              </a:extLst>
            </p:cNvPr>
            <p:cNvGrpSpPr/>
            <p:nvPr/>
          </p:nvGrpSpPr>
          <p:grpSpPr>
            <a:xfrm>
              <a:off x="2425790" y="4260191"/>
              <a:ext cx="2357599" cy="2297171"/>
              <a:chOff x="287496" y="4330531"/>
              <a:chExt cx="2357599" cy="2297171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E8919D-F8D4-40D2-8EC3-CABFCD86185B}"/>
                  </a:ext>
                </a:extLst>
              </p:cNvPr>
              <p:cNvGrpSpPr/>
              <p:nvPr/>
            </p:nvGrpSpPr>
            <p:grpSpPr>
              <a:xfrm>
                <a:off x="287496" y="4330531"/>
                <a:ext cx="2357599" cy="2297171"/>
                <a:chOff x="287496" y="3767822"/>
                <a:chExt cx="2357599" cy="2297171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DEE52A4-2AD6-4BC3-8657-57D53DAC3194}"/>
                    </a:ext>
                  </a:extLst>
                </p:cNvPr>
                <p:cNvGrpSpPr/>
                <p:nvPr/>
              </p:nvGrpSpPr>
              <p:grpSpPr>
                <a:xfrm>
                  <a:off x="287496" y="3767822"/>
                  <a:ext cx="2357599" cy="2297171"/>
                  <a:chOff x="104614" y="4344597"/>
                  <a:chExt cx="2357599" cy="2297171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CDBCB6D3-2BC8-44BF-A8B4-E577BE8969AA}"/>
                      </a:ext>
                    </a:extLst>
                  </p:cNvPr>
                  <p:cNvGrpSpPr/>
                  <p:nvPr/>
                </p:nvGrpSpPr>
                <p:grpSpPr>
                  <a:xfrm>
                    <a:off x="104614" y="4344597"/>
                    <a:ext cx="2357599" cy="2297171"/>
                    <a:chOff x="177298" y="2996441"/>
                    <a:chExt cx="2357599" cy="2297171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9CC8F4BE-7939-4B23-8563-6DC10A2E9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7298" y="2996441"/>
                      <a:ext cx="2357599" cy="2297171"/>
                      <a:chOff x="177298" y="2996441"/>
                      <a:chExt cx="2357599" cy="2297171"/>
                    </a:xfrm>
                  </p:grpSpPr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6B8AC8B2-4F7F-492D-A26E-CF0D90C8A7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298" y="2996441"/>
                        <a:ext cx="2357599" cy="2297171"/>
                        <a:chOff x="838482" y="2996441"/>
                        <a:chExt cx="2357599" cy="2297171"/>
                      </a:xfrm>
                    </p:grpSpPr>
                    <p:grpSp>
                      <p:nvGrpSpPr>
                        <p:cNvPr id="70" name="Group 69">
                          <a:extLst>
                            <a:ext uri="{FF2B5EF4-FFF2-40B4-BE49-F238E27FC236}">
                              <a16:creationId xmlns:a16="http://schemas.microsoft.com/office/drawing/2014/main" id="{82703F7A-BCCE-43EE-9207-50CF55204C8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66087" y="2996441"/>
                          <a:ext cx="1929994" cy="2297171"/>
                          <a:chOff x="3366420" y="3184541"/>
                          <a:chExt cx="1840978" cy="1543005"/>
                        </a:xfrm>
                      </p:grpSpPr>
                      <p:grpSp>
                        <p:nvGrpSpPr>
                          <p:cNvPr id="73" name="Group 72">
                            <a:extLst>
                              <a:ext uri="{FF2B5EF4-FFF2-40B4-BE49-F238E27FC236}">
                                <a16:creationId xmlns:a16="http://schemas.microsoft.com/office/drawing/2014/main" id="{108BD69A-C83A-4BFF-96CA-0C6D352AC12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66420" y="3184541"/>
                            <a:ext cx="1840625" cy="1478732"/>
                            <a:chOff x="2269141" y="1946584"/>
                            <a:chExt cx="1840625" cy="1478732"/>
                          </a:xfrm>
                        </p:grpSpPr>
                        <p:cxnSp>
                          <p:nvCxnSpPr>
                            <p:cNvPr id="77" name="Straight Arrow Connector 76">
                              <a:extLst>
                                <a:ext uri="{FF2B5EF4-FFF2-40B4-BE49-F238E27FC236}">
                                  <a16:creationId xmlns:a16="http://schemas.microsoft.com/office/drawing/2014/main" id="{06A9A1E9-791F-46FD-A95C-74912193D89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72861" y="2997301"/>
                              <a:ext cx="1436905" cy="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8" name="Straight Arrow Connector 77">
                              <a:extLst>
                                <a:ext uri="{FF2B5EF4-FFF2-40B4-BE49-F238E27FC236}">
                                  <a16:creationId xmlns:a16="http://schemas.microsoft.com/office/drawing/2014/main" id="{1701CED5-31AE-4AB8-AD17-19CDB7B97F5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2856790" y="1946584"/>
                              <a:ext cx="2241" cy="111783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9" name="Straight Arrow Connector 78">
                              <a:extLst>
                                <a:ext uri="{FF2B5EF4-FFF2-40B4-BE49-F238E27FC236}">
                                  <a16:creationId xmlns:a16="http://schemas.microsoft.com/office/drawing/2014/main" id="{AAE4CA82-38C2-4BD8-80CF-A707F76E546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269141" y="2997301"/>
                              <a:ext cx="589890" cy="428015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8CE17306-7842-448F-A517-D40F2A64913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808762" y="3986785"/>
                            <a:ext cx="398636" cy="248080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y</a:t>
                            </a:r>
                            <a:endParaRPr lang="en-US" baseline="-25000" dirty="0"/>
                          </a:p>
                        </p:txBody>
                      </p:sp>
                      <p:sp>
                        <p:nvSpPr>
                          <p:cNvPr id="75" name="TextBox 74">
                            <a:extLst>
                              <a:ext uri="{FF2B5EF4-FFF2-40B4-BE49-F238E27FC236}">
                                <a16:creationId xmlns:a16="http://schemas.microsoft.com/office/drawing/2014/main" id="{818140EC-8F17-48AD-8208-338BDF92DE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66420" y="4358214"/>
                            <a:ext cx="731519" cy="369332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</a:lstStyle>
                          <a:p>
                            <a:r>
                              <a:rPr lang="en-US" dirty="0"/>
                              <a:t>x</a:t>
                            </a:r>
                          </a:p>
                        </p:txBody>
                      </p:sp>
                    </p:grpSp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BB2D515C-E8BC-46D6-A8B6-9C7D66C7E47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884498" y="3449690"/>
                          <a:ext cx="766889" cy="1111017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2" name="TextBox 71">
                          <a:extLst>
                            <a:ext uri="{FF2B5EF4-FFF2-40B4-BE49-F238E27FC236}">
                              <a16:creationId xmlns:a16="http://schemas.microsoft.com/office/drawing/2014/main" id="{2A213AB4-3EE2-49A1-802F-5E88842DFC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8482" y="3193389"/>
                          <a:ext cx="77168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dL’</a:t>
                          </a:r>
                        </a:p>
                      </p:txBody>
                    </p:sp>
                  </p:grpSp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9C931415-2A31-459B-BF4E-61FDBC0419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7110" y="3536897"/>
                        <a:ext cx="4079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i="1" dirty="0"/>
                          <a:t>r</a:t>
                        </a:r>
                      </a:p>
                    </p:txBody>
                  </p:sp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CDFD781-E801-4F82-B3BC-D8B79547D1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7620" y="3285124"/>
                        <a:ext cx="49795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●</a:t>
                        </a:r>
                      </a:p>
                    </p:txBody>
                  </p: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615F5620-D603-4A49-9267-D924E48CA151}"/>
                        </a:ext>
                      </a:extLst>
                    </p:cNvPr>
                    <p:cNvCxnSpPr>
                      <a:cxnSpLocks/>
                      <a:endCxn id="69" idx="1"/>
                    </p:cNvCxnSpPr>
                    <p:nvPr/>
                  </p:nvCxnSpPr>
                  <p:spPr>
                    <a:xfrm flipV="1">
                      <a:off x="763900" y="3408235"/>
                      <a:ext cx="1143720" cy="316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B5A2BCD-030C-4A5D-92C6-C0CC80CCAC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99325" y="4834426"/>
                    <a:ext cx="548957" cy="1072099"/>
                  </a:xfrm>
                  <a:prstGeom prst="line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2BC1C35-3AB9-4FEB-BACF-FD5BE93D530F}"/>
                      </a:ext>
                    </a:extLst>
                  </p:cNvPr>
                  <p:cNvSpPr txBox="1"/>
                  <p:nvPr/>
                </p:nvSpPr>
                <p:spPr>
                  <a:xfrm>
                    <a:off x="754970" y="4868638"/>
                    <a:ext cx="40796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i="1" dirty="0"/>
                      <a:t>r’</a:t>
                    </a:r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521A56-A734-4FA5-9435-C02B61794F01}"/>
                    </a:ext>
                  </a:extLst>
                </p:cNvPr>
                <p:cNvSpPr txBox="1"/>
                <p:nvPr/>
              </p:nvSpPr>
              <p:spPr>
                <a:xfrm>
                  <a:off x="1388015" y="3827634"/>
                  <a:ext cx="734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/>
                    <a:t>r - r’</a:t>
                  </a:r>
                </a:p>
              </p:txBody>
            </p: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D6D6FA4-7E58-40D0-A606-BF3B0DF4E9BB}"/>
                  </a:ext>
                </a:extLst>
              </p:cNvPr>
              <p:cNvCxnSpPr/>
              <p:nvPr/>
            </p:nvCxnSpPr>
            <p:spPr>
              <a:xfrm flipV="1">
                <a:off x="450166" y="4390343"/>
                <a:ext cx="593937" cy="11345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9CB6D85-A758-4223-90F1-5E3A74640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9656" y="4661419"/>
                <a:ext cx="142578" cy="262274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04E0805-94F5-4521-9C09-4E351BBBF011}"/>
                </a:ext>
              </a:extLst>
            </p:cNvPr>
            <p:cNvGrpSpPr/>
            <p:nvPr/>
          </p:nvGrpSpPr>
          <p:grpSpPr>
            <a:xfrm>
              <a:off x="548640" y="2444863"/>
              <a:ext cx="2122245" cy="2351694"/>
              <a:chOff x="422031" y="2515203"/>
              <a:chExt cx="2122245" cy="235169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38FA051-FA1D-4367-9C27-DF5E95824841}"/>
                  </a:ext>
                </a:extLst>
              </p:cNvPr>
              <p:cNvGrpSpPr/>
              <p:nvPr/>
            </p:nvGrpSpPr>
            <p:grpSpPr>
              <a:xfrm>
                <a:off x="594642" y="2541587"/>
                <a:ext cx="1949634" cy="2325310"/>
                <a:chOff x="695461" y="3739683"/>
                <a:chExt cx="1949634" cy="232531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C185B794-BD1B-42D7-B540-B58DD79B3C7A}"/>
                    </a:ext>
                  </a:extLst>
                </p:cNvPr>
                <p:cNvGrpSpPr/>
                <p:nvPr/>
              </p:nvGrpSpPr>
              <p:grpSpPr>
                <a:xfrm>
                  <a:off x="695461" y="3739683"/>
                  <a:ext cx="1949634" cy="2325310"/>
                  <a:chOff x="512579" y="4316458"/>
                  <a:chExt cx="1949634" cy="2325310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6AF865B5-F06D-4587-B4D3-F7E67EC91A0A}"/>
                      </a:ext>
                    </a:extLst>
                  </p:cNvPr>
                  <p:cNvGrpSpPr/>
                  <p:nvPr/>
                </p:nvGrpSpPr>
                <p:grpSpPr>
                  <a:xfrm>
                    <a:off x="512579" y="4316458"/>
                    <a:ext cx="1949634" cy="2325310"/>
                    <a:chOff x="585263" y="2968302"/>
                    <a:chExt cx="1949634" cy="232531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1EA4CA79-E31A-4F39-8253-6C520D3054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263" y="2968302"/>
                      <a:ext cx="1949634" cy="2325310"/>
                      <a:chOff x="585263" y="2968302"/>
                      <a:chExt cx="1949634" cy="2325310"/>
                    </a:xfrm>
                  </p:grpSpPr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1A0B718A-A0E7-4EF4-85BA-A3D9121FF9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5263" y="2968302"/>
                        <a:ext cx="1949634" cy="2325310"/>
                        <a:chOff x="1246447" y="2968302"/>
                        <a:chExt cx="1949634" cy="2325310"/>
                      </a:xfrm>
                    </p:grpSpPr>
                    <p:grpSp>
                      <p:nvGrpSpPr>
                        <p:cNvPr id="94" name="Group 93">
                          <a:extLst>
                            <a:ext uri="{FF2B5EF4-FFF2-40B4-BE49-F238E27FC236}">
                              <a16:creationId xmlns:a16="http://schemas.microsoft.com/office/drawing/2014/main" id="{F1AF803B-0614-4D8B-9162-249E1B830B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66087" y="2996441"/>
                          <a:ext cx="1929994" cy="2297171"/>
                          <a:chOff x="3366420" y="3184541"/>
                          <a:chExt cx="1840978" cy="1543005"/>
                        </a:xfrm>
                      </p:grpSpPr>
                      <p:grpSp>
                        <p:nvGrpSpPr>
                          <p:cNvPr id="97" name="Group 96">
                            <a:extLst>
                              <a:ext uri="{FF2B5EF4-FFF2-40B4-BE49-F238E27FC236}">
                                <a16:creationId xmlns:a16="http://schemas.microsoft.com/office/drawing/2014/main" id="{FE89316C-D768-492B-B714-F3EA9192AFD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66420" y="3184541"/>
                            <a:ext cx="1840625" cy="1478732"/>
                            <a:chOff x="2269141" y="1946584"/>
                            <a:chExt cx="1840625" cy="1478732"/>
                          </a:xfrm>
                        </p:grpSpPr>
                        <p:cxnSp>
                          <p:nvCxnSpPr>
                            <p:cNvPr id="100" name="Straight Arrow Connector 99">
                              <a:extLst>
                                <a:ext uri="{FF2B5EF4-FFF2-40B4-BE49-F238E27FC236}">
                                  <a16:creationId xmlns:a16="http://schemas.microsoft.com/office/drawing/2014/main" id="{B60010C8-0143-48C1-97C3-B063B57615F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72861" y="2997301"/>
                              <a:ext cx="1436905" cy="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Straight Arrow Connector 100">
                              <a:extLst>
                                <a:ext uri="{FF2B5EF4-FFF2-40B4-BE49-F238E27FC236}">
                                  <a16:creationId xmlns:a16="http://schemas.microsoft.com/office/drawing/2014/main" id="{A9C0A945-4965-4E6D-83B5-EE4DE47FE83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2856790" y="1946584"/>
                              <a:ext cx="2241" cy="111783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Straight Arrow Connector 101">
                              <a:extLst>
                                <a:ext uri="{FF2B5EF4-FFF2-40B4-BE49-F238E27FC236}">
                                  <a16:creationId xmlns:a16="http://schemas.microsoft.com/office/drawing/2014/main" id="{B9B9C094-040E-460F-B46F-67B1D9D99C2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269141" y="2997301"/>
                              <a:ext cx="589890" cy="428015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98" name="TextBox 97">
                            <a:extLst>
                              <a:ext uri="{FF2B5EF4-FFF2-40B4-BE49-F238E27FC236}">
                                <a16:creationId xmlns:a16="http://schemas.microsoft.com/office/drawing/2014/main" id="{EF43CF28-EBC0-43C6-98F1-FEB8519C55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808762" y="3986785"/>
                            <a:ext cx="398636" cy="248080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y</a:t>
                            </a:r>
                            <a:endParaRPr lang="en-US" baseline="-25000" dirty="0"/>
                          </a:p>
                        </p:txBody>
                      </p:sp>
                      <p:sp>
                        <p:nvSpPr>
                          <p:cNvPr id="99" name="TextBox 98">
                            <a:extLst>
                              <a:ext uri="{FF2B5EF4-FFF2-40B4-BE49-F238E27FC236}">
                                <a16:creationId xmlns:a16="http://schemas.microsoft.com/office/drawing/2014/main" id="{90721FF3-35C9-4DFA-A21A-77695291842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66420" y="4358214"/>
                            <a:ext cx="731519" cy="369332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</a:lstStyle>
                          <a:p>
                            <a:r>
                              <a:rPr lang="en-US" dirty="0"/>
                              <a:t>x</a:t>
                            </a:r>
                          </a:p>
                        </p:txBody>
                      </p:sp>
                    </p:grpSp>
                    <p:cxnSp>
                      <p:nvCxnSpPr>
                        <p:cNvPr id="95" name="Straight Connector 94">
                          <a:extLst>
                            <a:ext uri="{FF2B5EF4-FFF2-40B4-BE49-F238E27FC236}">
                              <a16:creationId xmlns:a16="http://schemas.microsoft.com/office/drawing/2014/main" id="{D083158F-A16E-45BE-A237-38CCDE54797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884498" y="3449690"/>
                          <a:ext cx="766889" cy="1111017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A7841088-18C5-428B-8567-FD23217BE6F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46447" y="2968302"/>
                          <a:ext cx="650356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 err="1"/>
                            <a:t>dS’</a:t>
                          </a:r>
                          <a:endParaRPr lang="en-US" sz="2400" dirty="0"/>
                        </a:p>
                      </p:txBody>
                    </p:sp>
                  </p:grpSp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D2729B07-811F-4460-884E-EC975CD750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7110" y="3536897"/>
                        <a:ext cx="4079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i="1" dirty="0"/>
                          <a:t>r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69CC182D-F3E9-4AB4-9E85-11BFEFD779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7620" y="3285124"/>
                        <a:ext cx="49795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●</a:t>
                        </a:r>
                      </a:p>
                    </p:txBody>
                  </p:sp>
                </p:grp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52BAE29A-21D0-4F53-B357-48E70ACD29E3}"/>
                        </a:ext>
                      </a:extLst>
                    </p:cNvPr>
                    <p:cNvCxnSpPr>
                      <a:cxnSpLocks/>
                      <a:endCxn id="93" idx="1"/>
                    </p:cNvCxnSpPr>
                    <p:nvPr/>
                  </p:nvCxnSpPr>
                  <p:spPr>
                    <a:xfrm flipV="1">
                      <a:off x="763900" y="3408235"/>
                      <a:ext cx="1143720" cy="316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82101354-05DB-45BE-81A2-C5ABF392D2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99325" y="4834426"/>
                    <a:ext cx="548957" cy="1072099"/>
                  </a:xfrm>
                  <a:prstGeom prst="line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FE3E79E8-FA4B-4C91-83B7-AA3F041D181E}"/>
                      </a:ext>
                    </a:extLst>
                  </p:cNvPr>
                  <p:cNvSpPr txBox="1"/>
                  <p:nvPr/>
                </p:nvSpPr>
                <p:spPr>
                  <a:xfrm>
                    <a:off x="754970" y="4868638"/>
                    <a:ext cx="40796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i="1" dirty="0"/>
                      <a:t>r’</a:t>
                    </a:r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879A1CF-836F-4C0F-870C-6D9E6DB2C760}"/>
                    </a:ext>
                  </a:extLst>
                </p:cNvPr>
                <p:cNvSpPr txBox="1"/>
                <p:nvPr/>
              </p:nvSpPr>
              <p:spPr>
                <a:xfrm>
                  <a:off x="1388015" y="3827634"/>
                  <a:ext cx="734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/>
                    <a:t>r - r’</a:t>
                  </a:r>
                </a:p>
              </p:txBody>
            </p:sp>
          </p:grpSp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4257EB60-D477-428C-A808-D27783B42731}"/>
                  </a:ext>
                </a:extLst>
              </p:cNvPr>
              <p:cNvSpPr/>
              <p:nvPr/>
            </p:nvSpPr>
            <p:spPr>
              <a:xfrm rot="1931244">
                <a:off x="422031" y="2515203"/>
                <a:ext cx="729153" cy="913797"/>
              </a:xfrm>
              <a:prstGeom prst="trapezoi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7DD6272-9F5F-4A56-9D46-DD4884DF6D09}"/>
                  </a:ext>
                </a:extLst>
              </p:cNvPr>
              <p:cNvSpPr/>
              <p:nvPr/>
            </p:nvSpPr>
            <p:spPr>
              <a:xfrm>
                <a:off x="506439" y="2924171"/>
                <a:ext cx="346550" cy="185395"/>
              </a:xfrm>
              <a:prstGeom prst="rect">
                <a:avLst/>
              </a:prstGeom>
              <a:solidFill>
                <a:srgbClr val="0033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E039C6B-DD74-411E-85DC-08A59E6EACF2}"/>
                </a:ext>
              </a:extLst>
            </p:cNvPr>
            <p:cNvGrpSpPr/>
            <p:nvPr/>
          </p:nvGrpSpPr>
          <p:grpSpPr>
            <a:xfrm>
              <a:off x="2011602" y="249456"/>
              <a:ext cx="2586559" cy="2507290"/>
              <a:chOff x="1884993" y="52504"/>
              <a:chExt cx="2586559" cy="2507290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37D1E43-5577-436C-A5F0-E1649B588DE6}"/>
                  </a:ext>
                </a:extLst>
              </p:cNvPr>
              <p:cNvGrpSpPr/>
              <p:nvPr/>
            </p:nvGrpSpPr>
            <p:grpSpPr>
              <a:xfrm>
                <a:off x="1987347" y="262623"/>
                <a:ext cx="2484205" cy="2297171"/>
                <a:chOff x="160890" y="3767822"/>
                <a:chExt cx="2484205" cy="2297171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7FEDA6D8-3D3E-4E69-A97B-56E228043BB9}"/>
                    </a:ext>
                  </a:extLst>
                </p:cNvPr>
                <p:cNvGrpSpPr/>
                <p:nvPr/>
              </p:nvGrpSpPr>
              <p:grpSpPr>
                <a:xfrm>
                  <a:off x="160890" y="3767822"/>
                  <a:ext cx="2484205" cy="2297171"/>
                  <a:chOff x="-21992" y="4344597"/>
                  <a:chExt cx="2484205" cy="2297171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EA122E23-429F-4ECF-984A-BA3A2299DE86}"/>
                      </a:ext>
                    </a:extLst>
                  </p:cNvPr>
                  <p:cNvGrpSpPr/>
                  <p:nvPr/>
                </p:nvGrpSpPr>
                <p:grpSpPr>
                  <a:xfrm>
                    <a:off x="-21992" y="4344597"/>
                    <a:ext cx="2484205" cy="2297171"/>
                    <a:chOff x="50692" y="2996441"/>
                    <a:chExt cx="2484205" cy="2297171"/>
                  </a:xfrm>
                </p:grpSpPr>
                <p:grpSp>
                  <p:nvGrpSpPr>
                    <p:cNvPr id="114" name="Group 113">
                      <a:extLst>
                        <a:ext uri="{FF2B5EF4-FFF2-40B4-BE49-F238E27FC236}">
                          <a16:creationId xmlns:a16="http://schemas.microsoft.com/office/drawing/2014/main" id="{749044AC-32E0-4EEA-BD25-3E44724F2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692" y="2996441"/>
                      <a:ext cx="2484205" cy="2297171"/>
                      <a:chOff x="50692" y="2996441"/>
                      <a:chExt cx="2484205" cy="2297171"/>
                    </a:xfrm>
                  </p:grpSpPr>
                  <p:grpSp>
                    <p:nvGrpSpPr>
                      <p:cNvPr id="116" name="Group 115">
                        <a:extLst>
                          <a:ext uri="{FF2B5EF4-FFF2-40B4-BE49-F238E27FC236}">
                            <a16:creationId xmlns:a16="http://schemas.microsoft.com/office/drawing/2014/main" id="{29457734-CFD4-402F-95EA-FAB73933D8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692" y="2996441"/>
                        <a:ext cx="2484205" cy="2297171"/>
                        <a:chOff x="711876" y="2996441"/>
                        <a:chExt cx="2484205" cy="2297171"/>
                      </a:xfrm>
                    </p:grpSpPr>
                    <p:grpSp>
                      <p:nvGrpSpPr>
                        <p:cNvPr id="119" name="Group 118">
                          <a:extLst>
                            <a:ext uri="{FF2B5EF4-FFF2-40B4-BE49-F238E27FC236}">
                              <a16:creationId xmlns:a16="http://schemas.microsoft.com/office/drawing/2014/main" id="{130FF291-2C6C-4713-81EB-A846FAAFE7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66087" y="2996441"/>
                          <a:ext cx="1929994" cy="2297171"/>
                          <a:chOff x="3366420" y="3184541"/>
                          <a:chExt cx="1840978" cy="1543005"/>
                        </a:xfrm>
                      </p:grpSpPr>
                      <p:grpSp>
                        <p:nvGrpSpPr>
                          <p:cNvPr id="122" name="Group 121">
                            <a:extLst>
                              <a:ext uri="{FF2B5EF4-FFF2-40B4-BE49-F238E27FC236}">
                                <a16:creationId xmlns:a16="http://schemas.microsoft.com/office/drawing/2014/main" id="{A3FB0AF5-A76B-4DB8-A35E-143C7743309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366420" y="3184541"/>
                            <a:ext cx="1840625" cy="1478732"/>
                            <a:chOff x="2269141" y="1946584"/>
                            <a:chExt cx="1840625" cy="1478732"/>
                          </a:xfrm>
                        </p:grpSpPr>
                        <p:cxnSp>
                          <p:nvCxnSpPr>
                            <p:cNvPr id="125" name="Straight Arrow Connector 124">
                              <a:extLst>
                                <a:ext uri="{FF2B5EF4-FFF2-40B4-BE49-F238E27FC236}">
                                  <a16:creationId xmlns:a16="http://schemas.microsoft.com/office/drawing/2014/main" id="{24A2297F-7D14-44DE-A11F-D3089F136BD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2672861" y="2997301"/>
                              <a:ext cx="1436905" cy="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6" name="Straight Arrow Connector 125">
                              <a:extLst>
                                <a:ext uri="{FF2B5EF4-FFF2-40B4-BE49-F238E27FC236}">
                                  <a16:creationId xmlns:a16="http://schemas.microsoft.com/office/drawing/2014/main" id="{1D8D322E-43B1-4FEC-B874-C3EB2A36FF7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2856790" y="1946584"/>
                              <a:ext cx="2241" cy="1117830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7" name="Straight Arrow Connector 126">
                              <a:extLst>
                                <a:ext uri="{FF2B5EF4-FFF2-40B4-BE49-F238E27FC236}">
                                  <a16:creationId xmlns:a16="http://schemas.microsoft.com/office/drawing/2014/main" id="{87A25983-4D82-47BB-886D-623B468390D0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2269141" y="2997301"/>
                              <a:ext cx="589890" cy="428015"/>
                            </a:xfrm>
                            <a:prstGeom prst="straightConnector1">
                              <a:avLst/>
                            </a:prstGeom>
                            <a:ln>
                              <a:headEnd type="none" w="med" len="med"/>
                              <a:tailEnd type="triangl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23" name="TextBox 122">
                            <a:extLst>
                              <a:ext uri="{FF2B5EF4-FFF2-40B4-BE49-F238E27FC236}">
                                <a16:creationId xmlns:a16="http://schemas.microsoft.com/office/drawing/2014/main" id="{B6B658ED-A1BA-4322-83F8-25A84A59EFA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808762" y="3986785"/>
                            <a:ext cx="398636" cy="248080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y</a:t>
                            </a:r>
                            <a:endParaRPr lang="en-US" baseline="-25000" dirty="0"/>
                          </a:p>
                        </p:txBody>
                      </p:sp>
                      <p:sp>
                        <p:nvSpPr>
                          <p:cNvPr id="124" name="TextBox 123">
                            <a:extLst>
                              <a:ext uri="{FF2B5EF4-FFF2-40B4-BE49-F238E27FC236}">
                                <a16:creationId xmlns:a16="http://schemas.microsoft.com/office/drawing/2014/main" id="{0B1A75D5-761F-42C4-9CCB-CA4AB5A337A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66420" y="4358214"/>
                            <a:ext cx="731519" cy="369332"/>
                          </a:xfrm>
                          <a:prstGeom prst="rect">
                            <a:avLst/>
                          </a:prstGeom>
                          <a:ln>
                            <a:noFill/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wrap="square" rtlCol="0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</a:lstStyle>
                          <a:p>
                            <a:r>
                              <a:rPr lang="en-US" dirty="0"/>
                              <a:t>x</a:t>
                            </a:r>
                          </a:p>
                        </p:txBody>
                      </p:sp>
                    </p:grpSp>
                    <p:cxnSp>
                      <p:nvCxnSpPr>
                        <p:cNvPr id="120" name="Straight Connector 119">
                          <a:extLst>
                            <a:ext uri="{FF2B5EF4-FFF2-40B4-BE49-F238E27FC236}">
                              <a16:creationId xmlns:a16="http://schemas.microsoft.com/office/drawing/2014/main" id="{384DB5B9-94CC-4901-8BF5-FDC015D043D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884498" y="3449690"/>
                          <a:ext cx="766889" cy="1111017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21" name="TextBox 120">
                          <a:extLst>
                            <a:ext uri="{FF2B5EF4-FFF2-40B4-BE49-F238E27FC236}">
                              <a16:creationId xmlns:a16="http://schemas.microsoft.com/office/drawing/2014/main" id="{F56757D5-1268-47A9-BF3F-DD745E8359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876" y="3221520"/>
                          <a:ext cx="771685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dirty="0"/>
                            <a:t>dv’</a:t>
                          </a:r>
                        </a:p>
                      </p:txBody>
                    </p:sp>
                  </p:grpSp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564C161B-6211-4F6A-9A38-00447D137B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7110" y="3536897"/>
                        <a:ext cx="4079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b="1" i="1" dirty="0"/>
                          <a:t>r</a:t>
                        </a:r>
                      </a:p>
                    </p:txBody>
                  </p:sp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7AA71A4B-875F-4856-9058-78B4FBCB63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07620" y="3285124"/>
                        <a:ext cx="497951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000" dirty="0"/>
                          <a:t>●</a:t>
                        </a:r>
                      </a:p>
                    </p:txBody>
                  </p:sp>
                </p:grpSp>
                <p:cxnSp>
                  <p:nvCxnSpPr>
                    <p:cNvPr id="115" name="Straight Arrow Connector 114">
                      <a:extLst>
                        <a:ext uri="{FF2B5EF4-FFF2-40B4-BE49-F238E27FC236}">
                          <a16:creationId xmlns:a16="http://schemas.microsoft.com/office/drawing/2014/main" id="{18B46CF7-A2FA-44EE-B24E-C4F9BE0742F2}"/>
                        </a:ext>
                      </a:extLst>
                    </p:cNvPr>
                    <p:cNvCxnSpPr>
                      <a:cxnSpLocks/>
                      <a:endCxn id="118" idx="1"/>
                    </p:cNvCxnSpPr>
                    <p:nvPr/>
                  </p:nvCxnSpPr>
                  <p:spPr>
                    <a:xfrm flipV="1">
                      <a:off x="763900" y="3408235"/>
                      <a:ext cx="1143720" cy="316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8B5DF072-1D4F-46C9-8225-FEACC59600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99325" y="4834426"/>
                    <a:ext cx="548957" cy="1072099"/>
                  </a:xfrm>
                  <a:prstGeom prst="line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67EE261B-B157-4398-9275-BE4E8BB4D106}"/>
                      </a:ext>
                    </a:extLst>
                  </p:cNvPr>
                  <p:cNvSpPr txBox="1"/>
                  <p:nvPr/>
                </p:nvSpPr>
                <p:spPr>
                  <a:xfrm>
                    <a:off x="754970" y="4868638"/>
                    <a:ext cx="40796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i="1" dirty="0"/>
                      <a:t>r’</a:t>
                    </a: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9480790-E907-4052-8709-58C4E8B02BBB}"/>
                    </a:ext>
                  </a:extLst>
                </p:cNvPr>
                <p:cNvSpPr txBox="1"/>
                <p:nvPr/>
              </p:nvSpPr>
              <p:spPr>
                <a:xfrm>
                  <a:off x="1388015" y="3827634"/>
                  <a:ext cx="734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i="1" dirty="0"/>
                    <a:t>r - r’</a:t>
                  </a:r>
                </a:p>
              </p:txBody>
            </p:sp>
          </p:grp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85D9C2A3-0506-441B-80E6-402003095F44}"/>
                  </a:ext>
                </a:extLst>
              </p:cNvPr>
              <p:cNvSpPr/>
              <p:nvPr/>
            </p:nvSpPr>
            <p:spPr>
              <a:xfrm rot="2165356">
                <a:off x="1884993" y="52504"/>
                <a:ext cx="1017437" cy="1416883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AA40BAC-2237-4218-88CF-AC8BAEB5982D}"/>
                  </a:ext>
                </a:extLst>
              </p:cNvPr>
              <p:cNvSpPr txBox="1"/>
              <p:nvPr/>
            </p:nvSpPr>
            <p:spPr>
              <a:xfrm>
                <a:off x="2355444" y="258218"/>
                <a:ext cx="4979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rgbClr val="0033CC"/>
                    </a:solidFill>
                  </a:rPr>
                  <a:t>●</a:t>
                </a:r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39C9AA0-EADD-FF4A-597C-010979745BC7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754345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0ADB23-1154-407C-8D65-B30E5B6AF1F8}"/>
                  </a:ext>
                </a:extLst>
              </p:cNvPr>
              <p:cNvSpPr txBox="1"/>
              <p:nvPr/>
            </p:nvSpPr>
            <p:spPr>
              <a:xfrm>
                <a:off x="844061" y="787798"/>
                <a:ext cx="10410093" cy="5011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0033CC"/>
                    </a:solidFill>
                  </a:defRPr>
                </a:lvl1pPr>
              </a:lstStyle>
              <a:p>
                <a:r>
                  <a:rPr lang="en-US" i="1" dirty="0"/>
                  <a:t>Electric field in terms of potential </a:t>
                </a:r>
                <a:r>
                  <a:rPr lang="en-US" dirty="0"/>
                  <a:t>:     The incremental work in moving a unit charge for an incremental distance is called incremental potential.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𝒅𝒍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However, </a:t>
                </a:r>
                <a:r>
                  <a:rPr lang="en-US" i="1" dirty="0" err="1"/>
                  <a:t>dV</a:t>
                </a:r>
                <a:r>
                  <a:rPr lang="en-US" dirty="0"/>
                  <a:t> can be expressed as,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𝑧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yields,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, performing curl operation,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Curl of a Gradient is zero (a vector identity)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0ADB23-1154-407C-8D65-B30E5B6A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1" y="787798"/>
                <a:ext cx="10410093" cy="5011565"/>
              </a:xfrm>
              <a:prstGeom prst="rect">
                <a:avLst/>
              </a:prstGeom>
              <a:blipFill>
                <a:blip r:embed="rId2"/>
                <a:stretch>
                  <a:fillRect l="-878" t="-973" b="-1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F850ED6-C612-42AE-9559-4B2FA9392C3D}"/>
              </a:ext>
            </a:extLst>
          </p:cNvPr>
          <p:cNvSpPr txBox="1"/>
          <p:nvPr/>
        </p:nvSpPr>
        <p:spPr>
          <a:xfrm>
            <a:off x="844069" y="281348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21056-8D60-8D4D-6BA4-1695617612B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658574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963D4-4DC8-4724-BCF4-DD3449C3D670}"/>
                  </a:ext>
                </a:extLst>
              </p:cNvPr>
              <p:cNvSpPr txBox="1"/>
              <p:nvPr/>
            </p:nvSpPr>
            <p:spPr>
              <a:xfrm>
                <a:off x="815925" y="872195"/>
                <a:ext cx="10494499" cy="525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>
                    <a:solidFill>
                      <a:srgbClr val="0033CC"/>
                    </a:solidFill>
                  </a:defRPr>
                </a:lvl1pPr>
              </a:lstStyle>
              <a:p>
                <a:r>
                  <a:rPr lang="en-US" i="1" dirty="0"/>
                  <a:t>Maxwell’s equations for electrostatic case:</a:t>
                </a:r>
              </a:p>
              <a:p>
                <a:endParaRPr lang="en-US" i="1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/>
                  <a:t>,   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i="1" dirty="0"/>
                  <a:t>   </a:t>
                </a:r>
              </a:p>
              <a:p>
                <a:r>
                  <a:rPr lang="en-US" i="1" dirty="0"/>
                  <a:t>Energy stored in the electric field</a:t>
                </a:r>
                <a:r>
                  <a:rPr lang="en-US" dirty="0"/>
                  <a:t>:       The energy stored in the electric field is: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r>
                  <a:rPr lang="en-US" dirty="0"/>
                  <a:t>From the above expression, we note the quantity inside the volume integral has the dimension of density, so we define an energy density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B963D4-4DC8-4724-BCF4-DD3449C3D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25" y="872195"/>
                <a:ext cx="10494499" cy="5255991"/>
              </a:xfrm>
              <a:prstGeom prst="rect">
                <a:avLst/>
              </a:prstGeom>
              <a:blipFill>
                <a:blip r:embed="rId2"/>
                <a:stretch>
                  <a:fillRect l="-930" t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7550DD2-57FE-4E07-8C21-34B4622ACBD4}"/>
              </a:ext>
            </a:extLst>
          </p:cNvPr>
          <p:cNvSpPr txBox="1"/>
          <p:nvPr/>
        </p:nvSpPr>
        <p:spPr>
          <a:xfrm>
            <a:off x="759666" y="323553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C020-8367-873A-7199-6B4928E8922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1877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F42E99-8739-46F2-970D-05E6941FC55C}"/>
                  </a:ext>
                </a:extLst>
              </p:cNvPr>
              <p:cNvSpPr txBox="1"/>
              <p:nvPr/>
            </p:nvSpPr>
            <p:spPr>
              <a:xfrm>
                <a:off x="1308296" y="698698"/>
                <a:ext cx="9228406" cy="5188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Specify the unit vector extending from the origin toward the point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(2, -2, -1).</a:t>
                </a:r>
              </a:p>
              <a:p>
                <a:endParaRPr lang="en-US" sz="2400" i="1" baseline="-25000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Solution: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The vector extending from the origin to the point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2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– </a:t>
                </a:r>
                <a:r>
                  <a:rPr lang="en-US" sz="24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–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magnitude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is,</a:t>
                </a: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|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desired unit vector of </a:t>
                </a:r>
                <a:r>
                  <a:rPr lang="en-US" sz="2400" b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0" i="1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2400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endParaRPr lang="en-US" sz="24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F42E99-8739-46F2-970D-05E6941F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296" y="698698"/>
                <a:ext cx="9228406" cy="5188985"/>
              </a:xfrm>
              <a:prstGeom prst="rect">
                <a:avLst/>
              </a:prstGeom>
              <a:blipFill>
                <a:blip r:embed="rId2"/>
                <a:stretch>
                  <a:fillRect l="-1058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36F2E67-EF8E-E2B6-0037-7F9B3FCDD9A8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262178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82B09-F0BE-4A3D-973D-F1A76B605356}"/>
              </a:ext>
            </a:extLst>
          </p:cNvPr>
          <p:cNvSpPr txBox="1"/>
          <p:nvPr/>
        </p:nvSpPr>
        <p:spPr>
          <a:xfrm>
            <a:off x="759666" y="323553"/>
            <a:ext cx="241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Electrostatics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DEB73-26D2-44EC-8FE2-C4B79B4D3709}"/>
                  </a:ext>
                </a:extLst>
              </p:cNvPr>
              <p:cNvSpPr txBox="1"/>
              <p:nvPr/>
            </p:nvSpPr>
            <p:spPr>
              <a:xfrm>
                <a:off x="759666" y="785218"/>
                <a:ext cx="10128728" cy="542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  A potential field,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  exists in free space. Determine potential, electric field, direction of electric field, displacement density, charge density, and energy density, at point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P</a:t>
                </a:r>
                <a:r>
                  <a:rPr lang="en-US" sz="2400" dirty="0">
                    <a:solidFill>
                      <a:srgbClr val="0033CC"/>
                    </a:solidFill>
                  </a:rPr>
                  <a:t>( – 4, 3, 6).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The potential at P is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66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V.     The electric field in space is,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field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P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48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V/m,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is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48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57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 V/m    </a:t>
                </a:r>
              </a:p>
              <a:p>
                <a:endParaRPr lang="en-US" sz="240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DEB73-26D2-44EC-8FE2-C4B79B4D3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66" y="785218"/>
                <a:ext cx="10128728" cy="5425652"/>
              </a:xfrm>
              <a:prstGeom prst="rect">
                <a:avLst/>
              </a:prstGeom>
              <a:blipFill>
                <a:blip r:embed="rId2"/>
                <a:stretch>
                  <a:fillRect l="-963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B1085EB-4ACD-97BE-66F9-490D3AF0CC84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16449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66641B-00F7-4005-8BC4-640C97FE117C}"/>
                  </a:ext>
                </a:extLst>
              </p:cNvPr>
              <p:cNvSpPr/>
              <p:nvPr/>
            </p:nvSpPr>
            <p:spPr>
              <a:xfrm>
                <a:off x="970671" y="512351"/>
                <a:ext cx="10578904" cy="5686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is given by the unit vector,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48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57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829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553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086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srgbClr val="0033CC"/>
                    </a:solidFill>
                  </a:rPr>
                  <a:t>The displacement density is,</a:t>
                </a:r>
              </a:p>
              <a:p>
                <a:pPr lvl="0"/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:endParaRPr lang="en-US" sz="2400" i="1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 C/m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3</a:t>
                </a:r>
              </a:p>
              <a:p>
                <a:pPr lvl="0"/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srgbClr val="0033CC"/>
                    </a:solidFill>
                  </a:rPr>
                  <a:t>The charge density is,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35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  C/m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  <a:p>
                <a:pPr lvl="0"/>
                <a:endParaRPr lang="en-US" sz="2400" dirty="0">
                  <a:solidFill>
                    <a:srgbClr val="0033CC"/>
                  </a:solidFill>
                </a:endParaRPr>
              </a:p>
              <a:p>
                <a:pPr lvl="0"/>
                <a:r>
                  <a:rPr lang="en-US" sz="2400" dirty="0">
                    <a:solidFill>
                      <a:srgbClr val="0033CC"/>
                    </a:solidFill>
                  </a:rPr>
                  <a:t>The energy density is,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72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 J/m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3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66641B-00F7-4005-8BC4-640C97FE1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512351"/>
                <a:ext cx="10578904" cy="5686493"/>
              </a:xfrm>
              <a:prstGeom prst="rect">
                <a:avLst/>
              </a:prstGeom>
              <a:blipFill>
                <a:blip r:embed="rId2"/>
                <a:stretch>
                  <a:fillRect l="-864" t="-857" b="-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DE52465-2DF9-2CAF-13E1-60CFEF529E13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214643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161CD-267C-442D-A531-44B9891808CD}"/>
              </a:ext>
            </a:extLst>
          </p:cNvPr>
          <p:cNvSpPr txBox="1"/>
          <p:nvPr/>
        </p:nvSpPr>
        <p:spPr>
          <a:xfrm>
            <a:off x="1083213" y="464236"/>
            <a:ext cx="10227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Potential and field due to dipole</a:t>
            </a:r>
            <a:endParaRPr lang="en-US" sz="2800" dirty="0">
              <a:solidFill>
                <a:srgbClr val="0033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404AA-C11A-4B03-860B-4C0E9D48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" y="1871005"/>
            <a:ext cx="5327986" cy="4111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B516F-CCD9-41AE-8979-85E2D588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94" y="4768952"/>
            <a:ext cx="4897103" cy="975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46204-6F8D-4927-8518-B8A6ACFFCA68}"/>
              </a:ext>
            </a:extLst>
          </p:cNvPr>
          <p:cNvSpPr txBox="1"/>
          <p:nvPr/>
        </p:nvSpPr>
        <p:spPr>
          <a:xfrm>
            <a:off x="5863007" y="844064"/>
            <a:ext cx="59960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Dipole is a pair of charges of equal magnitude, but with opposite polarity, separated by a small distance. </a:t>
            </a:r>
          </a:p>
          <a:p>
            <a:endParaRPr lang="en-US" sz="2400" dirty="0">
              <a:solidFill>
                <a:srgbClr val="0033CC"/>
              </a:solidFill>
            </a:endParaRPr>
          </a:p>
          <a:p>
            <a:r>
              <a:rPr lang="en-US" sz="2400" dirty="0">
                <a:solidFill>
                  <a:srgbClr val="0033CC"/>
                </a:solidFill>
              </a:rPr>
              <a:t>In the figure shown, two charges, +Q and –Q, are separated by a small distance, d, compared to the distance, r, of the field point. The potential, V, at point P is given by scalar sum of potentials at P due to charges, +Q and –Q,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99F3C-3BA8-F8D0-624F-7D8C5A0A7212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817185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161CD-267C-442D-A531-44B9891808CD}"/>
              </a:ext>
            </a:extLst>
          </p:cNvPr>
          <p:cNvSpPr txBox="1"/>
          <p:nvPr/>
        </p:nvSpPr>
        <p:spPr>
          <a:xfrm>
            <a:off x="1083213" y="464236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Potential and field due to dipole</a:t>
            </a:r>
            <a:endParaRPr lang="en-US" sz="2800" dirty="0">
              <a:solidFill>
                <a:srgbClr val="0033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B78DD-C7C8-4CBC-9869-70C07010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69" y="1048915"/>
            <a:ext cx="4695743" cy="4349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E1216-83D0-4D7F-813B-0624C3AC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15" y="2897951"/>
            <a:ext cx="2416226" cy="1050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8141B-36EC-4108-81FA-0A7CD319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592" y="2307731"/>
            <a:ext cx="2446991" cy="584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14F3A-20BC-494C-9B2D-C6A838A68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00" y="3996543"/>
            <a:ext cx="6214086" cy="1209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D45372-3BAD-46C2-9C80-9924FBAEF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512" y="5275387"/>
            <a:ext cx="4695743" cy="1041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F86136-FE5A-43D9-BB80-7D325B0B18CF}"/>
              </a:ext>
            </a:extLst>
          </p:cNvPr>
          <p:cNvSpPr txBox="1"/>
          <p:nvPr/>
        </p:nvSpPr>
        <p:spPr>
          <a:xfrm>
            <a:off x="6060833" y="926127"/>
            <a:ext cx="513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When        </a:t>
            </a:r>
            <a:r>
              <a:rPr lang="en-US" sz="2400" i="1" dirty="0">
                <a:solidFill>
                  <a:srgbClr val="0033CC"/>
                </a:solidFill>
              </a:rPr>
              <a:t>r</a:t>
            </a:r>
            <a:r>
              <a:rPr lang="en-US" sz="2400" dirty="0">
                <a:solidFill>
                  <a:srgbClr val="0033CC"/>
                </a:solidFill>
              </a:rPr>
              <a:t> &gt;&gt; </a:t>
            </a:r>
            <a:r>
              <a:rPr lang="en-US" sz="2400" i="1" dirty="0">
                <a:solidFill>
                  <a:srgbClr val="0033CC"/>
                </a:solidFill>
              </a:rPr>
              <a:t>d</a:t>
            </a:r>
            <a:r>
              <a:rPr lang="en-US" sz="2400" dirty="0">
                <a:solidFill>
                  <a:srgbClr val="0033CC"/>
                </a:solidFill>
              </a:rPr>
              <a:t>, </a:t>
            </a:r>
          </a:p>
          <a:p>
            <a:r>
              <a:rPr lang="en-US" sz="2400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≈ </a:t>
            </a:r>
            <a:r>
              <a:rPr lang="en-US" sz="2400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dirty="0">
                <a:solidFill>
                  <a:srgbClr val="0033CC"/>
                </a:solidFill>
              </a:rPr>
              <a:t> + </a:t>
            </a:r>
            <a:r>
              <a:rPr lang="en-US" sz="2400" i="1" dirty="0">
                <a:solidFill>
                  <a:srgbClr val="0033CC"/>
                </a:solidFill>
              </a:rPr>
              <a:t>d</a:t>
            </a:r>
            <a:r>
              <a:rPr lang="en-US" sz="2400" dirty="0">
                <a:solidFill>
                  <a:srgbClr val="0033CC"/>
                </a:solidFill>
              </a:rPr>
              <a:t> cos θ,    and    </a:t>
            </a:r>
            <a:r>
              <a:rPr lang="en-US" sz="2400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1</a:t>
            </a:r>
            <a:r>
              <a:rPr lang="en-US" sz="2400" i="1" dirty="0">
                <a:solidFill>
                  <a:srgbClr val="0033CC"/>
                </a:solidFill>
              </a:rPr>
              <a:t>R</a:t>
            </a:r>
            <a:r>
              <a:rPr lang="en-US" sz="2400" i="1" baseline="-25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 = r</a:t>
            </a:r>
            <a:r>
              <a:rPr lang="en-US" sz="2400" baseline="300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, hence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3C3AE-3AFF-9665-6832-8D721B22B981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425513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E7C0F-64F0-46DE-A690-FA90438F9A9C}"/>
              </a:ext>
            </a:extLst>
          </p:cNvPr>
          <p:cNvSpPr txBox="1"/>
          <p:nvPr/>
        </p:nvSpPr>
        <p:spPr>
          <a:xfrm>
            <a:off x="1083213" y="464236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Potential and field due to dipole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9E7E7-8D3E-4632-9183-C7E06F241766}"/>
              </a:ext>
            </a:extLst>
          </p:cNvPr>
          <p:cNvSpPr txBox="1"/>
          <p:nvPr/>
        </p:nvSpPr>
        <p:spPr>
          <a:xfrm>
            <a:off x="1083213" y="1038671"/>
            <a:ext cx="1011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Let us define a vector length   </a:t>
            </a:r>
            <a:r>
              <a:rPr lang="en-US" sz="2400" b="1" i="1" dirty="0">
                <a:solidFill>
                  <a:srgbClr val="0033CC"/>
                </a:solidFill>
              </a:rPr>
              <a:t>d</a:t>
            </a:r>
            <a:r>
              <a:rPr lang="en-US" sz="2400" dirty="0">
                <a:solidFill>
                  <a:srgbClr val="0033CC"/>
                </a:solidFill>
              </a:rPr>
              <a:t>    which starts at   - Q and ends at   + Q, and then define a dipole moment    </a:t>
            </a:r>
            <a:r>
              <a:rPr lang="en-US" sz="2400" b="1" i="1" dirty="0">
                <a:solidFill>
                  <a:srgbClr val="0033CC"/>
                </a:solidFill>
              </a:rPr>
              <a:t>p</a:t>
            </a:r>
            <a:r>
              <a:rPr lang="en-US" sz="2400" dirty="0">
                <a:solidFill>
                  <a:srgbClr val="0033CC"/>
                </a:solidFill>
              </a:rPr>
              <a:t> = </a:t>
            </a:r>
            <a:r>
              <a:rPr lang="en-US" sz="2400" i="1" dirty="0" err="1">
                <a:solidFill>
                  <a:srgbClr val="0033CC"/>
                </a:solidFill>
              </a:rPr>
              <a:t>Q</a:t>
            </a:r>
            <a:r>
              <a:rPr lang="en-US" sz="2400" b="1" i="1" dirty="0" err="1">
                <a:solidFill>
                  <a:srgbClr val="0033CC"/>
                </a:solidFill>
              </a:rPr>
              <a:t>d</a:t>
            </a:r>
            <a:r>
              <a:rPr lang="en-US" sz="2400" dirty="0">
                <a:solidFill>
                  <a:srgbClr val="0033CC"/>
                </a:solidFill>
              </a:rPr>
              <a:t>    ; the potential is then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2F638-56AE-4CCD-92B1-DF863D84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63" y="4197375"/>
            <a:ext cx="4227316" cy="1088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46BF6F-CEDA-4B16-A444-E13FBB86CF86}"/>
              </a:ext>
            </a:extLst>
          </p:cNvPr>
          <p:cNvSpPr txBox="1"/>
          <p:nvPr/>
        </p:nvSpPr>
        <p:spPr>
          <a:xfrm>
            <a:off x="1235613" y="3472378"/>
            <a:ext cx="10114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In general, potential due to dipole placed any where is given by,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92E0C-5298-434C-9525-34D9E8D7CA2F}"/>
              </a:ext>
            </a:extLst>
          </p:cNvPr>
          <p:cNvSpPr txBox="1"/>
          <p:nvPr/>
        </p:nvSpPr>
        <p:spPr>
          <a:xfrm>
            <a:off x="1388013" y="5537982"/>
            <a:ext cx="10114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CC"/>
                </a:solidFill>
              </a:rPr>
              <a:t>where    </a:t>
            </a:r>
            <a:r>
              <a:rPr lang="en-US" sz="2400" b="1" i="1" dirty="0">
                <a:solidFill>
                  <a:srgbClr val="0033CC"/>
                </a:solidFill>
              </a:rPr>
              <a:t>r’</a:t>
            </a:r>
            <a:r>
              <a:rPr lang="en-US" sz="2400" dirty="0">
                <a:solidFill>
                  <a:srgbClr val="0033CC"/>
                </a:solidFill>
              </a:rPr>
              <a:t>   is the position vector of dipole centre, and    </a:t>
            </a:r>
            <a:r>
              <a:rPr lang="en-US" sz="2400" b="1" i="1" dirty="0">
                <a:solidFill>
                  <a:srgbClr val="0033CC"/>
                </a:solidFill>
              </a:rPr>
              <a:t>r</a:t>
            </a:r>
            <a:r>
              <a:rPr lang="en-US" sz="2400" dirty="0">
                <a:solidFill>
                  <a:srgbClr val="0033CC"/>
                </a:solidFill>
              </a:rPr>
              <a:t>    is the position vector of the field point. </a:t>
            </a:r>
            <a:endParaRPr lang="en-US" sz="2800" dirty="0">
              <a:solidFill>
                <a:srgbClr val="0033CC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C52FD3-44B7-4D83-A07F-6B64C93FAB05}"/>
              </a:ext>
            </a:extLst>
          </p:cNvPr>
          <p:cNvGrpSpPr/>
          <p:nvPr/>
        </p:nvGrpSpPr>
        <p:grpSpPr>
          <a:xfrm>
            <a:off x="2903070" y="2266110"/>
            <a:ext cx="6423807" cy="1003236"/>
            <a:chOff x="1257152" y="2266110"/>
            <a:chExt cx="6423807" cy="10032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0A6834-2BE5-4E98-8DBE-C570C25F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7380" y="2266110"/>
              <a:ext cx="1973579" cy="10032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FFC692-B581-43AB-BDC9-434A06E24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152" y="2493125"/>
              <a:ext cx="3286711" cy="53011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387EE2-EC21-0FBF-E541-B2B1969866F8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514666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F18AD-E624-41A1-AE23-46FADAFDF111}"/>
              </a:ext>
            </a:extLst>
          </p:cNvPr>
          <p:cNvSpPr txBox="1"/>
          <p:nvPr/>
        </p:nvSpPr>
        <p:spPr>
          <a:xfrm>
            <a:off x="703384" y="365760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Potential and field due to dipole</a:t>
            </a:r>
            <a:endParaRPr lang="en-US" sz="280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8CBB42-E70A-417C-91EB-FE38D2CD3E1E}"/>
                  </a:ext>
                </a:extLst>
              </p:cNvPr>
              <p:cNvSpPr txBox="1"/>
              <p:nvPr/>
            </p:nvSpPr>
            <p:spPr>
              <a:xfrm>
                <a:off x="689318" y="759655"/>
                <a:ext cx="10297550" cy="360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Example: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      Given a dipole moment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 err="1">
                    <a:solidFill>
                      <a:srgbClr val="0033CC"/>
                    </a:solidFill>
                  </a:rPr>
                  <a:t>nC</a:t>
                </a:r>
                <a:r>
                  <a:rPr lang="en-US" sz="2400" dirty="0">
                    <a:solidFill>
                      <a:srgbClr val="0033CC"/>
                    </a:solidFill>
                  </a:rPr>
                  <a:t> m  in free space, find potential at  (2, 3, 4).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The position vector of field point is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 and its magnitude is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e>
                    </m:ra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385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,   and      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baseline="30000" dirty="0">
                    <a:solidFill>
                      <a:srgbClr val="0033CC"/>
                    </a:solidFill>
                  </a:rPr>
                  <a:t>2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29.   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Unit vector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r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is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385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baseline="-2500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                                          </a:t>
                </a: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The potential at (2, 3, 4) is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8CBB42-E70A-417C-91EB-FE38D2CD3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18" y="759655"/>
                <a:ext cx="10297550" cy="3602718"/>
              </a:xfrm>
              <a:prstGeom prst="rect">
                <a:avLst/>
              </a:prstGeom>
              <a:blipFill>
                <a:blip r:embed="rId2"/>
                <a:stretch>
                  <a:fillRect l="-888" t="-1354" b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6549E54-0D1B-49F7-9CF4-741B7945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226" y="3630685"/>
            <a:ext cx="1973579" cy="1003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B3F075-F80B-4A79-B53A-0AA1DC4682D8}"/>
                  </a:ext>
                </a:extLst>
              </p:cNvPr>
              <p:cNvSpPr txBox="1"/>
              <p:nvPr/>
            </p:nvSpPr>
            <p:spPr>
              <a:xfrm>
                <a:off x="773721" y="4515724"/>
                <a:ext cx="10832121" cy="162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where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i="1" baseline="-2500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7428</m:t>
                    </m:r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33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and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29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222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, hence   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V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0.2305    volts.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B3F075-F80B-4A79-B53A-0AA1DC46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1" y="4515724"/>
                <a:ext cx="10832121" cy="1623842"/>
              </a:xfrm>
              <a:prstGeom prst="rect">
                <a:avLst/>
              </a:prstGeom>
              <a:blipFill>
                <a:blip r:embed="rId4"/>
                <a:stretch>
                  <a:fillRect l="-90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EE6000-214B-9209-7CDB-337A7B82BEBD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985859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C213D8-1160-41D2-8F36-849B26E7D7E7}"/>
              </a:ext>
            </a:extLst>
          </p:cNvPr>
          <p:cNvSpPr txBox="1"/>
          <p:nvPr/>
        </p:nvSpPr>
        <p:spPr>
          <a:xfrm>
            <a:off x="633046" y="337625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Continuity Equation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DE80A-7033-4380-A9F4-C3593E06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36" y="1716256"/>
            <a:ext cx="2076449" cy="958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813624-D3F4-4053-830B-6C9183DC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66" y="3221499"/>
            <a:ext cx="3697892" cy="1170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35AC53-2582-466A-AB05-A803BD71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535" y="4797739"/>
            <a:ext cx="3767225" cy="1080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99B108-4D77-43A1-B84A-1A178AC1FD0A}"/>
              </a:ext>
            </a:extLst>
          </p:cNvPr>
          <p:cNvSpPr txBox="1"/>
          <p:nvPr/>
        </p:nvSpPr>
        <p:spPr>
          <a:xfrm>
            <a:off x="630702" y="855785"/>
            <a:ext cx="10764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If a current density, </a:t>
            </a:r>
            <a:r>
              <a:rPr lang="en-US" i="0" dirty="0"/>
              <a:t>J</a:t>
            </a:r>
            <a:r>
              <a:rPr lang="en-US" b="0" i="0" dirty="0"/>
              <a:t>, is passing through an infinitesimal surface area, </a:t>
            </a:r>
            <a:r>
              <a:rPr lang="en-US" i="0" dirty="0" err="1"/>
              <a:t>dS</a:t>
            </a:r>
            <a:r>
              <a:rPr lang="en-US" b="0" i="0" dirty="0"/>
              <a:t>, then the infinitesimal current is, </a:t>
            </a:r>
            <a:r>
              <a:rPr lang="en-US" i="0" dirty="0"/>
              <a:t>J · </a:t>
            </a:r>
            <a:r>
              <a:rPr lang="en-US" i="0" dirty="0" err="1"/>
              <a:t>dS</a:t>
            </a:r>
            <a:r>
              <a:rPr lang="en-US" b="0" i="0" dirty="0"/>
              <a:t>, and the total current passing out of a closed surface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5A01D-5F5F-4A3F-BB1A-E6CCA8CA3AA8}"/>
              </a:ext>
            </a:extLst>
          </p:cNvPr>
          <p:cNvSpPr txBox="1"/>
          <p:nvPr/>
        </p:nvSpPr>
        <p:spPr>
          <a:xfrm>
            <a:off x="783102" y="2738512"/>
            <a:ext cx="1076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This current is result of </a:t>
            </a:r>
            <a:r>
              <a:rPr lang="en-US" b="0" u="sng" dirty="0"/>
              <a:t>rate of decrease</a:t>
            </a:r>
            <a:r>
              <a:rPr lang="en-US" b="0" i="0" dirty="0"/>
              <a:t> of charge,  </a:t>
            </a:r>
            <a:r>
              <a:rPr lang="en-US" b="0" dirty="0"/>
              <a:t>Q</a:t>
            </a:r>
            <a:r>
              <a:rPr lang="en-US" b="0" baseline="-25000" dirty="0"/>
              <a:t>i</a:t>
            </a:r>
            <a:r>
              <a:rPr lang="en-US" b="0" i="0" dirty="0"/>
              <a:t>,   inside the closed surface.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AB6D8-A5C4-402F-AD67-BFE054BBC299}"/>
              </a:ext>
            </a:extLst>
          </p:cNvPr>
          <p:cNvSpPr txBox="1"/>
          <p:nvPr/>
        </p:nvSpPr>
        <p:spPr>
          <a:xfrm>
            <a:off x="865162" y="4325823"/>
            <a:ext cx="10764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By divergence theorem, we know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10FF05-6884-D5EF-B89A-1987F281A900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696745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DA25F-22F7-4FE1-B63B-DC1F0E2FC6F1}"/>
              </a:ext>
            </a:extLst>
          </p:cNvPr>
          <p:cNvSpPr txBox="1"/>
          <p:nvPr/>
        </p:nvSpPr>
        <p:spPr>
          <a:xfrm>
            <a:off x="731520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Continuity Equation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32DAF-12BB-4669-A5B1-5FABC38B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61" y="3880117"/>
            <a:ext cx="4057310" cy="1027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33B59-96BE-4ADC-AAF7-F7E964D2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179" y="5324109"/>
            <a:ext cx="2581433" cy="1027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270E11-7D60-4A54-9EAD-F247A9F5C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363" y="1974672"/>
            <a:ext cx="4514715" cy="1080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254274-12ED-4ADA-84A7-67D6E259C4AB}"/>
              </a:ext>
            </a:extLst>
          </p:cNvPr>
          <p:cNvSpPr txBox="1"/>
          <p:nvPr/>
        </p:nvSpPr>
        <p:spPr>
          <a:xfrm>
            <a:off x="715107" y="926126"/>
            <a:ext cx="1058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If the volume inside the closed surface has a volume charge density    </a:t>
            </a:r>
            <a:r>
              <a:rPr lang="el-GR" b="0" dirty="0"/>
              <a:t>ρ</a:t>
            </a:r>
            <a:r>
              <a:rPr lang="en-US" b="0" i="0" baseline="-25000" dirty="0"/>
              <a:t>v</a:t>
            </a:r>
            <a:r>
              <a:rPr lang="en-US" b="0" i="0" dirty="0"/>
              <a:t>   then the charge   </a:t>
            </a:r>
            <a:r>
              <a:rPr lang="en-US" b="0" dirty="0"/>
              <a:t>Qi</a:t>
            </a:r>
            <a:r>
              <a:rPr lang="en-US" b="0" i="0" dirty="0"/>
              <a:t>   can be replaced by the volume integral of charge density.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266C-7082-45BE-BC67-AA8F7F511C9D}"/>
              </a:ext>
            </a:extLst>
          </p:cNvPr>
          <p:cNvSpPr txBox="1"/>
          <p:nvPr/>
        </p:nvSpPr>
        <p:spPr>
          <a:xfrm>
            <a:off x="867507" y="3413763"/>
            <a:ext cx="105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Interchanging the order of differentiation and integration yields,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08017-403B-41BF-B2A6-B7B0D9F656CE}"/>
              </a:ext>
            </a:extLst>
          </p:cNvPr>
          <p:cNvSpPr txBox="1"/>
          <p:nvPr/>
        </p:nvSpPr>
        <p:spPr>
          <a:xfrm>
            <a:off x="921430" y="4888532"/>
            <a:ext cx="1079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Thus, divergence of current density is equal to the </a:t>
            </a:r>
            <a:r>
              <a:rPr lang="en-US" b="0" u="sng" dirty="0"/>
              <a:t>rate of decrease</a:t>
            </a:r>
            <a:r>
              <a:rPr lang="en-US" b="0" i="0" dirty="0"/>
              <a:t> of charge density.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239E0-F36E-9B74-9262-9B357BF9F560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977507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26888-FF3A-44F8-A7FF-ADB7EDF3A590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8D397-6F08-4F66-A5A9-9E87F3F15407}"/>
              </a:ext>
            </a:extLst>
          </p:cNvPr>
          <p:cNvSpPr txBox="1"/>
          <p:nvPr/>
        </p:nvSpPr>
        <p:spPr>
          <a:xfrm>
            <a:off x="630698" y="785223"/>
            <a:ext cx="10637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dirty="0"/>
              <a:t>Metal (conductor) to free space boundary</a:t>
            </a:r>
            <a:r>
              <a:rPr lang="en-US" b="0" i="0" dirty="0"/>
              <a:t>:       Consider a closed path,   </a:t>
            </a:r>
            <a:r>
              <a:rPr lang="en-US" b="0" dirty="0" err="1"/>
              <a:t>abcda</a:t>
            </a:r>
            <a:r>
              <a:rPr lang="en-US" b="0" dirty="0"/>
              <a:t>;</a:t>
            </a:r>
            <a:r>
              <a:rPr lang="en-US" b="0" i="0" dirty="0"/>
              <a:t>   we know that line integral of electric field around a closed path is zero. Since electric field inside the conductor is zero, we need to consider the fields (both tangential and normal) in the free space only. Hence,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5916C-D9A0-49BA-9EB2-15CCFC61286D}"/>
              </a:ext>
            </a:extLst>
          </p:cNvPr>
          <p:cNvGrpSpPr/>
          <p:nvPr/>
        </p:nvGrpSpPr>
        <p:grpSpPr>
          <a:xfrm>
            <a:off x="1025403" y="2307100"/>
            <a:ext cx="9732441" cy="4396079"/>
            <a:chOff x="1025403" y="2447780"/>
            <a:chExt cx="9732441" cy="43960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6985E0-F00F-4F62-967C-F6B699B0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6295" y="3334044"/>
              <a:ext cx="9091845" cy="35098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1DFCAC-66FF-4E2E-9D5E-C149B3C3B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403" y="2447780"/>
              <a:ext cx="2023259" cy="9912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4EB4B0-9A12-44F2-A830-C438CB89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2713" y="2560329"/>
              <a:ext cx="6365131" cy="87739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44B6EE1-8681-4D04-A456-B26CB7019977}"/>
                </a:ext>
              </a:extLst>
            </p:cNvPr>
            <p:cNvSpPr/>
            <p:nvPr/>
          </p:nvSpPr>
          <p:spPr>
            <a:xfrm>
              <a:off x="3277771" y="2764573"/>
              <a:ext cx="844061" cy="33032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5EB704-5016-D45F-5E61-A85F7D192C86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736802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F2A0C-0209-4905-8840-6ABE33C6C75A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3D2FB-7137-4C4B-84D5-0AED8BA52390}"/>
              </a:ext>
            </a:extLst>
          </p:cNvPr>
          <p:cNvSpPr txBox="1"/>
          <p:nvPr/>
        </p:nvSpPr>
        <p:spPr>
          <a:xfrm>
            <a:off x="616628" y="869853"/>
            <a:ext cx="1065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We let   ∆h   to approach zero, while keeping    ∆w   small but finite; this results in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09B323-773C-400E-979B-4A4444AB4D7E}"/>
              </a:ext>
            </a:extLst>
          </p:cNvPr>
          <p:cNvGrpSpPr/>
          <p:nvPr/>
        </p:nvGrpSpPr>
        <p:grpSpPr>
          <a:xfrm>
            <a:off x="2893621" y="1603719"/>
            <a:ext cx="5047620" cy="660522"/>
            <a:chOff x="2893621" y="1519311"/>
            <a:chExt cx="5047620" cy="6605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A8F6E5-74F6-4F7F-A0F1-9D4844E1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3621" y="1519311"/>
              <a:ext cx="2083185" cy="660522"/>
            </a:xfrm>
            <a:prstGeom prst="rect">
              <a:avLst/>
            </a:prstGeom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1963952-92D3-4E4A-B3B5-D17AFCD84447}"/>
                </a:ext>
              </a:extLst>
            </p:cNvPr>
            <p:cNvSpPr/>
            <p:nvPr/>
          </p:nvSpPr>
          <p:spPr>
            <a:xfrm>
              <a:off x="5162844" y="1653222"/>
              <a:ext cx="844061" cy="33032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36C69D-CE8E-4549-874E-710EB5D88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8537" y="1519311"/>
              <a:ext cx="1462704" cy="59472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4E5B38-04DB-401E-8C7F-CE1544C9457A}"/>
              </a:ext>
            </a:extLst>
          </p:cNvPr>
          <p:cNvSpPr txBox="1"/>
          <p:nvPr/>
        </p:nvSpPr>
        <p:spPr>
          <a:xfrm>
            <a:off x="698688" y="2485293"/>
            <a:ext cx="10651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Now consider the small volume in the figure. If   </a:t>
            </a:r>
            <a:r>
              <a:rPr lang="en-US" b="0" dirty="0"/>
              <a:t>Q</a:t>
            </a:r>
            <a:r>
              <a:rPr lang="en-US" b="0" i="0" dirty="0"/>
              <a:t>   is the charge inside this volume, then by Gauss law,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9D2DF-281C-449E-A748-69C502057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208" y="3263704"/>
            <a:ext cx="2208719" cy="977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76B330-F8EE-4CDC-B1C0-B31B09C2FB43}"/>
              </a:ext>
            </a:extLst>
          </p:cNvPr>
          <p:cNvSpPr txBox="1"/>
          <p:nvPr/>
        </p:nvSpPr>
        <p:spPr>
          <a:xfrm>
            <a:off x="769028" y="4328158"/>
            <a:ext cx="1065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Integrating over the three surfaces yields,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76E5F-3642-4847-AF0A-8E834FBDA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7" y="5022164"/>
            <a:ext cx="4229828" cy="1217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0CFB58-5A2F-9044-AA9F-CF06985D07A3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48479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71EA96-AC50-4FAF-A640-10A0BD3D0842}"/>
              </a:ext>
            </a:extLst>
          </p:cNvPr>
          <p:cNvSpPr txBox="1"/>
          <p:nvPr/>
        </p:nvSpPr>
        <p:spPr>
          <a:xfrm>
            <a:off x="3277775" y="264934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DOT product and its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9A1C6C-26BB-4621-A523-9151ED686795}"/>
                  </a:ext>
                </a:extLst>
              </p:cNvPr>
              <p:cNvSpPr txBox="1"/>
              <p:nvPr/>
            </p:nvSpPr>
            <p:spPr>
              <a:xfrm>
                <a:off x="3265191" y="636649"/>
                <a:ext cx="8678280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DOT product of two vectors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angle,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,     is the smaller angle between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. Note that when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is 90  ̊ the DOT product vanishes.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If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z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   </a:t>
                </a:r>
                <a:r>
                  <a:rPr lang="en-US" sz="2400" dirty="0">
                    <a:solidFill>
                      <a:srgbClr val="0033CC"/>
                    </a:solidFill>
                  </a:rPr>
                  <a:t>and   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B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B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+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i="1" dirty="0" err="1">
                    <a:solidFill>
                      <a:srgbClr val="0033CC"/>
                    </a:solidFill>
                  </a:rPr>
                  <a:t>B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 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</a:p>
              <a:p>
                <a:endParaRPr lang="en-US" sz="2400" i="1" baseline="-250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4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solidFill>
                            <a:srgbClr val="0033CC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Ax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33CC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solidFill>
                            <a:srgbClr val="0033CC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Ay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33CC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solidFill>
                            <a:srgbClr val="0033CC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Az</m:t>
                      </m:r>
                      <m:r>
                        <m:rPr>
                          <m:nor/>
                        </m:rPr>
                        <a:rPr lang="en-US" sz="2400" b="0" dirty="0" smtClean="0">
                          <a:solidFill>
                            <a:srgbClr val="0033CC"/>
                          </a:solidFill>
                        </a:rPr>
                        <m:t>)</m:t>
                      </m:r>
                      <m:r>
                        <a:rPr lang="en-US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solidFill>
                            <a:srgbClr val="0033CC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Bx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33CC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solidFill>
                            <a:srgbClr val="0033CC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33CC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1" i="1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baseline="-25000" dirty="0">
                          <a:solidFill>
                            <a:srgbClr val="0033CC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>
                          <a:solidFill>
                            <a:srgbClr val="0033CC"/>
                          </a:solidFill>
                        </a:rPr>
                        <m:t>Bz</m:t>
                      </m:r>
                      <m:r>
                        <a:rPr lang="en-US" sz="2400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Since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33CC"/>
                        </a:solidFill>
                      </a:rPr>
                      <m:t>x</m:t>
                    </m:r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0033CC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0" dirty="0" smtClean="0">
                        <a:solidFill>
                          <a:srgbClr val="0033CC"/>
                        </a:solidFill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x</m:t>
                    </m:r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33CC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=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33CC"/>
                        </a:solidFill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x</m:t>
                    </m:r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33CC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=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0033CC"/>
                        </a:solidFill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        and so on,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0033CC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33CC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0033CC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33CC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 + 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z</m:t>
                    </m:r>
                    <m:r>
                      <m:rPr>
                        <m:nor/>
                      </m:rPr>
                      <a:rPr lang="en-US" sz="2400" b="0" i="1" dirty="0" smtClean="0">
                        <a:solidFill>
                          <a:srgbClr val="0033CC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33CC"/>
                        </a:solidFill>
                      </a:rPr>
                      <m:t>z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= A scalar quantity    </a:t>
                </a:r>
                <a:endParaRPr lang="en-US" sz="2400" i="1" dirty="0">
                  <a:solidFill>
                    <a:srgbClr val="0033CC"/>
                  </a:solidFill>
                </a:endParaRPr>
              </a:p>
              <a:p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Components of a vector in  given direction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The magnitude of vector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 (or the scalar component) in the direction of unit vector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N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 given by the DOT product,  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·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N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|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| cos </a:t>
                </a:r>
                <a:r>
                  <a:rPr lang="el-GR" sz="2400" dirty="0">
                    <a:solidFill>
                      <a:srgbClr val="0033CC"/>
                    </a:solidFill>
                  </a:rPr>
                  <a:t>θ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BN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      </a:t>
                </a:r>
                <a:r>
                  <a:rPr lang="en-US" sz="2400" dirty="0">
                    <a:solidFill>
                      <a:srgbClr val="0033CC"/>
                    </a:solidFill>
                  </a:rPr>
                  <a:t>and the component vector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in the direction of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N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        (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B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·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N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N</a:t>
                </a:r>
                <a:endParaRPr lang="en-US" sz="2400" i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9A1C6C-26BB-4621-A523-9151ED686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91" y="636649"/>
                <a:ext cx="8678280" cy="5878532"/>
              </a:xfrm>
              <a:prstGeom prst="rect">
                <a:avLst/>
              </a:prstGeom>
              <a:blipFill>
                <a:blip r:embed="rId2"/>
                <a:stretch>
                  <a:fillRect l="-1124" t="-829" r="-422" b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5A93230-57FD-45A2-970C-736A9107B55A}"/>
              </a:ext>
            </a:extLst>
          </p:cNvPr>
          <p:cNvGrpSpPr/>
          <p:nvPr/>
        </p:nvGrpSpPr>
        <p:grpSpPr>
          <a:xfrm>
            <a:off x="253209" y="546291"/>
            <a:ext cx="3011982" cy="5724270"/>
            <a:chOff x="689308" y="883916"/>
            <a:chExt cx="3011982" cy="572427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07758B-C051-4114-A57F-1D7753CF3350}"/>
                </a:ext>
              </a:extLst>
            </p:cNvPr>
            <p:cNvGrpSpPr/>
            <p:nvPr/>
          </p:nvGrpSpPr>
          <p:grpSpPr>
            <a:xfrm>
              <a:off x="731524" y="3629465"/>
              <a:ext cx="2869805" cy="2978721"/>
              <a:chOff x="4572000" y="3426136"/>
              <a:chExt cx="2820535" cy="2816279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78FC03D-0FFC-47E2-9AAD-14FCCEBD100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5132364" y="4513391"/>
                <a:ext cx="1125415" cy="17725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280988B9-A93E-4456-9C72-DE7E9845EC0A}"/>
                  </a:ext>
                </a:extLst>
              </p:cNvPr>
              <p:cNvSpPr/>
              <p:nvPr/>
            </p:nvSpPr>
            <p:spPr>
              <a:xfrm>
                <a:off x="4572000" y="4402237"/>
                <a:ext cx="1223889" cy="1840178"/>
              </a:xfrm>
              <a:prstGeom prst="arc">
                <a:avLst>
                  <a:gd name="adj1" fmla="val 17028978"/>
                  <a:gd name="adj2" fmla="val 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9A8E5F7-1A79-4FF2-8D26-7BCA3AC92274}"/>
                  </a:ext>
                </a:extLst>
              </p:cNvPr>
              <p:cNvGrpSpPr/>
              <p:nvPr/>
            </p:nvGrpSpPr>
            <p:grpSpPr>
              <a:xfrm>
                <a:off x="4670474" y="3426136"/>
                <a:ext cx="2670522" cy="2200941"/>
                <a:chOff x="4670474" y="3426136"/>
                <a:chExt cx="2670522" cy="2200941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4D3A558C-7F91-42F3-AB88-7825699B2C73}"/>
                    </a:ext>
                  </a:extLst>
                </p:cNvPr>
                <p:cNvCxnSpPr/>
                <p:nvPr/>
              </p:nvCxnSpPr>
              <p:spPr>
                <a:xfrm flipV="1">
                  <a:off x="4670474" y="3854548"/>
                  <a:ext cx="1125415" cy="177252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A0972C-711F-4EDD-BF85-A76E1CA0F018}"/>
                    </a:ext>
                  </a:extLst>
                </p:cNvPr>
                <p:cNvSpPr txBox="1"/>
                <p:nvPr/>
              </p:nvSpPr>
              <p:spPr>
                <a:xfrm>
                  <a:off x="5655214" y="3426136"/>
                  <a:ext cx="647114" cy="414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i="1" dirty="0">
                      <a:solidFill>
                        <a:prstClr val="black"/>
                      </a:solidFill>
                    </a:rPr>
                    <a:t>B</a:t>
                  </a:r>
                  <a:endParaRPr lang="en-US" i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5F7C2C-4E38-4B3C-B605-4CEBB75DAC71}"/>
                    </a:ext>
                  </a:extLst>
                </p:cNvPr>
                <p:cNvSpPr txBox="1"/>
                <p:nvPr/>
              </p:nvSpPr>
              <p:spPr>
                <a:xfrm>
                  <a:off x="6693882" y="4830563"/>
                  <a:ext cx="647114" cy="414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i="1" dirty="0" err="1"/>
                    <a:t>a</a:t>
                  </a:r>
                  <a:r>
                    <a:rPr lang="en-US" sz="2800" i="1" baseline="-25000" dirty="0" err="1"/>
                    <a:t>N</a:t>
                  </a:r>
                  <a:r>
                    <a:rPr lang="en-US" sz="2800" baseline="-25000" dirty="0"/>
                    <a:t> </a:t>
                  </a:r>
                  <a:endParaRPr 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F17D633-32E9-4949-AA07-6A546F8C517A}"/>
                    </a:ext>
                  </a:extLst>
                </p:cNvPr>
                <p:cNvSpPr txBox="1"/>
                <p:nvPr/>
              </p:nvSpPr>
              <p:spPr>
                <a:xfrm>
                  <a:off x="5076090" y="4844628"/>
                  <a:ext cx="8979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/>
                    <a:t>θ</a:t>
                  </a:r>
                  <a:r>
                    <a:rPr lang="en-US" sz="2800" i="1" baseline="-25000" dirty="0"/>
                    <a:t>BN</a:t>
                  </a:r>
                  <a:endParaRPr lang="en-US" dirty="0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711158-40CD-4D17-9C79-139F710463AD}"/>
                  </a:ext>
                </a:extLst>
              </p:cNvPr>
              <p:cNvCxnSpPr/>
              <p:nvPr/>
            </p:nvCxnSpPr>
            <p:spPr>
              <a:xfrm>
                <a:off x="5795889" y="3879016"/>
                <a:ext cx="506439" cy="1404427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Arrow: Up 13">
                <a:extLst>
                  <a:ext uri="{FF2B5EF4-FFF2-40B4-BE49-F238E27FC236}">
                    <a16:creationId xmlns:a16="http://schemas.microsoft.com/office/drawing/2014/main" id="{A904F151-D774-4DD9-BBB5-4324AA26D844}"/>
                  </a:ext>
                </a:extLst>
              </p:cNvPr>
              <p:cNvSpPr/>
              <p:nvPr/>
            </p:nvSpPr>
            <p:spPr>
              <a:xfrm>
                <a:off x="5556738" y="5378251"/>
                <a:ext cx="239151" cy="375435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389EF3-62EF-49A1-B127-24AE6207E60C}"/>
                  </a:ext>
                </a:extLst>
              </p:cNvPr>
              <p:cNvSpPr txBox="1"/>
              <p:nvPr/>
            </p:nvSpPr>
            <p:spPr>
              <a:xfrm>
                <a:off x="5343379" y="5688688"/>
                <a:ext cx="2049156" cy="41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33CC"/>
                    </a:solidFill>
                  </a:rPr>
                  <a:t>|</a:t>
                </a:r>
                <a:r>
                  <a:rPr lang="en-US" sz="2800" b="1" i="1" dirty="0" err="1">
                    <a:solidFill>
                      <a:srgbClr val="0033CC"/>
                    </a:solidFill>
                  </a:rPr>
                  <a:t>B</a:t>
                </a:r>
                <a:r>
                  <a:rPr lang="en-US" sz="2800" dirty="0" err="1">
                    <a:solidFill>
                      <a:srgbClr val="0033CC"/>
                    </a:solidFill>
                  </a:rPr>
                  <a:t>|cos</a:t>
                </a:r>
                <a:r>
                  <a:rPr lang="en-US" sz="2800" dirty="0">
                    <a:solidFill>
                      <a:srgbClr val="0033CC"/>
                    </a:solidFill>
                  </a:rPr>
                  <a:t> </a:t>
                </a:r>
                <a:r>
                  <a:rPr lang="el-GR" sz="2800" dirty="0">
                    <a:solidFill>
                      <a:srgbClr val="0033CC"/>
                    </a:solidFill>
                  </a:rPr>
                  <a:t>θ</a:t>
                </a:r>
                <a:r>
                  <a:rPr lang="en-US" sz="2800" i="1" baseline="-25000" dirty="0">
                    <a:solidFill>
                      <a:srgbClr val="0033CC"/>
                    </a:solidFill>
                  </a:rPr>
                  <a:t>BN</a:t>
                </a:r>
                <a:endParaRPr lang="en-US" dirty="0">
                  <a:solidFill>
                    <a:srgbClr val="0033CC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D8007F1-2B4B-42E3-8FA0-2931237BD773}"/>
                </a:ext>
              </a:extLst>
            </p:cNvPr>
            <p:cNvGrpSpPr/>
            <p:nvPr/>
          </p:nvGrpSpPr>
          <p:grpSpPr>
            <a:xfrm>
              <a:off x="883924" y="883916"/>
              <a:ext cx="2817366" cy="2978721"/>
              <a:chOff x="4572000" y="3426136"/>
              <a:chExt cx="2768996" cy="281627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94126F7-43B2-4F0A-9001-8CF38DE196B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5132364" y="4513391"/>
                <a:ext cx="1125415" cy="177252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9B92877C-06E0-4569-9A84-7B5B5BA70D8F}"/>
                  </a:ext>
                </a:extLst>
              </p:cNvPr>
              <p:cNvSpPr/>
              <p:nvPr/>
            </p:nvSpPr>
            <p:spPr>
              <a:xfrm>
                <a:off x="4572000" y="4402237"/>
                <a:ext cx="1223889" cy="1840178"/>
              </a:xfrm>
              <a:prstGeom prst="arc">
                <a:avLst>
                  <a:gd name="adj1" fmla="val 17028978"/>
                  <a:gd name="adj2" fmla="val 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E578DB1-BBDA-4669-B823-AD8D35C47AFE}"/>
                  </a:ext>
                </a:extLst>
              </p:cNvPr>
              <p:cNvGrpSpPr/>
              <p:nvPr/>
            </p:nvGrpSpPr>
            <p:grpSpPr>
              <a:xfrm>
                <a:off x="4670474" y="3426136"/>
                <a:ext cx="2670522" cy="2200941"/>
                <a:chOff x="4670474" y="3426136"/>
                <a:chExt cx="2670522" cy="2200941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5FE2208B-ECFF-4207-BE81-3422D11862DD}"/>
                    </a:ext>
                  </a:extLst>
                </p:cNvPr>
                <p:cNvCxnSpPr/>
                <p:nvPr/>
              </p:nvCxnSpPr>
              <p:spPr>
                <a:xfrm flipV="1">
                  <a:off x="4670474" y="3854548"/>
                  <a:ext cx="1125415" cy="177252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54DB382-598C-49D4-97E2-CF5C0A67446A}"/>
                    </a:ext>
                  </a:extLst>
                </p:cNvPr>
                <p:cNvSpPr txBox="1"/>
                <p:nvPr/>
              </p:nvSpPr>
              <p:spPr>
                <a:xfrm>
                  <a:off x="5655214" y="3426136"/>
                  <a:ext cx="647114" cy="494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i="1" dirty="0">
                      <a:solidFill>
                        <a:prstClr val="black"/>
                      </a:solidFill>
                    </a:rPr>
                    <a:t>A</a:t>
                  </a:r>
                  <a:endParaRPr lang="en-US" i="1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BD31A46-B85E-4F44-A36A-227C67CD954E}"/>
                    </a:ext>
                  </a:extLst>
                </p:cNvPr>
                <p:cNvSpPr txBox="1"/>
                <p:nvPr/>
              </p:nvSpPr>
              <p:spPr>
                <a:xfrm>
                  <a:off x="6693882" y="4830563"/>
                  <a:ext cx="647114" cy="494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i="1" dirty="0"/>
                    <a:t>B</a:t>
                  </a:r>
                  <a:r>
                    <a:rPr lang="en-US" sz="2800" baseline="-25000" dirty="0"/>
                    <a:t> </a:t>
                  </a:r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C149451-BF5A-44FA-A6F6-1ADA0C39F12F}"/>
                    </a:ext>
                  </a:extLst>
                </p:cNvPr>
                <p:cNvSpPr txBox="1"/>
                <p:nvPr/>
              </p:nvSpPr>
              <p:spPr>
                <a:xfrm>
                  <a:off x="5076090" y="4844628"/>
                  <a:ext cx="897970" cy="494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sz="2800" dirty="0"/>
                    <a:t>θ</a:t>
                  </a:r>
                  <a:r>
                    <a:rPr lang="en-US" sz="2800" i="1" baseline="-25000" dirty="0"/>
                    <a:t>AB</a:t>
                  </a:r>
                  <a:endParaRPr lang="en-US" dirty="0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23E79FB-51EF-44A7-AB6E-3A5CC8A400D1}"/>
                  </a:ext>
                </a:extLst>
              </p:cNvPr>
              <p:cNvCxnSpPr/>
              <p:nvPr/>
            </p:nvCxnSpPr>
            <p:spPr>
              <a:xfrm>
                <a:off x="5795889" y="3879016"/>
                <a:ext cx="506439" cy="1404427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7AC215-543E-407B-85E3-4613F024BEBF}"/>
                </a:ext>
              </a:extLst>
            </p:cNvPr>
            <p:cNvSpPr/>
            <p:nvPr/>
          </p:nvSpPr>
          <p:spPr>
            <a:xfrm>
              <a:off x="689308" y="2616591"/>
              <a:ext cx="732821" cy="1026941"/>
            </a:xfrm>
            <a:custGeom>
              <a:avLst/>
              <a:gdLst>
                <a:gd name="connsiteX0" fmla="*/ 647123 w 732821"/>
                <a:gd name="connsiteY0" fmla="*/ 0 h 1026941"/>
                <a:gd name="connsiteX1" fmla="*/ 436107 w 732821"/>
                <a:gd name="connsiteY1" fmla="*/ 14067 h 1026941"/>
                <a:gd name="connsiteX2" fmla="*/ 309498 w 732821"/>
                <a:gd name="connsiteY2" fmla="*/ 56271 h 1026941"/>
                <a:gd name="connsiteX3" fmla="*/ 267295 w 732821"/>
                <a:gd name="connsiteY3" fmla="*/ 70338 h 1026941"/>
                <a:gd name="connsiteX4" fmla="*/ 182889 w 732821"/>
                <a:gd name="connsiteY4" fmla="*/ 140677 h 1026941"/>
                <a:gd name="connsiteX5" fmla="*/ 168821 w 732821"/>
                <a:gd name="connsiteY5" fmla="*/ 182880 h 1026941"/>
                <a:gd name="connsiteX6" fmla="*/ 140686 w 732821"/>
                <a:gd name="connsiteY6" fmla="*/ 225083 h 1026941"/>
                <a:gd name="connsiteX7" fmla="*/ 112550 w 732821"/>
                <a:gd name="connsiteY7" fmla="*/ 309489 h 1026941"/>
                <a:gd name="connsiteX8" fmla="*/ 84415 w 732821"/>
                <a:gd name="connsiteY8" fmla="*/ 393895 h 1026941"/>
                <a:gd name="connsiteX9" fmla="*/ 70347 w 732821"/>
                <a:gd name="connsiteY9" fmla="*/ 436098 h 1026941"/>
                <a:gd name="connsiteX10" fmla="*/ 56280 w 732821"/>
                <a:gd name="connsiteY10" fmla="*/ 478301 h 1026941"/>
                <a:gd name="connsiteX11" fmla="*/ 28144 w 732821"/>
                <a:gd name="connsiteY11" fmla="*/ 520504 h 1026941"/>
                <a:gd name="connsiteX12" fmla="*/ 14077 w 732821"/>
                <a:gd name="connsiteY12" fmla="*/ 590843 h 1026941"/>
                <a:gd name="connsiteX13" fmla="*/ 9 w 732821"/>
                <a:gd name="connsiteY13" fmla="*/ 633046 h 1026941"/>
                <a:gd name="connsiteX14" fmla="*/ 14077 w 732821"/>
                <a:gd name="connsiteY14" fmla="*/ 872197 h 1026941"/>
                <a:gd name="connsiteX15" fmla="*/ 56280 w 732821"/>
                <a:gd name="connsiteY15" fmla="*/ 928467 h 1026941"/>
                <a:gd name="connsiteX16" fmla="*/ 84415 w 732821"/>
                <a:gd name="connsiteY16" fmla="*/ 956603 h 1026941"/>
                <a:gd name="connsiteX17" fmla="*/ 140686 w 732821"/>
                <a:gd name="connsiteY17" fmla="*/ 998806 h 1026941"/>
                <a:gd name="connsiteX18" fmla="*/ 323566 w 732821"/>
                <a:gd name="connsiteY18" fmla="*/ 1026941 h 1026941"/>
                <a:gd name="connsiteX19" fmla="*/ 450175 w 732821"/>
                <a:gd name="connsiteY19" fmla="*/ 998806 h 1026941"/>
                <a:gd name="connsiteX20" fmla="*/ 478310 w 732821"/>
                <a:gd name="connsiteY20" fmla="*/ 956603 h 1026941"/>
                <a:gd name="connsiteX21" fmla="*/ 548649 w 732821"/>
                <a:gd name="connsiteY21" fmla="*/ 900332 h 1026941"/>
                <a:gd name="connsiteX22" fmla="*/ 604920 w 732821"/>
                <a:gd name="connsiteY22" fmla="*/ 829994 h 1026941"/>
                <a:gd name="connsiteX23" fmla="*/ 633055 w 732821"/>
                <a:gd name="connsiteY23" fmla="*/ 787791 h 1026941"/>
                <a:gd name="connsiteX24" fmla="*/ 661190 w 732821"/>
                <a:gd name="connsiteY24" fmla="*/ 759655 h 1026941"/>
                <a:gd name="connsiteX25" fmla="*/ 689326 w 732821"/>
                <a:gd name="connsiteY25" fmla="*/ 675249 h 1026941"/>
                <a:gd name="connsiteX26" fmla="*/ 731529 w 732821"/>
                <a:gd name="connsiteY26" fmla="*/ 590843 h 1026941"/>
                <a:gd name="connsiteX27" fmla="*/ 731529 w 732821"/>
                <a:gd name="connsiteY27" fmla="*/ 520504 h 10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32821" h="1026941">
                  <a:moveTo>
                    <a:pt x="647123" y="0"/>
                  </a:moveTo>
                  <a:cubicBezTo>
                    <a:pt x="576784" y="4689"/>
                    <a:pt x="505893" y="4098"/>
                    <a:pt x="436107" y="14067"/>
                  </a:cubicBezTo>
                  <a:cubicBezTo>
                    <a:pt x="436104" y="14067"/>
                    <a:pt x="330601" y="49237"/>
                    <a:pt x="309498" y="56271"/>
                  </a:cubicBezTo>
                  <a:lnTo>
                    <a:pt x="267295" y="70338"/>
                  </a:lnTo>
                  <a:cubicBezTo>
                    <a:pt x="236155" y="91099"/>
                    <a:pt x="204552" y="108183"/>
                    <a:pt x="182889" y="140677"/>
                  </a:cubicBezTo>
                  <a:cubicBezTo>
                    <a:pt x="174664" y="153015"/>
                    <a:pt x="175453" y="169617"/>
                    <a:pt x="168821" y="182880"/>
                  </a:cubicBezTo>
                  <a:cubicBezTo>
                    <a:pt x="161260" y="198002"/>
                    <a:pt x="147553" y="209633"/>
                    <a:pt x="140686" y="225083"/>
                  </a:cubicBezTo>
                  <a:cubicBezTo>
                    <a:pt x="128641" y="252184"/>
                    <a:pt x="121928" y="281354"/>
                    <a:pt x="112550" y="309489"/>
                  </a:cubicBezTo>
                  <a:lnTo>
                    <a:pt x="84415" y="393895"/>
                  </a:lnTo>
                  <a:lnTo>
                    <a:pt x="70347" y="436098"/>
                  </a:lnTo>
                  <a:cubicBezTo>
                    <a:pt x="65658" y="450166"/>
                    <a:pt x="64506" y="465963"/>
                    <a:pt x="56280" y="478301"/>
                  </a:cubicBezTo>
                  <a:lnTo>
                    <a:pt x="28144" y="520504"/>
                  </a:lnTo>
                  <a:cubicBezTo>
                    <a:pt x="23455" y="543950"/>
                    <a:pt x="19876" y="567646"/>
                    <a:pt x="14077" y="590843"/>
                  </a:cubicBezTo>
                  <a:cubicBezTo>
                    <a:pt x="10481" y="605229"/>
                    <a:pt x="9" y="618217"/>
                    <a:pt x="9" y="633046"/>
                  </a:cubicBezTo>
                  <a:cubicBezTo>
                    <a:pt x="9" y="712901"/>
                    <a:pt x="-865" y="793753"/>
                    <a:pt x="14077" y="872197"/>
                  </a:cubicBezTo>
                  <a:cubicBezTo>
                    <a:pt x="18464" y="895229"/>
                    <a:pt x="41270" y="910455"/>
                    <a:pt x="56280" y="928467"/>
                  </a:cubicBezTo>
                  <a:cubicBezTo>
                    <a:pt x="64771" y="938656"/>
                    <a:pt x="74226" y="948112"/>
                    <a:pt x="84415" y="956603"/>
                  </a:cubicBezTo>
                  <a:cubicBezTo>
                    <a:pt x="102427" y="971613"/>
                    <a:pt x="120329" y="987173"/>
                    <a:pt x="140686" y="998806"/>
                  </a:cubicBezTo>
                  <a:cubicBezTo>
                    <a:pt x="183704" y="1023388"/>
                    <a:pt x="307626" y="1025347"/>
                    <a:pt x="323566" y="1026941"/>
                  </a:cubicBezTo>
                  <a:cubicBezTo>
                    <a:pt x="324433" y="1026797"/>
                    <a:pt x="431947" y="1013389"/>
                    <a:pt x="450175" y="998806"/>
                  </a:cubicBezTo>
                  <a:cubicBezTo>
                    <a:pt x="463377" y="988244"/>
                    <a:pt x="467748" y="969805"/>
                    <a:pt x="478310" y="956603"/>
                  </a:cubicBezTo>
                  <a:cubicBezTo>
                    <a:pt x="501219" y="927966"/>
                    <a:pt x="517312" y="921223"/>
                    <a:pt x="548649" y="900332"/>
                  </a:cubicBezTo>
                  <a:cubicBezTo>
                    <a:pt x="576037" y="818171"/>
                    <a:pt x="541288" y="893626"/>
                    <a:pt x="604920" y="829994"/>
                  </a:cubicBezTo>
                  <a:cubicBezTo>
                    <a:pt x="616875" y="818039"/>
                    <a:pt x="622493" y="800993"/>
                    <a:pt x="633055" y="787791"/>
                  </a:cubicBezTo>
                  <a:cubicBezTo>
                    <a:pt x="641340" y="777434"/>
                    <a:pt x="651812" y="769034"/>
                    <a:pt x="661190" y="759655"/>
                  </a:cubicBezTo>
                  <a:cubicBezTo>
                    <a:pt x="670569" y="731520"/>
                    <a:pt x="672875" y="699925"/>
                    <a:pt x="689326" y="675249"/>
                  </a:cubicBezTo>
                  <a:cubicBezTo>
                    <a:pt x="708659" y="646250"/>
                    <a:pt x="727049" y="626684"/>
                    <a:pt x="731529" y="590843"/>
                  </a:cubicBezTo>
                  <a:cubicBezTo>
                    <a:pt x="734437" y="567578"/>
                    <a:pt x="731529" y="543950"/>
                    <a:pt x="731529" y="52050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47089D5-296C-CD72-AD4E-B5B888E80C38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528329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EEAB2-EB8F-4881-AE17-2C591CAB8EB7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C4B9C-A96A-4754-8840-FBAA6DC8FEF1}"/>
              </a:ext>
            </a:extLst>
          </p:cNvPr>
          <p:cNvSpPr txBox="1"/>
          <p:nvPr/>
        </p:nvSpPr>
        <p:spPr>
          <a:xfrm>
            <a:off x="616628" y="855787"/>
            <a:ext cx="106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Since fields inside the conductor are zero, the integration over the bottom surface is zero. As we let    ∆h   to approach zero, the integration over the side surface is also zero. If there exists a surface charge with density   </a:t>
            </a:r>
            <a:r>
              <a:rPr lang="el-GR" b="0" dirty="0"/>
              <a:t>ρ</a:t>
            </a:r>
            <a:r>
              <a:rPr lang="en-US" b="0" baseline="-25000" dirty="0"/>
              <a:t>S</a:t>
            </a:r>
            <a:r>
              <a:rPr lang="en-US" b="0" i="0" dirty="0"/>
              <a:t>   then, 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B97648-7E0A-4E4E-8BAF-5B39B2C1C2AD}"/>
              </a:ext>
            </a:extLst>
          </p:cNvPr>
          <p:cNvGrpSpPr/>
          <p:nvPr/>
        </p:nvGrpSpPr>
        <p:grpSpPr>
          <a:xfrm>
            <a:off x="2552846" y="2152360"/>
            <a:ext cx="6475487" cy="707709"/>
            <a:chOff x="2552846" y="2053884"/>
            <a:chExt cx="6475487" cy="7077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4C57CD-FBDC-4ECE-81AA-EA3DD3568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846" y="2053884"/>
              <a:ext cx="3378245" cy="66096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BF0FF8-45C7-42BB-AB53-66A7438A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8247" y="2100633"/>
              <a:ext cx="1660086" cy="66096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09109B26-3B85-401A-9031-2133647044BB}"/>
                </a:ext>
              </a:extLst>
            </p:cNvPr>
            <p:cNvSpPr/>
            <p:nvPr/>
          </p:nvSpPr>
          <p:spPr>
            <a:xfrm>
              <a:off x="6091311" y="2201866"/>
              <a:ext cx="844061" cy="33032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E5A6648-8A8A-4B42-BDBD-93181597F844}"/>
              </a:ext>
            </a:extLst>
          </p:cNvPr>
          <p:cNvSpPr txBox="1"/>
          <p:nvPr/>
        </p:nvSpPr>
        <p:spPr>
          <a:xfrm>
            <a:off x="729172" y="3064417"/>
            <a:ext cx="10454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Therefore, the boundary conditions for conductor-to-free space boundary are, the tangential components of electric field and displacement density are zero; and the normal component of displacement density is equal to the surface charge density.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591A69-8922-4A59-BF18-39FF5ECA8C4A}"/>
              </a:ext>
            </a:extLst>
          </p:cNvPr>
          <p:cNvGrpSpPr/>
          <p:nvPr/>
        </p:nvGrpSpPr>
        <p:grpSpPr>
          <a:xfrm>
            <a:off x="2689275" y="4698392"/>
            <a:ext cx="7189905" cy="684326"/>
            <a:chOff x="2689275" y="4937548"/>
            <a:chExt cx="7189905" cy="68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B43D5D-3D55-400F-89EC-49A8E19A0ACC}"/>
                </a:ext>
              </a:extLst>
            </p:cNvPr>
            <p:cNvSpPr txBox="1"/>
            <p:nvPr/>
          </p:nvSpPr>
          <p:spPr>
            <a:xfrm>
              <a:off x="5598942" y="5071177"/>
              <a:ext cx="9847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0" i="0">
                  <a:solidFill>
                    <a:srgbClr val="0033CC"/>
                  </a:solidFill>
                </a:defRPr>
              </a:lvl1pPr>
            </a:lstStyle>
            <a:p>
              <a:r>
                <a:rPr lang="en-US" dirty="0"/>
                <a:t>and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92ACDD-0058-44FF-9725-5EE1D3ACB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9275" y="4960914"/>
              <a:ext cx="2579356" cy="6609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0936C7-A030-4CC3-A830-48B5C574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3066" y="4937548"/>
              <a:ext cx="3226114" cy="66096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43477F-6148-F8B2-81A8-34FE89B69005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602869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78CFCF-1372-487D-BAE4-0A484F91923E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90A2E-98A5-4739-9F1C-A4F9CDC6573A}"/>
                  </a:ext>
                </a:extLst>
              </p:cNvPr>
              <p:cNvSpPr txBox="1"/>
              <p:nvPr/>
            </p:nvSpPr>
            <p:spPr>
              <a:xfrm>
                <a:off x="602560" y="827653"/>
                <a:ext cx="10581255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solidFill>
                      <a:srgbClr val="0033CC"/>
                    </a:solidFill>
                  </a:defRPr>
                </a:lvl1pPr>
              </a:lstStyle>
              <a:p>
                <a:r>
                  <a:rPr lang="en-US" b="0" dirty="0"/>
                  <a:t>Example:</a:t>
                </a:r>
                <a:r>
                  <a:rPr lang="en-US" b="0" i="0" dirty="0"/>
                  <a:t>    Given the potential,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/>
                  <a:t>   and a point P (2, - 1, 3), which is on conductor-free space boundary, determine potential, electric field, displacement density, and surface charge density at P.</a:t>
                </a:r>
              </a:p>
              <a:p>
                <a:endParaRPr lang="en-US" b="0" i="0" dirty="0"/>
              </a:p>
              <a:p>
                <a:r>
                  <a:rPr lang="en-US" b="0" dirty="0"/>
                  <a:t>Solution</a:t>
                </a:r>
                <a:r>
                  <a:rPr lang="en-US" b="0" i="0" dirty="0"/>
                  <a:t>:   The potential at P is,  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=100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=300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/>
                  <a:t>    and since conductor surface is an equipotential surface, the potential every where on conductor-free space boundary is 300 V. Hence equation for this boundary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=100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i="0" dirty="0"/>
              </a:p>
              <a:p>
                <a:r>
                  <a:rPr lang="en-US" b="0" i="0" dirty="0"/>
                  <a:t>The electric field is,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/>
                  <a:t>  hence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A90A2E-98A5-4739-9F1C-A4F9CDC6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0" y="827653"/>
                <a:ext cx="10581255" cy="3416320"/>
              </a:xfrm>
              <a:prstGeom prst="rect">
                <a:avLst/>
              </a:prstGeom>
              <a:blipFill>
                <a:blip r:embed="rId2"/>
                <a:stretch>
                  <a:fillRect l="-922" t="-1429" r="-1152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B0FC116-0ACB-4C30-ACCC-74C94CFA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208" y="4324910"/>
            <a:ext cx="6264958" cy="762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F1C2A-2C13-4308-874F-7B2A1674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438" y="5341791"/>
            <a:ext cx="4226096" cy="608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862DA-B21B-CA87-4422-0674E75447A6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039258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2F1BC-D33D-46BB-AD54-FB6E61727C59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8D458-815D-4ACB-9EEE-9F9EDB029DDD}"/>
              </a:ext>
            </a:extLst>
          </p:cNvPr>
          <p:cNvSpPr txBox="1"/>
          <p:nvPr/>
        </p:nvSpPr>
        <p:spPr>
          <a:xfrm>
            <a:off x="602564" y="785448"/>
            <a:ext cx="1062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The displacement density,</a:t>
            </a:r>
            <a:r>
              <a:rPr lang="en-US" dirty="0"/>
              <a:t>     D =  </a:t>
            </a:r>
            <a:r>
              <a:rPr lang="az-Cyrl-AZ" b="0" dirty="0"/>
              <a:t>Є</a:t>
            </a:r>
            <a:r>
              <a:rPr lang="en-US" b="0" baseline="-25000" dirty="0"/>
              <a:t>0</a:t>
            </a:r>
            <a:r>
              <a:rPr lang="en-US" dirty="0"/>
              <a:t>  E</a:t>
            </a:r>
            <a:r>
              <a:rPr lang="en-US" b="0" i="0" dirty="0"/>
              <a:t>,     </a:t>
            </a:r>
            <a:r>
              <a:rPr lang="en-US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A2880-8FEE-42A9-B0EE-39DE2843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84" y="1519310"/>
            <a:ext cx="7408191" cy="651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49425-41EC-4968-BB73-8CB5076E36C2}"/>
              </a:ext>
            </a:extLst>
          </p:cNvPr>
          <p:cNvSpPr txBox="1"/>
          <p:nvPr/>
        </p:nvSpPr>
        <p:spPr>
          <a:xfrm>
            <a:off x="754964" y="2330551"/>
            <a:ext cx="1062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Since there can not be tangential component of D at point P, the normal component of D is given by,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65A1B-29F7-440C-AE6C-F6D2E68A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99" y="3123026"/>
            <a:ext cx="4169683" cy="618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A15B1-2993-43E9-BA3C-7954CC477D7B}"/>
              </a:ext>
            </a:extLst>
          </p:cNvPr>
          <p:cNvSpPr txBox="1"/>
          <p:nvPr/>
        </p:nvSpPr>
        <p:spPr>
          <a:xfrm>
            <a:off x="907364" y="3917856"/>
            <a:ext cx="1062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The surface charge density at P is obtained as,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DAD96-35D7-4831-9AB3-3E06AA6D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859" y="4593103"/>
            <a:ext cx="4637013" cy="775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E3942E-62A0-6BD6-D416-B6332740B53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4090152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7388D-251B-4D81-A4EF-B535F978F0F3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A119B-4357-4E64-A492-4AFFC3F8DA6D}"/>
              </a:ext>
            </a:extLst>
          </p:cNvPr>
          <p:cNvSpPr txBox="1"/>
          <p:nvPr/>
        </p:nvSpPr>
        <p:spPr>
          <a:xfrm>
            <a:off x="588499" y="855784"/>
            <a:ext cx="444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dirty="0"/>
              <a:t>Dielectric to dielectric boundary</a:t>
            </a:r>
            <a:r>
              <a:rPr lang="en-US" b="0" i="0" dirty="0"/>
              <a:t>: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62383-FA1D-4E05-A04A-DEBE0735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77" y="1519321"/>
            <a:ext cx="8188297" cy="42132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A3666A-5450-4EF2-ADBC-C49D39A65D11}"/>
              </a:ext>
            </a:extLst>
          </p:cNvPr>
          <p:cNvGrpSpPr/>
          <p:nvPr/>
        </p:nvGrpSpPr>
        <p:grpSpPr>
          <a:xfrm>
            <a:off x="8565689" y="872199"/>
            <a:ext cx="3124563" cy="3269507"/>
            <a:chOff x="8565689" y="872199"/>
            <a:chExt cx="3124563" cy="32695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CDA692-33B8-4BA4-AAD8-4AA6CA47B961}"/>
                </a:ext>
              </a:extLst>
            </p:cNvPr>
            <p:cNvSpPr txBox="1"/>
            <p:nvPr/>
          </p:nvSpPr>
          <p:spPr>
            <a:xfrm>
              <a:off x="8679769" y="872199"/>
              <a:ext cx="184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0" i="1">
                  <a:solidFill>
                    <a:srgbClr val="0033CC"/>
                  </a:solidFill>
                </a:defRPr>
              </a:lvl1pPr>
            </a:lstStyle>
            <a:p>
              <a:r>
                <a:rPr lang="en-US" i="0" dirty="0"/>
                <a:t>Using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32ECE5-17D6-45C0-B288-704D1D08E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5689" y="1322363"/>
              <a:ext cx="2023259" cy="9912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F5D17A-5205-4B51-BD91-C40737997FD3}"/>
                </a:ext>
              </a:extLst>
            </p:cNvPr>
            <p:cNvSpPr txBox="1"/>
            <p:nvPr/>
          </p:nvSpPr>
          <p:spPr>
            <a:xfrm>
              <a:off x="8775897" y="2572046"/>
              <a:ext cx="291435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0" i="1">
                  <a:solidFill>
                    <a:srgbClr val="0033CC"/>
                  </a:solidFill>
                </a:defRPr>
              </a:lvl1pPr>
            </a:lstStyle>
            <a:p>
              <a:r>
                <a:rPr lang="en-US" i="0" dirty="0"/>
                <a:t>around the closed path shown, note that as   ∆h goes to zero we obtain,  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ED321A-D0C8-46E6-99CC-E0CEDAAAB7F6}"/>
              </a:ext>
            </a:extLst>
          </p:cNvPr>
          <p:cNvGrpSpPr/>
          <p:nvPr/>
        </p:nvGrpSpPr>
        <p:grpSpPr>
          <a:xfrm>
            <a:off x="7403122" y="4740811"/>
            <a:ext cx="4031729" cy="1659330"/>
            <a:chOff x="7403122" y="4740811"/>
            <a:chExt cx="4031729" cy="16593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465139-984B-471E-9C28-BC0BE02C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3122" y="4740811"/>
              <a:ext cx="4031729" cy="6373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FCA8CB-BC2A-4F12-9B1C-2540703E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8132" y="5762772"/>
              <a:ext cx="2696561" cy="63736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F44A07-5A2A-1E26-176D-B20764F1A77E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3619510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B14B0-91FE-49E5-BAE1-6F95A3294693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8CFF5-0496-4079-B7D5-9B2717E3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200" y="1519309"/>
            <a:ext cx="5082599" cy="1146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F534E6-CD63-4543-B989-38DE14AB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54" y="2606846"/>
            <a:ext cx="2244014" cy="1146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E3D799-F4D4-42F8-8013-52514F218D73}"/>
              </a:ext>
            </a:extLst>
          </p:cNvPr>
          <p:cNvSpPr txBox="1"/>
          <p:nvPr/>
        </p:nvSpPr>
        <p:spPr>
          <a:xfrm>
            <a:off x="602560" y="869855"/>
            <a:ext cx="1031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The tangential displacement densities across the boundary are related as,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5E7F7-6F46-4245-816F-1129F32C220C}"/>
              </a:ext>
            </a:extLst>
          </p:cNvPr>
          <p:cNvSpPr txBox="1"/>
          <p:nvPr/>
        </p:nvSpPr>
        <p:spPr>
          <a:xfrm>
            <a:off x="684620" y="4032743"/>
            <a:ext cx="10313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Consider the small volume shown in the figure. Applying Gauss law, the flux coming out of the closed surface is equal to the charge inside that surface. Hence,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2D9A3-9671-4AB9-B192-A72C13C6B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931" y="5092507"/>
            <a:ext cx="4706615" cy="552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EF884-EF4F-55BF-F759-7A0A10B95DA6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709554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5102A-E20A-4D09-AE5B-5947A6E457C9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A8B11-5740-484A-8F8D-24DB09A73528}"/>
              </a:ext>
            </a:extLst>
          </p:cNvPr>
          <p:cNvSpPr txBox="1"/>
          <p:nvPr/>
        </p:nvSpPr>
        <p:spPr>
          <a:xfrm>
            <a:off x="644764" y="897992"/>
            <a:ext cx="10524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i="0" dirty="0"/>
              <a:t>However, at the boundary of two perfect dielectrics surface charges do not exist, therefore   </a:t>
            </a:r>
            <a:r>
              <a:rPr lang="el-GR" b="0" dirty="0"/>
              <a:t>ρ</a:t>
            </a:r>
            <a:r>
              <a:rPr lang="en-US" b="0" baseline="-25000" dirty="0"/>
              <a:t>S</a:t>
            </a:r>
            <a:r>
              <a:rPr lang="en-US" b="0" i="0" dirty="0"/>
              <a:t>   is zero.  Therefore,  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D5AB0F-4FC1-4326-83E5-9C8BD9B68231}"/>
              </a:ext>
            </a:extLst>
          </p:cNvPr>
          <p:cNvGrpSpPr/>
          <p:nvPr/>
        </p:nvGrpSpPr>
        <p:grpSpPr>
          <a:xfrm>
            <a:off x="2324394" y="1847628"/>
            <a:ext cx="6456688" cy="684118"/>
            <a:chOff x="2324394" y="1847628"/>
            <a:chExt cx="6456688" cy="6841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F5AC57-62C2-4094-8A66-AC804AFAA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4394" y="1856936"/>
              <a:ext cx="2377902" cy="6748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F36D29-225D-47D8-BF3F-F5474C14C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7539" y="1847628"/>
              <a:ext cx="2683543" cy="67480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D5C1D8F-2F60-448B-8AEE-DEA6FAA531EC}"/>
                </a:ext>
              </a:extLst>
            </p:cNvPr>
            <p:cNvSpPr/>
            <p:nvPr/>
          </p:nvSpPr>
          <p:spPr>
            <a:xfrm>
              <a:off x="4909625" y="1990854"/>
              <a:ext cx="844061" cy="33032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82B4A3-3180-4C25-B685-EE3099F6DEE7}"/>
              </a:ext>
            </a:extLst>
          </p:cNvPr>
          <p:cNvSpPr txBox="1"/>
          <p:nvPr/>
        </p:nvSpPr>
        <p:spPr>
          <a:xfrm>
            <a:off x="740892" y="3371564"/>
            <a:ext cx="10524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dirty="0"/>
              <a:t>Conclusion</a:t>
            </a:r>
            <a:r>
              <a:rPr lang="en-US" b="0" i="0" dirty="0"/>
              <a:t>:</a:t>
            </a:r>
          </a:p>
          <a:p>
            <a:endParaRPr lang="en-US" b="0" i="0" dirty="0"/>
          </a:p>
          <a:p>
            <a:r>
              <a:rPr lang="en-US" b="0" i="0" dirty="0"/>
              <a:t>At the boundary of two perfect dielectrics, the tangential component of electric field is continuous, while the tangential component of displacement density is discontinuous;  the normal component of displacement density is continuous, while the normal component of electric field is discontinuous.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DBA7A-9BF6-959C-B144-3B02D58A4AB2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065407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DA30E-9515-407A-AC1F-910DE8066AB4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99AA5-0A2E-48F3-9A91-1C15F4D86D8C}"/>
              </a:ext>
            </a:extLst>
          </p:cNvPr>
          <p:cNvSpPr txBox="1"/>
          <p:nvPr/>
        </p:nvSpPr>
        <p:spPr>
          <a:xfrm>
            <a:off x="588499" y="855784"/>
            <a:ext cx="108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dirty="0"/>
              <a:t>Dielectric to dielectric boundary</a:t>
            </a:r>
            <a:r>
              <a:rPr lang="en-US" b="0" i="0" dirty="0"/>
              <a:t>:   Expressions for </a:t>
            </a:r>
            <a:r>
              <a:rPr lang="en-US" b="0" dirty="0"/>
              <a:t>D</a:t>
            </a:r>
            <a:r>
              <a:rPr lang="en-US" b="0" baseline="-25000" dirty="0"/>
              <a:t>2</a:t>
            </a:r>
            <a:r>
              <a:rPr lang="en-US" b="0" i="0" dirty="0"/>
              <a:t> and </a:t>
            </a:r>
            <a:r>
              <a:rPr lang="en-US" b="0" dirty="0"/>
              <a:t>E</a:t>
            </a:r>
            <a:r>
              <a:rPr lang="en-US" b="0" baseline="-25000" dirty="0"/>
              <a:t>2</a:t>
            </a:r>
            <a:r>
              <a:rPr lang="en-US" b="0" i="0" dirty="0"/>
              <a:t> in terms of </a:t>
            </a:r>
            <a:r>
              <a:rPr lang="en-US" b="0" dirty="0"/>
              <a:t>D</a:t>
            </a:r>
            <a:r>
              <a:rPr lang="en-US" b="0" baseline="-25000" dirty="0"/>
              <a:t>1</a:t>
            </a:r>
            <a:r>
              <a:rPr lang="en-US" b="0" i="0" dirty="0"/>
              <a:t> and </a:t>
            </a:r>
            <a:r>
              <a:rPr lang="en-US" b="0" dirty="0"/>
              <a:t>E</a:t>
            </a:r>
            <a:r>
              <a:rPr lang="en-US" b="0" baseline="-25000" dirty="0"/>
              <a:t>1</a:t>
            </a:r>
            <a:r>
              <a:rPr lang="en-US" b="0" i="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58C19-811A-4BFC-9C09-940581BD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" y="1800666"/>
            <a:ext cx="5180841" cy="3939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9B2A9-7D1B-408F-B46C-FBA5319B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24" y="2475914"/>
            <a:ext cx="5499459" cy="665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8457F-5452-40AF-A195-1BE7541F9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954" y="3568584"/>
            <a:ext cx="3466174" cy="101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55BAE-E6AB-47AE-B005-F96A81BA1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347" y="5085470"/>
            <a:ext cx="3823067" cy="569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A6F85-2E9A-998C-B722-60860A927D95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814021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95360-E0AE-470E-99BD-58A1C1F20CCD}"/>
              </a:ext>
            </a:extLst>
          </p:cNvPr>
          <p:cNvSpPr txBox="1"/>
          <p:nvPr/>
        </p:nvSpPr>
        <p:spPr>
          <a:xfrm>
            <a:off x="604908" y="323558"/>
            <a:ext cx="447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Boundary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61AC8-20D2-4B90-84E7-39BC8A3CC555}"/>
              </a:ext>
            </a:extLst>
          </p:cNvPr>
          <p:cNvSpPr txBox="1"/>
          <p:nvPr/>
        </p:nvSpPr>
        <p:spPr>
          <a:xfrm>
            <a:off x="588499" y="855784"/>
            <a:ext cx="1083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rgbClr val="0033CC"/>
                </a:solidFill>
              </a:defRPr>
            </a:lvl1pPr>
          </a:lstStyle>
          <a:p>
            <a:r>
              <a:rPr lang="en-US" b="0" dirty="0"/>
              <a:t>Dielectric to dielectric boundary</a:t>
            </a:r>
            <a:r>
              <a:rPr lang="en-US" b="0" i="0" dirty="0"/>
              <a:t>:   Expressions for </a:t>
            </a:r>
            <a:r>
              <a:rPr lang="en-US" b="0" dirty="0"/>
              <a:t>D</a:t>
            </a:r>
            <a:r>
              <a:rPr lang="en-US" b="0" baseline="-25000" dirty="0"/>
              <a:t>2</a:t>
            </a:r>
            <a:r>
              <a:rPr lang="en-US" b="0" i="0" dirty="0"/>
              <a:t> and </a:t>
            </a:r>
            <a:r>
              <a:rPr lang="en-US" b="0" dirty="0"/>
              <a:t>E</a:t>
            </a:r>
            <a:r>
              <a:rPr lang="en-US" b="0" baseline="-25000" dirty="0"/>
              <a:t>2</a:t>
            </a:r>
            <a:r>
              <a:rPr lang="en-US" b="0" i="0" dirty="0"/>
              <a:t> in terms of </a:t>
            </a:r>
            <a:r>
              <a:rPr lang="en-US" b="0" dirty="0"/>
              <a:t>D</a:t>
            </a:r>
            <a:r>
              <a:rPr lang="en-US" b="0" baseline="-25000" dirty="0"/>
              <a:t>1</a:t>
            </a:r>
            <a:r>
              <a:rPr lang="en-US" b="0" i="0" dirty="0"/>
              <a:t> and </a:t>
            </a:r>
            <a:r>
              <a:rPr lang="en-US" b="0" dirty="0"/>
              <a:t>E</a:t>
            </a:r>
            <a:r>
              <a:rPr lang="en-US" b="0" baseline="-25000" dirty="0"/>
              <a:t>1</a:t>
            </a:r>
            <a:r>
              <a:rPr lang="en-US" b="0" i="0" dirty="0"/>
              <a:t>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9F5A0-A60C-4C00-BF64-EBF06BBD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972" y="1519310"/>
            <a:ext cx="2206498" cy="1212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7EB0F-FBA2-466D-8F8F-AC7A60FE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308" y="2883877"/>
            <a:ext cx="4987622" cy="131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7FF1B-0E73-451F-8F60-247FDCC5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510" y="4571559"/>
            <a:ext cx="5159798" cy="131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4FD0E2-6701-0B52-A73B-15F7E228AE0C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6078865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2F73A-2199-4305-8D7A-24E8A5D8EAF4}"/>
              </a:ext>
            </a:extLst>
          </p:cNvPr>
          <p:cNvSpPr txBox="1"/>
          <p:nvPr/>
        </p:nvSpPr>
        <p:spPr>
          <a:xfrm>
            <a:off x="3742006" y="2208628"/>
            <a:ext cx="437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33CC"/>
                </a:solidFill>
              </a:defRPr>
            </a:lvl1pPr>
          </a:lstStyle>
          <a:p>
            <a:r>
              <a:rPr lang="en-US" sz="7200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01C9C-8B2A-F92C-67BA-1918FD224731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68798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8EA6-5A46-4F58-8EA1-D49F3EF8B787}"/>
              </a:ext>
            </a:extLst>
          </p:cNvPr>
          <p:cNvSpPr txBox="1"/>
          <p:nvPr/>
        </p:nvSpPr>
        <p:spPr>
          <a:xfrm>
            <a:off x="295412" y="365760"/>
            <a:ext cx="441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u="sng"/>
            </a:lvl1pPr>
          </a:lstStyle>
          <a:p>
            <a:pPr algn="ctr"/>
            <a:r>
              <a:rPr lang="en-US" sz="2400" b="1" i="1" u="none" dirty="0">
                <a:solidFill>
                  <a:srgbClr val="0033CC"/>
                </a:solidFill>
              </a:rPr>
              <a:t>The cross product of two vectors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CE082F-C988-48C2-944F-ADCDA5454710}"/>
              </a:ext>
            </a:extLst>
          </p:cNvPr>
          <p:cNvGrpSpPr/>
          <p:nvPr/>
        </p:nvGrpSpPr>
        <p:grpSpPr>
          <a:xfrm>
            <a:off x="8764180" y="1491175"/>
            <a:ext cx="3048000" cy="2660024"/>
            <a:chOff x="8173329" y="2335238"/>
            <a:chExt cx="3048000" cy="26600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EE66321-F586-4D7C-82BF-C4989ACDE740}"/>
                </a:ext>
              </a:extLst>
            </p:cNvPr>
            <p:cNvGrpSpPr/>
            <p:nvPr/>
          </p:nvGrpSpPr>
          <p:grpSpPr>
            <a:xfrm>
              <a:off x="8173329" y="2335238"/>
              <a:ext cx="3048000" cy="2660024"/>
              <a:chOff x="8468751" y="2335238"/>
              <a:chExt cx="3048000" cy="2660024"/>
            </a:xfrm>
          </p:grpSpPr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F4C34FE-D887-4597-891E-6875131F2F67}"/>
                  </a:ext>
                </a:extLst>
              </p:cNvPr>
              <p:cNvSpPr/>
              <p:nvPr/>
            </p:nvSpPr>
            <p:spPr>
              <a:xfrm>
                <a:off x="8468751" y="2377440"/>
                <a:ext cx="3048000" cy="1336431"/>
              </a:xfrm>
              <a:prstGeom prst="parallelogram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8B33A7-15EB-4E30-9C78-0BDE65AAD0C0}"/>
                  </a:ext>
                </a:extLst>
              </p:cNvPr>
              <p:cNvCxnSpPr/>
              <p:nvPr/>
            </p:nvCxnSpPr>
            <p:spPr>
              <a:xfrm flipV="1">
                <a:off x="9608234" y="2588455"/>
                <a:ext cx="745588" cy="4501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77CF28C-A5E9-4D1D-8F7C-4C9ECBC04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8234" y="3038622"/>
                <a:ext cx="897988" cy="3048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row: Curved Left 12">
                <a:extLst>
                  <a:ext uri="{FF2B5EF4-FFF2-40B4-BE49-F238E27FC236}">
                    <a16:creationId xmlns:a16="http://schemas.microsoft.com/office/drawing/2014/main" id="{4B5B44BC-1DC1-43BF-9100-84DF681A724B}"/>
                  </a:ext>
                </a:extLst>
              </p:cNvPr>
              <p:cNvSpPr/>
              <p:nvPr/>
            </p:nvSpPr>
            <p:spPr>
              <a:xfrm>
                <a:off x="10621108" y="2588455"/>
                <a:ext cx="576775" cy="754967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6AA405D7-619C-4170-9DBD-C7AFADEF9118}"/>
                  </a:ext>
                </a:extLst>
              </p:cNvPr>
              <p:cNvSpPr/>
              <p:nvPr/>
            </p:nvSpPr>
            <p:spPr>
              <a:xfrm>
                <a:off x="9931791" y="3896751"/>
                <a:ext cx="323557" cy="71745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BA5759-ADC5-40CA-84E0-9CFA95BB46F4}"/>
                  </a:ext>
                </a:extLst>
              </p:cNvPr>
              <p:cNvSpPr txBox="1"/>
              <p:nvPr/>
            </p:nvSpPr>
            <p:spPr>
              <a:xfrm>
                <a:off x="9931791" y="2335238"/>
                <a:ext cx="47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2AC232-22E3-4895-9085-5B9D06679F6C}"/>
                  </a:ext>
                </a:extLst>
              </p:cNvPr>
              <p:cNvSpPr txBox="1"/>
              <p:nvPr/>
            </p:nvSpPr>
            <p:spPr>
              <a:xfrm>
                <a:off x="10168599" y="3275435"/>
                <a:ext cx="47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8CDD77F-0B71-4969-8C7C-D5C4427FF79E}"/>
                      </a:ext>
                    </a:extLst>
                  </p:cNvPr>
                  <p:cNvSpPr txBox="1"/>
                  <p:nvPr/>
                </p:nvSpPr>
                <p:spPr>
                  <a:xfrm>
                    <a:off x="9999786" y="2740857"/>
                    <a:ext cx="722145" cy="4531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baseline="-2500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oMath>
                      </m:oMathPara>
                    </a14:m>
                    <a:endParaRPr lang="en-US" sz="2400" b="1" baseline="-250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8CDD77F-0B71-4969-8C7C-D5C4427FF7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9786" y="2740857"/>
                    <a:ext cx="722145" cy="4531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7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3EB4CE-ABA6-4DC3-A9F9-A0EF209BC77A}"/>
                  </a:ext>
                </a:extLst>
              </p:cNvPr>
              <p:cNvSpPr txBox="1"/>
              <p:nvPr/>
            </p:nvSpPr>
            <p:spPr>
              <a:xfrm>
                <a:off x="9985715" y="4625930"/>
                <a:ext cx="478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a</a:t>
                </a:r>
                <a:r>
                  <a:rPr lang="en-US" b="1" baseline="-25000" dirty="0" err="1"/>
                  <a:t>N</a:t>
                </a:r>
                <a:endParaRPr lang="en-US" b="1" baseline="-25000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89D2153-9DD8-4D6D-8581-1815E33A67CC}"/>
                </a:ext>
              </a:extLst>
            </p:cNvPr>
            <p:cNvSpPr/>
            <p:nvPr/>
          </p:nvSpPr>
          <p:spPr>
            <a:xfrm rot="1837286">
              <a:off x="9348912" y="2812505"/>
              <a:ext cx="421208" cy="56227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EFA54-D686-43A7-8A14-85A4B6530F37}"/>
              </a:ext>
            </a:extLst>
          </p:cNvPr>
          <p:cNvGrpSpPr/>
          <p:nvPr/>
        </p:nvGrpSpPr>
        <p:grpSpPr>
          <a:xfrm>
            <a:off x="379820" y="1054652"/>
            <a:ext cx="8231960" cy="5214096"/>
            <a:chOff x="379820" y="1054652"/>
            <a:chExt cx="8231960" cy="52140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872D2E-9EE6-4EB8-8386-1F77F8B7B644}"/>
                    </a:ext>
                  </a:extLst>
                </p:cNvPr>
                <p:cNvSpPr txBox="1"/>
                <p:nvPr/>
              </p:nvSpPr>
              <p:spPr>
                <a:xfrm>
                  <a:off x="379820" y="1054652"/>
                  <a:ext cx="8231960" cy="4154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2800" u="sng"/>
                  </a:lvl1pPr>
                </a:lstStyle>
                <a:p>
                  <a:pPr algn="l"/>
                  <a:r>
                    <a:rPr lang="en-US" sz="2400" u="none" dirty="0">
                      <a:solidFill>
                        <a:srgbClr val="0033CC"/>
                      </a:solidFill>
                    </a:rPr>
                    <a:t>The cross product of two vectors,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and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B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, is defined as,</a:t>
                  </a: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0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b="0" i="1" u="none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400" b="0" i="1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u="none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u="none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u="none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u="none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2400" u="none" dirty="0">
                    <a:solidFill>
                      <a:srgbClr val="0033CC"/>
                    </a:solidFill>
                  </a:endParaRPr>
                </a:p>
                <a:p>
                  <a:pPr algn="l"/>
                  <a:endParaRPr lang="en-US" sz="2400" u="none" dirty="0">
                    <a:solidFill>
                      <a:srgbClr val="0033CC"/>
                    </a:solidFill>
                  </a:endParaRPr>
                </a:p>
                <a:p>
                  <a:pPr algn="l"/>
                  <a:r>
                    <a:rPr lang="en-US" sz="2400" u="none" dirty="0">
                      <a:solidFill>
                        <a:srgbClr val="0033CC"/>
                      </a:solidFill>
                    </a:rPr>
                    <a:t>where </a:t>
                  </a:r>
                  <a:r>
                    <a:rPr lang="en-US" sz="2400" b="1" i="1" u="none" dirty="0" err="1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 err="1">
                      <a:solidFill>
                        <a:srgbClr val="0033CC"/>
                      </a:solidFill>
                    </a:rPr>
                    <a:t>N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is the unit vector normal to the plane containing the vectors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and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B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, in the direction of motion of right-hand screw from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to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B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.   When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u="none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a14:m>
                  <a:r>
                    <a:rPr lang="en-US" sz="2400" u="none" dirty="0">
                      <a:solidFill>
                        <a:srgbClr val="0033CC"/>
                      </a:solidFill>
                    </a:rPr>
                    <a:t> is zero, the cross product vanishes. So,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1" u="none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u="none" baseline="-25000" dirty="0">
                          <a:solidFill>
                            <a:srgbClr val="0033CC"/>
                          </a:solidFill>
                        </a:rPr>
                        <m:t>x</m:t>
                      </m:r>
                      <m:r>
                        <a:rPr lang="en-US" sz="2400" b="0" i="1" u="none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nor/>
                        </m:rPr>
                        <a:rPr lang="en-US" sz="2400" b="1" i="1" u="none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u="none" baseline="-25000" dirty="0">
                          <a:solidFill>
                            <a:srgbClr val="0033CC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i="1" u="none" dirty="0">
                          <a:solidFill>
                            <a:srgbClr val="0033CC"/>
                          </a:solidFill>
                        </a:rPr>
                        <m:t> =</m:t>
                      </m:r>
                      <m:r>
                        <m:rPr>
                          <m:nor/>
                        </m:rPr>
                        <a:rPr lang="en-US" sz="2400" u="none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u="none" dirty="0" smtClean="0">
                          <a:solidFill>
                            <a:srgbClr val="0033CC"/>
                          </a:solidFill>
                        </a:rPr>
                        <m:t>0</m:t>
                      </m:r>
                    </m:oMath>
                  </a14:m>
                  <a:r>
                    <a:rPr lang="en-US" sz="2400" u="none" dirty="0">
                      <a:solidFill>
                        <a:srgbClr val="0033CC"/>
                      </a:solidFill>
                    </a:rPr>
                    <a:t>,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1" u="none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u="none" baseline="-25000" dirty="0">
                          <a:solidFill>
                            <a:srgbClr val="0033CC"/>
                          </a:solidFill>
                        </a:rPr>
                        <m:t>x</m:t>
                      </m:r>
                      <m:r>
                        <a:rPr lang="en-US" sz="2400" b="0" i="1" u="none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nor/>
                        </m:rPr>
                        <a:rPr lang="en-US" sz="2400" b="1" i="1" u="none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u="none" baseline="-25000" dirty="0">
                          <a:solidFill>
                            <a:srgbClr val="0033CC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sz="2400" i="1" u="none" dirty="0">
                          <a:solidFill>
                            <a:srgbClr val="0033CC"/>
                          </a:solidFill>
                        </a:rPr>
                        <m:t> =</m:t>
                      </m:r>
                      <m:r>
                        <m:rPr>
                          <m:nor/>
                        </m:rPr>
                        <a:rPr lang="en-US" sz="2400" u="none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i="1" u="none" dirty="0" smtClean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0" u="none" baseline="-25000" dirty="0" smtClean="0">
                          <a:solidFill>
                            <a:srgbClr val="0033CC"/>
                          </a:solidFill>
                        </a:rPr>
                        <m:t>z</m:t>
                      </m:r>
                    </m:oMath>
                  </a14:m>
                  <a:r>
                    <a:rPr lang="en-US" sz="2400" u="none" dirty="0">
                      <a:solidFill>
                        <a:srgbClr val="0033CC"/>
                      </a:solidFill>
                    </a:rPr>
                    <a:t>,  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i="1" u="none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u="none" baseline="-25000" dirty="0">
                          <a:solidFill>
                            <a:srgbClr val="0033CC"/>
                          </a:solidFill>
                        </a:rPr>
                        <m:t>x</m:t>
                      </m:r>
                      <m:r>
                        <a:rPr lang="en-US" sz="2400" b="0" i="1" u="none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nor/>
                        </m:rPr>
                        <a:rPr lang="en-US" sz="2400" b="1" i="1" u="none" dirty="0">
                          <a:solidFill>
                            <a:srgbClr val="0033CC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i="1" u="none" baseline="-25000" dirty="0">
                          <a:solidFill>
                            <a:srgbClr val="0033CC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en-US" sz="2400" i="1" u="none" dirty="0">
                          <a:solidFill>
                            <a:srgbClr val="0033CC"/>
                          </a:solidFill>
                        </a:rPr>
                        <m:t> =</m:t>
                      </m:r>
                      <m:r>
                        <m:rPr>
                          <m:nor/>
                        </m:rPr>
                        <a:rPr lang="en-US" sz="2400" u="none" dirty="0">
                          <a:solidFill>
                            <a:srgbClr val="0033CC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u="none" dirty="0" smtClean="0">
                          <a:solidFill>
                            <a:srgbClr val="0033CC"/>
                          </a:solidFill>
                        </a:rPr>
                        <m:t>−</m:t>
                      </m:r>
                    </m:oMath>
                  </a14:m>
                  <a:r>
                    <a:rPr lang="en-US" sz="2400" u="none" dirty="0">
                      <a:solidFill>
                        <a:srgbClr val="0033CC"/>
                      </a:solidFill>
                    </a:rPr>
                    <a:t>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u="none" baseline="-25000" dirty="0">
                      <a:solidFill>
                        <a:srgbClr val="0033CC"/>
                      </a:solidFill>
                    </a:rPr>
                    <a:t>y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,     and so on.  </a:t>
                  </a:r>
                </a:p>
                <a:p>
                  <a:pPr algn="l"/>
                  <a:endParaRPr lang="en-US" sz="2400" u="none" dirty="0">
                    <a:solidFill>
                      <a:srgbClr val="0033CC"/>
                    </a:solidFill>
                  </a:endParaRPr>
                </a:p>
                <a:p>
                  <a:pPr lvl="0" algn="l"/>
                  <a:r>
                    <a:rPr lang="en-US" sz="2400" u="none" dirty="0">
                      <a:solidFill>
                        <a:srgbClr val="0033CC"/>
                      </a:solidFill>
                    </a:rPr>
                    <a:t>If 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=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x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</a:t>
                  </a:r>
                  <a:r>
                    <a:rPr lang="en-US" sz="2400" i="1" u="none" dirty="0" err="1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 err="1">
                      <a:solidFill>
                        <a:srgbClr val="0033CC"/>
                      </a:solidFill>
                    </a:rPr>
                    <a:t>x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+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y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</a:t>
                  </a:r>
                  <a:r>
                    <a:rPr lang="en-US" sz="2400" i="1" u="none" dirty="0" err="1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 err="1">
                      <a:solidFill>
                        <a:srgbClr val="0033CC"/>
                      </a:solidFill>
                    </a:rPr>
                    <a:t>y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+ </a:t>
                  </a:r>
                  <a:r>
                    <a:rPr lang="en-US" sz="2400" b="1" i="1" u="none" dirty="0" err="1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 err="1">
                      <a:solidFill>
                        <a:srgbClr val="0033CC"/>
                      </a:solidFill>
                    </a:rPr>
                    <a:t>z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A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z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   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and       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B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=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x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B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x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+ </a:t>
                  </a:r>
                  <a:r>
                    <a:rPr lang="en-US" sz="2400" b="1" i="1" u="none" dirty="0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y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B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y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+ </a:t>
                  </a:r>
                  <a:r>
                    <a:rPr lang="en-US" sz="2400" b="1" i="1" u="none" dirty="0" err="1">
                      <a:solidFill>
                        <a:srgbClr val="0033CC"/>
                      </a:solidFill>
                    </a:rPr>
                    <a:t>a</a:t>
                  </a:r>
                  <a:r>
                    <a:rPr lang="en-US" sz="2400" i="1" u="none" baseline="-25000" dirty="0" err="1">
                      <a:solidFill>
                        <a:srgbClr val="0033CC"/>
                      </a:solidFill>
                    </a:rPr>
                    <a:t>z</a:t>
                  </a:r>
                  <a:r>
                    <a:rPr lang="en-US" sz="2400" i="1" u="none" dirty="0">
                      <a:solidFill>
                        <a:srgbClr val="0033CC"/>
                      </a:solidFill>
                    </a:rPr>
                    <a:t> </a:t>
                  </a:r>
                  <a:r>
                    <a:rPr lang="en-US" sz="2400" i="1" u="none" dirty="0" err="1">
                      <a:solidFill>
                        <a:srgbClr val="0033CC"/>
                      </a:solidFill>
                    </a:rPr>
                    <a:t>B</a:t>
                  </a:r>
                  <a:r>
                    <a:rPr lang="en-US" sz="2400" i="1" u="none" baseline="-25000" dirty="0" err="1">
                      <a:solidFill>
                        <a:srgbClr val="0033CC"/>
                      </a:solidFill>
                    </a:rPr>
                    <a:t>z</a:t>
                  </a:r>
                  <a:r>
                    <a:rPr lang="en-US" sz="2400" i="1" u="none" baseline="-25000" dirty="0">
                      <a:solidFill>
                        <a:srgbClr val="0033CC"/>
                      </a:solidFill>
                    </a:rPr>
                    <a:t>  </a:t>
                  </a:r>
                  <a:r>
                    <a:rPr lang="en-US" sz="2400" u="none" dirty="0">
                      <a:solidFill>
                        <a:srgbClr val="0033CC"/>
                      </a:solidFill>
                    </a:rPr>
                    <a:t> , then</a:t>
                  </a:r>
                </a:p>
                <a:p>
                  <a:pPr algn="l"/>
                  <a:r>
                    <a:rPr lang="en-US" sz="2400" u="none" dirty="0">
                      <a:solidFill>
                        <a:srgbClr val="0033CC"/>
                      </a:solidFill>
                    </a:rPr>
                    <a:t>the cross product can be determined as,</a:t>
                  </a:r>
                </a:p>
                <a:p>
                  <a:pPr algn="l"/>
                  <a:endParaRPr lang="en-US" sz="2400" u="none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872D2E-9EE6-4EB8-8386-1F77F8B7B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820" y="1054652"/>
                  <a:ext cx="8231960" cy="4154984"/>
                </a:xfrm>
                <a:prstGeom prst="rect">
                  <a:avLst/>
                </a:prstGeom>
                <a:blipFill>
                  <a:blip r:embed="rId4"/>
                  <a:stretch>
                    <a:fillRect l="-1110" t="-1173" r="-31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2A61046-2C8A-43DB-9C42-CB3F310212C0}"/>
                    </a:ext>
                  </a:extLst>
                </p:cNvPr>
                <p:cNvSpPr/>
                <p:nvPr/>
              </p:nvSpPr>
              <p:spPr>
                <a:xfrm>
                  <a:off x="2875995" y="5002568"/>
                  <a:ext cx="3518656" cy="12661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2A61046-2C8A-43DB-9C42-CB3F31021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5995" y="5002568"/>
                  <a:ext cx="3518656" cy="12661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D7FF162-647E-9C78-7B15-970F6BCF6365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13706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A37FF-898F-4110-ABDE-60EE19402F99}"/>
              </a:ext>
            </a:extLst>
          </p:cNvPr>
          <p:cNvSpPr txBox="1"/>
          <p:nvPr/>
        </p:nvSpPr>
        <p:spPr>
          <a:xfrm>
            <a:off x="928463" y="461886"/>
            <a:ext cx="956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33CC"/>
                </a:solidFill>
              </a:rPr>
              <a:t>Examples using DOT product and 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31DC43-8006-48D7-A188-3506A377BED0}"/>
                  </a:ext>
                </a:extLst>
              </p:cNvPr>
              <p:cNvSpPr txBox="1"/>
              <p:nvPr/>
            </p:nvSpPr>
            <p:spPr>
              <a:xfrm>
                <a:off x="940185" y="937839"/>
                <a:ext cx="10384304" cy="535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0033CC"/>
                    </a:solidFill>
                  </a:rPr>
                  <a:t>Example 1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 Consider a vector,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=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–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2.5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+ 3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and the point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(4, 5, 2).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</a:rPr>
                  <a:t>Find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</a:rPr>
                  <a:t>The scalar component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</a:rPr>
                  <a:t>The vector component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33CC"/>
                    </a:solidFill>
                  </a:rPr>
                  <a:t>The angle between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  <a:p>
                <a:endParaRPr lang="en-US" sz="2400" i="1" dirty="0">
                  <a:solidFill>
                    <a:srgbClr val="0033CC"/>
                  </a:solidFill>
                </a:endParaRPr>
              </a:p>
              <a:p>
                <a:r>
                  <a:rPr lang="en-US" sz="2400" i="1" dirty="0">
                    <a:solidFill>
                      <a:srgbClr val="0033CC"/>
                    </a:solidFill>
                  </a:rPr>
                  <a:t>Solution</a:t>
                </a:r>
                <a:r>
                  <a:rPr lang="en-US" sz="2400" dirty="0">
                    <a:solidFill>
                      <a:srgbClr val="0033CC"/>
                    </a:solidFill>
                  </a:rPr>
                  <a:t>: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                               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(Q) = 5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x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–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10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y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+ 3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 err="1">
                    <a:solidFill>
                      <a:srgbClr val="0033CC"/>
                    </a:solidFill>
                  </a:rPr>
                  <a:t>a</a:t>
                </a:r>
                <a:r>
                  <a:rPr lang="en-US" sz="2400" i="1" baseline="-25000" dirty="0" err="1">
                    <a:solidFill>
                      <a:srgbClr val="0033CC"/>
                    </a:solidFill>
                  </a:rPr>
                  <a:t>z</a:t>
                </a:r>
                <a:r>
                  <a:rPr lang="en-US" sz="2400" i="1" baseline="-250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 ,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scalar component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is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(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)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5 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–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10 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+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3</m:t>
                    </m:r>
                    <m:r>
                      <m:rPr>
                        <m:nor/>
                      </m:rPr>
                      <a:rPr lang="en-US" sz="2400" i="1" dirty="0">
                        <a:solidFill>
                          <a:srgbClr val="0033CC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33CC"/>
                        </a:solidFill>
                      </a:rPr>
                      <m:t>z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vector component of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0033CC"/>
                    </a:solidFill>
                  </a:rPr>
                  <a:t>[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(Q)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31DC43-8006-48D7-A188-3506A377B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85" y="937839"/>
                <a:ext cx="10384304" cy="5356659"/>
              </a:xfrm>
              <a:prstGeom prst="rect">
                <a:avLst/>
              </a:prstGeom>
              <a:blipFill>
                <a:blip r:embed="rId2"/>
                <a:stretch>
                  <a:fillRect l="-880" t="-910" r="-528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836C3E-24C9-DD5D-A1CA-0C05E5DEA9AE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14968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9EAB7E-C258-463D-8CC8-384C70FAB6EE}"/>
                  </a:ext>
                </a:extLst>
              </p:cNvPr>
              <p:cNvSpPr txBox="1"/>
              <p:nvPr/>
            </p:nvSpPr>
            <p:spPr>
              <a:xfrm>
                <a:off x="928463" y="461885"/>
                <a:ext cx="10213149" cy="553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33CC"/>
                    </a:solidFill>
                  </a:rPr>
                  <a:t>The angle between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is obtained from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(Q)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= |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(Q)| cos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,</a:t>
                </a: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2400" b="1" i="1" dirty="0">
                                  <a:solidFill>
                                    <a:srgbClr val="0033CC"/>
                                  </a:solidFill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) ·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2400" b="1" i="1" dirty="0" smtClean="0">
                                  <a:solidFill>
                                    <a:srgbClr val="0033CC"/>
                                  </a:solidFill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Q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rgbClr val="0033CC"/>
                                  </a:solidFill>
                                </a:rPr>
                                <m:t>)</m:t>
                              </m:r>
                              <m:r>
                                <a:rPr lang="en-US" sz="2400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magnitude of  </a:t>
                </a:r>
                <a:r>
                  <a:rPr lang="en-US" sz="2400" b="1" i="1" dirty="0">
                    <a:solidFill>
                      <a:srgbClr val="0033CC"/>
                    </a:solidFill>
                  </a:rPr>
                  <a:t>G</a:t>
                </a:r>
                <a:r>
                  <a:rPr lang="en-US" sz="2400" dirty="0">
                    <a:solidFill>
                      <a:srgbClr val="0033CC"/>
                    </a:solidFill>
                  </a:rPr>
                  <a:t> at </a:t>
                </a:r>
                <a:r>
                  <a:rPr lang="en-US" sz="2400" i="1" dirty="0">
                    <a:solidFill>
                      <a:srgbClr val="0033CC"/>
                    </a:solidFill>
                  </a:rPr>
                  <a:t>Q</a:t>
                </a:r>
                <a:r>
                  <a:rPr lang="en-US" sz="2400" dirty="0">
                    <a:solidFill>
                      <a:srgbClr val="0033CC"/>
                    </a:solidFill>
                  </a:rPr>
                  <a:t> is: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Q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)|</m:t>
                    </m:r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25+100+9</m:t>
                        </m:r>
                      </m:e>
                    </m:rad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134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dirty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134</m:t>
                                </m:r>
                              </m:e>
                            </m:rad>
                          </m:den>
                        </m:f>
                        <m:r>
                          <a:rPr lang="en-US" sz="2400" b="0" i="1" dirty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400" b="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and hence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= 99.9  ̊.       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Let us use cross product also to determine the angle. </a:t>
                </a:r>
              </a:p>
              <a:p>
                <a:pPr algn="r"/>
                <a:r>
                  <a:rPr lang="en-US" sz="2400" b="1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Q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)</m:t>
                    </m:r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(17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magnitude is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>
                        <a:solidFill>
                          <a:srgbClr val="0033CC"/>
                        </a:solidFill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Q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33CC"/>
                        </a:solidFill>
                      </a:rPr>
                      <m:t>)</m:t>
                    </m:r>
                    <m:r>
                      <a:rPr lang="en-US" sz="2400" i="1" dirty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|= 11.402,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                   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solidFill>
                                  <a:srgbClr val="0033CC"/>
                                </a:solidFill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)</m:t>
                            </m:r>
                            <m:r>
                              <a:rPr lang="en-US" sz="2400" i="1" dirty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|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2400" b="1" i="1" dirty="0">
                                <a:solidFill>
                                  <a:srgbClr val="0033CC"/>
                                </a:solidFill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)|</m:t>
                            </m:r>
                            <m:r>
                              <a:rPr lang="en-US" sz="2400" b="0" i="1" dirty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rgbClr val="0033CC"/>
                                </a:solidFill>
                              </a:rPr>
                              <m:t>|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=0.985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400" dirty="0">
                  <a:solidFill>
                    <a:srgbClr val="0033CC"/>
                  </a:solidFill>
                </a:endParaRP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The angle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= 80.1  ̊, 99.9  ̊, </a:t>
                </a:r>
              </a:p>
              <a:p>
                <a:r>
                  <a:rPr lang="en-US" sz="2400" dirty="0">
                    <a:solidFill>
                      <a:srgbClr val="0033CC"/>
                    </a:solidFill>
                  </a:rPr>
                  <a:t>so the correct angle is the common angle,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= 99.9  ̊.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9EAB7E-C258-463D-8CC8-384C70FA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63" y="461885"/>
                <a:ext cx="10213149" cy="5531386"/>
              </a:xfrm>
              <a:prstGeom prst="rect">
                <a:avLst/>
              </a:prstGeom>
              <a:blipFill>
                <a:blip r:embed="rId2"/>
                <a:stretch>
                  <a:fillRect l="-895" t="-882" r="-60" b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AC9520-C673-FA55-57F9-9AA0459CDADB}"/>
              </a:ext>
            </a:extLst>
          </p:cNvPr>
          <p:cNvSpPr txBox="1"/>
          <p:nvPr/>
        </p:nvSpPr>
        <p:spPr>
          <a:xfrm>
            <a:off x="1253611" y="6430287"/>
            <a:ext cx="998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Lecture notes of Dr. Raghavendra G. Kulkarni, Distinguished Professor, PES University, Bengaluru, INDIA.</a:t>
            </a:r>
          </a:p>
        </p:txBody>
      </p:sp>
    </p:spTree>
    <p:extLst>
      <p:ext uri="{BB962C8B-B14F-4D97-AF65-F5344CB8AC3E}">
        <p14:creationId xmlns:p14="http://schemas.microsoft.com/office/powerpoint/2010/main" val="24216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6166</TotalTime>
  <Words>8061</Words>
  <Application>Microsoft Office PowerPoint</Application>
  <PresentationFormat>Widescreen</PresentationFormat>
  <Paragraphs>1024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Raghavendra Kulkarni</dc:creator>
  <cp:lastModifiedBy>Raghavendra Kulkarni</cp:lastModifiedBy>
  <cp:revision>514</cp:revision>
  <dcterms:created xsi:type="dcterms:W3CDTF">2020-03-28T09:55:32Z</dcterms:created>
  <dcterms:modified xsi:type="dcterms:W3CDTF">2022-08-09T08:41:43Z</dcterms:modified>
</cp:coreProperties>
</file>