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83" r:id="rId4"/>
    <p:sldId id="284" r:id="rId5"/>
    <p:sldId id="285" r:id="rId6"/>
    <p:sldId id="286" r:id="rId7"/>
    <p:sldId id="287" r:id="rId8"/>
    <p:sldId id="290" r:id="rId9"/>
    <p:sldId id="292" r:id="rId10"/>
    <p:sldId id="294" r:id="rId11"/>
    <p:sldId id="288" r:id="rId12"/>
    <p:sldId id="293" r:id="rId13"/>
    <p:sldId id="298" r:id="rId14"/>
    <p:sldId id="299" r:id="rId15"/>
    <p:sldId id="295" r:id="rId16"/>
    <p:sldId id="296" r:id="rId17"/>
    <p:sldId id="297" r:id="rId18"/>
    <p:sldId id="300" r:id="rId19"/>
    <p:sldId id="301" r:id="rId20"/>
    <p:sldId id="260" r:id="rId21"/>
    <p:sldId id="261" r:id="rId22"/>
    <p:sldId id="262" r:id="rId23"/>
    <p:sldId id="263" r:id="rId24"/>
    <p:sldId id="264" r:id="rId25"/>
    <p:sldId id="269" r:id="rId26"/>
  </p:sldIdLst>
  <p:sldSz cx="12192000" cy="6858000"/>
  <p:notesSz cx="6858000" cy="9144000"/>
  <p:embeddedFontLs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hjWp5lL237GyGjLrPEiXqU839L1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533" autoAdjust="0"/>
    <p:restoredTop sz="94660"/>
  </p:normalViewPr>
  <p:slideViewPr>
    <p:cSldViewPr snapToGrid="0">
      <p:cViewPr varScale="1">
        <p:scale>
          <a:sx n="109" d="100"/>
          <a:sy n="109" d="100"/>
        </p:scale>
        <p:origin x="35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4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1682485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88" name="Google Shape;88;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191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b9bee3373a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b9bee3373a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b9bee3373a_0_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gb9bee3373a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IN"/>
              <a:t>Assuming successful transmissions in each timeout interval, under the AIMD (excluding slow start), the cwnd grows by 1 MSS after each transmission round. When a packet loss occurs, the </a:t>
            </a:r>
            <a:r>
              <a:rPr lang="en-IN" i="1"/>
              <a:t>cwnd</a:t>
            </a:r>
            <a:r>
              <a:rPr lang="en-IN"/>
              <a:t> is halved and again grows linearly until next packet loss event. Assuming no packet loss, the </a:t>
            </a:r>
            <a:r>
              <a:rPr lang="en-IN" i="1"/>
              <a:t>cwnd</a:t>
            </a:r>
            <a:r>
              <a:rPr lang="en-IN"/>
              <a:t> grows linearly without dropping to half the </a:t>
            </a:r>
            <a:r>
              <a:rPr lang="en-IN" i="1"/>
              <a:t>cwnd</a:t>
            </a:r>
            <a:r>
              <a:rPr lang="en-IN"/>
              <a:t> value anytime.</a:t>
            </a:r>
            <a:endParaRPr/>
          </a:p>
          <a:p>
            <a:pPr marL="0" lvl="0" indent="0" algn="l" rtl="0">
              <a:spcBef>
                <a:spcPts val="0"/>
              </a:spcBef>
              <a:spcAft>
                <a:spcPts val="0"/>
              </a:spcAft>
              <a:buNone/>
            </a:pPr>
            <a:endParaRPr/>
          </a:p>
          <a:p>
            <a:pPr marL="0" lvl="0" indent="0" algn="l" rtl="0">
              <a:spcBef>
                <a:spcPts val="0"/>
              </a:spcBef>
              <a:spcAft>
                <a:spcPts val="0"/>
              </a:spcAft>
              <a:buNone/>
            </a:pPr>
            <a:r>
              <a:rPr lang="en-IN"/>
              <a:t>The time taken by </a:t>
            </a:r>
            <a:r>
              <a:rPr lang="en-IN" i="1"/>
              <a:t>cwnd</a:t>
            </a:r>
            <a:r>
              <a:rPr lang="en-IN"/>
              <a:t> to increase from 6 MSS to 12 MSS is given by 6RTT (here RTT in each round is approximately constant value).</a:t>
            </a:r>
            <a:endParaRPr/>
          </a:p>
          <a:p>
            <a:pPr marL="0" lvl="0" indent="0" algn="l" rtl="0">
              <a:spcBef>
                <a:spcPts val="0"/>
              </a:spcBef>
              <a:spcAft>
                <a:spcPts val="0"/>
              </a:spcAft>
              <a:buNone/>
            </a:pPr>
            <a:endParaRPr/>
          </a:p>
          <a:p>
            <a:pPr marL="0" lvl="0" indent="0" algn="l" rtl="0">
              <a:spcBef>
                <a:spcPts val="0"/>
              </a:spcBef>
              <a:spcAft>
                <a:spcPts val="0"/>
              </a:spcAft>
              <a:buNone/>
            </a:pPr>
            <a:r>
              <a:rPr lang="en-IN"/>
              <a:t>To know how long it takes to transmit 12</a:t>
            </a:r>
            <a:r>
              <a:rPr lang="en-IN" baseline="30000"/>
              <a:t>th</a:t>
            </a:r>
            <a:r>
              <a:rPr lang="en-IN"/>
              <a:t> packet having transmitted the 6</a:t>
            </a:r>
            <a:r>
              <a:rPr lang="en-IN" baseline="30000"/>
              <a:t>th</a:t>
            </a:r>
            <a:r>
              <a:rPr lang="en-IN"/>
              <a:t> packet:</a:t>
            </a:r>
            <a:endParaRPr/>
          </a:p>
          <a:p>
            <a:pPr marL="0" lvl="0" indent="0" algn="l" rtl="0">
              <a:spcBef>
                <a:spcPts val="0"/>
              </a:spcBef>
              <a:spcAft>
                <a:spcPts val="0"/>
              </a:spcAft>
              <a:buNone/>
            </a:pPr>
            <a:r>
              <a:rPr lang="en-IN"/>
              <a:t>6</a:t>
            </a:r>
            <a:r>
              <a:rPr lang="en-IN" baseline="30000"/>
              <a:t>th</a:t>
            </a:r>
            <a:r>
              <a:rPr lang="en-IN"/>
              <a:t> packet is transmitted in round 3 whereas 12</a:t>
            </a:r>
            <a:r>
              <a:rPr lang="en-IN" baseline="30000"/>
              <a:t>th</a:t>
            </a:r>
            <a:r>
              <a:rPr lang="en-IN"/>
              <a:t> packet is transmitted in round 5, so time taken is 2 RTT.</a:t>
            </a:r>
            <a:endParaRPr/>
          </a:p>
          <a:p>
            <a:pPr marL="0" lvl="0" indent="0" algn="l" rtl="0">
              <a:spcBef>
                <a:spcPts val="0"/>
              </a:spcBef>
              <a:spcAft>
                <a:spcPts val="0"/>
              </a:spcAft>
              <a:buNone/>
            </a:pPr>
            <a:endParaRPr/>
          </a:p>
          <a:p>
            <a:pPr marL="0" lvl="0" indent="0" algn="l" rtl="0">
              <a:spcBef>
                <a:spcPts val="0"/>
              </a:spcBef>
              <a:spcAft>
                <a:spcPts val="0"/>
              </a:spcAft>
              <a:buNone/>
            </a:pPr>
            <a:r>
              <a:rPr lang="en-IN"/>
              <a:t>Express the answers in seconds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4" name="Google Shape;11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18</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IN"/>
              <a:t>Assuming successful transmissions in each timeout interval, under the AIMD (excluding slow start), the cwnd grows by 1 MSS after each transmission round. When a packet loss occurs, the </a:t>
            </a:r>
            <a:r>
              <a:rPr lang="en-IN" i="1"/>
              <a:t>cwnd</a:t>
            </a:r>
            <a:r>
              <a:rPr lang="en-IN"/>
              <a:t> is halved and again grows linearly until next packet loss event. Assuming no packet loss, the </a:t>
            </a:r>
            <a:r>
              <a:rPr lang="en-IN" i="1"/>
              <a:t>cwnd</a:t>
            </a:r>
            <a:r>
              <a:rPr lang="en-IN"/>
              <a:t> grows linearly without dropping to half the </a:t>
            </a:r>
            <a:r>
              <a:rPr lang="en-IN" i="1"/>
              <a:t>cwnd</a:t>
            </a:r>
            <a:r>
              <a:rPr lang="en-IN"/>
              <a:t> value anytime.</a:t>
            </a:r>
            <a:endParaRPr/>
          </a:p>
          <a:p>
            <a:pPr marL="0" lvl="0" indent="0" algn="l" rtl="0">
              <a:spcBef>
                <a:spcPts val="0"/>
              </a:spcBef>
              <a:spcAft>
                <a:spcPts val="0"/>
              </a:spcAft>
              <a:buNone/>
            </a:pPr>
            <a:endParaRPr/>
          </a:p>
          <a:p>
            <a:pPr marL="0" lvl="0" indent="0" algn="l" rtl="0">
              <a:spcBef>
                <a:spcPts val="0"/>
              </a:spcBef>
              <a:spcAft>
                <a:spcPts val="0"/>
              </a:spcAft>
              <a:buNone/>
            </a:pPr>
            <a:r>
              <a:rPr lang="en-IN"/>
              <a:t>The time taken by </a:t>
            </a:r>
            <a:r>
              <a:rPr lang="en-IN" i="1"/>
              <a:t>cwnd</a:t>
            </a:r>
            <a:r>
              <a:rPr lang="en-IN"/>
              <a:t> to increase from 6 MSS to 12 MSS is given by 6RTT (here RTT in each round is approximately constant value).</a:t>
            </a:r>
            <a:endParaRPr/>
          </a:p>
          <a:p>
            <a:pPr marL="0" lvl="0" indent="0" algn="l" rtl="0">
              <a:spcBef>
                <a:spcPts val="0"/>
              </a:spcBef>
              <a:spcAft>
                <a:spcPts val="0"/>
              </a:spcAft>
              <a:buNone/>
            </a:pPr>
            <a:endParaRPr/>
          </a:p>
          <a:p>
            <a:pPr marL="0" lvl="0" indent="0" algn="l" rtl="0">
              <a:spcBef>
                <a:spcPts val="0"/>
              </a:spcBef>
              <a:spcAft>
                <a:spcPts val="0"/>
              </a:spcAft>
              <a:buNone/>
            </a:pPr>
            <a:r>
              <a:rPr lang="en-IN"/>
              <a:t>To know how long it takes to transmit 12</a:t>
            </a:r>
            <a:r>
              <a:rPr lang="en-IN" baseline="30000"/>
              <a:t>th</a:t>
            </a:r>
            <a:r>
              <a:rPr lang="en-IN"/>
              <a:t> packet having transmitted the 6</a:t>
            </a:r>
            <a:r>
              <a:rPr lang="en-IN" baseline="30000"/>
              <a:t>th</a:t>
            </a:r>
            <a:r>
              <a:rPr lang="en-IN"/>
              <a:t> packet:</a:t>
            </a:r>
            <a:endParaRPr/>
          </a:p>
          <a:p>
            <a:pPr marL="0" lvl="0" indent="0" algn="l" rtl="0">
              <a:spcBef>
                <a:spcPts val="0"/>
              </a:spcBef>
              <a:spcAft>
                <a:spcPts val="0"/>
              </a:spcAft>
              <a:buNone/>
            </a:pPr>
            <a:r>
              <a:rPr lang="en-IN"/>
              <a:t>6</a:t>
            </a:r>
            <a:r>
              <a:rPr lang="en-IN" baseline="30000"/>
              <a:t>th</a:t>
            </a:r>
            <a:r>
              <a:rPr lang="en-IN"/>
              <a:t> packet is transmitted in round 3 whereas 12</a:t>
            </a:r>
            <a:r>
              <a:rPr lang="en-IN" baseline="30000"/>
              <a:t>th</a:t>
            </a:r>
            <a:r>
              <a:rPr lang="en-IN"/>
              <a:t> packet is transmitted in round 5, so time taken is 2 RTT.</a:t>
            </a:r>
            <a:endParaRPr/>
          </a:p>
          <a:p>
            <a:pPr marL="0" lvl="0" indent="0" algn="l" rtl="0">
              <a:spcBef>
                <a:spcPts val="0"/>
              </a:spcBef>
              <a:spcAft>
                <a:spcPts val="0"/>
              </a:spcAft>
              <a:buNone/>
            </a:pPr>
            <a:endParaRPr/>
          </a:p>
          <a:p>
            <a:pPr marL="0" lvl="0" indent="0" algn="l" rtl="0">
              <a:spcBef>
                <a:spcPts val="0"/>
              </a:spcBef>
              <a:spcAft>
                <a:spcPts val="0"/>
              </a:spcAft>
              <a:buNone/>
            </a:pPr>
            <a:r>
              <a:rPr lang="en-IN"/>
              <a:t>Express the answers in seconds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14" name="Google Shape;11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19</a:t>
            </a:fld>
            <a:endParaRPr/>
          </a:p>
        </p:txBody>
      </p:sp>
    </p:spTree>
    <p:extLst>
      <p:ext uri="{BB962C8B-B14F-4D97-AF65-F5344CB8AC3E}">
        <p14:creationId xmlns:p14="http://schemas.microsoft.com/office/powerpoint/2010/main" val="340101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34" name="Google Shape;13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20</a:t>
            </a:fld>
            <a:endParaRPr/>
          </a:p>
        </p:txBody>
      </p:sp>
    </p:spTree>
    <p:extLst>
      <p:ext uri="{BB962C8B-B14F-4D97-AF65-F5344CB8AC3E}">
        <p14:creationId xmlns:p14="http://schemas.microsoft.com/office/powerpoint/2010/main" val="22953554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bac9bf1d92_0_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gbac9bf1d92_0_7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sz="1110"/>
          </a:p>
        </p:txBody>
      </p:sp>
      <p:sp>
        <p:nvSpPr>
          <p:cNvPr id="144" name="Google Shape;144;gbac9bf1d92_0_7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21</a:t>
            </a:fld>
            <a:endParaRPr/>
          </a:p>
        </p:txBody>
      </p:sp>
    </p:spTree>
    <p:extLst>
      <p:ext uri="{BB962C8B-B14F-4D97-AF65-F5344CB8AC3E}">
        <p14:creationId xmlns:p14="http://schemas.microsoft.com/office/powerpoint/2010/main" val="3828340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ac8a5deb1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bac8a5deb1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bac8a5deb1_0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22</a:t>
            </a:fld>
            <a:endParaRPr/>
          </a:p>
        </p:txBody>
      </p:sp>
    </p:spTree>
    <p:extLst>
      <p:ext uri="{BB962C8B-B14F-4D97-AF65-F5344CB8AC3E}">
        <p14:creationId xmlns:p14="http://schemas.microsoft.com/office/powerpoint/2010/main" val="103844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bac8a5deb1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gbac8a5deb1_0_1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bac8a5deb1_0_1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23</a:t>
            </a:fld>
            <a:endParaRPr/>
          </a:p>
        </p:txBody>
      </p:sp>
    </p:spTree>
    <p:extLst>
      <p:ext uri="{BB962C8B-B14F-4D97-AF65-F5344CB8AC3E}">
        <p14:creationId xmlns:p14="http://schemas.microsoft.com/office/powerpoint/2010/main" val="676734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ac8a5deb1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gbac8a5deb1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gbac8a5deb1_0_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24</a:t>
            </a:fld>
            <a:endParaRPr/>
          </a:p>
        </p:txBody>
      </p:sp>
    </p:spTree>
    <p:extLst>
      <p:ext uri="{BB962C8B-B14F-4D97-AF65-F5344CB8AC3E}">
        <p14:creationId xmlns:p14="http://schemas.microsoft.com/office/powerpoint/2010/main" val="11001200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1017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259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ac9bf1d92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gbac9bf1d92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sz="1110"/>
          </a:p>
        </p:txBody>
      </p:sp>
      <p:sp>
        <p:nvSpPr>
          <p:cNvPr id="114" name="Google Shape;114;gbac9bf1d92_0_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extLst>
      <p:ext uri="{BB962C8B-B14F-4D97-AF65-F5344CB8AC3E}">
        <p14:creationId xmlns:p14="http://schemas.microsoft.com/office/powerpoint/2010/main" val="1052791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ac9bf1d92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gbac9bf1d92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sz="1110"/>
          </a:p>
        </p:txBody>
      </p:sp>
      <p:sp>
        <p:nvSpPr>
          <p:cNvPr id="114" name="Google Shape;114;gbac9bf1d92_0_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extLst>
      <p:ext uri="{BB962C8B-B14F-4D97-AF65-F5344CB8AC3E}">
        <p14:creationId xmlns:p14="http://schemas.microsoft.com/office/powerpoint/2010/main" val="72717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ac9bf1d92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gbac9bf1d92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sz="1110"/>
          </a:p>
        </p:txBody>
      </p:sp>
      <p:sp>
        <p:nvSpPr>
          <p:cNvPr id="114" name="Google Shape;114;gbac9bf1d92_0_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extLst>
      <p:ext uri="{BB962C8B-B14F-4D97-AF65-F5344CB8AC3E}">
        <p14:creationId xmlns:p14="http://schemas.microsoft.com/office/powerpoint/2010/main" val="1855581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ac9bf1d92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gbac9bf1d92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sz="1110"/>
          </a:p>
        </p:txBody>
      </p:sp>
      <p:sp>
        <p:nvSpPr>
          <p:cNvPr id="114" name="Google Shape;114;gbac9bf1d92_0_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6</a:t>
            </a:fld>
            <a:endParaRPr/>
          </a:p>
        </p:txBody>
      </p:sp>
    </p:spTree>
    <p:extLst>
      <p:ext uri="{BB962C8B-B14F-4D97-AF65-F5344CB8AC3E}">
        <p14:creationId xmlns:p14="http://schemas.microsoft.com/office/powerpoint/2010/main" val="1576896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bac9bf1d92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gbac9bf1d92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sz="1110"/>
          </a:p>
        </p:txBody>
      </p:sp>
      <p:sp>
        <p:nvSpPr>
          <p:cNvPr id="114" name="Google Shape;114;gbac9bf1d92_0_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extLst>
      <p:ext uri="{BB962C8B-B14F-4D97-AF65-F5344CB8AC3E}">
        <p14:creationId xmlns:p14="http://schemas.microsoft.com/office/powerpoint/2010/main" val="33091353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ac8a5deb1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bac8a5deb1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bac8a5deb1_0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11</a:t>
            </a:fld>
            <a:endParaRPr/>
          </a:p>
        </p:txBody>
      </p:sp>
    </p:spTree>
    <p:extLst>
      <p:ext uri="{BB962C8B-B14F-4D97-AF65-F5344CB8AC3E}">
        <p14:creationId xmlns:p14="http://schemas.microsoft.com/office/powerpoint/2010/main" val="1570446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ac8a5deb1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bac8a5deb1_0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bac8a5deb1_0_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12</a:t>
            </a:fld>
            <a:endParaRPr/>
          </a:p>
        </p:txBody>
      </p:sp>
    </p:spTree>
    <p:extLst>
      <p:ext uri="{BB962C8B-B14F-4D97-AF65-F5344CB8AC3E}">
        <p14:creationId xmlns:p14="http://schemas.microsoft.com/office/powerpoint/2010/main" val="62547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19"/>
        <p:cNvGrpSpPr/>
        <p:nvPr/>
      </p:nvGrpSpPr>
      <p:grpSpPr>
        <a:xfrm>
          <a:off x="0" y="0"/>
          <a:ext cx="0" cy="0"/>
          <a:chOff x="0" y="0"/>
          <a:chExt cx="0" cy="0"/>
        </a:xfrm>
      </p:grpSpPr>
      <p:sp>
        <p:nvSpPr>
          <p:cNvPr id="20" name="Google Shape;2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1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67292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2"/>
        <p:cNvGrpSpPr/>
        <p:nvPr/>
      </p:nvGrpSpPr>
      <p:grpSpPr>
        <a:xfrm>
          <a:off x="0" y="0"/>
          <a:ext cx="0" cy="0"/>
          <a:chOff x="0" y="0"/>
          <a:chExt cx="0" cy="0"/>
        </a:xfrm>
      </p:grpSpPr>
      <p:sp>
        <p:nvSpPr>
          <p:cNvPr id="33" name="Google Shape;33;p1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1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1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1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1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1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p:nvPr/>
        </p:nvSpPr>
        <p:spPr>
          <a:xfrm>
            <a:off x="4452926" y="3357562"/>
            <a:ext cx="7497000" cy="7143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200" b="1" i="0" u="none" strike="noStrike" cap="none">
                <a:solidFill>
                  <a:srgbClr val="C55A11"/>
                </a:solidFill>
                <a:latin typeface="Calibri"/>
                <a:ea typeface="Calibri"/>
                <a:cs typeface="Calibri"/>
                <a:sym typeface="Calibri"/>
              </a:rPr>
              <a:t>COMPUTER COMMUNICATION NETWORKS</a:t>
            </a:r>
            <a:endParaRPr/>
          </a:p>
        </p:txBody>
      </p:sp>
      <p:sp>
        <p:nvSpPr>
          <p:cNvPr id="92" name="Google Shape;92;p1"/>
          <p:cNvSpPr/>
          <p:nvPr/>
        </p:nvSpPr>
        <p:spPr>
          <a:xfrm>
            <a:off x="4524364" y="4786322"/>
            <a:ext cx="7667636"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400" b="0" i="0" u="none" strike="noStrike" cap="none" dirty="0">
                <a:solidFill>
                  <a:srgbClr val="000000"/>
                </a:solidFill>
                <a:latin typeface="Calibri"/>
                <a:ea typeface="Calibri"/>
                <a:cs typeface="Calibri"/>
                <a:sym typeface="Calibri"/>
              </a:rPr>
              <a:t>Department of Electronics and Communication Engineering</a:t>
            </a:r>
          </a:p>
          <a:p>
            <a:pPr marL="0" marR="0" lvl="0" indent="0" algn="l" rtl="0">
              <a:lnSpc>
                <a:spcPct val="100000"/>
              </a:lnSpc>
              <a:spcBef>
                <a:spcPts val="0"/>
              </a:spcBef>
              <a:spcAft>
                <a:spcPts val="0"/>
              </a:spcAft>
              <a:buNone/>
            </a:pPr>
            <a:endParaRPr lang="en-US" sz="2400" dirty="0">
              <a:latin typeface="Calibri"/>
              <a:ea typeface="Calibri"/>
              <a:cs typeface="Calibri"/>
              <a:sym typeface="Calibri"/>
            </a:endParaRPr>
          </a:p>
          <a:p>
            <a:pPr marL="0" marR="0" lvl="0" indent="0" algn="l" rtl="0">
              <a:lnSpc>
                <a:spcPct val="100000"/>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93" name="Google Shape;93;p1"/>
          <p:cNvSpPr/>
          <p:nvPr/>
        </p:nvSpPr>
        <p:spPr>
          <a:xfrm rot="5400000">
            <a:off x="824400" y="6011280"/>
            <a:ext cx="45360" cy="106668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
          <p:cNvSpPr/>
          <p:nvPr/>
        </p:nvSpPr>
        <p:spPr>
          <a:xfrm rot="10800000">
            <a:off x="314280" y="5490000"/>
            <a:ext cx="45360" cy="106668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 name="Google Shape;95;p1"/>
          <p:cNvCxnSpPr/>
          <p:nvPr/>
        </p:nvCxnSpPr>
        <p:spPr>
          <a:xfrm>
            <a:off x="4524364" y="4071942"/>
            <a:ext cx="7352396" cy="0"/>
          </a:xfrm>
          <a:prstGeom prst="straightConnector1">
            <a:avLst/>
          </a:prstGeom>
          <a:noFill/>
          <a:ln w="38150" cap="flat" cmpd="sng">
            <a:solidFill>
              <a:srgbClr val="C55A11"/>
            </a:solidFill>
            <a:prstDash val="solid"/>
            <a:miter lim="8000"/>
            <a:headEnd type="none" w="sm" len="sm"/>
            <a:tailEnd type="none" w="sm" len="sm"/>
          </a:ln>
        </p:spPr>
      </p:cxnSp>
      <p:pic>
        <p:nvPicPr>
          <p:cNvPr id="96" name="Google Shape;96;p1"/>
          <p:cNvPicPr preferRelativeResize="0"/>
          <p:nvPr/>
        </p:nvPicPr>
        <p:blipFill rotWithShape="1">
          <a:blip r:embed="rId3">
            <a:alphaModFix/>
          </a:blip>
          <a:srcRect/>
          <a:stretch/>
        </p:blipFill>
        <p:spPr>
          <a:xfrm>
            <a:off x="1745640" y="1606320"/>
            <a:ext cx="2368800" cy="3549960"/>
          </a:xfrm>
          <a:prstGeom prst="rect">
            <a:avLst/>
          </a:prstGeom>
          <a:noFill/>
          <a:ln>
            <a:noFill/>
          </a:ln>
        </p:spPr>
      </p:pic>
      <p:sp>
        <p:nvSpPr>
          <p:cNvPr id="97" name="Google Shape;97;p1"/>
          <p:cNvSpPr/>
          <p:nvPr/>
        </p:nvSpPr>
        <p:spPr>
          <a:xfrm rot="-5400000">
            <a:off x="11366280" y="-244080"/>
            <a:ext cx="45360" cy="106668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
          <p:cNvSpPr/>
          <p:nvPr/>
        </p:nvSpPr>
        <p:spPr>
          <a:xfrm>
            <a:off x="11876760" y="277200"/>
            <a:ext cx="45360" cy="106668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8D608D-D83F-D57C-8CE5-6C0E07A0043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4" name="TextBox 3">
            <a:extLst>
              <a:ext uri="{FF2B5EF4-FFF2-40B4-BE49-F238E27FC236}">
                <a16:creationId xmlns:a16="http://schemas.microsoft.com/office/drawing/2014/main" id="{BB281394-445E-4BEB-DC55-8BCF1167697E}"/>
              </a:ext>
            </a:extLst>
          </p:cNvPr>
          <p:cNvSpPr txBox="1"/>
          <p:nvPr/>
        </p:nvSpPr>
        <p:spPr>
          <a:xfrm>
            <a:off x="228599" y="1230868"/>
            <a:ext cx="10999177" cy="3046988"/>
          </a:xfrm>
          <a:prstGeom prst="rect">
            <a:avLst/>
          </a:prstGeom>
          <a:noFill/>
        </p:spPr>
        <p:txBody>
          <a:bodyPr wrap="square">
            <a:spAutoFit/>
          </a:bodyPr>
          <a:lstStyle/>
          <a:p>
            <a:r>
              <a:rPr lang="en-US" altLang="en-US" sz="2400" dirty="0">
                <a:latin typeface="Calibri" panose="020F0502020204030204" pitchFamily="34" charset="0"/>
                <a:cs typeface="Calibri" panose="020F0502020204030204" pitchFamily="34" charset="0"/>
              </a:rPr>
              <a:t>If the first segment arrives before the second segment, in the acknowledgment of the first arriving segment, what is the acknowledgment number, the source port number, and the destination port number?</a:t>
            </a:r>
          </a:p>
          <a:p>
            <a:endParaRPr lang="en-US" sz="2400" dirty="0">
              <a:latin typeface="Calibri" panose="020F0502020204030204" pitchFamily="34" charset="0"/>
              <a:cs typeface="Calibri" panose="020F0502020204030204" pitchFamily="34" charset="0"/>
            </a:endParaRPr>
          </a:p>
          <a:p>
            <a:pPr indent="-338138" algn="jus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Calibri" panose="020F0502020204030204" pitchFamily="34" charset="0"/>
                <a:cs typeface="Calibri" panose="020F0502020204030204" pitchFamily="34" charset="0"/>
              </a:rPr>
              <a:t>acknowledgement number = 207</a:t>
            </a:r>
          </a:p>
          <a:p>
            <a:pPr indent="-338138" algn="jus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Calibri" panose="020F0502020204030204" pitchFamily="34" charset="0"/>
                <a:cs typeface="Calibri" panose="020F0502020204030204" pitchFamily="34" charset="0"/>
              </a:rPr>
              <a:t>Source port = 80</a:t>
            </a:r>
          </a:p>
          <a:p>
            <a:pPr indent="-338138" algn="jus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Calibri" panose="020F0502020204030204" pitchFamily="34" charset="0"/>
                <a:cs typeface="Calibri" panose="020F0502020204030204" pitchFamily="34" charset="0"/>
              </a:rPr>
              <a:t>Destination port = 302</a:t>
            </a:r>
          </a:p>
          <a:p>
            <a:endParaRPr lang="en-US" sz="2400" dirty="0">
              <a:latin typeface="Calibri" panose="020F0502020204030204" pitchFamily="34" charset="0"/>
              <a:cs typeface="Calibri" panose="020F0502020204030204" pitchFamily="34" charset="0"/>
            </a:endParaRPr>
          </a:p>
        </p:txBody>
      </p:sp>
      <p:cxnSp>
        <p:nvCxnSpPr>
          <p:cNvPr id="5" name="Google Shape;118;gbac9bf1d92_0_59">
            <a:extLst>
              <a:ext uri="{FF2B5EF4-FFF2-40B4-BE49-F238E27FC236}">
                <a16:creationId xmlns:a16="http://schemas.microsoft.com/office/drawing/2014/main" id="{F2D96D50-75BF-51D4-D3C9-8BEC1B9F8D7D}"/>
              </a:ext>
            </a:extLst>
          </p:cNvPr>
          <p:cNvCxnSpPr/>
          <p:nvPr/>
        </p:nvCxnSpPr>
        <p:spPr>
          <a:xfrm>
            <a:off x="-8280" y="1057680"/>
            <a:ext cx="9930300" cy="0"/>
          </a:xfrm>
          <a:prstGeom prst="straightConnector1">
            <a:avLst/>
          </a:prstGeom>
          <a:noFill/>
          <a:ln w="38150" cap="flat" cmpd="sng">
            <a:solidFill>
              <a:srgbClr val="C55A11"/>
            </a:solidFill>
            <a:prstDash val="solid"/>
            <a:miter lim="8000"/>
            <a:headEnd type="none" w="sm" len="sm"/>
            <a:tailEnd type="none" w="sm" len="sm"/>
          </a:ln>
        </p:spPr>
      </p:cxnSp>
      <p:sp>
        <p:nvSpPr>
          <p:cNvPr id="6" name="Google Shape;119;gbac9bf1d92_0_59">
            <a:extLst>
              <a:ext uri="{FF2B5EF4-FFF2-40B4-BE49-F238E27FC236}">
                <a16:creationId xmlns:a16="http://schemas.microsoft.com/office/drawing/2014/main" id="{63B5976F-3242-6339-3099-3F0CF62CA966}"/>
              </a:ext>
            </a:extLst>
          </p:cNvPr>
          <p:cNvSpPr/>
          <p:nvPr/>
        </p:nvSpPr>
        <p:spPr>
          <a:xfrm>
            <a:off x="393120" y="225065"/>
            <a:ext cx="74970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dirty="0">
                <a:solidFill>
                  <a:srgbClr val="2F5597"/>
                </a:solidFill>
                <a:latin typeface="Calibri"/>
                <a:ea typeface="Calibri"/>
                <a:cs typeface="Calibri"/>
                <a:sym typeface="Calibri"/>
              </a:rPr>
              <a:t>COMPUTER COMMUNICATION NETWORKS</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2283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bac8a5deb1_0_2"/>
          <p:cNvSpPr txBox="1">
            <a:spLocks noGrp="1"/>
          </p:cNvSpPr>
          <p:nvPr>
            <p:ph type="body" idx="1"/>
          </p:nvPr>
        </p:nvSpPr>
        <p:spPr>
          <a:xfrm>
            <a:off x="255425" y="1403350"/>
            <a:ext cx="9762000" cy="4953000"/>
          </a:xfrm>
          <a:prstGeom prst="rect">
            <a:avLst/>
          </a:prstGeom>
          <a:noFill/>
          <a:ln>
            <a:noFill/>
          </a:ln>
        </p:spPr>
        <p:txBody>
          <a:bodyPr spcFirstLastPara="1" wrap="square" lIns="91425" tIns="45700" rIns="91425" bIns="45700" anchor="t" anchorCtr="0">
            <a:noAutofit/>
          </a:bodyPr>
          <a:lstStyle/>
          <a:p>
            <a:pPr marL="0" indent="0" eaLnBrk="1">
              <a:lnSpc>
                <a:spcPct val="95000"/>
              </a:lnSpc>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IN" sz="2400" dirty="0">
                <a:latin typeface="Calibri" panose="020F0502020204030204" pitchFamily="34" charset="0"/>
                <a:cs typeface="Calibri" panose="020F0502020204030204" pitchFamily="34" charset="0"/>
              </a:rPr>
              <a:t>(6) </a:t>
            </a:r>
            <a:r>
              <a:rPr lang="en-US" altLang="en-US" sz="2400" dirty="0">
                <a:latin typeface="Calibri" panose="020F0502020204030204" pitchFamily="34" charset="0"/>
                <a:cs typeface="Calibri" panose="020F0502020204030204" pitchFamily="34" charset="0"/>
              </a:rPr>
              <a:t>Consider transferring an enormous file of </a:t>
            </a:r>
            <a:r>
              <a:rPr lang="en-US" altLang="en-US" sz="2400" i="1" dirty="0">
                <a:latin typeface="Calibri" panose="020F0502020204030204" pitchFamily="34" charset="0"/>
                <a:cs typeface="Calibri" panose="020F0502020204030204" pitchFamily="34" charset="0"/>
              </a:rPr>
              <a:t>L </a:t>
            </a:r>
            <a:r>
              <a:rPr lang="en-US" altLang="en-US" sz="2400" dirty="0">
                <a:latin typeface="Calibri" panose="020F0502020204030204" pitchFamily="34" charset="0"/>
                <a:cs typeface="Calibri" panose="020F0502020204030204" pitchFamily="34" charset="0"/>
              </a:rPr>
              <a:t>bytes from Host A to Host B.</a:t>
            </a:r>
          </a:p>
          <a:p>
            <a:pPr marL="0" indent="0" eaLnBrk="1">
              <a:lnSpc>
                <a:spcPct val="95000"/>
              </a:lnSpc>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400" dirty="0">
                <a:latin typeface="Calibri" panose="020F0502020204030204" pitchFamily="34" charset="0"/>
                <a:cs typeface="Calibri" panose="020F0502020204030204" pitchFamily="34" charset="0"/>
              </a:rPr>
              <a:t>Assume an MSS of 536 bytes.</a:t>
            </a:r>
          </a:p>
          <a:p>
            <a:pPr marL="0" indent="0" eaLnBrk="1">
              <a:lnSpc>
                <a:spcPct val="95000"/>
              </a:lnSpc>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400" dirty="0">
                <a:latin typeface="Calibri" panose="020F0502020204030204" pitchFamily="34" charset="0"/>
                <a:cs typeface="Calibri" panose="020F0502020204030204" pitchFamily="34" charset="0"/>
              </a:rPr>
              <a:t>a. What is the maximum value of </a:t>
            </a:r>
            <a:r>
              <a:rPr lang="en-US" altLang="en-US" sz="2400" i="1" dirty="0">
                <a:latin typeface="Calibri" panose="020F0502020204030204" pitchFamily="34" charset="0"/>
                <a:cs typeface="Calibri" panose="020F0502020204030204" pitchFamily="34" charset="0"/>
              </a:rPr>
              <a:t>L </a:t>
            </a:r>
            <a:r>
              <a:rPr lang="en-US" altLang="en-US" sz="2400" dirty="0">
                <a:latin typeface="Calibri" panose="020F0502020204030204" pitchFamily="34" charset="0"/>
                <a:cs typeface="Calibri" panose="020F0502020204030204" pitchFamily="34" charset="0"/>
              </a:rPr>
              <a:t>such that TCP sequence numbers are not</a:t>
            </a:r>
          </a:p>
          <a:p>
            <a:pPr marL="0" indent="0" eaLnBrk="1">
              <a:lnSpc>
                <a:spcPct val="95000"/>
              </a:lnSpc>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400" dirty="0">
                <a:latin typeface="Calibri" panose="020F0502020204030204" pitchFamily="34" charset="0"/>
                <a:cs typeface="Calibri" panose="020F0502020204030204" pitchFamily="34" charset="0"/>
              </a:rPr>
              <a:t>exhausted? Recall that the TCP sequence number field has 4 bytes.</a:t>
            </a:r>
          </a:p>
          <a:p>
            <a:pPr marL="0" indent="0" eaLnBrk="1">
              <a:lnSpc>
                <a:spcPct val="95000"/>
              </a:lnSpc>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400" dirty="0">
                <a:latin typeface="Calibri" panose="020F0502020204030204" pitchFamily="34" charset="0"/>
                <a:cs typeface="Calibri" panose="020F0502020204030204" pitchFamily="34" charset="0"/>
              </a:rPr>
              <a:t>b. For the </a:t>
            </a:r>
            <a:r>
              <a:rPr lang="en-US" altLang="en-US" sz="2400" i="1" dirty="0">
                <a:latin typeface="Calibri" panose="020F0502020204030204" pitchFamily="34" charset="0"/>
                <a:cs typeface="Calibri" panose="020F0502020204030204" pitchFamily="34" charset="0"/>
              </a:rPr>
              <a:t>L </a:t>
            </a:r>
            <a:r>
              <a:rPr lang="en-US" altLang="en-US" sz="2400" dirty="0">
                <a:latin typeface="Calibri" panose="020F0502020204030204" pitchFamily="34" charset="0"/>
                <a:cs typeface="Calibri" panose="020F0502020204030204" pitchFamily="34" charset="0"/>
              </a:rPr>
              <a:t>you obtain in (a), find how long it takes to transmit the file.</a:t>
            </a:r>
          </a:p>
          <a:p>
            <a:pPr marL="0" indent="0" eaLnBrk="1">
              <a:lnSpc>
                <a:spcPct val="95000"/>
              </a:lnSpc>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400" dirty="0">
                <a:latin typeface="Calibri" panose="020F0502020204030204" pitchFamily="34" charset="0"/>
                <a:cs typeface="Calibri" panose="020F0502020204030204" pitchFamily="34" charset="0"/>
              </a:rPr>
              <a:t>Assume that a total of 66 bytes of transport, network, and data-link header</a:t>
            </a:r>
          </a:p>
          <a:p>
            <a:pPr marL="0" indent="0" eaLnBrk="1">
              <a:lnSpc>
                <a:spcPct val="95000"/>
              </a:lnSpc>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400" dirty="0">
                <a:latin typeface="Calibri" panose="020F0502020204030204" pitchFamily="34" charset="0"/>
                <a:cs typeface="Calibri" panose="020F0502020204030204" pitchFamily="34" charset="0"/>
              </a:rPr>
              <a:t>are added to each segment before the resulting packet is sent out over a</a:t>
            </a:r>
          </a:p>
          <a:p>
            <a:pPr marL="0" indent="0" eaLnBrk="1">
              <a:lnSpc>
                <a:spcPct val="95000"/>
              </a:lnSpc>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400" dirty="0">
                <a:latin typeface="Calibri" panose="020F0502020204030204" pitchFamily="34" charset="0"/>
                <a:cs typeface="Calibri" panose="020F0502020204030204" pitchFamily="34" charset="0"/>
              </a:rPr>
              <a:t>155 Mbps link. Ignore flow control and congestion control so A can pump</a:t>
            </a:r>
          </a:p>
          <a:p>
            <a:pPr marL="0" indent="0" eaLnBrk="1">
              <a:lnSpc>
                <a:spcPct val="95000"/>
              </a:lnSpc>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400" dirty="0">
                <a:latin typeface="Calibri" panose="020F0502020204030204" pitchFamily="34" charset="0"/>
                <a:cs typeface="Calibri" panose="020F0502020204030204" pitchFamily="34" charset="0"/>
              </a:rPr>
              <a:t>out the segments back to back and continuously</a:t>
            </a:r>
            <a:endParaRPr sz="2400" dirty="0">
              <a:latin typeface="Calibri" panose="020F0502020204030204" pitchFamily="34" charset="0"/>
              <a:cs typeface="Calibri" panose="020F0502020204030204" pitchFamily="34" charset="0"/>
            </a:endParaRPr>
          </a:p>
        </p:txBody>
      </p:sp>
      <p:sp>
        <p:nvSpPr>
          <p:cNvPr id="197" name="Google Shape;197;gbac8a5deb1_0_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cxnSp>
        <p:nvCxnSpPr>
          <p:cNvPr id="198" name="Google Shape;198;gbac8a5deb1_0_2"/>
          <p:cNvCxnSpPr/>
          <p:nvPr/>
        </p:nvCxnSpPr>
        <p:spPr>
          <a:xfrm>
            <a:off x="-8280" y="1057680"/>
            <a:ext cx="9930300" cy="0"/>
          </a:xfrm>
          <a:prstGeom prst="straightConnector1">
            <a:avLst/>
          </a:prstGeom>
          <a:noFill/>
          <a:ln w="38150" cap="flat" cmpd="sng">
            <a:solidFill>
              <a:srgbClr val="C55A11"/>
            </a:solidFill>
            <a:prstDash val="solid"/>
            <a:miter lim="8000"/>
            <a:headEnd type="none" w="sm" len="sm"/>
            <a:tailEnd type="none" w="sm" len="sm"/>
          </a:ln>
        </p:spPr>
      </p:cxnSp>
      <p:sp>
        <p:nvSpPr>
          <p:cNvPr id="199" name="Google Shape;199;gbac8a5deb1_0_2"/>
          <p:cNvSpPr/>
          <p:nvPr/>
        </p:nvSpPr>
        <p:spPr>
          <a:xfrm>
            <a:off x="393120" y="225065"/>
            <a:ext cx="74970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a:solidFill>
                  <a:srgbClr val="2F5597"/>
                </a:solidFill>
                <a:latin typeface="Calibri"/>
                <a:ea typeface="Calibri"/>
                <a:cs typeface="Calibri"/>
                <a:sym typeface="Calibri"/>
              </a:rPr>
              <a:t>COMPUTER COMMUNICATION NETWORKS</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0004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bac8a5deb1_0_2"/>
          <p:cNvSpPr txBox="1">
            <a:spLocks noGrp="1"/>
          </p:cNvSpPr>
          <p:nvPr>
            <p:ph type="body" idx="1"/>
          </p:nvPr>
        </p:nvSpPr>
        <p:spPr>
          <a:xfrm>
            <a:off x="255424" y="1403350"/>
            <a:ext cx="11754867" cy="4953000"/>
          </a:xfrm>
          <a:prstGeom prst="rect">
            <a:avLst/>
          </a:prstGeom>
          <a:noFill/>
          <a:ln>
            <a:noFill/>
          </a:ln>
        </p:spPr>
        <p:txBody>
          <a:bodyPr spcFirstLastPara="1" wrap="square" lIns="91425" tIns="45700" rIns="91425" bIns="45700" anchor="t" anchorCtr="0">
            <a:noAutofit/>
          </a:bodyPr>
          <a:lstStyle/>
          <a:p>
            <a:pPr marL="0" indent="0" eaLnBrk="1">
              <a:lnSpc>
                <a:spcPct val="95000"/>
              </a:lnSpc>
              <a:buClrTx/>
              <a:buFontTx/>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IN" sz="2400" dirty="0">
                <a:latin typeface="Calibri" panose="020F0502020204030204" pitchFamily="34" charset="0"/>
                <a:cs typeface="Calibri" panose="020F0502020204030204" pitchFamily="34" charset="0"/>
              </a:rPr>
              <a:t>4 byte = 32 bits. There are 2</a:t>
            </a:r>
            <a:r>
              <a:rPr lang="en-IN" sz="2400" baseline="30000" dirty="0">
                <a:latin typeface="Calibri" panose="020F0502020204030204" pitchFamily="34" charset="0"/>
                <a:cs typeface="Calibri" panose="020F0502020204030204" pitchFamily="34" charset="0"/>
              </a:rPr>
              <a:t>32</a:t>
            </a:r>
            <a:r>
              <a:rPr lang="en-IN" sz="2400" dirty="0">
                <a:latin typeface="Calibri" panose="020F0502020204030204" pitchFamily="34" charset="0"/>
                <a:cs typeface="Calibri" panose="020F0502020204030204" pitchFamily="34" charset="0"/>
              </a:rPr>
              <a:t> possible sequence numbers.</a:t>
            </a:r>
          </a:p>
          <a:p>
            <a:pPr indent="-457200" eaLnBrk="1">
              <a:lnSpc>
                <a:spcPct val="95000"/>
              </a:lnSpc>
              <a:buClrTx/>
              <a:buFontTx/>
              <a:buAutoNum type="alphaLcParen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IN" sz="2400" dirty="0">
                <a:latin typeface="Calibri" panose="020F0502020204030204" pitchFamily="34" charset="0"/>
                <a:cs typeface="Calibri" panose="020F0502020204030204" pitchFamily="34" charset="0"/>
              </a:rPr>
              <a:t>The sequence number does not increment by  one with each segment. It increments by the number of bytes in each segment. Therefore, MSS is irrelevant. The maximum size of the file that can be sent from  A to B is equal to 2</a:t>
            </a:r>
            <a:r>
              <a:rPr lang="en-IN" sz="2400" baseline="30000" dirty="0">
                <a:latin typeface="Calibri" panose="020F0502020204030204" pitchFamily="34" charset="0"/>
                <a:cs typeface="Calibri" panose="020F0502020204030204" pitchFamily="34" charset="0"/>
              </a:rPr>
              <a:t>32</a:t>
            </a:r>
            <a:r>
              <a:rPr lang="en-IN" sz="2400" dirty="0">
                <a:latin typeface="Calibri" panose="020F0502020204030204" pitchFamily="34" charset="0"/>
                <a:cs typeface="Calibri" panose="020F0502020204030204" pitchFamily="34" charset="0"/>
              </a:rPr>
              <a:t> bytes = 4.19 </a:t>
            </a:r>
            <a:r>
              <a:rPr lang="en-IN" sz="2400" dirty="0" err="1">
                <a:latin typeface="Calibri" panose="020F0502020204030204" pitchFamily="34" charset="0"/>
                <a:cs typeface="Calibri" panose="020F0502020204030204" pitchFamily="34" charset="0"/>
              </a:rPr>
              <a:t>Gbytes</a:t>
            </a:r>
            <a:endParaRPr lang="en-IN" sz="2400" dirty="0">
              <a:latin typeface="Calibri" panose="020F0502020204030204" pitchFamily="34" charset="0"/>
              <a:cs typeface="Calibri" panose="020F0502020204030204" pitchFamily="34" charset="0"/>
            </a:endParaRPr>
          </a:p>
          <a:p>
            <a:pPr indent="-457200" eaLnBrk="1">
              <a:lnSpc>
                <a:spcPct val="95000"/>
              </a:lnSpc>
              <a:buClrTx/>
              <a:buFontTx/>
              <a:buAutoNum type="alphaLcParen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sz="2400" dirty="0">
                <a:latin typeface="Calibri" panose="020F0502020204030204" pitchFamily="34" charset="0"/>
                <a:cs typeface="Calibri" panose="020F0502020204030204" pitchFamily="34" charset="0"/>
              </a:rPr>
              <a:t>MSS = 536. Therefore, number of segments = 2</a:t>
            </a:r>
            <a:r>
              <a:rPr lang="en-US" sz="2400" baseline="30000" dirty="0">
                <a:latin typeface="Calibri" panose="020F0502020204030204" pitchFamily="34" charset="0"/>
                <a:cs typeface="Calibri" panose="020F0502020204030204" pitchFamily="34" charset="0"/>
              </a:rPr>
              <a:t>32</a:t>
            </a:r>
            <a:r>
              <a:rPr lang="en-US" sz="2400" dirty="0">
                <a:latin typeface="Calibri" panose="020F0502020204030204" pitchFamily="34" charset="0"/>
                <a:cs typeface="Calibri" panose="020F0502020204030204" pitchFamily="34" charset="0"/>
              </a:rPr>
              <a:t> / 536 = 8012999. Each segment has a header of 66 bytes. Therefore total number of bytes from A to B is (8012999+66)*536 = 4.824*10</a:t>
            </a:r>
            <a:r>
              <a:rPr lang="en-US" sz="2400" baseline="30000" dirty="0">
                <a:latin typeface="Calibri" panose="020F0502020204030204" pitchFamily="34" charset="0"/>
                <a:cs typeface="Calibri" panose="020F0502020204030204" pitchFamily="34" charset="0"/>
              </a:rPr>
              <a:t>9</a:t>
            </a:r>
            <a:r>
              <a:rPr lang="en-US" sz="2400" dirty="0">
                <a:latin typeface="Calibri" panose="020F0502020204030204" pitchFamily="34" charset="0"/>
                <a:cs typeface="Calibri" panose="020F0502020204030204" pitchFamily="34" charset="0"/>
              </a:rPr>
              <a:t> bytes. </a:t>
            </a:r>
          </a:p>
          <a:p>
            <a:pPr indent="-457200" eaLnBrk="1">
              <a:lnSpc>
                <a:spcPct val="95000"/>
              </a:lnSpc>
              <a:buClrTx/>
              <a:buFontTx/>
              <a:buAutoNum type="alphaLcParenR"/>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sz="2400" dirty="0">
                <a:latin typeface="Calibri" panose="020F0502020204030204" pitchFamily="34" charset="0"/>
                <a:cs typeface="Calibri" panose="020F0502020204030204" pitchFamily="34" charset="0"/>
              </a:rPr>
              <a:t>It takes 249 seconds to transmit the file of size 4.19GBytes over a 1 Mbps link</a:t>
            </a:r>
            <a:endParaRPr sz="2400" dirty="0">
              <a:latin typeface="Calibri" panose="020F0502020204030204" pitchFamily="34" charset="0"/>
              <a:cs typeface="Calibri" panose="020F0502020204030204" pitchFamily="34" charset="0"/>
            </a:endParaRPr>
          </a:p>
        </p:txBody>
      </p:sp>
      <p:sp>
        <p:nvSpPr>
          <p:cNvPr id="197" name="Google Shape;197;gbac8a5deb1_0_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cxnSp>
        <p:nvCxnSpPr>
          <p:cNvPr id="198" name="Google Shape;198;gbac8a5deb1_0_2"/>
          <p:cNvCxnSpPr/>
          <p:nvPr/>
        </p:nvCxnSpPr>
        <p:spPr>
          <a:xfrm>
            <a:off x="-8280" y="1057680"/>
            <a:ext cx="9930300" cy="0"/>
          </a:xfrm>
          <a:prstGeom prst="straightConnector1">
            <a:avLst/>
          </a:prstGeom>
          <a:noFill/>
          <a:ln w="38150" cap="flat" cmpd="sng">
            <a:solidFill>
              <a:srgbClr val="C55A11"/>
            </a:solidFill>
            <a:prstDash val="solid"/>
            <a:miter lim="8000"/>
            <a:headEnd type="none" w="sm" len="sm"/>
            <a:tailEnd type="none" w="sm" len="sm"/>
          </a:ln>
        </p:spPr>
      </p:cxnSp>
      <p:sp>
        <p:nvSpPr>
          <p:cNvPr id="199" name="Google Shape;199;gbac8a5deb1_0_2"/>
          <p:cNvSpPr/>
          <p:nvPr/>
        </p:nvSpPr>
        <p:spPr>
          <a:xfrm>
            <a:off x="393120" y="225065"/>
            <a:ext cx="74970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dirty="0">
                <a:solidFill>
                  <a:srgbClr val="2F5597"/>
                </a:solidFill>
                <a:latin typeface="Calibri"/>
                <a:ea typeface="Calibri"/>
                <a:cs typeface="Calibri"/>
                <a:sym typeface="Calibri"/>
              </a:rPr>
              <a:t>COMPUTER COMMUNICATION NETWORKS</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6824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cxnSp>
        <p:nvCxnSpPr>
          <p:cNvPr id="221" name="Google Shape;221;gb9bee3373a_0_54"/>
          <p:cNvCxnSpPr/>
          <p:nvPr/>
        </p:nvCxnSpPr>
        <p:spPr>
          <a:xfrm>
            <a:off x="-8280" y="1316160"/>
            <a:ext cx="8299800" cy="0"/>
          </a:xfrm>
          <a:prstGeom prst="straightConnector1">
            <a:avLst/>
          </a:prstGeom>
          <a:noFill/>
          <a:ln w="38150" cap="flat" cmpd="sng">
            <a:solidFill>
              <a:srgbClr val="C55A11"/>
            </a:solidFill>
            <a:prstDash val="solid"/>
            <a:miter lim="8000"/>
            <a:headEnd type="none" w="sm" len="sm"/>
            <a:tailEnd type="none" w="sm" len="sm"/>
          </a:ln>
        </p:spPr>
      </p:cxnSp>
      <p:sp>
        <p:nvSpPr>
          <p:cNvPr id="222" name="Google Shape;222;gb9bee3373a_0_54"/>
          <p:cNvSpPr/>
          <p:nvPr/>
        </p:nvSpPr>
        <p:spPr>
          <a:xfrm>
            <a:off x="393120" y="225065"/>
            <a:ext cx="74970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400" b="1">
                <a:solidFill>
                  <a:srgbClr val="2F5597"/>
                </a:solidFill>
                <a:latin typeface="Calibri"/>
                <a:ea typeface="Calibri"/>
                <a:cs typeface="Calibri"/>
                <a:sym typeface="Calibri"/>
              </a:rPr>
              <a:t>COMPUTER COMMUNICATION NETWORKS</a:t>
            </a:r>
            <a:endParaRPr sz="1800">
              <a:solidFill>
                <a:schemeClr val="dk1"/>
              </a:solidFill>
              <a:latin typeface="Calibri"/>
              <a:ea typeface="Calibri"/>
              <a:cs typeface="Calibri"/>
              <a:sym typeface="Calibri"/>
            </a:endParaRPr>
          </a:p>
        </p:txBody>
      </p:sp>
      <p:sp>
        <p:nvSpPr>
          <p:cNvPr id="224" name="Google Shape;224;gb9bee3373a_0_5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13</a:t>
            </a:fld>
            <a:endParaRPr/>
          </a:p>
        </p:txBody>
      </p:sp>
      <p:sp>
        <p:nvSpPr>
          <p:cNvPr id="225" name="Google Shape;225;gb9bee3373a_0_54"/>
          <p:cNvSpPr txBox="1"/>
          <p:nvPr/>
        </p:nvSpPr>
        <p:spPr>
          <a:xfrm>
            <a:off x="234125" y="1586425"/>
            <a:ext cx="10127400" cy="261607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1200"/>
              </a:spcBef>
              <a:spcAft>
                <a:spcPts val="1200"/>
              </a:spcAft>
              <a:buNone/>
            </a:pPr>
            <a:r>
              <a:rPr lang="en-US" sz="2400" dirty="0">
                <a:solidFill>
                  <a:schemeClr val="tx1"/>
                </a:solidFill>
                <a:highlight>
                  <a:srgbClr val="FFFFFF"/>
                </a:highlight>
                <a:latin typeface="Calibri"/>
                <a:ea typeface="Calibri"/>
                <a:cs typeface="Calibri"/>
                <a:sym typeface="Calibri"/>
              </a:rPr>
              <a:t>(7) Suppose 100 and 200 are the initial values of </a:t>
            </a:r>
            <a:r>
              <a:rPr lang="en-US" sz="2400" dirty="0" err="1">
                <a:solidFill>
                  <a:schemeClr val="tx1"/>
                </a:solidFill>
                <a:highlight>
                  <a:srgbClr val="FFFFFF"/>
                </a:highlight>
                <a:latin typeface="Calibri"/>
                <a:ea typeface="Calibri"/>
                <a:cs typeface="Calibri"/>
                <a:sym typeface="Calibri"/>
              </a:rPr>
              <a:t>client_seq</a:t>
            </a:r>
            <a:r>
              <a:rPr lang="en-US" sz="2400" dirty="0">
                <a:solidFill>
                  <a:schemeClr val="tx1"/>
                </a:solidFill>
                <a:highlight>
                  <a:srgbClr val="FFFFFF"/>
                </a:highlight>
                <a:latin typeface="Calibri"/>
                <a:ea typeface="Calibri"/>
                <a:cs typeface="Calibri"/>
                <a:sym typeface="Calibri"/>
              </a:rPr>
              <a:t> and </a:t>
            </a:r>
            <a:r>
              <a:rPr lang="en-US" sz="2400" dirty="0" err="1">
                <a:solidFill>
                  <a:schemeClr val="tx1"/>
                </a:solidFill>
                <a:highlight>
                  <a:srgbClr val="FFFFFF"/>
                </a:highlight>
                <a:latin typeface="Calibri"/>
                <a:ea typeface="Calibri"/>
                <a:cs typeface="Calibri"/>
                <a:sym typeface="Calibri"/>
              </a:rPr>
              <a:t>serv_seq</a:t>
            </a:r>
            <a:r>
              <a:rPr lang="en-US" sz="2400" dirty="0">
                <a:solidFill>
                  <a:schemeClr val="tx1"/>
                </a:solidFill>
                <a:highlight>
                  <a:srgbClr val="FFFFFF"/>
                </a:highlight>
                <a:latin typeface="Calibri"/>
                <a:ea typeface="Calibri"/>
                <a:cs typeface="Calibri"/>
                <a:sym typeface="Calibri"/>
              </a:rPr>
              <a:t> respectively. Suppose a client sends a HTTP request of 300 bytes, and server replies with HTTP reply of 1000 bytes, then show the timing diagram which starts with the TCP connection initiation to the acknowledgement sent by the client for the HTTP reply</a:t>
            </a:r>
            <a:endParaRPr sz="2400" dirty="0">
              <a:solidFill>
                <a:schemeClr val="tx1"/>
              </a:solidFill>
              <a:highlight>
                <a:srgbClr val="FFFFFF"/>
              </a:highlight>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cxnSp>
        <p:nvCxnSpPr>
          <p:cNvPr id="230" name="Google Shape;230;gb9bee3373a_0_66"/>
          <p:cNvCxnSpPr/>
          <p:nvPr/>
        </p:nvCxnSpPr>
        <p:spPr>
          <a:xfrm>
            <a:off x="-8280" y="1316160"/>
            <a:ext cx="8299800" cy="0"/>
          </a:xfrm>
          <a:prstGeom prst="straightConnector1">
            <a:avLst/>
          </a:prstGeom>
          <a:noFill/>
          <a:ln w="38150" cap="flat" cmpd="sng">
            <a:solidFill>
              <a:srgbClr val="C55A11"/>
            </a:solidFill>
            <a:prstDash val="solid"/>
            <a:miter lim="8000"/>
            <a:headEnd type="none" w="sm" len="sm"/>
            <a:tailEnd type="none" w="sm" len="sm"/>
          </a:ln>
        </p:spPr>
      </p:cxnSp>
      <p:sp>
        <p:nvSpPr>
          <p:cNvPr id="231" name="Google Shape;231;gb9bee3373a_0_66"/>
          <p:cNvSpPr/>
          <p:nvPr/>
        </p:nvSpPr>
        <p:spPr>
          <a:xfrm>
            <a:off x="393120" y="225065"/>
            <a:ext cx="74970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400" b="1">
                <a:solidFill>
                  <a:srgbClr val="2F5597"/>
                </a:solidFill>
                <a:latin typeface="Calibri"/>
                <a:ea typeface="Calibri"/>
                <a:cs typeface="Calibri"/>
                <a:sym typeface="Calibri"/>
              </a:rPr>
              <a:t>COMPUTER COMMUNICATION NETWORKS</a:t>
            </a:r>
            <a:endParaRPr sz="1800">
              <a:solidFill>
                <a:schemeClr val="dk1"/>
              </a:solidFill>
              <a:latin typeface="Calibri"/>
              <a:ea typeface="Calibri"/>
              <a:cs typeface="Calibri"/>
              <a:sym typeface="Calibri"/>
            </a:endParaRPr>
          </a:p>
        </p:txBody>
      </p:sp>
      <p:sp>
        <p:nvSpPr>
          <p:cNvPr id="233" name="Google Shape;233;gb9bee3373a_0_66"/>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14</a:t>
            </a:fld>
            <a:endParaRPr/>
          </a:p>
        </p:txBody>
      </p:sp>
      <p:pic>
        <p:nvPicPr>
          <p:cNvPr id="234" name="Google Shape;234;gb9bee3373a_0_66"/>
          <p:cNvPicPr preferRelativeResize="0"/>
          <p:nvPr/>
        </p:nvPicPr>
        <p:blipFill>
          <a:blip r:embed="rId3">
            <a:alphaModFix/>
          </a:blip>
          <a:stretch>
            <a:fillRect/>
          </a:stretch>
        </p:blipFill>
        <p:spPr>
          <a:xfrm>
            <a:off x="1094351" y="1316161"/>
            <a:ext cx="5930704" cy="5471502"/>
          </a:xfrm>
          <a:prstGeom prst="rect">
            <a:avLst/>
          </a:prstGeom>
          <a:noFill/>
          <a:ln>
            <a:noFill/>
          </a:ln>
        </p:spPr>
      </p:pic>
      <p:sp>
        <p:nvSpPr>
          <p:cNvPr id="2" name="TextBox 1">
            <a:extLst>
              <a:ext uri="{FF2B5EF4-FFF2-40B4-BE49-F238E27FC236}">
                <a16:creationId xmlns:a16="http://schemas.microsoft.com/office/drawing/2014/main" id="{C8E5C9BF-58C6-0048-09E0-4C773884484F}"/>
              </a:ext>
            </a:extLst>
          </p:cNvPr>
          <p:cNvSpPr txBox="1"/>
          <p:nvPr/>
        </p:nvSpPr>
        <p:spPr>
          <a:xfrm>
            <a:off x="7064993" y="3956542"/>
            <a:ext cx="2453054"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(seq. no, ack no)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9AF002-179C-92A6-2720-79A23DA088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4" name="TextBox 3">
            <a:extLst>
              <a:ext uri="{FF2B5EF4-FFF2-40B4-BE49-F238E27FC236}">
                <a16:creationId xmlns:a16="http://schemas.microsoft.com/office/drawing/2014/main" id="{F46EC465-38C1-3376-ED26-62B90DADEEB8}"/>
              </a:ext>
            </a:extLst>
          </p:cNvPr>
          <p:cNvSpPr txBox="1"/>
          <p:nvPr/>
        </p:nvSpPr>
        <p:spPr>
          <a:xfrm>
            <a:off x="393120" y="1305306"/>
            <a:ext cx="11441326" cy="1938992"/>
          </a:xfrm>
          <a:prstGeom prst="rect">
            <a:avLst/>
          </a:prstGeom>
          <a:noFill/>
        </p:spPr>
        <p:txBody>
          <a:bodyPr wrap="square">
            <a:spAutoFit/>
          </a:bodyPr>
          <a:lstStyle/>
          <a:p>
            <a:pPr indent="-338138"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Calibri" panose="020F0502020204030204" pitchFamily="34" charset="0"/>
                <a:cs typeface="Calibri" panose="020F0502020204030204" pitchFamily="34" charset="0"/>
              </a:rPr>
              <a:t>(8) Host A and B are directly connected with a 100 Mbps link. There is one TCP connection between the two hosts, and Host A is sending to Host B an enormous file over this connection. Host A can send its application data into its TCP socket at a rate as high as 120 Mbps but Host B can read out of its TCP receive buffer at a maximum rate of 50 Mbps. Describe the effect of TCP flow control.</a:t>
            </a:r>
          </a:p>
        </p:txBody>
      </p:sp>
      <p:cxnSp>
        <p:nvCxnSpPr>
          <p:cNvPr id="5" name="Google Shape;198;gbac8a5deb1_0_2">
            <a:extLst>
              <a:ext uri="{FF2B5EF4-FFF2-40B4-BE49-F238E27FC236}">
                <a16:creationId xmlns:a16="http://schemas.microsoft.com/office/drawing/2014/main" id="{26443B6C-401F-5A78-38DE-E7041E6522C8}"/>
              </a:ext>
            </a:extLst>
          </p:cNvPr>
          <p:cNvCxnSpPr/>
          <p:nvPr/>
        </p:nvCxnSpPr>
        <p:spPr>
          <a:xfrm>
            <a:off x="-8280" y="1057680"/>
            <a:ext cx="9930300" cy="0"/>
          </a:xfrm>
          <a:prstGeom prst="straightConnector1">
            <a:avLst/>
          </a:prstGeom>
          <a:noFill/>
          <a:ln w="38150" cap="flat" cmpd="sng">
            <a:solidFill>
              <a:srgbClr val="C55A11"/>
            </a:solidFill>
            <a:prstDash val="solid"/>
            <a:miter lim="8000"/>
            <a:headEnd type="none" w="sm" len="sm"/>
            <a:tailEnd type="none" w="sm" len="sm"/>
          </a:ln>
        </p:spPr>
      </p:cxnSp>
      <p:sp>
        <p:nvSpPr>
          <p:cNvPr id="6" name="Google Shape;199;gbac8a5deb1_0_2">
            <a:extLst>
              <a:ext uri="{FF2B5EF4-FFF2-40B4-BE49-F238E27FC236}">
                <a16:creationId xmlns:a16="http://schemas.microsoft.com/office/drawing/2014/main" id="{522C6AC0-6B2D-B235-CED4-DBA004582355}"/>
              </a:ext>
            </a:extLst>
          </p:cNvPr>
          <p:cNvSpPr/>
          <p:nvPr/>
        </p:nvSpPr>
        <p:spPr>
          <a:xfrm>
            <a:off x="393120" y="225065"/>
            <a:ext cx="74970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dirty="0">
                <a:solidFill>
                  <a:srgbClr val="2F5597"/>
                </a:solidFill>
                <a:latin typeface="Calibri"/>
                <a:ea typeface="Calibri"/>
                <a:cs typeface="Calibri"/>
                <a:sym typeface="Calibri"/>
              </a:rPr>
              <a:t>COMPUTER COMMUNICATION NETWORKS</a:t>
            </a:r>
            <a:endParaRPr sz="1800" dirty="0">
              <a:solidFill>
                <a:schemeClr val="dk1"/>
              </a:solidFill>
              <a:latin typeface="Calibri"/>
              <a:ea typeface="Calibri"/>
              <a:cs typeface="Calibri"/>
              <a:sym typeface="Calibri"/>
            </a:endParaRPr>
          </a:p>
        </p:txBody>
      </p:sp>
      <p:sp>
        <p:nvSpPr>
          <p:cNvPr id="8" name="TextBox 7">
            <a:extLst>
              <a:ext uri="{FF2B5EF4-FFF2-40B4-BE49-F238E27FC236}">
                <a16:creationId xmlns:a16="http://schemas.microsoft.com/office/drawing/2014/main" id="{E68E3B71-6DDD-E159-AFE9-AB13D85137D4}"/>
              </a:ext>
            </a:extLst>
          </p:cNvPr>
          <p:cNvSpPr txBox="1"/>
          <p:nvPr/>
        </p:nvSpPr>
        <p:spPr>
          <a:xfrm>
            <a:off x="219808" y="3491924"/>
            <a:ext cx="11544300" cy="3046988"/>
          </a:xfrm>
          <a:prstGeom prst="rect">
            <a:avLst/>
          </a:prstGeom>
          <a:noFill/>
        </p:spPr>
        <p:txBody>
          <a:bodyPr wrap="square">
            <a:spAutoFit/>
          </a:bodyPr>
          <a:lstStyle/>
          <a:p>
            <a:r>
              <a:rPr lang="en-US" altLang="en-US" sz="2400" dirty="0">
                <a:latin typeface="Calibri" panose="020F0502020204030204" pitchFamily="34" charset="0"/>
                <a:cs typeface="Calibri" panose="020F0502020204030204" pitchFamily="34" charset="0"/>
              </a:rPr>
              <a:t>Since the link capacity is only 100 Mbps, so host A’s sending rate can be at most 100Mbps. Still, host A sends data into the receive buffer faster than Host B can remove data from the buffer. The receive buffer fills up at a rate of 50Mbps. When the buffer is full, Host B signals to Host A to stop sending data by setting </a:t>
            </a:r>
            <a:r>
              <a:rPr lang="en-US" altLang="en-US" sz="2400" dirty="0" err="1">
                <a:latin typeface="Calibri" panose="020F0502020204030204" pitchFamily="34" charset="0"/>
                <a:cs typeface="Calibri" panose="020F0502020204030204" pitchFamily="34" charset="0"/>
              </a:rPr>
              <a:t>RcvWindow</a:t>
            </a:r>
            <a:r>
              <a:rPr lang="en-US" altLang="en-US" sz="2400" dirty="0">
                <a:latin typeface="Calibri" panose="020F0502020204030204" pitchFamily="34" charset="0"/>
                <a:cs typeface="Calibri" panose="020F0502020204030204" pitchFamily="34" charset="0"/>
              </a:rPr>
              <a:t> = 0. Host A then stops sending until it receives a TCP segment with </a:t>
            </a:r>
            <a:r>
              <a:rPr lang="en-US" altLang="en-US" sz="2400" dirty="0" err="1">
                <a:latin typeface="Calibri" panose="020F0502020204030204" pitchFamily="34" charset="0"/>
                <a:cs typeface="Calibri" panose="020F0502020204030204" pitchFamily="34" charset="0"/>
              </a:rPr>
              <a:t>RcvWindow</a:t>
            </a:r>
            <a:r>
              <a:rPr lang="en-US" altLang="en-US" sz="2400" dirty="0">
                <a:latin typeface="Calibri" panose="020F0502020204030204" pitchFamily="34" charset="0"/>
                <a:cs typeface="Calibri" panose="020F0502020204030204" pitchFamily="34" charset="0"/>
              </a:rPr>
              <a:t> &gt; 0. Host A will thus repeatedly stop and start sending as a function of the </a:t>
            </a:r>
            <a:r>
              <a:rPr lang="en-US" altLang="en-US" sz="2400" dirty="0" err="1">
                <a:latin typeface="Calibri" panose="020F0502020204030204" pitchFamily="34" charset="0"/>
                <a:cs typeface="Calibri" panose="020F0502020204030204" pitchFamily="34" charset="0"/>
              </a:rPr>
              <a:t>RcvWindow</a:t>
            </a:r>
            <a:r>
              <a:rPr lang="en-US" altLang="en-US" sz="2400" dirty="0">
                <a:latin typeface="Calibri" panose="020F0502020204030204" pitchFamily="34" charset="0"/>
                <a:cs typeface="Calibri" panose="020F0502020204030204" pitchFamily="34" charset="0"/>
              </a:rPr>
              <a:t> values it receives from Host B. On average, the long-term rate at which Host A sends data to Host B as part of this connection is no more than 50Mbps</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2895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420CA0-172F-FF52-4A89-39F181F59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4" name="TextBox 3">
            <a:extLst>
              <a:ext uri="{FF2B5EF4-FFF2-40B4-BE49-F238E27FC236}">
                <a16:creationId xmlns:a16="http://schemas.microsoft.com/office/drawing/2014/main" id="{FFED9970-7360-6DF4-D493-D2752604F6BE}"/>
              </a:ext>
            </a:extLst>
          </p:cNvPr>
          <p:cNvSpPr txBox="1"/>
          <p:nvPr/>
        </p:nvSpPr>
        <p:spPr>
          <a:xfrm>
            <a:off x="574430" y="1434296"/>
            <a:ext cx="11043139" cy="3046988"/>
          </a:xfrm>
          <a:prstGeom prst="rect">
            <a:avLst/>
          </a:prstGeom>
          <a:noFill/>
        </p:spPr>
        <p:txBody>
          <a:bodyPr wrap="square">
            <a:spAutoFit/>
          </a:bodyPr>
          <a:lstStyle/>
          <a:p>
            <a:pPr indent="-338138"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Calibri" panose="020F0502020204030204" pitchFamily="34" charset="0"/>
                <a:cs typeface="Calibri" panose="020F0502020204030204" pitchFamily="34" charset="0"/>
              </a:rPr>
              <a:t>(9) Suppose that the five measured </a:t>
            </a:r>
            <a:r>
              <a:rPr lang="en-US" altLang="en-US" sz="2400" dirty="0" err="1">
                <a:latin typeface="Calibri" panose="020F0502020204030204" pitchFamily="34" charset="0"/>
                <a:cs typeface="Calibri" panose="020F0502020204030204" pitchFamily="34" charset="0"/>
              </a:rPr>
              <a:t>SampleRTT</a:t>
            </a:r>
            <a:r>
              <a:rPr lang="en-US" altLang="en-US" sz="2400" dirty="0">
                <a:latin typeface="Calibri" panose="020F0502020204030204" pitchFamily="34" charset="0"/>
                <a:cs typeface="Calibri" panose="020F0502020204030204" pitchFamily="34" charset="0"/>
              </a:rPr>
              <a:t> values (see Section 3.5.3) are 106 </a:t>
            </a:r>
            <a:r>
              <a:rPr lang="en-US" altLang="en-US" sz="2400" dirty="0" err="1">
                <a:latin typeface="Calibri" panose="020F0502020204030204" pitchFamily="34" charset="0"/>
                <a:cs typeface="Calibri" panose="020F0502020204030204" pitchFamily="34" charset="0"/>
              </a:rPr>
              <a:t>ms</a:t>
            </a:r>
            <a:r>
              <a:rPr lang="en-US" altLang="en-US" sz="2400" dirty="0">
                <a:latin typeface="Calibri" panose="020F0502020204030204" pitchFamily="34" charset="0"/>
                <a:cs typeface="Calibri" panose="020F0502020204030204" pitchFamily="34" charset="0"/>
              </a:rPr>
              <a:t>, 120 </a:t>
            </a:r>
            <a:r>
              <a:rPr lang="en-US" altLang="en-US" sz="2400" dirty="0" err="1">
                <a:latin typeface="Calibri" panose="020F0502020204030204" pitchFamily="34" charset="0"/>
                <a:cs typeface="Calibri" panose="020F0502020204030204" pitchFamily="34" charset="0"/>
              </a:rPr>
              <a:t>ms</a:t>
            </a:r>
            <a:r>
              <a:rPr lang="en-US" altLang="en-US" sz="2400" dirty="0">
                <a:latin typeface="Calibri" panose="020F0502020204030204" pitchFamily="34" charset="0"/>
                <a:cs typeface="Calibri" panose="020F0502020204030204" pitchFamily="34" charset="0"/>
              </a:rPr>
              <a:t>, 140 </a:t>
            </a:r>
            <a:r>
              <a:rPr lang="en-US" altLang="en-US" sz="2400" dirty="0" err="1">
                <a:latin typeface="Calibri" panose="020F0502020204030204" pitchFamily="34" charset="0"/>
                <a:cs typeface="Calibri" panose="020F0502020204030204" pitchFamily="34" charset="0"/>
              </a:rPr>
              <a:t>ms</a:t>
            </a:r>
            <a:r>
              <a:rPr lang="en-US" altLang="en-US" sz="2400" dirty="0">
                <a:latin typeface="Calibri" panose="020F0502020204030204" pitchFamily="34" charset="0"/>
                <a:cs typeface="Calibri" panose="020F0502020204030204" pitchFamily="34" charset="0"/>
              </a:rPr>
              <a:t>, 90 </a:t>
            </a:r>
            <a:r>
              <a:rPr lang="en-US" altLang="en-US" sz="2400" dirty="0" err="1">
                <a:latin typeface="Calibri" panose="020F0502020204030204" pitchFamily="34" charset="0"/>
                <a:cs typeface="Calibri" panose="020F0502020204030204" pitchFamily="34" charset="0"/>
              </a:rPr>
              <a:t>ms</a:t>
            </a:r>
            <a:r>
              <a:rPr lang="en-US" altLang="en-US" sz="2400" dirty="0">
                <a:latin typeface="Calibri" panose="020F0502020204030204" pitchFamily="34" charset="0"/>
                <a:cs typeface="Calibri" panose="020F0502020204030204" pitchFamily="34" charset="0"/>
              </a:rPr>
              <a:t>, and 115 </a:t>
            </a:r>
            <a:r>
              <a:rPr lang="en-US" altLang="en-US" sz="2400" dirty="0" err="1">
                <a:latin typeface="Calibri" panose="020F0502020204030204" pitchFamily="34" charset="0"/>
                <a:cs typeface="Calibri" panose="020F0502020204030204" pitchFamily="34" charset="0"/>
              </a:rPr>
              <a:t>ms.</a:t>
            </a:r>
            <a:r>
              <a:rPr lang="en-US" altLang="en-US" sz="2400" dirty="0">
                <a:latin typeface="Calibri" panose="020F0502020204030204" pitchFamily="34" charset="0"/>
                <a:cs typeface="Calibri" panose="020F0502020204030204" pitchFamily="34" charset="0"/>
              </a:rPr>
              <a:t> Compute the </a:t>
            </a:r>
            <a:r>
              <a:rPr lang="en-US" altLang="en-US" sz="2400" dirty="0" err="1">
                <a:latin typeface="Calibri" panose="020F0502020204030204" pitchFamily="34" charset="0"/>
                <a:cs typeface="Calibri" panose="020F0502020204030204" pitchFamily="34" charset="0"/>
              </a:rPr>
              <a:t>EstimatedRTT</a:t>
            </a:r>
            <a:r>
              <a:rPr lang="en-US" altLang="en-US" sz="2400" dirty="0">
                <a:latin typeface="Calibri" panose="020F0502020204030204" pitchFamily="34" charset="0"/>
                <a:cs typeface="Calibri" panose="020F0502020204030204" pitchFamily="34" charset="0"/>
              </a:rPr>
              <a:t> after each of these </a:t>
            </a:r>
            <a:r>
              <a:rPr lang="en-US" altLang="en-US" sz="2400" dirty="0" err="1">
                <a:latin typeface="Calibri" panose="020F0502020204030204" pitchFamily="34" charset="0"/>
                <a:cs typeface="Calibri" panose="020F0502020204030204" pitchFamily="34" charset="0"/>
              </a:rPr>
              <a:t>SampleRTT</a:t>
            </a:r>
            <a:r>
              <a:rPr lang="en-US" altLang="en-US" sz="2400" dirty="0">
                <a:latin typeface="Calibri" panose="020F0502020204030204" pitchFamily="34" charset="0"/>
                <a:cs typeface="Calibri" panose="020F0502020204030204" pitchFamily="34" charset="0"/>
              </a:rPr>
              <a:t> values is obtained, using a value of α = 0.125 and assuming that the value of </a:t>
            </a:r>
            <a:r>
              <a:rPr lang="en-US" altLang="en-US" sz="2400" dirty="0" err="1">
                <a:latin typeface="Calibri" panose="020F0502020204030204" pitchFamily="34" charset="0"/>
                <a:cs typeface="Calibri" panose="020F0502020204030204" pitchFamily="34" charset="0"/>
              </a:rPr>
              <a:t>EstimatedRTT</a:t>
            </a:r>
            <a:r>
              <a:rPr lang="en-US" altLang="en-US" sz="2400" dirty="0">
                <a:latin typeface="Calibri" panose="020F0502020204030204" pitchFamily="34" charset="0"/>
                <a:cs typeface="Calibri" panose="020F0502020204030204" pitchFamily="34" charset="0"/>
              </a:rPr>
              <a:t> was 100 </a:t>
            </a:r>
            <a:r>
              <a:rPr lang="en-US" altLang="en-US" sz="2400" dirty="0" err="1">
                <a:latin typeface="Calibri" panose="020F0502020204030204" pitchFamily="34" charset="0"/>
                <a:cs typeface="Calibri" panose="020F0502020204030204" pitchFamily="34" charset="0"/>
              </a:rPr>
              <a:t>ms</a:t>
            </a:r>
            <a:r>
              <a:rPr lang="en-US" altLang="en-US" sz="2400" dirty="0">
                <a:latin typeface="Calibri" panose="020F0502020204030204" pitchFamily="34" charset="0"/>
                <a:cs typeface="Calibri" panose="020F0502020204030204" pitchFamily="34" charset="0"/>
              </a:rPr>
              <a:t> just before the first of these five samples were obtained. Compute also the </a:t>
            </a:r>
            <a:r>
              <a:rPr lang="en-US" altLang="en-US" sz="2400" dirty="0" err="1">
                <a:latin typeface="Calibri" panose="020F0502020204030204" pitchFamily="34" charset="0"/>
                <a:cs typeface="Calibri" panose="020F0502020204030204" pitchFamily="34" charset="0"/>
              </a:rPr>
              <a:t>DevRTT</a:t>
            </a:r>
            <a:r>
              <a:rPr lang="en-US" altLang="en-US" sz="2400" dirty="0">
                <a:latin typeface="Calibri" panose="020F0502020204030204" pitchFamily="34" charset="0"/>
                <a:cs typeface="Calibri" panose="020F0502020204030204" pitchFamily="34" charset="0"/>
              </a:rPr>
              <a:t> after each sample is obtained, assuming a value of β = 0.25 and assuming the value of </a:t>
            </a:r>
            <a:r>
              <a:rPr lang="en-US" altLang="en-US" sz="2400" dirty="0" err="1">
                <a:latin typeface="Calibri" panose="020F0502020204030204" pitchFamily="34" charset="0"/>
                <a:cs typeface="Calibri" panose="020F0502020204030204" pitchFamily="34" charset="0"/>
              </a:rPr>
              <a:t>DevRTT</a:t>
            </a:r>
            <a:r>
              <a:rPr lang="en-US" altLang="en-US" sz="2400" dirty="0">
                <a:latin typeface="Calibri" panose="020F0502020204030204" pitchFamily="34" charset="0"/>
                <a:cs typeface="Calibri" panose="020F0502020204030204" pitchFamily="34" charset="0"/>
              </a:rPr>
              <a:t> was 5 </a:t>
            </a:r>
            <a:r>
              <a:rPr lang="en-US" altLang="en-US" sz="2400" dirty="0" err="1">
                <a:latin typeface="Calibri" panose="020F0502020204030204" pitchFamily="34" charset="0"/>
                <a:cs typeface="Calibri" panose="020F0502020204030204" pitchFamily="34" charset="0"/>
              </a:rPr>
              <a:t>ms</a:t>
            </a:r>
            <a:r>
              <a:rPr lang="en-US" altLang="en-US" sz="2400" dirty="0">
                <a:latin typeface="Calibri" panose="020F0502020204030204" pitchFamily="34" charset="0"/>
                <a:cs typeface="Calibri" panose="020F0502020204030204" pitchFamily="34" charset="0"/>
              </a:rPr>
              <a:t> just before the first of these five samples was obtained. Last, compute the TCP </a:t>
            </a:r>
            <a:r>
              <a:rPr lang="en-US" altLang="en-US" sz="2400" dirty="0" err="1">
                <a:latin typeface="Calibri" panose="020F0502020204030204" pitchFamily="34" charset="0"/>
                <a:cs typeface="Calibri" panose="020F0502020204030204" pitchFamily="34" charset="0"/>
              </a:rPr>
              <a:t>TimeoutInterval</a:t>
            </a:r>
            <a:r>
              <a:rPr lang="en-US" altLang="en-US" sz="2400" dirty="0">
                <a:latin typeface="Calibri" panose="020F0502020204030204" pitchFamily="34" charset="0"/>
                <a:cs typeface="Calibri" panose="020F0502020204030204" pitchFamily="34" charset="0"/>
              </a:rPr>
              <a:t> after each of these samples is obtained.</a:t>
            </a:r>
          </a:p>
        </p:txBody>
      </p:sp>
      <p:cxnSp>
        <p:nvCxnSpPr>
          <p:cNvPr id="5" name="Google Shape;198;gbac8a5deb1_0_2">
            <a:extLst>
              <a:ext uri="{FF2B5EF4-FFF2-40B4-BE49-F238E27FC236}">
                <a16:creationId xmlns:a16="http://schemas.microsoft.com/office/drawing/2014/main" id="{0B011B6F-F319-2565-B352-0B85350B12E7}"/>
              </a:ext>
            </a:extLst>
          </p:cNvPr>
          <p:cNvCxnSpPr/>
          <p:nvPr/>
        </p:nvCxnSpPr>
        <p:spPr>
          <a:xfrm>
            <a:off x="-8280" y="1057680"/>
            <a:ext cx="9930300" cy="0"/>
          </a:xfrm>
          <a:prstGeom prst="straightConnector1">
            <a:avLst/>
          </a:prstGeom>
          <a:noFill/>
          <a:ln w="38150" cap="flat" cmpd="sng">
            <a:solidFill>
              <a:srgbClr val="C55A11"/>
            </a:solidFill>
            <a:prstDash val="solid"/>
            <a:miter lim="8000"/>
            <a:headEnd type="none" w="sm" len="sm"/>
            <a:tailEnd type="none" w="sm" len="sm"/>
          </a:ln>
        </p:spPr>
      </p:cxnSp>
      <p:sp>
        <p:nvSpPr>
          <p:cNvPr id="6" name="Google Shape;199;gbac8a5deb1_0_2">
            <a:extLst>
              <a:ext uri="{FF2B5EF4-FFF2-40B4-BE49-F238E27FC236}">
                <a16:creationId xmlns:a16="http://schemas.microsoft.com/office/drawing/2014/main" id="{B9E9A649-8985-09F1-C79B-E1C29B76AA3D}"/>
              </a:ext>
            </a:extLst>
          </p:cNvPr>
          <p:cNvSpPr/>
          <p:nvPr/>
        </p:nvSpPr>
        <p:spPr>
          <a:xfrm>
            <a:off x="393120" y="225065"/>
            <a:ext cx="74970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dirty="0">
                <a:solidFill>
                  <a:srgbClr val="2F5597"/>
                </a:solidFill>
                <a:latin typeface="Calibri"/>
                <a:ea typeface="Calibri"/>
                <a:cs typeface="Calibri"/>
                <a:sym typeface="Calibri"/>
              </a:rPr>
              <a:t>COMPUTER COMMUNICATION NETWORKS</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22231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420CA0-172F-FF52-4A89-39F181F59C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cxnSp>
        <p:nvCxnSpPr>
          <p:cNvPr id="5" name="Google Shape;198;gbac8a5deb1_0_2">
            <a:extLst>
              <a:ext uri="{FF2B5EF4-FFF2-40B4-BE49-F238E27FC236}">
                <a16:creationId xmlns:a16="http://schemas.microsoft.com/office/drawing/2014/main" id="{0B011B6F-F319-2565-B352-0B85350B12E7}"/>
              </a:ext>
            </a:extLst>
          </p:cNvPr>
          <p:cNvCxnSpPr/>
          <p:nvPr/>
        </p:nvCxnSpPr>
        <p:spPr>
          <a:xfrm>
            <a:off x="0" y="785118"/>
            <a:ext cx="9930300" cy="0"/>
          </a:xfrm>
          <a:prstGeom prst="straightConnector1">
            <a:avLst/>
          </a:prstGeom>
          <a:noFill/>
          <a:ln w="38150" cap="flat" cmpd="sng">
            <a:solidFill>
              <a:srgbClr val="C55A11"/>
            </a:solidFill>
            <a:prstDash val="solid"/>
            <a:miter lim="8000"/>
            <a:headEnd type="none" w="sm" len="sm"/>
            <a:tailEnd type="none" w="sm" len="sm"/>
          </a:ln>
        </p:spPr>
      </p:cxnSp>
      <p:sp>
        <p:nvSpPr>
          <p:cNvPr id="6" name="Google Shape;199;gbac8a5deb1_0_2">
            <a:extLst>
              <a:ext uri="{FF2B5EF4-FFF2-40B4-BE49-F238E27FC236}">
                <a16:creationId xmlns:a16="http://schemas.microsoft.com/office/drawing/2014/main" id="{B9E9A649-8985-09F1-C79B-E1C29B76AA3D}"/>
              </a:ext>
            </a:extLst>
          </p:cNvPr>
          <p:cNvSpPr/>
          <p:nvPr/>
        </p:nvSpPr>
        <p:spPr>
          <a:xfrm>
            <a:off x="393120" y="225065"/>
            <a:ext cx="74970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dirty="0">
                <a:solidFill>
                  <a:srgbClr val="2F5597"/>
                </a:solidFill>
                <a:latin typeface="Calibri"/>
                <a:ea typeface="Calibri"/>
                <a:cs typeface="Calibri"/>
                <a:sym typeface="Calibri"/>
              </a:rPr>
              <a:t>COMPUTER COMMUNICATION NETWORKS</a:t>
            </a:r>
            <a:endParaRPr sz="1800" dirty="0">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A6E76C17-C363-9896-F67D-41B429E86061}"/>
              </a:ext>
            </a:extLst>
          </p:cNvPr>
          <p:cNvSpPr txBox="1"/>
          <p:nvPr/>
        </p:nvSpPr>
        <p:spPr>
          <a:xfrm>
            <a:off x="310661" y="906601"/>
            <a:ext cx="11043139" cy="5632311"/>
          </a:xfrm>
          <a:prstGeom prst="rect">
            <a:avLst/>
          </a:prstGeom>
          <a:noFill/>
        </p:spPr>
        <p:txBody>
          <a:bodyPr wrap="square">
            <a:spAutoFit/>
          </a:bodyPr>
          <a:lstStyle/>
          <a:p>
            <a:pPr indent="-338138"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Calibri" panose="020F0502020204030204" pitchFamily="34" charset="0"/>
                <a:cs typeface="Calibri" panose="020F0502020204030204" pitchFamily="34" charset="0"/>
              </a:rPr>
              <a:t>SampleRTT</a:t>
            </a:r>
            <a:r>
              <a:rPr lang="en-US" altLang="en-US" sz="2400" baseline="-25000" dirty="0">
                <a:latin typeface="Calibri" panose="020F0502020204030204" pitchFamily="34" charset="0"/>
                <a:cs typeface="Calibri" panose="020F0502020204030204" pitchFamily="34" charset="0"/>
              </a:rPr>
              <a:t>1</a:t>
            </a:r>
            <a:r>
              <a:rPr lang="en-US" altLang="en-US" sz="2400" dirty="0">
                <a:latin typeface="Calibri" panose="020F0502020204030204" pitchFamily="34" charset="0"/>
                <a:cs typeface="Calibri" panose="020F0502020204030204" pitchFamily="34" charset="0"/>
              </a:rPr>
              <a:t> = 106 msec</a:t>
            </a:r>
          </a:p>
          <a:p>
            <a:pPr indent="-338138">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Calibri" panose="020F0502020204030204" pitchFamily="34" charset="0"/>
                <a:cs typeface="Calibri" panose="020F0502020204030204" pitchFamily="34" charset="0"/>
              </a:rPr>
              <a:t>SampleRTT</a:t>
            </a:r>
            <a:r>
              <a:rPr lang="en-US" altLang="en-US" sz="2400" baseline="-25000" dirty="0">
                <a:latin typeface="Calibri" panose="020F0502020204030204" pitchFamily="34" charset="0"/>
                <a:cs typeface="Calibri" panose="020F0502020204030204" pitchFamily="34" charset="0"/>
              </a:rPr>
              <a:t>2</a:t>
            </a:r>
            <a:r>
              <a:rPr lang="en-US" altLang="en-US" sz="2400" dirty="0">
                <a:latin typeface="Calibri" panose="020F0502020204030204" pitchFamily="34" charset="0"/>
                <a:cs typeface="Calibri" panose="020F0502020204030204" pitchFamily="34" charset="0"/>
              </a:rPr>
              <a:t> = 120 msec</a:t>
            </a:r>
          </a:p>
          <a:p>
            <a:pPr indent="-338138">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Calibri" panose="020F0502020204030204" pitchFamily="34" charset="0"/>
                <a:cs typeface="Calibri" panose="020F0502020204030204" pitchFamily="34" charset="0"/>
              </a:rPr>
              <a:t>SampleRTT</a:t>
            </a:r>
            <a:r>
              <a:rPr lang="en-US" altLang="en-US" sz="2400" baseline="-25000" dirty="0">
                <a:latin typeface="Calibri" panose="020F0502020204030204" pitchFamily="34" charset="0"/>
                <a:cs typeface="Calibri" panose="020F0502020204030204" pitchFamily="34" charset="0"/>
              </a:rPr>
              <a:t>3</a:t>
            </a:r>
            <a:r>
              <a:rPr lang="en-US" altLang="en-US" sz="2400" dirty="0">
                <a:latin typeface="Calibri" panose="020F0502020204030204" pitchFamily="34" charset="0"/>
                <a:cs typeface="Calibri" panose="020F0502020204030204" pitchFamily="34" charset="0"/>
              </a:rPr>
              <a:t> = 140 msec</a:t>
            </a:r>
          </a:p>
          <a:p>
            <a:pPr indent="-338138">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Calibri" panose="020F0502020204030204" pitchFamily="34" charset="0"/>
                <a:cs typeface="Calibri" panose="020F0502020204030204" pitchFamily="34" charset="0"/>
              </a:rPr>
              <a:t>SampleRTT</a:t>
            </a:r>
            <a:r>
              <a:rPr lang="en-US" altLang="en-US" sz="2400" baseline="-25000" dirty="0">
                <a:latin typeface="Calibri" panose="020F0502020204030204" pitchFamily="34" charset="0"/>
                <a:cs typeface="Calibri" panose="020F0502020204030204" pitchFamily="34" charset="0"/>
              </a:rPr>
              <a:t>4</a:t>
            </a:r>
            <a:r>
              <a:rPr lang="en-US" altLang="en-US" sz="2400" dirty="0">
                <a:latin typeface="Calibri" panose="020F0502020204030204" pitchFamily="34" charset="0"/>
                <a:cs typeface="Calibri" panose="020F0502020204030204" pitchFamily="34" charset="0"/>
              </a:rPr>
              <a:t> = 90 msec</a:t>
            </a:r>
          </a:p>
          <a:p>
            <a:pPr indent="-338138">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Calibri" panose="020F0502020204030204" pitchFamily="34" charset="0"/>
                <a:cs typeface="Calibri" panose="020F0502020204030204" pitchFamily="34" charset="0"/>
              </a:rPr>
              <a:t>SampleRTT</a:t>
            </a:r>
            <a:r>
              <a:rPr lang="en-US" altLang="en-US" sz="2400" baseline="-25000" dirty="0">
                <a:latin typeface="Calibri" panose="020F0502020204030204" pitchFamily="34" charset="0"/>
                <a:cs typeface="Calibri" panose="020F0502020204030204" pitchFamily="34" charset="0"/>
              </a:rPr>
              <a:t>5</a:t>
            </a:r>
            <a:r>
              <a:rPr lang="en-US" altLang="en-US" sz="2400" dirty="0">
                <a:latin typeface="Calibri" panose="020F0502020204030204" pitchFamily="34" charset="0"/>
                <a:cs typeface="Calibri" panose="020F0502020204030204" pitchFamily="34" charset="0"/>
              </a:rPr>
              <a:t> = 115 msec</a:t>
            </a:r>
          </a:p>
          <a:p>
            <a:pPr indent="-338138">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dirty="0">
              <a:latin typeface="Calibri" panose="020F0502020204030204" pitchFamily="34" charset="0"/>
              <a:cs typeface="Calibri" panose="020F0502020204030204" pitchFamily="34" charset="0"/>
            </a:endParaRPr>
          </a:p>
          <a:p>
            <a:pPr indent="-338138">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Calibri" panose="020F0502020204030204" pitchFamily="34" charset="0"/>
                <a:cs typeface="Calibri" panose="020F0502020204030204" pitchFamily="34" charset="0"/>
              </a:rPr>
              <a:t>EstimatedRTT</a:t>
            </a:r>
            <a:r>
              <a:rPr lang="en-US" altLang="en-US" sz="2400" baseline="-25000" dirty="0">
                <a:latin typeface="Calibri" panose="020F0502020204030204" pitchFamily="34" charset="0"/>
                <a:cs typeface="Calibri" panose="020F0502020204030204" pitchFamily="34" charset="0"/>
              </a:rPr>
              <a:t>0</a:t>
            </a:r>
            <a:r>
              <a:rPr lang="en-US" altLang="en-US" sz="2400" dirty="0">
                <a:latin typeface="Calibri" panose="020F0502020204030204" pitchFamily="34" charset="0"/>
                <a:cs typeface="Calibri" panose="020F0502020204030204" pitchFamily="34" charset="0"/>
              </a:rPr>
              <a:t> = 100 msec</a:t>
            </a:r>
          </a:p>
          <a:p>
            <a:pPr indent="-338138">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Calibri" panose="020F0502020204030204" pitchFamily="34" charset="0"/>
                <a:cs typeface="Calibri" panose="020F0502020204030204" pitchFamily="34" charset="0"/>
              </a:rPr>
              <a:t>DevRTT</a:t>
            </a:r>
            <a:r>
              <a:rPr lang="en-US" altLang="en-US" sz="2400" baseline="-25000" dirty="0">
                <a:latin typeface="Calibri" panose="020F0502020204030204" pitchFamily="34" charset="0"/>
                <a:cs typeface="Calibri" panose="020F0502020204030204" pitchFamily="34" charset="0"/>
              </a:rPr>
              <a:t>0</a:t>
            </a:r>
            <a:r>
              <a:rPr lang="en-US" altLang="en-US" sz="2400" dirty="0">
                <a:latin typeface="Calibri" panose="020F0502020204030204" pitchFamily="34" charset="0"/>
                <a:cs typeface="Calibri" panose="020F0502020204030204" pitchFamily="34" charset="0"/>
              </a:rPr>
              <a:t>= 5 msec, </a:t>
            </a:r>
          </a:p>
          <a:p>
            <a:pPr indent="-338138">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Calibri" panose="020F0502020204030204" pitchFamily="34" charset="0"/>
                <a:cs typeface="Calibri" panose="020F0502020204030204" pitchFamily="34" charset="0"/>
              </a:rPr>
              <a:t>α = 0.125, β=0.25</a:t>
            </a:r>
          </a:p>
          <a:p>
            <a:pPr indent="-338138"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dirty="0">
              <a:latin typeface="Calibri" panose="020F0502020204030204" pitchFamily="34" charset="0"/>
              <a:cs typeface="Calibri" panose="020F0502020204030204" pitchFamily="34" charset="0"/>
            </a:endParaRPr>
          </a:p>
          <a:p>
            <a:pPr indent="-338138"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Calibri" panose="020F0502020204030204" pitchFamily="34" charset="0"/>
                <a:cs typeface="Calibri" panose="020F0502020204030204" pitchFamily="34" charset="0"/>
              </a:rPr>
              <a:t>For </a:t>
            </a:r>
            <a:r>
              <a:rPr lang="en-US" altLang="en-US" sz="2400" dirty="0" err="1">
                <a:latin typeface="Calibri" panose="020F0502020204030204" pitchFamily="34" charset="0"/>
                <a:cs typeface="Calibri" panose="020F0502020204030204" pitchFamily="34" charset="0"/>
              </a:rPr>
              <a:t>i</a:t>
            </a:r>
            <a:r>
              <a:rPr lang="en-US" altLang="en-US" sz="2400" dirty="0">
                <a:latin typeface="Calibri" panose="020F0502020204030204" pitchFamily="34" charset="0"/>
                <a:cs typeface="Calibri" panose="020F0502020204030204" pitchFamily="34" charset="0"/>
              </a:rPr>
              <a:t> = 1,2,3,4,5</a:t>
            </a:r>
          </a:p>
          <a:p>
            <a:pPr indent="-338138"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dirty="0">
              <a:latin typeface="Calibri" panose="020F0502020204030204" pitchFamily="34" charset="0"/>
              <a:cs typeface="Calibri" panose="020F0502020204030204" pitchFamily="34" charset="0"/>
            </a:endParaRPr>
          </a:p>
          <a:p>
            <a:pPr indent="-338138"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err="1">
                <a:latin typeface="Calibri" panose="020F0502020204030204" pitchFamily="34" charset="0"/>
                <a:cs typeface="Calibri" panose="020F0502020204030204" pitchFamily="34" charset="0"/>
              </a:rPr>
              <a:t>EstimatedRTT</a:t>
            </a:r>
            <a:r>
              <a:rPr lang="en-US" altLang="en-US" sz="2400" baseline="-25000" dirty="0" err="1">
                <a:latin typeface="Calibri" panose="020F0502020204030204" pitchFamily="34" charset="0"/>
                <a:cs typeface="Calibri" panose="020F0502020204030204" pitchFamily="34" charset="0"/>
              </a:rPr>
              <a:t>i</a:t>
            </a:r>
            <a:r>
              <a:rPr lang="en-US" altLang="en-US" sz="2400" dirty="0">
                <a:latin typeface="Calibri" panose="020F0502020204030204" pitchFamily="34" charset="0"/>
                <a:cs typeface="Calibri" panose="020F0502020204030204" pitchFamily="34" charset="0"/>
              </a:rPr>
              <a:t> = (1-α)*EstimatedRTT</a:t>
            </a:r>
            <a:r>
              <a:rPr lang="en-US" altLang="en-US" sz="2400" baseline="-25000" dirty="0">
                <a:latin typeface="Calibri" panose="020F0502020204030204" pitchFamily="34" charset="0"/>
                <a:cs typeface="Calibri" panose="020F0502020204030204" pitchFamily="34" charset="0"/>
              </a:rPr>
              <a:t>i-1</a:t>
            </a:r>
            <a:r>
              <a:rPr lang="en-US" altLang="en-US" sz="2400" dirty="0">
                <a:latin typeface="Calibri" panose="020F0502020204030204" pitchFamily="34" charset="0"/>
                <a:cs typeface="Calibri" panose="020F0502020204030204" pitchFamily="34" charset="0"/>
              </a:rPr>
              <a:t> +α*</a:t>
            </a:r>
            <a:r>
              <a:rPr lang="en-US" altLang="en-US" sz="2400" dirty="0" err="1">
                <a:latin typeface="Calibri" panose="020F0502020204030204" pitchFamily="34" charset="0"/>
                <a:cs typeface="Calibri" panose="020F0502020204030204" pitchFamily="34" charset="0"/>
              </a:rPr>
              <a:t>SampleRTT</a:t>
            </a:r>
            <a:r>
              <a:rPr lang="en-US" altLang="en-US" sz="2400" baseline="-25000" dirty="0" err="1">
                <a:latin typeface="Calibri" panose="020F0502020204030204" pitchFamily="34" charset="0"/>
                <a:cs typeface="Calibri" panose="020F0502020204030204" pitchFamily="34" charset="0"/>
              </a:rPr>
              <a:t>i</a:t>
            </a:r>
            <a:endParaRPr lang="en-US" altLang="en-US" sz="2400" baseline="-25000" dirty="0">
              <a:latin typeface="Calibri" panose="020F0502020204030204" pitchFamily="34" charset="0"/>
              <a:cs typeface="Calibri" panose="020F0502020204030204" pitchFamily="34" charset="0"/>
            </a:endParaRPr>
          </a:p>
          <a:p>
            <a:pPr indent="-338138"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err="1">
                <a:latin typeface="Calibri" panose="020F0502020204030204" pitchFamily="34" charset="0"/>
                <a:cs typeface="Calibri" panose="020F0502020204030204" pitchFamily="34" charset="0"/>
              </a:rPr>
              <a:t>DevRTT</a:t>
            </a:r>
            <a:r>
              <a:rPr lang="en-US" altLang="en-US" sz="2400" baseline="-25000" dirty="0" err="1">
                <a:latin typeface="Calibri" panose="020F0502020204030204" pitchFamily="34" charset="0"/>
                <a:cs typeface="Calibri" panose="020F0502020204030204" pitchFamily="34" charset="0"/>
              </a:rPr>
              <a:t>i</a:t>
            </a:r>
            <a:r>
              <a:rPr lang="en-US" altLang="en-US" sz="2400" dirty="0">
                <a:latin typeface="Calibri" panose="020F0502020204030204" pitchFamily="34" charset="0"/>
                <a:cs typeface="Calibri" panose="020F0502020204030204" pitchFamily="34" charset="0"/>
              </a:rPr>
              <a:t> = (1-β)*DevRTT</a:t>
            </a:r>
            <a:r>
              <a:rPr lang="en-US" altLang="en-US" sz="2400" baseline="-25000" dirty="0">
                <a:latin typeface="Calibri" panose="020F0502020204030204" pitchFamily="34" charset="0"/>
                <a:cs typeface="Calibri" panose="020F0502020204030204" pitchFamily="34" charset="0"/>
              </a:rPr>
              <a:t>i-1 </a:t>
            </a:r>
            <a:r>
              <a:rPr lang="en-US" altLang="en-US" sz="2400" dirty="0">
                <a:latin typeface="Calibri" panose="020F0502020204030204" pitchFamily="34" charset="0"/>
                <a:cs typeface="Calibri" panose="020F0502020204030204" pitchFamily="34" charset="0"/>
              </a:rPr>
              <a:t>+ β*|</a:t>
            </a:r>
            <a:r>
              <a:rPr lang="en-US" altLang="en-US" sz="2400" dirty="0" err="1">
                <a:latin typeface="Calibri" panose="020F0502020204030204" pitchFamily="34" charset="0"/>
                <a:cs typeface="Calibri" panose="020F0502020204030204" pitchFamily="34" charset="0"/>
              </a:rPr>
              <a:t>SampleRTT</a:t>
            </a:r>
            <a:r>
              <a:rPr lang="en-US" altLang="en-US" sz="2400" baseline="-25000" dirty="0" err="1">
                <a:latin typeface="Calibri" panose="020F0502020204030204" pitchFamily="34" charset="0"/>
                <a:cs typeface="Calibri" panose="020F0502020204030204" pitchFamily="34" charset="0"/>
              </a:rPr>
              <a:t>i</a:t>
            </a:r>
            <a:r>
              <a:rPr lang="en-US" altLang="en-US" sz="2400" dirty="0" err="1">
                <a:latin typeface="Calibri" panose="020F0502020204030204" pitchFamily="34" charset="0"/>
                <a:cs typeface="Calibri" panose="020F0502020204030204" pitchFamily="34" charset="0"/>
              </a:rPr>
              <a:t>-EstimatedRTT</a:t>
            </a:r>
            <a:r>
              <a:rPr lang="en-US" altLang="en-US" sz="2400" baseline="-25000" dirty="0" err="1">
                <a:latin typeface="Calibri" panose="020F0502020204030204" pitchFamily="34" charset="0"/>
                <a:cs typeface="Calibri" panose="020F0502020204030204" pitchFamily="34" charset="0"/>
              </a:rPr>
              <a:t>i</a:t>
            </a:r>
            <a:r>
              <a:rPr lang="en-US" altLang="en-US" sz="2400" dirty="0">
                <a:latin typeface="Calibri" panose="020F0502020204030204" pitchFamily="34" charset="0"/>
                <a:cs typeface="Calibri" panose="020F0502020204030204" pitchFamily="34" charset="0"/>
              </a:rPr>
              <a:t>|</a:t>
            </a:r>
          </a:p>
          <a:p>
            <a:pPr indent="-338138"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err="1">
                <a:latin typeface="Calibri" panose="020F0502020204030204" pitchFamily="34" charset="0"/>
                <a:cs typeface="Calibri" panose="020F0502020204030204" pitchFamily="34" charset="0"/>
              </a:rPr>
              <a:t>TimeOutInterval</a:t>
            </a:r>
            <a:r>
              <a:rPr lang="en-US" altLang="en-US" sz="2400" baseline="-25000" dirty="0" err="1">
                <a:latin typeface="Calibri" panose="020F0502020204030204" pitchFamily="34" charset="0"/>
                <a:cs typeface="Calibri" panose="020F0502020204030204" pitchFamily="34" charset="0"/>
              </a:rPr>
              <a:t>i</a:t>
            </a:r>
            <a:r>
              <a:rPr lang="en-US" altLang="en-US" sz="2400" dirty="0">
                <a:latin typeface="Calibri" panose="020F0502020204030204" pitchFamily="34" charset="0"/>
                <a:cs typeface="Calibri" panose="020F0502020204030204" pitchFamily="34" charset="0"/>
              </a:rPr>
              <a:t> = </a:t>
            </a:r>
            <a:r>
              <a:rPr lang="en-US" altLang="en-US" sz="2400" dirty="0" err="1">
                <a:latin typeface="Calibri" panose="020F0502020204030204" pitchFamily="34" charset="0"/>
                <a:cs typeface="Calibri" panose="020F0502020204030204" pitchFamily="34" charset="0"/>
              </a:rPr>
              <a:t>EstimatedRTT</a:t>
            </a:r>
            <a:r>
              <a:rPr lang="en-US" altLang="en-US" sz="2400" baseline="-25000" dirty="0" err="1">
                <a:latin typeface="Calibri" panose="020F0502020204030204" pitchFamily="34" charset="0"/>
                <a:cs typeface="Calibri" panose="020F0502020204030204" pitchFamily="34" charset="0"/>
              </a:rPr>
              <a:t>i</a:t>
            </a:r>
            <a:r>
              <a:rPr lang="en-US" altLang="en-US" sz="2400" dirty="0">
                <a:latin typeface="Calibri" panose="020F0502020204030204" pitchFamily="34" charset="0"/>
                <a:cs typeface="Calibri" panose="020F0502020204030204" pitchFamily="34" charset="0"/>
              </a:rPr>
              <a:t> + 4*</a:t>
            </a:r>
            <a:r>
              <a:rPr lang="en-US" altLang="en-US" sz="2400" dirty="0" err="1">
                <a:latin typeface="Calibri" panose="020F0502020204030204" pitchFamily="34" charset="0"/>
                <a:cs typeface="Calibri" panose="020F0502020204030204" pitchFamily="34" charset="0"/>
              </a:rPr>
              <a:t>DevRTT</a:t>
            </a:r>
            <a:r>
              <a:rPr lang="en-US" altLang="en-US" sz="2400" baseline="-25000" dirty="0" err="1">
                <a:latin typeface="Calibri" panose="020F0502020204030204" pitchFamily="34" charset="0"/>
                <a:cs typeface="Calibri" panose="020F0502020204030204" pitchFamily="34" charset="0"/>
              </a:rPr>
              <a:t>i</a:t>
            </a:r>
            <a:endParaRPr lang="en-US" altLang="en-US" sz="2400" baseline="-25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31843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body" idx="1"/>
          </p:nvPr>
        </p:nvSpPr>
        <p:spPr>
          <a:xfrm>
            <a:off x="485459" y="1403350"/>
            <a:ext cx="10786279" cy="4953000"/>
          </a:xfrm>
          <a:prstGeom prst="rect">
            <a:avLst/>
          </a:prstGeom>
          <a:noFill/>
          <a:ln>
            <a:noFill/>
          </a:ln>
        </p:spPr>
        <p:txBody>
          <a:bodyPr spcFirstLastPara="1" wrap="square" lIns="91425" tIns="45700" rIns="91425" bIns="45700" anchor="t" anchorCtr="0">
            <a:normAutofit/>
          </a:bodyPr>
          <a:lstStyle/>
          <a:p>
            <a:pPr marL="457200" lvl="1" indent="0" algn="just" rtl="0">
              <a:lnSpc>
                <a:spcPct val="90000"/>
              </a:lnSpc>
              <a:spcBef>
                <a:spcPts val="500"/>
              </a:spcBef>
              <a:spcAft>
                <a:spcPts val="0"/>
              </a:spcAft>
              <a:buClr>
                <a:schemeClr val="dk1"/>
              </a:buClr>
              <a:buSzPts val="2400"/>
              <a:buNone/>
            </a:pPr>
            <a:r>
              <a:rPr lang="en-IN" dirty="0"/>
              <a:t>(10) Consider sending a large file from a host to another over a TCP connection that has no loss. Suppose TCP uses AIMD for its congestion control without slow start. Assuming </a:t>
            </a:r>
            <a:r>
              <a:rPr lang="en-IN" dirty="0" err="1"/>
              <a:t>cwnd</a:t>
            </a:r>
            <a:r>
              <a:rPr lang="en-IN" dirty="0"/>
              <a:t> increases by 1 MSS every time a batch of ACKs is received and assuming approximately constant round-trip times, how long does it take for </a:t>
            </a:r>
            <a:r>
              <a:rPr lang="en-IN" dirty="0" err="1"/>
              <a:t>cwnd</a:t>
            </a:r>
            <a:r>
              <a:rPr lang="en-IN" dirty="0"/>
              <a:t> to increase from 6 MSS to 12 MSS (assuming no loss events)?</a:t>
            </a:r>
            <a:endParaRPr dirty="0"/>
          </a:p>
          <a:p>
            <a:pPr marL="457200" lvl="1" indent="0" algn="just" rtl="0">
              <a:lnSpc>
                <a:spcPct val="90000"/>
              </a:lnSpc>
              <a:spcBef>
                <a:spcPts val="500"/>
              </a:spcBef>
              <a:spcAft>
                <a:spcPts val="0"/>
              </a:spcAft>
              <a:buClr>
                <a:schemeClr val="dk1"/>
              </a:buClr>
              <a:buSzPts val="2400"/>
              <a:buNone/>
            </a:pPr>
            <a:endParaRPr lang="en-IN" dirty="0"/>
          </a:p>
          <a:p>
            <a:pPr marL="457200" lvl="1" indent="0" algn="just" rtl="0">
              <a:lnSpc>
                <a:spcPct val="90000"/>
              </a:lnSpc>
              <a:spcBef>
                <a:spcPts val="500"/>
              </a:spcBef>
              <a:spcAft>
                <a:spcPts val="0"/>
              </a:spcAft>
              <a:buClr>
                <a:schemeClr val="dk1"/>
              </a:buClr>
              <a:buSzPts val="2400"/>
              <a:buNone/>
            </a:pPr>
            <a:r>
              <a:rPr lang="en-IN" dirty="0"/>
              <a:t>(part B) How long did it take to transmit from the 6</a:t>
            </a:r>
            <a:r>
              <a:rPr lang="en-IN" baseline="30000" dirty="0"/>
              <a:t>th</a:t>
            </a:r>
            <a:r>
              <a:rPr lang="en-IN" dirty="0"/>
              <a:t> segment to 12</a:t>
            </a:r>
            <a:r>
              <a:rPr lang="en-IN" baseline="30000" dirty="0"/>
              <a:t>th</a:t>
            </a:r>
            <a:r>
              <a:rPr lang="en-IN" dirty="0"/>
              <a:t> segment?</a:t>
            </a:r>
          </a:p>
          <a:p>
            <a:pPr marL="685800" lvl="1" indent="-228600" algn="just" rtl="0">
              <a:lnSpc>
                <a:spcPct val="90000"/>
              </a:lnSpc>
              <a:spcBef>
                <a:spcPts val="500"/>
              </a:spcBef>
              <a:spcAft>
                <a:spcPts val="0"/>
              </a:spcAft>
              <a:buClr>
                <a:schemeClr val="dk1"/>
              </a:buClr>
              <a:buSzPts val="2400"/>
              <a:buChar char="•"/>
            </a:pPr>
            <a:endParaRPr lang="en-IN" dirty="0"/>
          </a:p>
          <a:p>
            <a:pPr marL="457200" lvl="1" indent="0" algn="just" rtl="0">
              <a:lnSpc>
                <a:spcPct val="90000"/>
              </a:lnSpc>
              <a:spcBef>
                <a:spcPts val="500"/>
              </a:spcBef>
              <a:spcAft>
                <a:spcPts val="0"/>
              </a:spcAft>
              <a:buClr>
                <a:schemeClr val="dk1"/>
              </a:buClr>
              <a:buSzPts val="2400"/>
              <a:buNone/>
            </a:pPr>
            <a:r>
              <a:rPr lang="en-IN" dirty="0"/>
              <a:t>After </a:t>
            </a:r>
            <a:r>
              <a:rPr lang="en-IN" dirty="0" err="1"/>
              <a:t>i</a:t>
            </a:r>
            <a:r>
              <a:rPr lang="en-IN" dirty="0"/>
              <a:t> RTTs, </a:t>
            </a:r>
            <a:r>
              <a:rPr lang="en-IN" dirty="0" err="1"/>
              <a:t>cwnd</a:t>
            </a:r>
            <a:r>
              <a:rPr lang="en-IN" dirty="0"/>
              <a:t> = 6 MSS</a:t>
            </a:r>
          </a:p>
          <a:p>
            <a:pPr marL="457200" lvl="1" indent="0" algn="just">
              <a:buSzPts val="2400"/>
              <a:buNone/>
            </a:pPr>
            <a:r>
              <a:rPr lang="en-IN" dirty="0"/>
              <a:t>	 i+1  RTTs, </a:t>
            </a:r>
            <a:r>
              <a:rPr lang="en-IN" dirty="0" err="1"/>
              <a:t>cwnd</a:t>
            </a:r>
            <a:r>
              <a:rPr lang="en-IN" dirty="0"/>
              <a:t> = 7 MSS</a:t>
            </a:r>
          </a:p>
          <a:p>
            <a:pPr marL="457200" lvl="1" indent="0" algn="just">
              <a:buSzPts val="2400"/>
              <a:buNone/>
            </a:pPr>
            <a:r>
              <a:rPr lang="en-IN" dirty="0"/>
              <a:t>	    …………….</a:t>
            </a:r>
          </a:p>
          <a:p>
            <a:pPr marL="457200" lvl="1" indent="0" algn="just">
              <a:buSzPts val="2400"/>
              <a:buNone/>
            </a:pPr>
            <a:r>
              <a:rPr lang="en-IN" dirty="0"/>
              <a:t>After i+6  RTTs, </a:t>
            </a:r>
            <a:r>
              <a:rPr lang="en-IN" dirty="0" err="1"/>
              <a:t>cwnd</a:t>
            </a:r>
            <a:r>
              <a:rPr lang="en-IN" dirty="0"/>
              <a:t> = 12 MSS</a:t>
            </a:r>
          </a:p>
          <a:p>
            <a:pPr marL="457200" lvl="1" indent="0" algn="just">
              <a:buSzPts val="2400"/>
              <a:buNone/>
            </a:pPr>
            <a:r>
              <a:rPr lang="en-IN" dirty="0"/>
              <a:t>It takes 6 RTT for </a:t>
            </a:r>
            <a:r>
              <a:rPr lang="en-IN" dirty="0" err="1"/>
              <a:t>cwnd</a:t>
            </a:r>
            <a:r>
              <a:rPr lang="en-IN" dirty="0"/>
              <a:t> to increase from 6 MSS to 12 MSS</a:t>
            </a:r>
          </a:p>
          <a:p>
            <a:pPr marL="457200" lvl="1" indent="0" algn="just">
              <a:buSzPts val="2400"/>
              <a:buNone/>
            </a:pPr>
            <a:endParaRPr lang="en-IN" dirty="0"/>
          </a:p>
          <a:p>
            <a:pPr marL="457200" lvl="1" indent="0" algn="just">
              <a:buSzPts val="2400"/>
              <a:buNone/>
            </a:pPr>
            <a:endParaRPr lang="en-IN" dirty="0"/>
          </a:p>
          <a:p>
            <a:pPr marL="457200" lvl="1" indent="0" algn="just" rtl="0">
              <a:lnSpc>
                <a:spcPct val="90000"/>
              </a:lnSpc>
              <a:spcBef>
                <a:spcPts val="500"/>
              </a:spcBef>
              <a:spcAft>
                <a:spcPts val="0"/>
              </a:spcAft>
              <a:buClr>
                <a:schemeClr val="dk1"/>
              </a:buClr>
              <a:buSzPts val="2400"/>
              <a:buNone/>
            </a:pPr>
            <a:endParaRPr dirty="0"/>
          </a:p>
        </p:txBody>
      </p:sp>
      <p:sp>
        <p:nvSpPr>
          <p:cNvPr id="117" name="Google Shape;11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18</a:t>
            </a:fld>
            <a:endParaRPr/>
          </a:p>
        </p:txBody>
      </p:sp>
      <p:cxnSp>
        <p:nvCxnSpPr>
          <p:cNvPr id="118" name="Google Shape;118;p3"/>
          <p:cNvCxnSpPr/>
          <p:nvPr/>
        </p:nvCxnSpPr>
        <p:spPr>
          <a:xfrm>
            <a:off x="-8280" y="1057680"/>
            <a:ext cx="9930202" cy="0"/>
          </a:xfrm>
          <a:prstGeom prst="straightConnector1">
            <a:avLst/>
          </a:prstGeom>
          <a:noFill/>
          <a:ln w="38150" cap="flat" cmpd="sng">
            <a:solidFill>
              <a:srgbClr val="C55A11"/>
            </a:solidFill>
            <a:prstDash val="solid"/>
            <a:miter lim="8000"/>
            <a:headEnd type="none" w="sm" len="sm"/>
            <a:tailEnd type="none" w="sm" len="sm"/>
          </a:ln>
        </p:spPr>
      </p:cxnSp>
      <p:sp>
        <p:nvSpPr>
          <p:cNvPr id="119" name="Google Shape;119;p3"/>
          <p:cNvSpPr/>
          <p:nvPr/>
        </p:nvSpPr>
        <p:spPr>
          <a:xfrm>
            <a:off x="393120" y="225065"/>
            <a:ext cx="749700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a:solidFill>
                  <a:srgbClr val="2F5597"/>
                </a:solidFill>
                <a:latin typeface="Calibri"/>
                <a:ea typeface="Calibri"/>
                <a:cs typeface="Calibri"/>
                <a:sym typeface="Calibri"/>
              </a:rPr>
              <a:t>COMPUTER COMMUNICATION NETWORKS</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body" idx="1"/>
          </p:nvPr>
        </p:nvSpPr>
        <p:spPr>
          <a:xfrm>
            <a:off x="567521" y="1230515"/>
            <a:ext cx="10786279" cy="4953000"/>
          </a:xfrm>
          <a:prstGeom prst="rect">
            <a:avLst/>
          </a:prstGeom>
          <a:noFill/>
          <a:ln>
            <a:noFill/>
          </a:ln>
        </p:spPr>
        <p:txBody>
          <a:bodyPr spcFirstLastPara="1" wrap="square" lIns="91425" tIns="45700" rIns="91425" bIns="45700" anchor="t" anchorCtr="0">
            <a:normAutofit/>
          </a:bodyPr>
          <a:lstStyle/>
          <a:p>
            <a:pPr marL="457200" lvl="1" indent="0" algn="just" rtl="0">
              <a:lnSpc>
                <a:spcPct val="90000"/>
              </a:lnSpc>
              <a:spcBef>
                <a:spcPts val="500"/>
              </a:spcBef>
              <a:spcAft>
                <a:spcPts val="0"/>
              </a:spcAft>
              <a:buClr>
                <a:schemeClr val="dk1"/>
              </a:buClr>
              <a:buSzPts val="2400"/>
              <a:buNone/>
            </a:pPr>
            <a:r>
              <a:rPr lang="en-US" dirty="0"/>
              <a:t>(part B) </a:t>
            </a:r>
            <a:endParaRPr lang="en-IN" dirty="0"/>
          </a:p>
          <a:p>
            <a:pPr marL="685800" lvl="1" indent="-228600" algn="just" rtl="0">
              <a:lnSpc>
                <a:spcPct val="90000"/>
              </a:lnSpc>
              <a:spcBef>
                <a:spcPts val="500"/>
              </a:spcBef>
              <a:spcAft>
                <a:spcPts val="0"/>
              </a:spcAft>
              <a:buClr>
                <a:schemeClr val="dk1"/>
              </a:buClr>
              <a:buSzPts val="2400"/>
              <a:buChar char="•"/>
            </a:pPr>
            <a:endParaRPr lang="en-IN" dirty="0"/>
          </a:p>
          <a:p>
            <a:pPr marL="457200" lvl="1" indent="0" algn="just" rtl="0">
              <a:lnSpc>
                <a:spcPct val="90000"/>
              </a:lnSpc>
              <a:spcBef>
                <a:spcPts val="500"/>
              </a:spcBef>
              <a:spcAft>
                <a:spcPts val="0"/>
              </a:spcAft>
              <a:buClr>
                <a:schemeClr val="dk1"/>
              </a:buClr>
              <a:buSzPts val="2400"/>
              <a:buNone/>
            </a:pPr>
            <a:r>
              <a:rPr lang="en-IN" dirty="0"/>
              <a:t>At beginning, </a:t>
            </a:r>
            <a:r>
              <a:rPr lang="en-IN" dirty="0" err="1"/>
              <a:t>cwnd</a:t>
            </a:r>
            <a:r>
              <a:rPr lang="en-IN" dirty="0"/>
              <a:t> = 1 MSS, 1</a:t>
            </a:r>
            <a:r>
              <a:rPr lang="en-IN" baseline="30000" dirty="0"/>
              <a:t>st</a:t>
            </a:r>
            <a:r>
              <a:rPr lang="en-IN" dirty="0"/>
              <a:t> segment sent</a:t>
            </a:r>
          </a:p>
          <a:p>
            <a:pPr marL="457200" lvl="1" indent="0" algn="just" rtl="0">
              <a:lnSpc>
                <a:spcPct val="90000"/>
              </a:lnSpc>
              <a:spcBef>
                <a:spcPts val="500"/>
              </a:spcBef>
              <a:spcAft>
                <a:spcPts val="0"/>
              </a:spcAft>
              <a:buClr>
                <a:schemeClr val="dk1"/>
              </a:buClr>
              <a:buSzPts val="2400"/>
              <a:buNone/>
            </a:pPr>
            <a:r>
              <a:rPr lang="en-IN" dirty="0"/>
              <a:t>After 1 RTT, </a:t>
            </a:r>
            <a:r>
              <a:rPr lang="en-IN" dirty="0" err="1"/>
              <a:t>cwnd</a:t>
            </a:r>
            <a:r>
              <a:rPr lang="en-IN" dirty="0"/>
              <a:t> = 2 MSS, 2</a:t>
            </a:r>
            <a:r>
              <a:rPr lang="en-IN" baseline="30000" dirty="0"/>
              <a:t>nd</a:t>
            </a:r>
            <a:r>
              <a:rPr lang="en-IN" dirty="0"/>
              <a:t> and 3</a:t>
            </a:r>
            <a:r>
              <a:rPr lang="en-IN" baseline="30000" dirty="0"/>
              <a:t>rd</a:t>
            </a:r>
            <a:r>
              <a:rPr lang="en-IN" dirty="0"/>
              <a:t> segments sent</a:t>
            </a:r>
          </a:p>
          <a:p>
            <a:pPr marL="457200" lvl="1" indent="0" algn="just" rtl="0">
              <a:lnSpc>
                <a:spcPct val="90000"/>
              </a:lnSpc>
              <a:spcBef>
                <a:spcPts val="500"/>
              </a:spcBef>
              <a:spcAft>
                <a:spcPts val="0"/>
              </a:spcAft>
              <a:buClr>
                <a:schemeClr val="dk1"/>
              </a:buClr>
              <a:buSzPts val="2400"/>
              <a:buNone/>
            </a:pPr>
            <a:r>
              <a:rPr lang="en-IN" dirty="0"/>
              <a:t>After 2 RTTs, </a:t>
            </a:r>
            <a:r>
              <a:rPr lang="en-IN" dirty="0" err="1"/>
              <a:t>cwnd</a:t>
            </a:r>
            <a:r>
              <a:rPr lang="en-IN" dirty="0"/>
              <a:t> =  3 MSS, 4</a:t>
            </a:r>
            <a:r>
              <a:rPr lang="en-IN" baseline="30000" dirty="0"/>
              <a:t>th</a:t>
            </a:r>
            <a:r>
              <a:rPr lang="en-IN" dirty="0"/>
              <a:t> and 5</a:t>
            </a:r>
            <a:r>
              <a:rPr lang="en-IN" baseline="30000" dirty="0"/>
              <a:t>th</a:t>
            </a:r>
            <a:r>
              <a:rPr lang="en-IN" dirty="0"/>
              <a:t> segments sent</a:t>
            </a:r>
          </a:p>
          <a:p>
            <a:pPr marL="457200" lvl="1" indent="0" algn="just" rtl="0">
              <a:lnSpc>
                <a:spcPct val="90000"/>
              </a:lnSpc>
              <a:spcBef>
                <a:spcPts val="500"/>
              </a:spcBef>
              <a:spcAft>
                <a:spcPts val="0"/>
              </a:spcAft>
              <a:buClr>
                <a:schemeClr val="dk1"/>
              </a:buClr>
              <a:buSzPts val="2400"/>
              <a:buNone/>
            </a:pPr>
            <a:r>
              <a:rPr lang="en-IN" dirty="0"/>
              <a:t>After 3 RTTs, </a:t>
            </a:r>
            <a:r>
              <a:rPr lang="en-IN" dirty="0" err="1"/>
              <a:t>cwnd</a:t>
            </a:r>
            <a:r>
              <a:rPr lang="en-IN" dirty="0"/>
              <a:t> = 4 MSS, 6</a:t>
            </a:r>
            <a:r>
              <a:rPr lang="en-IN" baseline="30000" dirty="0"/>
              <a:t>th</a:t>
            </a:r>
            <a:r>
              <a:rPr lang="en-IN" dirty="0"/>
              <a:t>, 7</a:t>
            </a:r>
            <a:r>
              <a:rPr lang="en-IN" baseline="30000" dirty="0"/>
              <a:t>th</a:t>
            </a:r>
            <a:r>
              <a:rPr lang="en-IN" dirty="0"/>
              <a:t>, 8</a:t>
            </a:r>
            <a:r>
              <a:rPr lang="en-IN" baseline="30000" dirty="0"/>
              <a:t>th</a:t>
            </a:r>
            <a:r>
              <a:rPr lang="en-IN" dirty="0"/>
              <a:t>, 9</a:t>
            </a:r>
            <a:r>
              <a:rPr lang="en-IN" baseline="30000" dirty="0"/>
              <a:t>th</a:t>
            </a:r>
            <a:r>
              <a:rPr lang="en-IN" dirty="0"/>
              <a:t> segments sent</a:t>
            </a:r>
          </a:p>
          <a:p>
            <a:pPr marL="457200" lvl="1" indent="0" algn="just" rtl="0">
              <a:lnSpc>
                <a:spcPct val="90000"/>
              </a:lnSpc>
              <a:spcBef>
                <a:spcPts val="500"/>
              </a:spcBef>
              <a:spcAft>
                <a:spcPts val="0"/>
              </a:spcAft>
              <a:buClr>
                <a:schemeClr val="dk1"/>
              </a:buClr>
              <a:buSzPts val="2400"/>
              <a:buNone/>
            </a:pPr>
            <a:r>
              <a:rPr lang="en-IN" dirty="0"/>
              <a:t>After 4 RTTs, </a:t>
            </a:r>
            <a:r>
              <a:rPr lang="en-IN" dirty="0" err="1"/>
              <a:t>cwnd</a:t>
            </a:r>
            <a:r>
              <a:rPr lang="en-IN" dirty="0"/>
              <a:t> = 5 MSS, 10</a:t>
            </a:r>
            <a:r>
              <a:rPr lang="en-IN" baseline="30000" dirty="0"/>
              <a:t>th</a:t>
            </a:r>
            <a:r>
              <a:rPr lang="en-IN" dirty="0"/>
              <a:t>, 11</a:t>
            </a:r>
            <a:r>
              <a:rPr lang="en-IN" baseline="30000" dirty="0"/>
              <a:t>th</a:t>
            </a:r>
            <a:r>
              <a:rPr lang="en-IN" dirty="0"/>
              <a:t>, 12</a:t>
            </a:r>
            <a:r>
              <a:rPr lang="en-IN" baseline="30000" dirty="0"/>
              <a:t>th</a:t>
            </a:r>
            <a:r>
              <a:rPr lang="en-IN" dirty="0"/>
              <a:t>, 13</a:t>
            </a:r>
            <a:r>
              <a:rPr lang="en-IN" baseline="30000" dirty="0"/>
              <a:t>th, </a:t>
            </a:r>
            <a:r>
              <a:rPr lang="en-IN" dirty="0"/>
              <a:t>14</a:t>
            </a:r>
            <a:r>
              <a:rPr lang="en-IN" baseline="30000" dirty="0"/>
              <a:t>th </a:t>
            </a:r>
            <a:r>
              <a:rPr lang="en-IN" dirty="0"/>
              <a:t> segments sent</a:t>
            </a:r>
          </a:p>
          <a:p>
            <a:pPr marL="457200" lvl="1" indent="0" algn="just">
              <a:buSzPts val="2400"/>
              <a:buNone/>
            </a:pPr>
            <a:r>
              <a:rPr lang="en-IN" dirty="0"/>
              <a:t>	    …………….</a:t>
            </a:r>
          </a:p>
          <a:p>
            <a:pPr marL="457200" lvl="1" indent="0" algn="just">
              <a:buSzPts val="2400"/>
              <a:buNone/>
            </a:pPr>
            <a:r>
              <a:rPr lang="en-IN" dirty="0"/>
              <a:t>It took 1 RTT to transmit from the 6</a:t>
            </a:r>
            <a:r>
              <a:rPr lang="en-IN" baseline="30000" dirty="0"/>
              <a:t>th</a:t>
            </a:r>
            <a:r>
              <a:rPr lang="en-IN" dirty="0"/>
              <a:t> segment to 12</a:t>
            </a:r>
            <a:r>
              <a:rPr lang="en-IN" baseline="30000" dirty="0"/>
              <a:t>th</a:t>
            </a:r>
            <a:r>
              <a:rPr lang="en-IN" dirty="0"/>
              <a:t> segment</a:t>
            </a:r>
          </a:p>
          <a:p>
            <a:pPr marL="457200" lvl="1" indent="0" algn="just">
              <a:buSzPts val="2400"/>
              <a:buNone/>
            </a:pPr>
            <a:endParaRPr lang="en-IN" dirty="0"/>
          </a:p>
          <a:p>
            <a:pPr marL="457200" lvl="1" indent="0" algn="just">
              <a:buSzPts val="2400"/>
              <a:buNone/>
            </a:pPr>
            <a:endParaRPr lang="en-IN" dirty="0"/>
          </a:p>
          <a:p>
            <a:pPr marL="457200" lvl="1" indent="0" algn="just" rtl="0">
              <a:lnSpc>
                <a:spcPct val="90000"/>
              </a:lnSpc>
              <a:spcBef>
                <a:spcPts val="500"/>
              </a:spcBef>
              <a:spcAft>
                <a:spcPts val="0"/>
              </a:spcAft>
              <a:buClr>
                <a:schemeClr val="dk1"/>
              </a:buClr>
              <a:buSzPts val="2400"/>
              <a:buNone/>
            </a:pPr>
            <a:endParaRPr dirty="0"/>
          </a:p>
        </p:txBody>
      </p:sp>
      <p:sp>
        <p:nvSpPr>
          <p:cNvPr id="117" name="Google Shape;117;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19</a:t>
            </a:fld>
            <a:endParaRPr/>
          </a:p>
        </p:txBody>
      </p:sp>
      <p:cxnSp>
        <p:nvCxnSpPr>
          <p:cNvPr id="118" name="Google Shape;118;p3"/>
          <p:cNvCxnSpPr/>
          <p:nvPr/>
        </p:nvCxnSpPr>
        <p:spPr>
          <a:xfrm>
            <a:off x="-8280" y="1057680"/>
            <a:ext cx="9930202" cy="0"/>
          </a:xfrm>
          <a:prstGeom prst="straightConnector1">
            <a:avLst/>
          </a:prstGeom>
          <a:noFill/>
          <a:ln w="38150" cap="flat" cmpd="sng">
            <a:solidFill>
              <a:srgbClr val="C55A11"/>
            </a:solidFill>
            <a:prstDash val="solid"/>
            <a:miter lim="8000"/>
            <a:headEnd type="none" w="sm" len="sm"/>
            <a:tailEnd type="none" w="sm" len="sm"/>
          </a:ln>
        </p:spPr>
      </p:cxnSp>
      <p:sp>
        <p:nvSpPr>
          <p:cNvPr id="119" name="Google Shape;119;p3"/>
          <p:cNvSpPr/>
          <p:nvPr/>
        </p:nvSpPr>
        <p:spPr>
          <a:xfrm>
            <a:off x="393120" y="225065"/>
            <a:ext cx="749700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a:solidFill>
                  <a:srgbClr val="2F5597"/>
                </a:solidFill>
                <a:latin typeface="Calibri"/>
                <a:ea typeface="Calibri"/>
                <a:cs typeface="Calibri"/>
                <a:sym typeface="Calibri"/>
              </a:rPr>
              <a:t>COMPUTER COMMUNICATION NETWORKS</a:t>
            </a: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476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
          <p:cNvSpPr/>
          <p:nvPr/>
        </p:nvSpPr>
        <p:spPr>
          <a:xfrm>
            <a:off x="599040" y="1801800"/>
            <a:ext cx="9461280" cy="639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600" b="1" i="0" u="none" strike="noStrike" cap="none">
                <a:solidFill>
                  <a:srgbClr val="000000"/>
                </a:solidFill>
                <a:latin typeface="Calibri"/>
                <a:ea typeface="Calibri"/>
                <a:cs typeface="Calibri"/>
                <a:sym typeface="Calibri"/>
              </a:rPr>
              <a:t>COMPUTER COMMUNICATION NETWORKS</a:t>
            </a:r>
            <a:endParaRPr sz="1800" b="0" i="0" u="none" strike="noStrike" cap="none">
              <a:solidFill>
                <a:schemeClr val="dk1"/>
              </a:solidFill>
              <a:latin typeface="Calibri"/>
              <a:ea typeface="Calibri"/>
              <a:cs typeface="Calibri"/>
              <a:sym typeface="Calibri"/>
            </a:endParaRPr>
          </a:p>
        </p:txBody>
      </p:sp>
      <p:sp>
        <p:nvSpPr>
          <p:cNvPr id="105" name="Google Shape;105;p2"/>
          <p:cNvSpPr/>
          <p:nvPr/>
        </p:nvSpPr>
        <p:spPr>
          <a:xfrm>
            <a:off x="599040" y="2866460"/>
            <a:ext cx="7497000" cy="639000"/>
          </a:xfrm>
          <a:prstGeom prst="rect">
            <a:avLst/>
          </a:prstGeom>
          <a:noFill/>
          <a:ln>
            <a:noFill/>
          </a:ln>
        </p:spPr>
        <p:txBody>
          <a:bodyPr spcFirstLastPara="1" wrap="square" lIns="90000" tIns="45000" rIns="90000" bIns="45000" anchor="t" anchorCtr="0">
            <a:noAutofit/>
          </a:bodyPr>
          <a:lstStyle/>
          <a:p>
            <a:pPr marL="0" marR="0" lvl="0" indent="0" algn="l" rtl="0">
              <a:spcBef>
                <a:spcPts val="0"/>
              </a:spcBef>
              <a:spcAft>
                <a:spcPts val="0"/>
              </a:spcAft>
              <a:buNone/>
            </a:pPr>
            <a:r>
              <a:rPr lang="en-US" sz="3600" b="1" i="0" u="none" strike="noStrike" cap="none" dirty="0">
                <a:solidFill>
                  <a:schemeClr val="dk2"/>
                </a:solidFill>
                <a:latin typeface="Calibri"/>
                <a:ea typeface="Calibri"/>
                <a:cs typeface="Calibri"/>
                <a:sym typeface="Calibri"/>
              </a:rPr>
              <a:t>Unit 2 – Numerical Problems</a:t>
            </a:r>
            <a:endParaRPr sz="1800" dirty="0">
              <a:solidFill>
                <a:schemeClr val="dk2"/>
              </a:solidFill>
              <a:latin typeface="Calibri"/>
              <a:ea typeface="Calibri"/>
              <a:cs typeface="Calibri"/>
              <a:sym typeface="Calibri"/>
            </a:endParaRPr>
          </a:p>
        </p:txBody>
      </p:sp>
      <p:sp>
        <p:nvSpPr>
          <p:cNvPr id="106" name="Google Shape;106;p2"/>
          <p:cNvSpPr/>
          <p:nvPr/>
        </p:nvSpPr>
        <p:spPr>
          <a:xfrm>
            <a:off x="599040" y="5489640"/>
            <a:ext cx="749700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400" b="1" dirty="0">
                <a:solidFill>
                  <a:srgbClr val="000000"/>
                </a:solidFill>
                <a:latin typeface="Calibri"/>
                <a:ea typeface="Calibri"/>
                <a:cs typeface="Calibri"/>
                <a:sym typeface="Calibri"/>
              </a:rPr>
              <a:t>Dr. Arpita Thakre</a:t>
            </a:r>
            <a:endParaRPr sz="1800" dirty="0">
              <a:solidFill>
                <a:schemeClr val="dk1"/>
              </a:solidFill>
              <a:latin typeface="Calibri"/>
              <a:ea typeface="Calibri"/>
              <a:cs typeface="Calibri"/>
              <a:sym typeface="Calibri"/>
            </a:endParaRPr>
          </a:p>
        </p:txBody>
      </p:sp>
      <p:sp>
        <p:nvSpPr>
          <p:cNvPr id="107" name="Google Shape;107;p2"/>
          <p:cNvSpPr/>
          <p:nvPr/>
        </p:nvSpPr>
        <p:spPr>
          <a:xfrm>
            <a:off x="599040" y="5887440"/>
            <a:ext cx="7497000" cy="39528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000">
                <a:solidFill>
                  <a:srgbClr val="000000"/>
                </a:solidFill>
                <a:latin typeface="Calibri"/>
                <a:ea typeface="Calibri"/>
                <a:cs typeface="Calibri"/>
                <a:sym typeface="Calibri"/>
              </a:rPr>
              <a:t>Department of Electronics and Communication Engineering</a:t>
            </a:r>
            <a:endParaRPr sz="1800">
              <a:solidFill>
                <a:schemeClr val="dk1"/>
              </a:solidFill>
              <a:latin typeface="Calibri"/>
              <a:ea typeface="Calibri"/>
              <a:cs typeface="Calibri"/>
              <a:sym typeface="Calibri"/>
            </a:endParaRPr>
          </a:p>
        </p:txBody>
      </p:sp>
      <p:sp>
        <p:nvSpPr>
          <p:cNvPr id="108" name="Google Shape;108;p2"/>
          <p:cNvSpPr/>
          <p:nvPr/>
        </p:nvSpPr>
        <p:spPr>
          <a:xfrm rot="5400000">
            <a:off x="824400" y="6011280"/>
            <a:ext cx="45360" cy="1066680"/>
          </a:xfrm>
          <a:prstGeom prst="rect">
            <a:avLst/>
          </a:prstGeom>
          <a:solidFill>
            <a:srgbClr val="F4B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rot="10800000">
            <a:off x="314280" y="5490000"/>
            <a:ext cx="45360" cy="1066680"/>
          </a:xfrm>
          <a:prstGeom prst="rect">
            <a:avLst/>
          </a:prstGeom>
          <a:solidFill>
            <a:srgbClr val="F4B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0" name="Google Shape;110;p2"/>
          <p:cNvCxnSpPr/>
          <p:nvPr/>
        </p:nvCxnSpPr>
        <p:spPr>
          <a:xfrm>
            <a:off x="813006" y="2532064"/>
            <a:ext cx="7947290" cy="19616"/>
          </a:xfrm>
          <a:prstGeom prst="straightConnector1">
            <a:avLst/>
          </a:prstGeom>
          <a:noFill/>
          <a:ln w="38150" cap="flat" cmpd="sng">
            <a:solidFill>
              <a:srgbClr val="DFA267"/>
            </a:solidFill>
            <a:prstDash val="solid"/>
            <a:miter lim="8000"/>
            <a:headEnd type="none" w="sm" len="sm"/>
            <a:tailEnd type="none" w="sm" len="sm"/>
          </a:ln>
        </p:spPr>
      </p:cxnSp>
      <p:pic>
        <p:nvPicPr>
          <p:cNvPr id="111" name="Google Shape;111;p2"/>
          <p:cNvPicPr preferRelativeResize="0"/>
          <p:nvPr/>
        </p:nvPicPr>
        <p:blipFill rotWithShape="1">
          <a:blip r:embed="rId3">
            <a:alphaModFix/>
          </a:blip>
          <a:srcRect/>
          <a:stretch/>
        </p:blipFill>
        <p:spPr>
          <a:xfrm>
            <a:off x="10659600" y="469800"/>
            <a:ext cx="933120" cy="1398600"/>
          </a:xfrm>
          <a:prstGeom prst="rect">
            <a:avLst/>
          </a:prstGeom>
          <a:noFill/>
          <a:ln>
            <a:noFill/>
          </a:ln>
        </p:spPr>
      </p:pic>
      <p:sp>
        <p:nvSpPr>
          <p:cNvPr id="112" name="Google Shape;112;p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p:cNvSpPr txBox="1">
            <a:spLocks noGrp="1"/>
          </p:cNvSpPr>
          <p:nvPr>
            <p:ph type="body" idx="1"/>
          </p:nvPr>
        </p:nvSpPr>
        <p:spPr>
          <a:xfrm>
            <a:off x="255419" y="1403350"/>
            <a:ext cx="9762037" cy="49530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400"/>
              <a:buNone/>
            </a:pPr>
            <a:r>
              <a:rPr lang="en-IN" sz="2400" dirty="0"/>
              <a:t>(11) Consider 4 packets, each having 100 bytes, are transmitted by host A to host B using </a:t>
            </a:r>
            <a:r>
              <a:rPr lang="en-IN" sz="2400" b="1" dirty="0"/>
              <a:t>TCP Reno</a:t>
            </a:r>
            <a:r>
              <a:rPr lang="en-IN" sz="2400" dirty="0"/>
              <a:t>. Assume TCP connection was already complete. Let the sequence numbers of host A and host B to be 1 and 1000 respectively, for subsequent communication. Sequence numbers from B to A can be ignored.</a:t>
            </a:r>
            <a:endParaRPr dirty="0"/>
          </a:p>
          <a:p>
            <a:pPr marL="685800" lvl="1" indent="-228600" algn="just" rtl="0">
              <a:lnSpc>
                <a:spcPct val="90000"/>
              </a:lnSpc>
              <a:spcBef>
                <a:spcPts val="500"/>
              </a:spcBef>
              <a:spcAft>
                <a:spcPts val="0"/>
              </a:spcAft>
              <a:buClr>
                <a:schemeClr val="dk1"/>
              </a:buClr>
              <a:buSzPts val="2400"/>
              <a:buChar char="•"/>
            </a:pPr>
            <a:r>
              <a:rPr lang="en-IN" dirty="0"/>
              <a:t>Suppose second packet is corrupted during transmission but others are received correctly by host B. Draw a timing diagram including the retransmissions. Assume retransmissions are successful. Timing diagram must depict sequence number and acknowledgement number for each packet transaction.</a:t>
            </a:r>
            <a:endParaRPr dirty="0"/>
          </a:p>
        </p:txBody>
      </p:sp>
      <p:sp>
        <p:nvSpPr>
          <p:cNvPr id="137" name="Google Shape;137;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20</a:t>
            </a:fld>
            <a:endParaRPr/>
          </a:p>
        </p:txBody>
      </p:sp>
      <p:cxnSp>
        <p:nvCxnSpPr>
          <p:cNvPr id="138" name="Google Shape;138;p4"/>
          <p:cNvCxnSpPr/>
          <p:nvPr/>
        </p:nvCxnSpPr>
        <p:spPr>
          <a:xfrm>
            <a:off x="-8280" y="1057680"/>
            <a:ext cx="9930202" cy="0"/>
          </a:xfrm>
          <a:prstGeom prst="straightConnector1">
            <a:avLst/>
          </a:prstGeom>
          <a:noFill/>
          <a:ln w="38150" cap="flat" cmpd="sng">
            <a:solidFill>
              <a:srgbClr val="C55A11"/>
            </a:solidFill>
            <a:prstDash val="solid"/>
            <a:miter lim="8000"/>
            <a:headEnd type="none" w="sm" len="sm"/>
            <a:tailEnd type="none" w="sm" len="sm"/>
          </a:ln>
        </p:spPr>
      </p:cxnSp>
      <p:sp>
        <p:nvSpPr>
          <p:cNvPr id="139" name="Google Shape;139;p4"/>
          <p:cNvSpPr/>
          <p:nvPr/>
        </p:nvSpPr>
        <p:spPr>
          <a:xfrm>
            <a:off x="393120" y="225065"/>
            <a:ext cx="749700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a:solidFill>
                  <a:srgbClr val="2F5597"/>
                </a:solidFill>
                <a:latin typeface="Calibri"/>
                <a:ea typeface="Calibri"/>
                <a:cs typeface="Calibri"/>
                <a:sym typeface="Calibri"/>
              </a:rPr>
              <a:t>COMPUTER COMMUNICATION NETWORKS</a:t>
            </a:r>
            <a:endParaRPr sz="1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bac9bf1d92_0_77"/>
          <p:cNvSpPr txBox="1">
            <a:spLocks noGrp="1"/>
          </p:cNvSpPr>
          <p:nvPr>
            <p:ph type="body" idx="1"/>
          </p:nvPr>
        </p:nvSpPr>
        <p:spPr>
          <a:xfrm>
            <a:off x="393125" y="1132925"/>
            <a:ext cx="1343400" cy="3651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None/>
            </a:pPr>
            <a:r>
              <a:rPr lang="en-IN" sz="2400" b="1" i="1">
                <a:solidFill>
                  <a:srgbClr val="073763"/>
                </a:solidFill>
              </a:rPr>
              <a:t>Solution:</a:t>
            </a:r>
            <a:endParaRPr b="1" i="1">
              <a:solidFill>
                <a:srgbClr val="073763"/>
              </a:solidFill>
            </a:endParaRPr>
          </a:p>
        </p:txBody>
      </p:sp>
      <p:sp>
        <p:nvSpPr>
          <p:cNvPr id="147" name="Google Shape;147;gbac9bf1d92_0_7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21</a:t>
            </a:fld>
            <a:endParaRPr/>
          </a:p>
        </p:txBody>
      </p:sp>
      <p:cxnSp>
        <p:nvCxnSpPr>
          <p:cNvPr id="148" name="Google Shape;148;gbac9bf1d92_0_77"/>
          <p:cNvCxnSpPr/>
          <p:nvPr/>
        </p:nvCxnSpPr>
        <p:spPr>
          <a:xfrm>
            <a:off x="-8280" y="1057680"/>
            <a:ext cx="9930300" cy="0"/>
          </a:xfrm>
          <a:prstGeom prst="straightConnector1">
            <a:avLst/>
          </a:prstGeom>
          <a:noFill/>
          <a:ln w="38150" cap="flat" cmpd="sng">
            <a:solidFill>
              <a:srgbClr val="C55A11"/>
            </a:solidFill>
            <a:prstDash val="solid"/>
            <a:miter lim="8000"/>
            <a:headEnd type="none" w="sm" len="sm"/>
            <a:tailEnd type="none" w="sm" len="sm"/>
          </a:ln>
        </p:spPr>
      </p:cxnSp>
      <p:sp>
        <p:nvSpPr>
          <p:cNvPr id="149" name="Google Shape;149;gbac9bf1d92_0_77"/>
          <p:cNvSpPr/>
          <p:nvPr/>
        </p:nvSpPr>
        <p:spPr>
          <a:xfrm>
            <a:off x="393120" y="225065"/>
            <a:ext cx="74970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a:solidFill>
                  <a:srgbClr val="2F5597"/>
                </a:solidFill>
                <a:latin typeface="Calibri"/>
                <a:ea typeface="Calibri"/>
                <a:cs typeface="Calibri"/>
                <a:sym typeface="Calibri"/>
              </a:rPr>
              <a:t>COMPUTER COMMUNICATION NETWORKS</a:t>
            </a:r>
            <a:endParaRPr sz="1800">
              <a:solidFill>
                <a:schemeClr val="dk1"/>
              </a:solidFill>
              <a:latin typeface="Calibri"/>
              <a:ea typeface="Calibri"/>
              <a:cs typeface="Calibri"/>
              <a:sym typeface="Calibri"/>
            </a:endParaRPr>
          </a:p>
        </p:txBody>
      </p:sp>
      <p:cxnSp>
        <p:nvCxnSpPr>
          <p:cNvPr id="151" name="Google Shape;151;gbac9bf1d92_0_77"/>
          <p:cNvCxnSpPr/>
          <p:nvPr/>
        </p:nvCxnSpPr>
        <p:spPr>
          <a:xfrm>
            <a:off x="3172025" y="1339675"/>
            <a:ext cx="53100" cy="4890900"/>
          </a:xfrm>
          <a:prstGeom prst="straightConnector1">
            <a:avLst/>
          </a:prstGeom>
          <a:noFill/>
          <a:ln w="9525" cap="flat" cmpd="sng">
            <a:solidFill>
              <a:schemeClr val="dk2"/>
            </a:solidFill>
            <a:prstDash val="solid"/>
            <a:round/>
            <a:headEnd type="none" w="med" len="med"/>
            <a:tailEnd type="none" w="med" len="med"/>
          </a:ln>
        </p:spPr>
      </p:cxnSp>
      <p:cxnSp>
        <p:nvCxnSpPr>
          <p:cNvPr id="152" name="Google Shape;152;gbac9bf1d92_0_77"/>
          <p:cNvCxnSpPr/>
          <p:nvPr/>
        </p:nvCxnSpPr>
        <p:spPr>
          <a:xfrm>
            <a:off x="6655975" y="1339675"/>
            <a:ext cx="53100" cy="4890900"/>
          </a:xfrm>
          <a:prstGeom prst="straightConnector1">
            <a:avLst/>
          </a:prstGeom>
          <a:noFill/>
          <a:ln w="9525" cap="flat" cmpd="sng">
            <a:solidFill>
              <a:schemeClr val="dk2"/>
            </a:solidFill>
            <a:prstDash val="solid"/>
            <a:round/>
            <a:headEnd type="none" w="med" len="med"/>
            <a:tailEnd type="none" w="med" len="med"/>
          </a:ln>
        </p:spPr>
      </p:cxnSp>
      <p:cxnSp>
        <p:nvCxnSpPr>
          <p:cNvPr id="153" name="Google Shape;153;gbac9bf1d92_0_77"/>
          <p:cNvCxnSpPr/>
          <p:nvPr/>
        </p:nvCxnSpPr>
        <p:spPr>
          <a:xfrm>
            <a:off x="3189775" y="1453125"/>
            <a:ext cx="3491100" cy="584700"/>
          </a:xfrm>
          <a:prstGeom prst="straightConnector1">
            <a:avLst/>
          </a:prstGeom>
          <a:noFill/>
          <a:ln w="9525" cap="flat" cmpd="sng">
            <a:solidFill>
              <a:schemeClr val="dk2"/>
            </a:solidFill>
            <a:prstDash val="solid"/>
            <a:round/>
            <a:headEnd type="none" w="med" len="med"/>
            <a:tailEnd type="triangle" w="med" len="med"/>
          </a:ln>
        </p:spPr>
      </p:cxnSp>
      <p:cxnSp>
        <p:nvCxnSpPr>
          <p:cNvPr id="154" name="Google Shape;154;gbac9bf1d92_0_77"/>
          <p:cNvCxnSpPr/>
          <p:nvPr/>
        </p:nvCxnSpPr>
        <p:spPr>
          <a:xfrm>
            <a:off x="3189775" y="1729575"/>
            <a:ext cx="3491100" cy="584700"/>
          </a:xfrm>
          <a:prstGeom prst="straightConnector1">
            <a:avLst/>
          </a:prstGeom>
          <a:noFill/>
          <a:ln w="9525" cap="flat" cmpd="sng">
            <a:solidFill>
              <a:schemeClr val="dk2"/>
            </a:solidFill>
            <a:prstDash val="solid"/>
            <a:round/>
            <a:headEnd type="none" w="med" len="med"/>
            <a:tailEnd type="triangle" w="med" len="med"/>
          </a:ln>
        </p:spPr>
      </p:cxnSp>
      <p:cxnSp>
        <p:nvCxnSpPr>
          <p:cNvPr id="155" name="Google Shape;155;gbac9bf1d92_0_77"/>
          <p:cNvCxnSpPr/>
          <p:nvPr/>
        </p:nvCxnSpPr>
        <p:spPr>
          <a:xfrm>
            <a:off x="3211325" y="2037825"/>
            <a:ext cx="3491100" cy="584700"/>
          </a:xfrm>
          <a:prstGeom prst="straightConnector1">
            <a:avLst/>
          </a:prstGeom>
          <a:noFill/>
          <a:ln w="9525" cap="flat" cmpd="sng">
            <a:solidFill>
              <a:schemeClr val="dk2"/>
            </a:solidFill>
            <a:prstDash val="solid"/>
            <a:round/>
            <a:headEnd type="none" w="med" len="med"/>
            <a:tailEnd type="triangle" w="med" len="med"/>
          </a:ln>
        </p:spPr>
      </p:cxnSp>
      <p:cxnSp>
        <p:nvCxnSpPr>
          <p:cNvPr id="156" name="Google Shape;156;gbac9bf1d92_0_77"/>
          <p:cNvCxnSpPr/>
          <p:nvPr/>
        </p:nvCxnSpPr>
        <p:spPr>
          <a:xfrm>
            <a:off x="3211325" y="2314275"/>
            <a:ext cx="3491100" cy="584700"/>
          </a:xfrm>
          <a:prstGeom prst="straightConnector1">
            <a:avLst/>
          </a:prstGeom>
          <a:noFill/>
          <a:ln w="9525" cap="flat" cmpd="sng">
            <a:solidFill>
              <a:schemeClr val="dk2"/>
            </a:solidFill>
            <a:prstDash val="solid"/>
            <a:round/>
            <a:headEnd type="none" w="med" len="med"/>
            <a:tailEnd type="triangle" w="med" len="med"/>
          </a:ln>
        </p:spPr>
      </p:cxnSp>
      <p:cxnSp>
        <p:nvCxnSpPr>
          <p:cNvPr id="157" name="Google Shape;157;gbac9bf1d92_0_77"/>
          <p:cNvCxnSpPr/>
          <p:nvPr/>
        </p:nvCxnSpPr>
        <p:spPr>
          <a:xfrm>
            <a:off x="3211325" y="4029075"/>
            <a:ext cx="3491100" cy="584700"/>
          </a:xfrm>
          <a:prstGeom prst="straightConnector1">
            <a:avLst/>
          </a:prstGeom>
          <a:noFill/>
          <a:ln w="9525" cap="flat" cmpd="sng">
            <a:solidFill>
              <a:schemeClr val="dk2"/>
            </a:solidFill>
            <a:prstDash val="solid"/>
            <a:round/>
            <a:headEnd type="none" w="med" len="med"/>
            <a:tailEnd type="triangle" w="med" len="med"/>
          </a:ln>
        </p:spPr>
      </p:cxnSp>
      <p:cxnSp>
        <p:nvCxnSpPr>
          <p:cNvPr id="158" name="Google Shape;158;gbac9bf1d92_0_77"/>
          <p:cNvCxnSpPr/>
          <p:nvPr/>
        </p:nvCxnSpPr>
        <p:spPr>
          <a:xfrm flipH="1">
            <a:off x="3207475" y="2073350"/>
            <a:ext cx="3455700" cy="832800"/>
          </a:xfrm>
          <a:prstGeom prst="straightConnector1">
            <a:avLst/>
          </a:prstGeom>
          <a:noFill/>
          <a:ln w="9525" cap="flat" cmpd="sng">
            <a:solidFill>
              <a:schemeClr val="dk2"/>
            </a:solidFill>
            <a:prstDash val="solid"/>
            <a:round/>
            <a:headEnd type="none" w="med" len="med"/>
            <a:tailEnd type="triangle" w="med" len="med"/>
          </a:ln>
        </p:spPr>
      </p:cxnSp>
      <p:cxnSp>
        <p:nvCxnSpPr>
          <p:cNvPr id="159" name="Google Shape;159;gbac9bf1d92_0_77"/>
          <p:cNvCxnSpPr>
            <a:cxnSpLocks/>
          </p:cNvCxnSpPr>
          <p:nvPr/>
        </p:nvCxnSpPr>
        <p:spPr>
          <a:xfrm flipH="1">
            <a:off x="3118826" y="2331600"/>
            <a:ext cx="3536999" cy="911399"/>
          </a:xfrm>
          <a:prstGeom prst="straightConnector1">
            <a:avLst/>
          </a:prstGeom>
          <a:noFill/>
          <a:ln w="9525" cap="flat" cmpd="sng">
            <a:solidFill>
              <a:schemeClr val="dk2"/>
            </a:solidFill>
            <a:prstDash val="solid"/>
            <a:round/>
            <a:headEnd type="none" w="med" len="med"/>
            <a:tailEnd type="triangle" w="med" len="med"/>
          </a:ln>
        </p:spPr>
      </p:cxnSp>
      <p:cxnSp>
        <p:nvCxnSpPr>
          <p:cNvPr id="160" name="Google Shape;160;gbac9bf1d92_0_77"/>
          <p:cNvCxnSpPr/>
          <p:nvPr/>
        </p:nvCxnSpPr>
        <p:spPr>
          <a:xfrm flipH="1">
            <a:off x="3154275" y="2640425"/>
            <a:ext cx="3508800" cy="868200"/>
          </a:xfrm>
          <a:prstGeom prst="straightConnector1">
            <a:avLst/>
          </a:prstGeom>
          <a:noFill/>
          <a:ln w="9525" cap="flat" cmpd="sng">
            <a:solidFill>
              <a:schemeClr val="dk2"/>
            </a:solidFill>
            <a:prstDash val="solid"/>
            <a:round/>
            <a:headEnd type="none" w="med" len="med"/>
            <a:tailEnd type="triangle" w="med" len="med"/>
          </a:ln>
        </p:spPr>
      </p:cxnSp>
      <p:cxnSp>
        <p:nvCxnSpPr>
          <p:cNvPr id="161" name="Google Shape;161;gbac9bf1d92_0_77"/>
          <p:cNvCxnSpPr/>
          <p:nvPr/>
        </p:nvCxnSpPr>
        <p:spPr>
          <a:xfrm flipH="1">
            <a:off x="3207350" y="2941675"/>
            <a:ext cx="3438000" cy="797400"/>
          </a:xfrm>
          <a:prstGeom prst="straightConnector1">
            <a:avLst/>
          </a:prstGeom>
          <a:noFill/>
          <a:ln w="9525" cap="flat" cmpd="sng">
            <a:solidFill>
              <a:schemeClr val="dk2"/>
            </a:solidFill>
            <a:prstDash val="solid"/>
            <a:round/>
            <a:headEnd type="none" w="med" len="med"/>
            <a:tailEnd type="triangle" w="med" len="med"/>
          </a:ln>
        </p:spPr>
      </p:cxnSp>
      <p:cxnSp>
        <p:nvCxnSpPr>
          <p:cNvPr id="162" name="Google Shape;162;gbac9bf1d92_0_77"/>
          <p:cNvCxnSpPr/>
          <p:nvPr/>
        </p:nvCxnSpPr>
        <p:spPr>
          <a:xfrm flipH="1">
            <a:off x="3154300" y="4607450"/>
            <a:ext cx="3526500" cy="691200"/>
          </a:xfrm>
          <a:prstGeom prst="straightConnector1">
            <a:avLst/>
          </a:prstGeom>
          <a:noFill/>
          <a:ln w="9525" cap="flat" cmpd="sng">
            <a:solidFill>
              <a:schemeClr val="dk2"/>
            </a:solidFill>
            <a:prstDash val="solid"/>
            <a:round/>
            <a:headEnd type="none" w="med" len="med"/>
            <a:tailEnd type="triangle" w="med" len="med"/>
          </a:ln>
        </p:spPr>
      </p:cxnSp>
      <p:sp>
        <p:nvSpPr>
          <p:cNvPr id="163" name="Google Shape;163;gbac9bf1d92_0_77"/>
          <p:cNvSpPr txBox="1"/>
          <p:nvPr/>
        </p:nvSpPr>
        <p:spPr>
          <a:xfrm rot="748250">
            <a:off x="4164225" y="1365424"/>
            <a:ext cx="868286" cy="40010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dirty="0">
                <a:solidFill>
                  <a:srgbClr val="660000"/>
                </a:solidFill>
                <a:latin typeface="Calibri"/>
                <a:ea typeface="Calibri"/>
                <a:cs typeface="Calibri"/>
                <a:sym typeface="Calibri"/>
              </a:rPr>
              <a:t>(1,1000)</a:t>
            </a:r>
            <a:endParaRPr b="1" dirty="0">
              <a:solidFill>
                <a:srgbClr val="660000"/>
              </a:solidFill>
              <a:latin typeface="Calibri"/>
              <a:ea typeface="Calibri"/>
              <a:cs typeface="Calibri"/>
              <a:sym typeface="Calibri"/>
            </a:endParaRPr>
          </a:p>
        </p:txBody>
      </p:sp>
      <p:sp>
        <p:nvSpPr>
          <p:cNvPr id="164" name="Google Shape;164;gbac9bf1d92_0_77"/>
          <p:cNvSpPr txBox="1"/>
          <p:nvPr/>
        </p:nvSpPr>
        <p:spPr>
          <a:xfrm rot="748465">
            <a:off x="4161933" y="1669947"/>
            <a:ext cx="1062482" cy="40010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rgbClr val="660000"/>
                </a:solidFill>
                <a:latin typeface="Calibri"/>
                <a:ea typeface="Calibri"/>
                <a:cs typeface="Calibri"/>
                <a:sym typeface="Calibri"/>
              </a:rPr>
              <a:t>(101,1000)</a:t>
            </a:r>
            <a:endParaRPr b="1">
              <a:solidFill>
                <a:srgbClr val="660000"/>
              </a:solidFill>
              <a:latin typeface="Calibri"/>
              <a:ea typeface="Calibri"/>
              <a:cs typeface="Calibri"/>
              <a:sym typeface="Calibri"/>
            </a:endParaRPr>
          </a:p>
        </p:txBody>
      </p:sp>
      <p:sp>
        <p:nvSpPr>
          <p:cNvPr id="165" name="Google Shape;165;gbac9bf1d92_0_77"/>
          <p:cNvSpPr txBox="1"/>
          <p:nvPr/>
        </p:nvSpPr>
        <p:spPr>
          <a:xfrm rot="748059">
            <a:off x="4162972" y="1955072"/>
            <a:ext cx="975504" cy="40010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rgbClr val="660000"/>
                </a:solidFill>
                <a:latin typeface="Calibri"/>
                <a:ea typeface="Calibri"/>
                <a:cs typeface="Calibri"/>
                <a:sym typeface="Calibri"/>
              </a:rPr>
              <a:t>(201,1000)</a:t>
            </a:r>
            <a:endParaRPr b="1">
              <a:solidFill>
                <a:srgbClr val="660000"/>
              </a:solidFill>
              <a:latin typeface="Calibri"/>
              <a:ea typeface="Calibri"/>
              <a:cs typeface="Calibri"/>
              <a:sym typeface="Calibri"/>
            </a:endParaRPr>
          </a:p>
        </p:txBody>
      </p:sp>
      <p:sp>
        <p:nvSpPr>
          <p:cNvPr id="166" name="Google Shape;166;gbac9bf1d92_0_77"/>
          <p:cNvSpPr txBox="1"/>
          <p:nvPr/>
        </p:nvSpPr>
        <p:spPr>
          <a:xfrm rot="748320">
            <a:off x="4022696" y="2169372"/>
            <a:ext cx="1148810" cy="40010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rgbClr val="660000"/>
                </a:solidFill>
                <a:latin typeface="Calibri"/>
                <a:ea typeface="Calibri"/>
                <a:cs typeface="Calibri"/>
                <a:sym typeface="Calibri"/>
              </a:rPr>
              <a:t>(301,1000)</a:t>
            </a:r>
            <a:endParaRPr b="1">
              <a:solidFill>
                <a:srgbClr val="660000"/>
              </a:solidFill>
              <a:latin typeface="Calibri"/>
              <a:ea typeface="Calibri"/>
              <a:cs typeface="Calibri"/>
              <a:sym typeface="Calibri"/>
            </a:endParaRPr>
          </a:p>
        </p:txBody>
      </p:sp>
      <p:sp>
        <p:nvSpPr>
          <p:cNvPr id="167" name="Google Shape;167;gbac9bf1d92_0_77"/>
          <p:cNvSpPr txBox="1"/>
          <p:nvPr/>
        </p:nvSpPr>
        <p:spPr>
          <a:xfrm rot="748507">
            <a:off x="4158495" y="3910498"/>
            <a:ext cx="1354070" cy="40010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rgbClr val="660000"/>
                </a:solidFill>
                <a:latin typeface="Calibri"/>
                <a:ea typeface="Calibri"/>
                <a:cs typeface="Calibri"/>
                <a:sym typeface="Calibri"/>
              </a:rPr>
              <a:t>(101,1000)</a:t>
            </a:r>
            <a:endParaRPr b="1">
              <a:solidFill>
                <a:srgbClr val="660000"/>
              </a:solidFill>
              <a:latin typeface="Calibri"/>
              <a:ea typeface="Calibri"/>
              <a:cs typeface="Calibri"/>
              <a:sym typeface="Calibri"/>
            </a:endParaRPr>
          </a:p>
        </p:txBody>
      </p:sp>
      <p:sp>
        <p:nvSpPr>
          <p:cNvPr id="168" name="Google Shape;168;gbac9bf1d92_0_77"/>
          <p:cNvSpPr txBox="1"/>
          <p:nvPr/>
        </p:nvSpPr>
        <p:spPr>
          <a:xfrm rot="-933472">
            <a:off x="3206793" y="2494299"/>
            <a:ext cx="1090558" cy="40010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rgbClr val="660000"/>
                </a:solidFill>
                <a:latin typeface="Calibri"/>
                <a:ea typeface="Calibri"/>
                <a:cs typeface="Calibri"/>
                <a:sym typeface="Calibri"/>
              </a:rPr>
              <a:t>(1000,101)</a:t>
            </a:r>
            <a:endParaRPr b="1">
              <a:solidFill>
                <a:srgbClr val="660000"/>
              </a:solidFill>
              <a:latin typeface="Calibri"/>
              <a:ea typeface="Calibri"/>
              <a:cs typeface="Calibri"/>
              <a:sym typeface="Calibri"/>
            </a:endParaRPr>
          </a:p>
        </p:txBody>
      </p:sp>
      <p:sp>
        <p:nvSpPr>
          <p:cNvPr id="169" name="Google Shape;169;gbac9bf1d92_0_77"/>
          <p:cNvSpPr txBox="1"/>
          <p:nvPr/>
        </p:nvSpPr>
        <p:spPr>
          <a:xfrm rot="-933482">
            <a:off x="3310550" y="2525748"/>
            <a:ext cx="2657576" cy="40010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rgbClr val="660000"/>
                </a:solidFill>
                <a:latin typeface="Calibri"/>
                <a:ea typeface="Calibri"/>
                <a:cs typeface="Calibri"/>
                <a:sym typeface="Calibri"/>
              </a:rPr>
              <a:t>(1000,101)</a:t>
            </a:r>
            <a:endParaRPr b="1">
              <a:solidFill>
                <a:srgbClr val="660000"/>
              </a:solidFill>
              <a:latin typeface="Calibri"/>
              <a:ea typeface="Calibri"/>
              <a:cs typeface="Calibri"/>
              <a:sym typeface="Calibri"/>
            </a:endParaRPr>
          </a:p>
        </p:txBody>
      </p:sp>
      <p:sp>
        <p:nvSpPr>
          <p:cNvPr id="170" name="Google Shape;170;gbac9bf1d92_0_77"/>
          <p:cNvSpPr txBox="1"/>
          <p:nvPr/>
        </p:nvSpPr>
        <p:spPr>
          <a:xfrm rot="-933129">
            <a:off x="3461216" y="2922951"/>
            <a:ext cx="1410960" cy="40010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rgbClr val="660000"/>
                </a:solidFill>
                <a:latin typeface="Calibri"/>
                <a:ea typeface="Calibri"/>
                <a:cs typeface="Calibri"/>
                <a:sym typeface="Calibri"/>
              </a:rPr>
              <a:t>(1000,101)</a:t>
            </a:r>
            <a:endParaRPr b="1">
              <a:solidFill>
                <a:srgbClr val="660000"/>
              </a:solidFill>
              <a:latin typeface="Calibri"/>
              <a:ea typeface="Calibri"/>
              <a:cs typeface="Calibri"/>
              <a:sym typeface="Calibri"/>
            </a:endParaRPr>
          </a:p>
        </p:txBody>
      </p:sp>
      <p:sp>
        <p:nvSpPr>
          <p:cNvPr id="171" name="Google Shape;171;gbac9bf1d92_0_77"/>
          <p:cNvSpPr txBox="1"/>
          <p:nvPr/>
        </p:nvSpPr>
        <p:spPr>
          <a:xfrm rot="-933374">
            <a:off x="3629963" y="3123943"/>
            <a:ext cx="1231617" cy="40010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rgbClr val="660000"/>
                </a:solidFill>
                <a:latin typeface="Calibri"/>
                <a:ea typeface="Calibri"/>
                <a:cs typeface="Calibri"/>
                <a:sym typeface="Calibri"/>
              </a:rPr>
              <a:t>(1000,101)</a:t>
            </a:r>
            <a:endParaRPr b="1">
              <a:solidFill>
                <a:srgbClr val="660000"/>
              </a:solidFill>
              <a:latin typeface="Calibri"/>
              <a:ea typeface="Calibri"/>
              <a:cs typeface="Calibri"/>
              <a:sym typeface="Calibri"/>
            </a:endParaRPr>
          </a:p>
        </p:txBody>
      </p:sp>
      <p:sp>
        <p:nvSpPr>
          <p:cNvPr id="172" name="Google Shape;172;gbac9bf1d92_0_77"/>
          <p:cNvSpPr txBox="1"/>
          <p:nvPr/>
        </p:nvSpPr>
        <p:spPr>
          <a:xfrm rot="-932808">
            <a:off x="3550010" y="4727114"/>
            <a:ext cx="1054378" cy="40010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rgbClr val="660000"/>
                </a:solidFill>
                <a:latin typeface="Calibri"/>
                <a:ea typeface="Calibri"/>
                <a:cs typeface="Calibri"/>
                <a:sym typeface="Calibri"/>
              </a:rPr>
              <a:t>(1000,401)</a:t>
            </a:r>
            <a:endParaRPr b="1">
              <a:solidFill>
                <a:srgbClr val="660000"/>
              </a:solidFill>
              <a:latin typeface="Calibri"/>
              <a:ea typeface="Calibri"/>
              <a:cs typeface="Calibri"/>
              <a:sym typeface="Calibri"/>
            </a:endParaRPr>
          </a:p>
        </p:txBody>
      </p:sp>
      <p:sp>
        <p:nvSpPr>
          <p:cNvPr id="173" name="Google Shape;173;gbac9bf1d92_0_77"/>
          <p:cNvSpPr txBox="1"/>
          <p:nvPr/>
        </p:nvSpPr>
        <p:spPr>
          <a:xfrm rot="136630">
            <a:off x="2957372" y="1005202"/>
            <a:ext cx="868286" cy="4002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rgbClr val="C00000"/>
                </a:solidFill>
                <a:latin typeface="Calibri"/>
                <a:ea typeface="Calibri"/>
                <a:cs typeface="Calibri"/>
                <a:sym typeface="Calibri"/>
              </a:rPr>
              <a:t>Host A</a:t>
            </a:r>
            <a:endParaRPr b="1">
              <a:solidFill>
                <a:srgbClr val="C00000"/>
              </a:solidFill>
              <a:latin typeface="Calibri"/>
              <a:ea typeface="Calibri"/>
              <a:cs typeface="Calibri"/>
              <a:sym typeface="Calibri"/>
            </a:endParaRPr>
          </a:p>
        </p:txBody>
      </p:sp>
      <p:sp>
        <p:nvSpPr>
          <p:cNvPr id="174" name="Google Shape;174;gbac9bf1d92_0_77"/>
          <p:cNvSpPr txBox="1"/>
          <p:nvPr/>
        </p:nvSpPr>
        <p:spPr>
          <a:xfrm rot="136630">
            <a:off x="6248372" y="1005202"/>
            <a:ext cx="868286" cy="40022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rgbClr val="C00000"/>
                </a:solidFill>
                <a:latin typeface="Calibri"/>
                <a:ea typeface="Calibri"/>
                <a:cs typeface="Calibri"/>
                <a:sym typeface="Calibri"/>
              </a:rPr>
              <a:t>Host B</a:t>
            </a:r>
            <a:endParaRPr b="1">
              <a:solidFill>
                <a:srgbClr val="C00000"/>
              </a:solidFill>
              <a:latin typeface="Calibri"/>
              <a:ea typeface="Calibri"/>
              <a:cs typeface="Calibri"/>
              <a:sym typeface="Calibri"/>
            </a:endParaRPr>
          </a:p>
        </p:txBody>
      </p:sp>
      <p:cxnSp>
        <p:nvCxnSpPr>
          <p:cNvPr id="175" name="Google Shape;175;gbac9bf1d92_0_77"/>
          <p:cNvCxnSpPr/>
          <p:nvPr/>
        </p:nvCxnSpPr>
        <p:spPr>
          <a:xfrm>
            <a:off x="2232825" y="1506275"/>
            <a:ext cx="779700" cy="0"/>
          </a:xfrm>
          <a:prstGeom prst="straightConnector1">
            <a:avLst/>
          </a:prstGeom>
          <a:noFill/>
          <a:ln w="9525" cap="flat" cmpd="sng">
            <a:solidFill>
              <a:schemeClr val="dk2"/>
            </a:solidFill>
            <a:prstDash val="solid"/>
            <a:round/>
            <a:headEnd type="none" w="med" len="med"/>
            <a:tailEnd type="triangle" w="med" len="med"/>
          </a:ln>
        </p:spPr>
      </p:cxnSp>
      <p:cxnSp>
        <p:nvCxnSpPr>
          <p:cNvPr id="176" name="Google Shape;176;gbac9bf1d92_0_77"/>
          <p:cNvCxnSpPr/>
          <p:nvPr/>
        </p:nvCxnSpPr>
        <p:spPr>
          <a:xfrm>
            <a:off x="2553788" y="4020125"/>
            <a:ext cx="372000" cy="0"/>
          </a:xfrm>
          <a:prstGeom prst="straightConnector1">
            <a:avLst/>
          </a:prstGeom>
          <a:noFill/>
          <a:ln w="9525" cap="flat" cmpd="sng">
            <a:solidFill>
              <a:schemeClr val="dk2"/>
            </a:solidFill>
            <a:prstDash val="solid"/>
            <a:round/>
            <a:headEnd type="none" w="med" len="med"/>
            <a:tailEnd type="triangle" w="med" len="med"/>
          </a:ln>
        </p:spPr>
      </p:cxnSp>
      <p:cxnSp>
        <p:nvCxnSpPr>
          <p:cNvPr id="177" name="Google Shape;177;gbac9bf1d92_0_77"/>
          <p:cNvCxnSpPr/>
          <p:nvPr/>
        </p:nvCxnSpPr>
        <p:spPr>
          <a:xfrm>
            <a:off x="2640413" y="5635350"/>
            <a:ext cx="372000" cy="0"/>
          </a:xfrm>
          <a:prstGeom prst="straightConnector1">
            <a:avLst/>
          </a:prstGeom>
          <a:noFill/>
          <a:ln w="9525" cap="flat" cmpd="sng">
            <a:solidFill>
              <a:schemeClr val="dk2"/>
            </a:solidFill>
            <a:prstDash val="solid"/>
            <a:round/>
            <a:headEnd type="none" w="med" len="med"/>
            <a:tailEnd type="triangle" w="med" len="med"/>
          </a:ln>
        </p:spPr>
      </p:cxnSp>
      <p:cxnSp>
        <p:nvCxnSpPr>
          <p:cNvPr id="178" name="Google Shape;178;gbac9bf1d92_0_77"/>
          <p:cNvCxnSpPr/>
          <p:nvPr/>
        </p:nvCxnSpPr>
        <p:spPr>
          <a:xfrm>
            <a:off x="2622700" y="3969500"/>
            <a:ext cx="0" cy="1653600"/>
          </a:xfrm>
          <a:prstGeom prst="straightConnector1">
            <a:avLst/>
          </a:prstGeom>
          <a:noFill/>
          <a:ln w="9525" cap="flat" cmpd="sng">
            <a:solidFill>
              <a:schemeClr val="dk2"/>
            </a:solidFill>
            <a:prstDash val="solid"/>
            <a:round/>
            <a:headEnd type="none" w="med" len="med"/>
            <a:tailEnd type="none" w="med" len="med"/>
          </a:ln>
        </p:spPr>
      </p:cxnSp>
      <p:sp>
        <p:nvSpPr>
          <p:cNvPr id="179" name="Google Shape;179;gbac9bf1d92_0_77"/>
          <p:cNvSpPr txBox="1"/>
          <p:nvPr/>
        </p:nvSpPr>
        <p:spPr>
          <a:xfrm>
            <a:off x="567075" y="1896150"/>
            <a:ext cx="1971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rgbClr val="073763"/>
                </a:solidFill>
                <a:latin typeface="Calibri"/>
                <a:ea typeface="Calibri"/>
                <a:cs typeface="Calibri"/>
                <a:sym typeface="Calibri"/>
              </a:rPr>
              <a:t>CWND = 4 MSS</a:t>
            </a:r>
            <a:endParaRPr b="1">
              <a:solidFill>
                <a:srgbClr val="073763"/>
              </a:solidFill>
              <a:latin typeface="Calibri"/>
              <a:ea typeface="Calibri"/>
              <a:cs typeface="Calibri"/>
              <a:sym typeface="Calibri"/>
            </a:endParaRPr>
          </a:p>
          <a:p>
            <a:pPr marL="0" lvl="0" indent="0" algn="l" rtl="0">
              <a:spcBef>
                <a:spcPts val="0"/>
              </a:spcBef>
              <a:spcAft>
                <a:spcPts val="0"/>
              </a:spcAft>
              <a:buNone/>
            </a:pPr>
            <a:r>
              <a:rPr lang="en-IN" b="1">
                <a:solidFill>
                  <a:srgbClr val="073763"/>
                </a:solidFill>
                <a:latin typeface="Calibri"/>
                <a:ea typeface="Calibri"/>
                <a:cs typeface="Calibri"/>
                <a:sym typeface="Calibri"/>
              </a:rPr>
              <a:t>(nth  round)</a:t>
            </a:r>
            <a:endParaRPr b="1">
              <a:solidFill>
                <a:srgbClr val="073763"/>
              </a:solidFill>
              <a:latin typeface="Calibri"/>
              <a:ea typeface="Calibri"/>
              <a:cs typeface="Calibri"/>
              <a:sym typeface="Calibri"/>
            </a:endParaRPr>
          </a:p>
        </p:txBody>
      </p:sp>
      <p:sp>
        <p:nvSpPr>
          <p:cNvPr id="180" name="Google Shape;180;gbac9bf1d92_0_77"/>
          <p:cNvSpPr txBox="1"/>
          <p:nvPr/>
        </p:nvSpPr>
        <p:spPr>
          <a:xfrm>
            <a:off x="704550" y="5261225"/>
            <a:ext cx="1971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rgbClr val="073763"/>
                </a:solidFill>
                <a:latin typeface="Calibri"/>
                <a:ea typeface="Calibri"/>
                <a:cs typeface="Calibri"/>
                <a:sym typeface="Calibri"/>
              </a:rPr>
              <a:t>Cumulative ACK</a:t>
            </a:r>
            <a:endParaRPr b="1">
              <a:solidFill>
                <a:srgbClr val="073763"/>
              </a:solidFill>
              <a:latin typeface="Calibri"/>
              <a:ea typeface="Calibri"/>
              <a:cs typeface="Calibri"/>
              <a:sym typeface="Calibri"/>
            </a:endParaRPr>
          </a:p>
        </p:txBody>
      </p:sp>
      <p:cxnSp>
        <p:nvCxnSpPr>
          <p:cNvPr id="181" name="Google Shape;181;gbac9bf1d92_0_77"/>
          <p:cNvCxnSpPr/>
          <p:nvPr/>
        </p:nvCxnSpPr>
        <p:spPr>
          <a:xfrm rot="10800000" flipH="1">
            <a:off x="2091075" y="5280750"/>
            <a:ext cx="992400" cy="177300"/>
          </a:xfrm>
          <a:prstGeom prst="straightConnector1">
            <a:avLst/>
          </a:prstGeom>
          <a:noFill/>
          <a:ln w="9525" cap="flat" cmpd="sng">
            <a:solidFill>
              <a:schemeClr val="dk2"/>
            </a:solidFill>
            <a:prstDash val="solid"/>
            <a:round/>
            <a:headEnd type="none" w="med" len="med"/>
            <a:tailEnd type="triangle" w="med" len="med"/>
          </a:ln>
        </p:spPr>
      </p:cxnSp>
      <p:sp>
        <p:nvSpPr>
          <p:cNvPr id="182" name="Google Shape;182;gbac9bf1d92_0_77"/>
          <p:cNvSpPr txBox="1"/>
          <p:nvPr/>
        </p:nvSpPr>
        <p:spPr>
          <a:xfrm>
            <a:off x="6655825" y="1668300"/>
            <a:ext cx="384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rgbClr val="073763"/>
                </a:solidFill>
                <a:latin typeface="Calibri"/>
                <a:ea typeface="Calibri"/>
                <a:cs typeface="Calibri"/>
                <a:sym typeface="Calibri"/>
              </a:rPr>
              <a:t>Store Seg1, send ACK</a:t>
            </a:r>
            <a:endParaRPr b="1">
              <a:solidFill>
                <a:srgbClr val="073763"/>
              </a:solidFill>
              <a:latin typeface="Calibri"/>
              <a:ea typeface="Calibri"/>
              <a:cs typeface="Calibri"/>
              <a:sym typeface="Calibri"/>
            </a:endParaRPr>
          </a:p>
        </p:txBody>
      </p:sp>
      <p:sp>
        <p:nvSpPr>
          <p:cNvPr id="183" name="Google Shape;183;gbac9bf1d92_0_77"/>
          <p:cNvSpPr txBox="1"/>
          <p:nvPr/>
        </p:nvSpPr>
        <p:spPr>
          <a:xfrm>
            <a:off x="6655975" y="1955025"/>
            <a:ext cx="384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rgbClr val="073763"/>
                </a:solidFill>
                <a:latin typeface="Calibri"/>
                <a:ea typeface="Calibri"/>
                <a:cs typeface="Calibri"/>
                <a:sym typeface="Calibri"/>
              </a:rPr>
              <a:t>Corrupt, discard, send last in-order ACK</a:t>
            </a:r>
            <a:endParaRPr b="1">
              <a:solidFill>
                <a:srgbClr val="073763"/>
              </a:solidFill>
              <a:latin typeface="Calibri"/>
              <a:ea typeface="Calibri"/>
              <a:cs typeface="Calibri"/>
              <a:sym typeface="Calibri"/>
            </a:endParaRPr>
          </a:p>
        </p:txBody>
      </p:sp>
      <p:sp>
        <p:nvSpPr>
          <p:cNvPr id="184" name="Google Shape;184;gbac9bf1d92_0_77"/>
          <p:cNvSpPr txBox="1"/>
          <p:nvPr/>
        </p:nvSpPr>
        <p:spPr>
          <a:xfrm>
            <a:off x="6655975" y="2343275"/>
            <a:ext cx="384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rgbClr val="073763"/>
                </a:solidFill>
                <a:latin typeface="Calibri"/>
                <a:ea typeface="Calibri"/>
                <a:cs typeface="Calibri"/>
                <a:sym typeface="Calibri"/>
              </a:rPr>
              <a:t>Store  Seg3, send last in-order ACK</a:t>
            </a:r>
            <a:endParaRPr b="1">
              <a:solidFill>
                <a:srgbClr val="073763"/>
              </a:solidFill>
              <a:latin typeface="Calibri"/>
              <a:ea typeface="Calibri"/>
              <a:cs typeface="Calibri"/>
              <a:sym typeface="Calibri"/>
            </a:endParaRPr>
          </a:p>
        </p:txBody>
      </p:sp>
      <p:sp>
        <p:nvSpPr>
          <p:cNvPr id="185" name="Google Shape;185;gbac9bf1d92_0_77"/>
          <p:cNvSpPr txBox="1"/>
          <p:nvPr/>
        </p:nvSpPr>
        <p:spPr>
          <a:xfrm>
            <a:off x="6755150" y="2679125"/>
            <a:ext cx="3845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dirty="0">
                <a:solidFill>
                  <a:srgbClr val="073763"/>
                </a:solidFill>
                <a:latin typeface="Calibri"/>
                <a:ea typeface="Calibri"/>
                <a:cs typeface="Calibri"/>
                <a:sym typeface="Calibri"/>
              </a:rPr>
              <a:t>Store Seg4, send last in-order ACK</a:t>
            </a:r>
            <a:endParaRPr b="1" dirty="0">
              <a:solidFill>
                <a:srgbClr val="073763"/>
              </a:solidFill>
              <a:latin typeface="Calibri"/>
              <a:ea typeface="Calibri"/>
              <a:cs typeface="Calibri"/>
              <a:sym typeface="Calibri"/>
            </a:endParaRPr>
          </a:p>
          <a:p>
            <a:pPr marL="0" lvl="0" indent="0" algn="l" rtl="0">
              <a:spcBef>
                <a:spcPts val="0"/>
              </a:spcBef>
              <a:spcAft>
                <a:spcPts val="0"/>
              </a:spcAft>
              <a:buNone/>
            </a:pPr>
            <a:endParaRPr b="1" dirty="0">
              <a:solidFill>
                <a:srgbClr val="073763"/>
              </a:solidFill>
              <a:latin typeface="Calibri"/>
              <a:ea typeface="Calibri"/>
              <a:cs typeface="Calibri"/>
              <a:sym typeface="Calibri"/>
            </a:endParaRPr>
          </a:p>
        </p:txBody>
      </p:sp>
      <p:sp>
        <p:nvSpPr>
          <p:cNvPr id="186" name="Google Shape;186;gbac9bf1d92_0_77"/>
          <p:cNvSpPr txBox="1"/>
          <p:nvPr/>
        </p:nvSpPr>
        <p:spPr>
          <a:xfrm>
            <a:off x="6755150" y="4349813"/>
            <a:ext cx="384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rgbClr val="073763"/>
                </a:solidFill>
                <a:latin typeface="Calibri"/>
                <a:ea typeface="Calibri"/>
                <a:cs typeface="Calibri"/>
                <a:sym typeface="Calibri"/>
              </a:rPr>
              <a:t>Store Seg2, send last in-order ACK</a:t>
            </a:r>
            <a:endParaRPr b="1">
              <a:solidFill>
                <a:srgbClr val="073763"/>
              </a:solidFill>
              <a:latin typeface="Calibri"/>
              <a:ea typeface="Calibri"/>
              <a:cs typeface="Calibri"/>
              <a:sym typeface="Calibri"/>
            </a:endParaRPr>
          </a:p>
        </p:txBody>
      </p:sp>
      <p:cxnSp>
        <p:nvCxnSpPr>
          <p:cNvPr id="187" name="Google Shape;187;gbac9bf1d92_0_77"/>
          <p:cNvCxnSpPr/>
          <p:nvPr/>
        </p:nvCxnSpPr>
        <p:spPr>
          <a:xfrm>
            <a:off x="2268275" y="4471377"/>
            <a:ext cx="939075" cy="0"/>
          </a:xfrm>
          <a:prstGeom prst="straightConnector1">
            <a:avLst/>
          </a:prstGeom>
          <a:noFill/>
          <a:ln w="9525" cap="flat" cmpd="sng">
            <a:solidFill>
              <a:schemeClr val="dk2"/>
            </a:solidFill>
            <a:prstDash val="solid"/>
            <a:round/>
            <a:headEnd type="none" w="med" len="med"/>
            <a:tailEnd type="triangle" w="med" len="med"/>
          </a:ln>
        </p:spPr>
      </p:cxnSp>
      <p:cxnSp>
        <p:nvCxnSpPr>
          <p:cNvPr id="188" name="Google Shape;188;gbac9bf1d92_0_77"/>
          <p:cNvCxnSpPr/>
          <p:nvPr/>
        </p:nvCxnSpPr>
        <p:spPr>
          <a:xfrm>
            <a:off x="2268275" y="1541725"/>
            <a:ext cx="0" cy="2929652"/>
          </a:xfrm>
          <a:prstGeom prst="straightConnector1">
            <a:avLst/>
          </a:prstGeom>
          <a:noFill/>
          <a:ln w="9525" cap="flat" cmpd="sng">
            <a:solidFill>
              <a:schemeClr val="dk2"/>
            </a:solidFill>
            <a:prstDash val="solid"/>
            <a:round/>
            <a:headEnd type="none" w="med" len="med"/>
            <a:tailEnd type="none" w="med" len="med"/>
          </a:ln>
        </p:spPr>
      </p:cxnSp>
      <p:cxnSp>
        <p:nvCxnSpPr>
          <p:cNvPr id="189" name="Google Shape;189;gbac9bf1d92_0_77"/>
          <p:cNvCxnSpPr/>
          <p:nvPr/>
        </p:nvCxnSpPr>
        <p:spPr>
          <a:xfrm>
            <a:off x="1718925" y="3473300"/>
            <a:ext cx="1400100" cy="567000"/>
          </a:xfrm>
          <a:prstGeom prst="straightConnector1">
            <a:avLst/>
          </a:prstGeom>
          <a:noFill/>
          <a:ln w="9525" cap="flat" cmpd="sng">
            <a:solidFill>
              <a:schemeClr val="dk2"/>
            </a:solidFill>
            <a:prstDash val="solid"/>
            <a:round/>
            <a:headEnd type="none" w="med" len="med"/>
            <a:tailEnd type="triangle" w="med" len="med"/>
          </a:ln>
        </p:spPr>
      </p:cxnSp>
      <p:sp>
        <p:nvSpPr>
          <p:cNvPr id="190" name="Google Shape;190;gbac9bf1d92_0_77"/>
          <p:cNvSpPr txBox="1"/>
          <p:nvPr/>
        </p:nvSpPr>
        <p:spPr>
          <a:xfrm>
            <a:off x="296975" y="3179525"/>
            <a:ext cx="1971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b="1">
                <a:solidFill>
                  <a:srgbClr val="073763"/>
                </a:solidFill>
                <a:latin typeface="Calibri"/>
                <a:ea typeface="Calibri"/>
                <a:cs typeface="Calibri"/>
                <a:sym typeface="Calibri"/>
              </a:rPr>
              <a:t>Terminate timer and start fast -retransmit</a:t>
            </a:r>
            <a:endParaRPr b="1">
              <a:solidFill>
                <a:srgbClr val="073763"/>
              </a:solidFill>
              <a:latin typeface="Calibri"/>
              <a:ea typeface="Calibri"/>
              <a:cs typeface="Calibri"/>
              <a:sym typeface="Calibri"/>
            </a:endParaRPr>
          </a:p>
        </p:txBody>
      </p:sp>
      <p:sp>
        <p:nvSpPr>
          <p:cNvPr id="2" name="TextBox 1">
            <a:extLst>
              <a:ext uri="{FF2B5EF4-FFF2-40B4-BE49-F238E27FC236}">
                <a16:creationId xmlns:a16="http://schemas.microsoft.com/office/drawing/2014/main" id="{CEA6CAC8-DDE0-8FD4-1599-A2BB961721E5}"/>
              </a:ext>
            </a:extLst>
          </p:cNvPr>
          <p:cNvSpPr txBox="1"/>
          <p:nvPr/>
        </p:nvSpPr>
        <p:spPr>
          <a:xfrm>
            <a:off x="8147496" y="1179597"/>
            <a:ext cx="2453054"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(seq. no, ack no)</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bac8a5deb1_0_2"/>
          <p:cNvSpPr txBox="1">
            <a:spLocks noGrp="1"/>
          </p:cNvSpPr>
          <p:nvPr>
            <p:ph type="body" idx="1"/>
          </p:nvPr>
        </p:nvSpPr>
        <p:spPr>
          <a:xfrm>
            <a:off x="255425" y="1403350"/>
            <a:ext cx="9762000" cy="49530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400"/>
              <a:buNone/>
            </a:pPr>
            <a:r>
              <a:rPr lang="en-IN" sz="2400" dirty="0"/>
              <a:t>(12): Let 100 and 200 be the Sequence numbers of Hosts A and B at the start of the TCP connection. Let A send a HTTP request of 300 bytes and let B reply the object in 15 segments of 500 bytes each. Let all transmissions be successful. Let MSS= 500 bytes. Show the timing diagram under TCP (TCP Reno / </a:t>
            </a:r>
            <a:r>
              <a:rPr lang="en-IN" sz="2400" dirty="0" err="1"/>
              <a:t>Taho</a:t>
            </a:r>
            <a:r>
              <a:rPr lang="en-IN" sz="2400" dirty="0"/>
              <a:t>).</a:t>
            </a:r>
            <a:endParaRPr sz="2400" dirty="0"/>
          </a:p>
          <a:p>
            <a:pPr marL="228600" lvl="0" indent="0" algn="just" rtl="0">
              <a:lnSpc>
                <a:spcPct val="90000"/>
              </a:lnSpc>
              <a:spcBef>
                <a:spcPts val="0"/>
              </a:spcBef>
              <a:spcAft>
                <a:spcPts val="0"/>
              </a:spcAft>
              <a:buNone/>
            </a:pPr>
            <a:endParaRPr sz="2400" dirty="0"/>
          </a:p>
          <a:p>
            <a:pPr marL="228600" lvl="0" indent="0" algn="just" rtl="0">
              <a:lnSpc>
                <a:spcPct val="90000"/>
              </a:lnSpc>
              <a:spcBef>
                <a:spcPts val="0"/>
              </a:spcBef>
              <a:spcAft>
                <a:spcPts val="0"/>
              </a:spcAft>
              <a:buNone/>
            </a:pPr>
            <a:r>
              <a:rPr lang="en-IN" sz="2400" dirty="0"/>
              <a:t>Case1: No congestion</a:t>
            </a:r>
            <a:endParaRPr sz="2400" dirty="0"/>
          </a:p>
          <a:p>
            <a:pPr marL="228600" lvl="0" indent="0" algn="just" rtl="0">
              <a:lnSpc>
                <a:spcPct val="90000"/>
              </a:lnSpc>
              <a:spcBef>
                <a:spcPts val="0"/>
              </a:spcBef>
              <a:spcAft>
                <a:spcPts val="0"/>
              </a:spcAft>
              <a:buNone/>
            </a:pPr>
            <a:r>
              <a:rPr lang="en-IN" sz="2400" dirty="0"/>
              <a:t>Case 2: Maximum number of segments = 5 MSS.</a:t>
            </a:r>
            <a:endParaRPr sz="2400" dirty="0"/>
          </a:p>
        </p:txBody>
      </p:sp>
      <p:sp>
        <p:nvSpPr>
          <p:cNvPr id="197" name="Google Shape;197;gbac8a5deb1_0_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22</a:t>
            </a:fld>
            <a:endParaRPr/>
          </a:p>
        </p:txBody>
      </p:sp>
      <p:cxnSp>
        <p:nvCxnSpPr>
          <p:cNvPr id="198" name="Google Shape;198;gbac8a5deb1_0_2"/>
          <p:cNvCxnSpPr/>
          <p:nvPr/>
        </p:nvCxnSpPr>
        <p:spPr>
          <a:xfrm>
            <a:off x="-8280" y="1057680"/>
            <a:ext cx="9930300" cy="0"/>
          </a:xfrm>
          <a:prstGeom prst="straightConnector1">
            <a:avLst/>
          </a:prstGeom>
          <a:noFill/>
          <a:ln w="38150" cap="flat" cmpd="sng">
            <a:solidFill>
              <a:srgbClr val="C55A11"/>
            </a:solidFill>
            <a:prstDash val="solid"/>
            <a:miter lim="8000"/>
            <a:headEnd type="none" w="sm" len="sm"/>
            <a:tailEnd type="none" w="sm" len="sm"/>
          </a:ln>
        </p:spPr>
      </p:cxnSp>
      <p:sp>
        <p:nvSpPr>
          <p:cNvPr id="199" name="Google Shape;199;gbac8a5deb1_0_2"/>
          <p:cNvSpPr/>
          <p:nvPr/>
        </p:nvSpPr>
        <p:spPr>
          <a:xfrm>
            <a:off x="393120" y="225065"/>
            <a:ext cx="74970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a:solidFill>
                  <a:srgbClr val="2F5597"/>
                </a:solidFill>
                <a:latin typeface="Calibri"/>
                <a:ea typeface="Calibri"/>
                <a:cs typeface="Calibri"/>
                <a:sym typeface="Calibri"/>
              </a:rPr>
              <a:t>COMPUTER COMMUNICATION NETWORKS</a:t>
            </a:r>
            <a:endParaRPr sz="1800">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gbac8a5deb1_0_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23</a:t>
            </a:fld>
            <a:endParaRPr/>
          </a:p>
        </p:txBody>
      </p:sp>
      <p:cxnSp>
        <p:nvCxnSpPr>
          <p:cNvPr id="207" name="Google Shape;207;gbac8a5deb1_0_11"/>
          <p:cNvCxnSpPr/>
          <p:nvPr/>
        </p:nvCxnSpPr>
        <p:spPr>
          <a:xfrm>
            <a:off x="-8280" y="1057680"/>
            <a:ext cx="5848200" cy="13800"/>
          </a:xfrm>
          <a:prstGeom prst="straightConnector1">
            <a:avLst/>
          </a:prstGeom>
          <a:noFill/>
          <a:ln w="38150" cap="flat" cmpd="sng">
            <a:solidFill>
              <a:srgbClr val="C55A11"/>
            </a:solidFill>
            <a:prstDash val="solid"/>
            <a:miter lim="8000"/>
            <a:headEnd type="none" w="sm" len="sm"/>
            <a:tailEnd type="none" w="sm" len="sm"/>
          </a:ln>
        </p:spPr>
      </p:cxnSp>
      <p:sp>
        <p:nvSpPr>
          <p:cNvPr id="208" name="Google Shape;208;gbac8a5deb1_0_11"/>
          <p:cNvSpPr/>
          <p:nvPr/>
        </p:nvSpPr>
        <p:spPr>
          <a:xfrm>
            <a:off x="393120" y="225065"/>
            <a:ext cx="74970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a:solidFill>
                  <a:srgbClr val="2F5597"/>
                </a:solidFill>
                <a:latin typeface="Calibri"/>
                <a:ea typeface="Calibri"/>
                <a:cs typeface="Calibri"/>
                <a:sym typeface="Calibri"/>
              </a:rPr>
              <a:t>COMPUTER COMMUNICATION NETWORKS</a:t>
            </a:r>
            <a:endParaRPr sz="1800">
              <a:solidFill>
                <a:schemeClr val="dk1"/>
              </a:solidFill>
              <a:latin typeface="Calibri"/>
              <a:ea typeface="Calibri"/>
              <a:cs typeface="Calibri"/>
              <a:sym typeface="Calibri"/>
            </a:endParaRPr>
          </a:p>
        </p:txBody>
      </p:sp>
      <p:sp>
        <p:nvSpPr>
          <p:cNvPr id="210" name="Google Shape;210;gbac8a5deb1_0_11"/>
          <p:cNvSpPr txBox="1"/>
          <p:nvPr/>
        </p:nvSpPr>
        <p:spPr>
          <a:xfrm>
            <a:off x="694075" y="1602950"/>
            <a:ext cx="40488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b="1">
                <a:solidFill>
                  <a:srgbClr val="073763"/>
                </a:solidFill>
                <a:latin typeface="Calibri"/>
                <a:ea typeface="Calibri"/>
                <a:cs typeface="Calibri"/>
                <a:sym typeface="Calibri"/>
              </a:rPr>
              <a:t>Solution for Case 1:</a:t>
            </a:r>
            <a:endParaRPr sz="2400" b="1">
              <a:solidFill>
                <a:srgbClr val="073763"/>
              </a:solidFill>
              <a:latin typeface="Calibri"/>
              <a:ea typeface="Calibri"/>
              <a:cs typeface="Calibri"/>
              <a:sym typeface="Calibri"/>
            </a:endParaRPr>
          </a:p>
          <a:p>
            <a:pPr marL="0" lvl="0" indent="0" algn="l" rtl="0">
              <a:spcBef>
                <a:spcPts val="0"/>
              </a:spcBef>
              <a:spcAft>
                <a:spcPts val="0"/>
              </a:spcAft>
              <a:buNone/>
            </a:pPr>
            <a:endParaRPr sz="2400" b="1">
              <a:solidFill>
                <a:srgbClr val="073763"/>
              </a:solidFill>
              <a:latin typeface="Calibri"/>
              <a:ea typeface="Calibri"/>
              <a:cs typeface="Calibri"/>
              <a:sym typeface="Calibri"/>
            </a:endParaRPr>
          </a:p>
          <a:p>
            <a:pPr marL="0" lvl="0" indent="0" algn="l" rtl="0">
              <a:spcBef>
                <a:spcPts val="0"/>
              </a:spcBef>
              <a:spcAft>
                <a:spcPts val="0"/>
              </a:spcAft>
              <a:buNone/>
            </a:pPr>
            <a:r>
              <a:rPr lang="en-IN" sz="2400" b="1">
                <a:solidFill>
                  <a:srgbClr val="1155CC"/>
                </a:solidFill>
                <a:latin typeface="Calibri"/>
                <a:ea typeface="Calibri"/>
                <a:cs typeface="Calibri"/>
                <a:sym typeface="Calibri"/>
              </a:rPr>
              <a:t>No Congestion</a:t>
            </a:r>
            <a:endParaRPr sz="2400" b="1">
              <a:solidFill>
                <a:srgbClr val="1155CC"/>
              </a:solidFill>
              <a:latin typeface="Calibri"/>
              <a:ea typeface="Calibri"/>
              <a:cs typeface="Calibri"/>
              <a:sym typeface="Calibri"/>
            </a:endParaRPr>
          </a:p>
        </p:txBody>
      </p:sp>
      <p:sp>
        <p:nvSpPr>
          <p:cNvPr id="211" name="Google Shape;211;gbac8a5deb1_0_11"/>
          <p:cNvSpPr txBox="1"/>
          <p:nvPr/>
        </p:nvSpPr>
        <p:spPr>
          <a:xfrm>
            <a:off x="8576625" y="247875"/>
            <a:ext cx="47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12" name="Google Shape;212;gbac8a5deb1_0_11"/>
          <p:cNvPicPr preferRelativeResize="0"/>
          <p:nvPr/>
        </p:nvPicPr>
        <p:blipFill>
          <a:blip r:embed="rId3">
            <a:alphaModFix/>
          </a:blip>
          <a:stretch>
            <a:fillRect/>
          </a:stretch>
        </p:blipFill>
        <p:spPr>
          <a:xfrm>
            <a:off x="5904546" y="648075"/>
            <a:ext cx="3302730" cy="6024525"/>
          </a:xfrm>
          <a:prstGeom prst="rect">
            <a:avLst/>
          </a:prstGeom>
          <a:noFill/>
          <a:ln>
            <a:noFill/>
          </a:ln>
        </p:spPr>
      </p:pic>
      <p:sp>
        <p:nvSpPr>
          <p:cNvPr id="2" name="TextBox 1"/>
          <p:cNvSpPr txBox="1"/>
          <p:nvPr/>
        </p:nvSpPr>
        <p:spPr>
          <a:xfrm>
            <a:off x="7353875" y="2047155"/>
            <a:ext cx="949983" cy="184666"/>
          </a:xfrm>
          <a:prstGeom prst="rect">
            <a:avLst/>
          </a:prstGeom>
          <a:noFill/>
        </p:spPr>
        <p:txBody>
          <a:bodyPr wrap="square" rtlCol="0">
            <a:spAutoFit/>
          </a:bodyPr>
          <a:lstStyle/>
          <a:p>
            <a:r>
              <a:rPr lang="en-IN" sz="600" dirty="0"/>
              <a:t>500 bytes</a:t>
            </a:r>
          </a:p>
        </p:txBody>
      </p:sp>
      <p:sp>
        <p:nvSpPr>
          <p:cNvPr id="4" name="Rectangle 3"/>
          <p:cNvSpPr/>
          <p:nvPr/>
        </p:nvSpPr>
        <p:spPr>
          <a:xfrm rot="21047312">
            <a:off x="7000647" y="2126957"/>
            <a:ext cx="395021" cy="914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F50A965E-065C-8270-D166-B30AC07414DD}"/>
              </a:ext>
            </a:extLst>
          </p:cNvPr>
          <p:cNvSpPr txBox="1"/>
          <p:nvPr/>
        </p:nvSpPr>
        <p:spPr>
          <a:xfrm>
            <a:off x="8411265" y="1071085"/>
            <a:ext cx="2453054"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(seq. no, ack no)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3" name="Rectangle 2"/>
          <p:cNvSpPr/>
          <p:nvPr/>
        </p:nvSpPr>
        <p:spPr>
          <a:xfrm>
            <a:off x="9789760" y="5172501"/>
            <a:ext cx="678073" cy="1091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8" name="Google Shape;218;gbac8a5deb1_0_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24</a:t>
            </a:fld>
            <a:endParaRPr/>
          </a:p>
        </p:txBody>
      </p:sp>
      <p:cxnSp>
        <p:nvCxnSpPr>
          <p:cNvPr id="219" name="Google Shape;219;gbac8a5deb1_0_24"/>
          <p:cNvCxnSpPr/>
          <p:nvPr/>
        </p:nvCxnSpPr>
        <p:spPr>
          <a:xfrm rot="10800000" flipH="1">
            <a:off x="-8280" y="1041180"/>
            <a:ext cx="6271500" cy="16500"/>
          </a:xfrm>
          <a:prstGeom prst="straightConnector1">
            <a:avLst/>
          </a:prstGeom>
          <a:noFill/>
          <a:ln w="38150" cap="flat" cmpd="sng">
            <a:solidFill>
              <a:srgbClr val="C55A11"/>
            </a:solidFill>
            <a:prstDash val="solid"/>
            <a:miter lim="8000"/>
            <a:headEnd type="none" w="sm" len="sm"/>
            <a:tailEnd type="none" w="sm" len="sm"/>
          </a:ln>
        </p:spPr>
      </p:cxnSp>
      <p:sp>
        <p:nvSpPr>
          <p:cNvPr id="220" name="Google Shape;220;gbac8a5deb1_0_24"/>
          <p:cNvSpPr/>
          <p:nvPr/>
        </p:nvSpPr>
        <p:spPr>
          <a:xfrm>
            <a:off x="393120" y="225065"/>
            <a:ext cx="74970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a:solidFill>
                  <a:srgbClr val="2F5597"/>
                </a:solidFill>
                <a:latin typeface="Calibri"/>
                <a:ea typeface="Calibri"/>
                <a:cs typeface="Calibri"/>
                <a:sym typeface="Calibri"/>
              </a:rPr>
              <a:t>COMPUTER COMMUNICATION NETWORKS</a:t>
            </a:r>
            <a:endParaRPr sz="1800">
              <a:solidFill>
                <a:schemeClr val="dk1"/>
              </a:solidFill>
              <a:latin typeface="Calibri"/>
              <a:ea typeface="Calibri"/>
              <a:cs typeface="Calibri"/>
              <a:sym typeface="Calibri"/>
            </a:endParaRPr>
          </a:p>
        </p:txBody>
      </p:sp>
      <p:sp>
        <p:nvSpPr>
          <p:cNvPr id="222" name="Google Shape;222;gbac8a5deb1_0_24"/>
          <p:cNvSpPr txBox="1"/>
          <p:nvPr/>
        </p:nvSpPr>
        <p:spPr>
          <a:xfrm>
            <a:off x="694075" y="1602950"/>
            <a:ext cx="4048800" cy="2327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400" b="1">
                <a:solidFill>
                  <a:srgbClr val="073763"/>
                </a:solidFill>
                <a:latin typeface="Calibri"/>
                <a:ea typeface="Calibri"/>
                <a:cs typeface="Calibri"/>
                <a:sym typeface="Calibri"/>
              </a:rPr>
              <a:t>Solution for Case 2:</a:t>
            </a:r>
            <a:endParaRPr sz="2400" b="1">
              <a:solidFill>
                <a:srgbClr val="073763"/>
              </a:solidFill>
              <a:latin typeface="Calibri"/>
              <a:ea typeface="Calibri"/>
              <a:cs typeface="Calibri"/>
              <a:sym typeface="Calibri"/>
            </a:endParaRPr>
          </a:p>
          <a:p>
            <a:pPr marL="0" lvl="0" indent="0" algn="l" rtl="0">
              <a:spcBef>
                <a:spcPts val="0"/>
              </a:spcBef>
              <a:spcAft>
                <a:spcPts val="0"/>
              </a:spcAft>
              <a:buNone/>
            </a:pPr>
            <a:endParaRPr sz="2400" b="1">
              <a:solidFill>
                <a:srgbClr val="073763"/>
              </a:solidFill>
              <a:latin typeface="Calibri"/>
              <a:ea typeface="Calibri"/>
              <a:cs typeface="Calibri"/>
              <a:sym typeface="Calibri"/>
            </a:endParaRPr>
          </a:p>
          <a:p>
            <a:pPr marL="0" lvl="0" indent="0" algn="l" rtl="0">
              <a:lnSpc>
                <a:spcPct val="90000"/>
              </a:lnSpc>
              <a:spcBef>
                <a:spcPts val="0"/>
              </a:spcBef>
              <a:spcAft>
                <a:spcPts val="0"/>
              </a:spcAft>
              <a:buClr>
                <a:schemeClr val="dk1"/>
              </a:buClr>
              <a:buSzPts val="1100"/>
              <a:buFont typeface="Arial"/>
              <a:buNone/>
            </a:pPr>
            <a:r>
              <a:rPr lang="en-IN" sz="2400" b="1">
                <a:solidFill>
                  <a:srgbClr val="1155CC"/>
                </a:solidFill>
                <a:latin typeface="Calibri"/>
                <a:ea typeface="Calibri"/>
                <a:cs typeface="Calibri"/>
                <a:sym typeface="Calibri"/>
              </a:rPr>
              <a:t>Maximum number of segments = 5 MSS.</a:t>
            </a:r>
            <a:endParaRPr sz="2400" b="1">
              <a:solidFill>
                <a:srgbClr val="1155CC"/>
              </a:solidFill>
              <a:latin typeface="Calibri"/>
              <a:ea typeface="Calibri"/>
              <a:cs typeface="Calibri"/>
              <a:sym typeface="Calibri"/>
            </a:endParaRPr>
          </a:p>
          <a:p>
            <a:pPr marL="0" lvl="0" indent="0" algn="l" rtl="0">
              <a:spcBef>
                <a:spcPts val="0"/>
              </a:spcBef>
              <a:spcAft>
                <a:spcPts val="0"/>
              </a:spcAft>
              <a:buNone/>
            </a:pPr>
            <a:endParaRPr sz="2400" b="1">
              <a:solidFill>
                <a:srgbClr val="073763"/>
              </a:solidFill>
              <a:latin typeface="Calibri"/>
              <a:ea typeface="Calibri"/>
              <a:cs typeface="Calibri"/>
              <a:sym typeface="Calibri"/>
            </a:endParaRPr>
          </a:p>
          <a:p>
            <a:pPr marL="0" lvl="0" indent="0" algn="l" rtl="0">
              <a:spcBef>
                <a:spcPts val="0"/>
              </a:spcBef>
              <a:spcAft>
                <a:spcPts val="0"/>
              </a:spcAft>
              <a:buNone/>
            </a:pPr>
            <a:endParaRPr sz="2400" b="1">
              <a:solidFill>
                <a:srgbClr val="073763"/>
              </a:solidFill>
              <a:latin typeface="Calibri"/>
              <a:ea typeface="Calibri"/>
              <a:cs typeface="Calibri"/>
              <a:sym typeface="Calibri"/>
            </a:endParaRPr>
          </a:p>
        </p:txBody>
      </p:sp>
      <p:sp>
        <p:nvSpPr>
          <p:cNvPr id="223" name="Google Shape;223;gbac8a5deb1_0_24"/>
          <p:cNvSpPr txBox="1"/>
          <p:nvPr/>
        </p:nvSpPr>
        <p:spPr>
          <a:xfrm>
            <a:off x="8576625" y="247875"/>
            <a:ext cx="47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224" name="Google Shape;224;gbac8a5deb1_0_24"/>
          <p:cNvPicPr preferRelativeResize="0"/>
          <p:nvPr/>
        </p:nvPicPr>
        <p:blipFill>
          <a:blip r:embed="rId3">
            <a:alphaModFix/>
          </a:blip>
          <a:stretch>
            <a:fillRect/>
          </a:stretch>
        </p:blipFill>
        <p:spPr>
          <a:xfrm>
            <a:off x="3508995" y="1362360"/>
            <a:ext cx="4012476" cy="4993989"/>
          </a:xfrm>
          <a:prstGeom prst="rect">
            <a:avLst/>
          </a:prstGeom>
          <a:noFill/>
          <a:ln>
            <a:noFill/>
          </a:ln>
        </p:spPr>
      </p:pic>
      <p:sp>
        <p:nvSpPr>
          <p:cNvPr id="10" name="TextBox 9"/>
          <p:cNvSpPr txBox="1"/>
          <p:nvPr/>
        </p:nvSpPr>
        <p:spPr>
          <a:xfrm>
            <a:off x="4898592" y="2661632"/>
            <a:ext cx="949983" cy="184666"/>
          </a:xfrm>
          <a:prstGeom prst="rect">
            <a:avLst/>
          </a:prstGeom>
          <a:noFill/>
        </p:spPr>
        <p:txBody>
          <a:bodyPr wrap="square" rtlCol="0">
            <a:spAutoFit/>
          </a:bodyPr>
          <a:lstStyle/>
          <a:p>
            <a:r>
              <a:rPr lang="en-IN" sz="600" dirty="0"/>
              <a:t>500 bytes</a:t>
            </a:r>
          </a:p>
        </p:txBody>
      </p:sp>
      <p:sp>
        <p:nvSpPr>
          <p:cNvPr id="11" name="Rectangle 10"/>
          <p:cNvSpPr/>
          <p:nvPr/>
        </p:nvSpPr>
        <p:spPr>
          <a:xfrm rot="21047312">
            <a:off x="4545364" y="2766852"/>
            <a:ext cx="395021" cy="914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p:cNvPicPr>
            <a:picLocks noChangeAspect="1"/>
          </p:cNvPicPr>
          <p:nvPr/>
        </p:nvPicPr>
        <p:blipFill>
          <a:blip r:embed="rId4"/>
          <a:stretch>
            <a:fillRect/>
          </a:stretch>
        </p:blipFill>
        <p:spPr>
          <a:xfrm>
            <a:off x="7223199" y="1434055"/>
            <a:ext cx="4505325" cy="4333875"/>
          </a:xfrm>
          <a:prstGeom prst="rect">
            <a:avLst/>
          </a:prstGeom>
        </p:spPr>
      </p:pic>
      <p:sp>
        <p:nvSpPr>
          <p:cNvPr id="2" name="TextBox 1">
            <a:extLst>
              <a:ext uri="{FF2B5EF4-FFF2-40B4-BE49-F238E27FC236}">
                <a16:creationId xmlns:a16="http://schemas.microsoft.com/office/drawing/2014/main" id="{2C95D772-003E-D720-BBF9-6D85836098BE}"/>
              </a:ext>
            </a:extLst>
          </p:cNvPr>
          <p:cNvSpPr txBox="1"/>
          <p:nvPr/>
        </p:nvSpPr>
        <p:spPr>
          <a:xfrm>
            <a:off x="10084777" y="1828800"/>
            <a:ext cx="1646605" cy="307777"/>
          </a:xfrm>
          <a:prstGeom prst="rect">
            <a:avLst/>
          </a:prstGeom>
          <a:noFill/>
        </p:spPr>
        <p:txBody>
          <a:bodyPr wrap="none" rtlCol="0">
            <a:spAutoFit/>
          </a:bodyPr>
          <a:lstStyle/>
          <a:p>
            <a:r>
              <a:rPr lang="en-US" dirty="0" err="1"/>
              <a:t>ssthresh</a:t>
            </a:r>
            <a:r>
              <a:rPr lang="en-US" dirty="0"/>
              <a:t> = 8/2 = 4</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cxnSp>
        <p:nvCxnSpPr>
          <p:cNvPr id="391" name="Google Shape;391;p9"/>
          <p:cNvCxnSpPr/>
          <p:nvPr/>
        </p:nvCxnSpPr>
        <p:spPr>
          <a:xfrm>
            <a:off x="4810116" y="2928934"/>
            <a:ext cx="4581720" cy="0"/>
          </a:xfrm>
          <a:prstGeom prst="straightConnector1">
            <a:avLst/>
          </a:prstGeom>
          <a:noFill/>
          <a:ln w="38150" cap="flat" cmpd="sng">
            <a:solidFill>
              <a:srgbClr val="C55A11"/>
            </a:solidFill>
            <a:prstDash val="solid"/>
            <a:miter lim="8000"/>
            <a:headEnd type="none" w="sm" len="sm"/>
            <a:tailEnd type="none" w="sm" len="sm"/>
          </a:ln>
        </p:spPr>
      </p:cxnSp>
      <p:sp>
        <p:nvSpPr>
          <p:cNvPr id="392" name="Google Shape;392;p9"/>
          <p:cNvSpPr/>
          <p:nvPr/>
        </p:nvSpPr>
        <p:spPr>
          <a:xfrm>
            <a:off x="4695000" y="4071942"/>
            <a:ext cx="749700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dirty="0">
              <a:solidFill>
                <a:schemeClr val="dk1"/>
              </a:solidFill>
              <a:latin typeface="Calibri"/>
              <a:ea typeface="Calibri"/>
              <a:cs typeface="Calibri"/>
              <a:sym typeface="Calibri"/>
            </a:endParaRPr>
          </a:p>
        </p:txBody>
      </p:sp>
      <p:sp>
        <p:nvSpPr>
          <p:cNvPr id="393" name="Google Shape;393;p9"/>
          <p:cNvSpPr/>
          <p:nvPr/>
        </p:nvSpPr>
        <p:spPr>
          <a:xfrm>
            <a:off x="11786400" y="360720"/>
            <a:ext cx="45360" cy="106668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rot="5400000">
            <a:off x="11275920" y="-160920"/>
            <a:ext cx="45360" cy="106668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rot="5400000">
            <a:off x="824400" y="6011280"/>
            <a:ext cx="45360" cy="106668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rot="10800000">
            <a:off x="314280" y="5490000"/>
            <a:ext cx="45360" cy="1066680"/>
          </a:xfrm>
          <a:prstGeom prst="rect">
            <a:avLst/>
          </a:prstGeom>
          <a:solidFill>
            <a:srgbClr val="C55A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7" name="Google Shape;397;p9"/>
          <p:cNvPicPr preferRelativeResize="0"/>
          <p:nvPr/>
        </p:nvPicPr>
        <p:blipFill rotWithShape="1">
          <a:blip r:embed="rId3">
            <a:alphaModFix/>
          </a:blip>
          <a:srcRect/>
          <a:stretch/>
        </p:blipFill>
        <p:spPr>
          <a:xfrm>
            <a:off x="1881158" y="1643050"/>
            <a:ext cx="2368800" cy="3549960"/>
          </a:xfrm>
          <a:prstGeom prst="rect">
            <a:avLst/>
          </a:prstGeom>
          <a:noFill/>
          <a:ln>
            <a:noFill/>
          </a:ln>
        </p:spPr>
      </p:pic>
      <p:sp>
        <p:nvSpPr>
          <p:cNvPr id="398" name="Google Shape;398;p9"/>
          <p:cNvSpPr/>
          <p:nvPr/>
        </p:nvSpPr>
        <p:spPr>
          <a:xfrm>
            <a:off x="4667240" y="2071678"/>
            <a:ext cx="4603320" cy="639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3600" b="1">
                <a:solidFill>
                  <a:srgbClr val="C55A11"/>
                </a:solidFill>
                <a:latin typeface="Calibri"/>
                <a:ea typeface="Calibri"/>
                <a:cs typeface="Calibri"/>
                <a:sym typeface="Calibri"/>
              </a:rPr>
              <a:t>THANK YOU</a:t>
            </a:r>
            <a:endParaRPr sz="1800">
              <a:solidFill>
                <a:schemeClr val="dk1"/>
              </a:solidFill>
              <a:latin typeface="Calibri"/>
              <a:ea typeface="Calibri"/>
              <a:cs typeface="Calibri"/>
              <a:sym typeface="Calibri"/>
            </a:endParaRPr>
          </a:p>
        </p:txBody>
      </p:sp>
      <p:sp>
        <p:nvSpPr>
          <p:cNvPr id="399" name="Google Shape;399;p9"/>
          <p:cNvSpPr/>
          <p:nvPr/>
        </p:nvSpPr>
        <p:spPr>
          <a:xfrm>
            <a:off x="4695000" y="3143248"/>
            <a:ext cx="7497000"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400" b="1" dirty="0">
                <a:solidFill>
                  <a:srgbClr val="000000"/>
                </a:solidFill>
                <a:latin typeface="Calibri"/>
                <a:ea typeface="Calibri"/>
                <a:cs typeface="Calibri"/>
                <a:sym typeface="Calibri"/>
              </a:rPr>
              <a:t>Dr. </a:t>
            </a:r>
            <a:r>
              <a:rPr lang="en-US" sz="2400" b="1">
                <a:solidFill>
                  <a:srgbClr val="000000"/>
                </a:solidFill>
                <a:latin typeface="Calibri"/>
                <a:ea typeface="Calibri"/>
                <a:cs typeface="Calibri"/>
                <a:sym typeface="Calibri"/>
              </a:rPr>
              <a:t>Arpita Thakre</a:t>
            </a:r>
            <a:endParaRPr sz="1800" dirty="0">
              <a:solidFill>
                <a:schemeClr val="dk1"/>
              </a:solidFill>
              <a:latin typeface="Calibri"/>
              <a:ea typeface="Calibri"/>
              <a:cs typeface="Calibri"/>
              <a:sym typeface="Calibri"/>
            </a:endParaRPr>
          </a:p>
        </p:txBody>
      </p:sp>
      <p:sp>
        <p:nvSpPr>
          <p:cNvPr id="400" name="Google Shape;400;p9"/>
          <p:cNvSpPr/>
          <p:nvPr/>
        </p:nvSpPr>
        <p:spPr>
          <a:xfrm>
            <a:off x="4667240" y="3571876"/>
            <a:ext cx="7687544" cy="45612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US" sz="2400">
                <a:solidFill>
                  <a:srgbClr val="000000"/>
                </a:solidFill>
                <a:latin typeface="Calibri"/>
                <a:ea typeface="Calibri"/>
                <a:cs typeface="Calibri"/>
                <a:sym typeface="Calibri"/>
              </a:rPr>
              <a:t>Department of Electronics and Communication Engineering</a:t>
            </a:r>
            <a:endParaRPr sz="1800">
              <a:solidFill>
                <a:schemeClr val="dk1"/>
              </a:solidFill>
              <a:latin typeface="Calibri"/>
              <a:ea typeface="Calibri"/>
              <a:cs typeface="Calibri"/>
              <a:sym typeface="Calibri"/>
            </a:endParaRPr>
          </a:p>
        </p:txBody>
      </p:sp>
      <p:sp>
        <p:nvSpPr>
          <p:cNvPr id="401" name="Google Shape;401;p9"/>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bac9bf1d92_0_59"/>
          <p:cNvSpPr txBox="1">
            <a:spLocks noGrp="1"/>
          </p:cNvSpPr>
          <p:nvPr>
            <p:ph type="body" idx="1"/>
          </p:nvPr>
        </p:nvSpPr>
        <p:spPr>
          <a:xfrm>
            <a:off x="393120" y="1434175"/>
            <a:ext cx="9528900" cy="4953000"/>
          </a:xfrm>
          <a:prstGeom prst="rect">
            <a:avLst/>
          </a:prstGeom>
          <a:noFill/>
          <a:ln>
            <a:noFill/>
          </a:ln>
        </p:spPr>
        <p:txBody>
          <a:bodyPr spcFirstLastPara="1" wrap="square" lIns="91425" tIns="45700" rIns="91425" bIns="45700" anchor="t" anchorCtr="0">
            <a:noAutofit/>
          </a:bodyPr>
          <a:lstStyle/>
          <a:p>
            <a:pPr lvl="0" indent="-457200" algn="just" rtl="0">
              <a:lnSpc>
                <a:spcPct val="90000"/>
              </a:lnSpc>
              <a:spcBef>
                <a:spcPts val="0"/>
              </a:spcBef>
              <a:spcAft>
                <a:spcPts val="0"/>
              </a:spcAft>
              <a:buClr>
                <a:schemeClr val="dk1"/>
              </a:buClr>
              <a:buSzPts val="2400"/>
              <a:buAutoNum type="arabicParenBoth"/>
            </a:pPr>
            <a:r>
              <a:rPr lang="en-IN" sz="2400" dirty="0"/>
              <a:t>Consider Stop &amp; Wait Protocol. Host A is sending packets to host B where round trip time is 30 msec. The host A to host B link supports data transmission at 1 Gbps. Suppose the size of a packet is 1500 bytes. Calculate the link utilization.</a:t>
            </a:r>
          </a:p>
          <a:p>
            <a:pPr marL="0" lvl="0" indent="0" algn="just" rtl="0">
              <a:lnSpc>
                <a:spcPct val="90000"/>
              </a:lnSpc>
              <a:spcBef>
                <a:spcPts val="0"/>
              </a:spcBef>
              <a:spcAft>
                <a:spcPts val="0"/>
              </a:spcAft>
              <a:buClr>
                <a:schemeClr val="dk1"/>
              </a:buClr>
              <a:buSzPts val="2400"/>
              <a:buNone/>
            </a:pPr>
            <a:endParaRPr lang="en-IN" sz="2400" dirty="0"/>
          </a:p>
          <a:p>
            <a:pPr marL="0" lvl="0" indent="0" algn="just" rtl="0">
              <a:lnSpc>
                <a:spcPct val="90000"/>
              </a:lnSpc>
              <a:spcBef>
                <a:spcPts val="0"/>
              </a:spcBef>
              <a:spcAft>
                <a:spcPts val="0"/>
              </a:spcAft>
              <a:buClr>
                <a:schemeClr val="dk1"/>
              </a:buClr>
              <a:buSzPts val="2400"/>
              <a:buNone/>
            </a:pPr>
            <a:r>
              <a:rPr lang="en-IN" sz="2400" dirty="0"/>
              <a:t>Ans :  {30 + (1500*8/10</a:t>
            </a:r>
            <a:r>
              <a:rPr lang="en-IN" sz="2400" baseline="30000" dirty="0"/>
              <a:t>6</a:t>
            </a:r>
            <a:r>
              <a:rPr lang="en-IN" sz="2400" dirty="0"/>
              <a:t>)} = 30.012 msec is needed to reliably send 1 packet from host A to host B, assuming transmission delay for ACK (from B to A) is negligible. Therefore link utilization is 0.012 msec/(30.012 msec) = 0.00039</a:t>
            </a:r>
          </a:p>
          <a:p>
            <a:pPr marL="0" lvl="0" indent="0" algn="just" rtl="0">
              <a:lnSpc>
                <a:spcPct val="90000"/>
              </a:lnSpc>
              <a:spcBef>
                <a:spcPts val="0"/>
              </a:spcBef>
              <a:spcAft>
                <a:spcPts val="0"/>
              </a:spcAft>
              <a:buClr>
                <a:schemeClr val="dk1"/>
              </a:buClr>
              <a:buSzPts val="2400"/>
              <a:buNone/>
            </a:pPr>
            <a:endParaRPr lang="en-IN" sz="2400" dirty="0"/>
          </a:p>
          <a:p>
            <a:pPr marL="0" lvl="0" indent="0" algn="just" rtl="0">
              <a:spcBef>
                <a:spcPts val="500"/>
              </a:spcBef>
              <a:spcAft>
                <a:spcPts val="0"/>
              </a:spcAft>
              <a:buNone/>
            </a:pPr>
            <a:endParaRPr sz="2400" dirty="0"/>
          </a:p>
          <a:p>
            <a:pPr marL="685800" lvl="0" indent="0" algn="just" rtl="0">
              <a:spcBef>
                <a:spcPts val="500"/>
              </a:spcBef>
              <a:spcAft>
                <a:spcPts val="0"/>
              </a:spcAft>
              <a:buNone/>
            </a:pPr>
            <a:endParaRPr sz="2400" dirty="0"/>
          </a:p>
          <a:p>
            <a:pPr marL="685800" lvl="0" indent="0" algn="just" rtl="0">
              <a:lnSpc>
                <a:spcPct val="90000"/>
              </a:lnSpc>
              <a:spcBef>
                <a:spcPts val="500"/>
              </a:spcBef>
              <a:spcAft>
                <a:spcPts val="0"/>
              </a:spcAft>
              <a:buNone/>
            </a:pPr>
            <a:endParaRPr b="1" dirty="0"/>
          </a:p>
        </p:txBody>
      </p:sp>
      <p:sp>
        <p:nvSpPr>
          <p:cNvPr id="117" name="Google Shape;117;gbac9bf1d92_0_5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cxnSp>
        <p:nvCxnSpPr>
          <p:cNvPr id="118" name="Google Shape;118;gbac9bf1d92_0_59"/>
          <p:cNvCxnSpPr/>
          <p:nvPr/>
        </p:nvCxnSpPr>
        <p:spPr>
          <a:xfrm>
            <a:off x="-8280" y="1057680"/>
            <a:ext cx="9930300" cy="0"/>
          </a:xfrm>
          <a:prstGeom prst="straightConnector1">
            <a:avLst/>
          </a:prstGeom>
          <a:noFill/>
          <a:ln w="38150" cap="flat" cmpd="sng">
            <a:solidFill>
              <a:srgbClr val="C55A11"/>
            </a:solidFill>
            <a:prstDash val="solid"/>
            <a:miter lim="8000"/>
            <a:headEnd type="none" w="sm" len="sm"/>
            <a:tailEnd type="none" w="sm" len="sm"/>
          </a:ln>
        </p:spPr>
      </p:cxnSp>
      <p:sp>
        <p:nvSpPr>
          <p:cNvPr id="119" name="Google Shape;119;gbac9bf1d92_0_59"/>
          <p:cNvSpPr/>
          <p:nvPr/>
        </p:nvSpPr>
        <p:spPr>
          <a:xfrm>
            <a:off x="393120" y="225065"/>
            <a:ext cx="74970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a:solidFill>
                  <a:srgbClr val="2F5597"/>
                </a:solidFill>
                <a:latin typeface="Calibri"/>
                <a:ea typeface="Calibri"/>
                <a:cs typeface="Calibri"/>
                <a:sym typeface="Calibri"/>
              </a:rPr>
              <a:t>COMPUTER COMMUNICATION NETWORKS</a:t>
            </a:r>
            <a:endParaRPr sz="1800">
              <a:solidFill>
                <a:schemeClr val="dk1"/>
              </a:solidFill>
              <a:latin typeface="Calibri"/>
              <a:ea typeface="Calibri"/>
              <a:cs typeface="Calibri"/>
              <a:sym typeface="Calibri"/>
            </a:endParaRPr>
          </a:p>
        </p:txBody>
      </p:sp>
      <p:sp>
        <p:nvSpPr>
          <p:cNvPr id="120" name="Google Shape;120;gbac9bf1d92_0_59"/>
          <p:cNvSpPr/>
          <p:nvPr/>
        </p:nvSpPr>
        <p:spPr>
          <a:xfrm>
            <a:off x="371880" y="601560"/>
            <a:ext cx="79995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1" dirty="0">
              <a:solidFill>
                <a:srgbClr val="C00000"/>
              </a:solidFill>
              <a:latin typeface="Calibri"/>
              <a:ea typeface="Calibri"/>
              <a:cs typeface="Calibri"/>
              <a:sym typeface="Calibri"/>
            </a:endParaRPr>
          </a:p>
        </p:txBody>
      </p:sp>
    </p:spTree>
    <p:extLst>
      <p:ext uri="{BB962C8B-B14F-4D97-AF65-F5344CB8AC3E}">
        <p14:creationId xmlns:p14="http://schemas.microsoft.com/office/powerpoint/2010/main" val="2729765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bac9bf1d92_0_59"/>
          <p:cNvSpPr txBox="1">
            <a:spLocks noGrp="1"/>
          </p:cNvSpPr>
          <p:nvPr>
            <p:ph type="body" idx="1"/>
          </p:nvPr>
        </p:nvSpPr>
        <p:spPr>
          <a:xfrm>
            <a:off x="453300" y="1303440"/>
            <a:ext cx="9528900" cy="495300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400"/>
              <a:buNone/>
            </a:pPr>
            <a:r>
              <a:rPr lang="en-IN" sz="2400" dirty="0"/>
              <a:t>(2) Consider Pipelining Protocol that uses a window of size N. Host A is sending packets to host B where round trip time is 30 msec. The host A to host B link supports data transmission at 1 Gbps. Suppose the size of a packet is 1500 bytes. What should be N such that the link utilization becomes 0.98 ?</a:t>
            </a:r>
          </a:p>
          <a:p>
            <a:pPr marL="0" lvl="0" indent="0" algn="just" rtl="0">
              <a:lnSpc>
                <a:spcPct val="90000"/>
              </a:lnSpc>
              <a:spcBef>
                <a:spcPts val="0"/>
              </a:spcBef>
              <a:spcAft>
                <a:spcPts val="0"/>
              </a:spcAft>
              <a:buClr>
                <a:schemeClr val="dk1"/>
              </a:buClr>
              <a:buSzPts val="2400"/>
              <a:buNone/>
            </a:pPr>
            <a:endParaRPr lang="en-IN" sz="2400" dirty="0"/>
          </a:p>
          <a:p>
            <a:pPr marL="0" lvl="0" indent="0" algn="just" rtl="0">
              <a:lnSpc>
                <a:spcPct val="90000"/>
              </a:lnSpc>
              <a:spcBef>
                <a:spcPts val="0"/>
              </a:spcBef>
              <a:spcAft>
                <a:spcPts val="0"/>
              </a:spcAft>
              <a:buClr>
                <a:schemeClr val="dk1"/>
              </a:buClr>
              <a:buSzPts val="2400"/>
              <a:buNone/>
            </a:pPr>
            <a:r>
              <a:rPr lang="en-IN" sz="2400" dirty="0"/>
              <a:t>Ans :  {30 + (1500*8/10</a:t>
            </a:r>
            <a:r>
              <a:rPr lang="en-IN" sz="2400" baseline="30000" dirty="0"/>
              <a:t>6</a:t>
            </a:r>
            <a:r>
              <a:rPr lang="en-IN" sz="2400" dirty="0"/>
              <a:t>)} = 30.012 msec is needed to reliably send 1 packet from host A to host B, assuming transmission delay for ACK (from B to A) is negligible. However withing 30.012 msec, N packets are already out in the channel. Transmission delay of N packets is N*0.012 msec.</a:t>
            </a:r>
          </a:p>
          <a:p>
            <a:pPr marL="0" lvl="0" indent="0" algn="just" rtl="0">
              <a:lnSpc>
                <a:spcPct val="90000"/>
              </a:lnSpc>
              <a:spcBef>
                <a:spcPts val="0"/>
              </a:spcBef>
              <a:spcAft>
                <a:spcPts val="0"/>
              </a:spcAft>
              <a:buClr>
                <a:schemeClr val="dk1"/>
              </a:buClr>
              <a:buSzPts val="2400"/>
              <a:buNone/>
            </a:pPr>
            <a:endParaRPr lang="en-IN" sz="2400" dirty="0"/>
          </a:p>
          <a:p>
            <a:pPr marL="0" lvl="0" indent="0" algn="just" rtl="0">
              <a:lnSpc>
                <a:spcPct val="90000"/>
              </a:lnSpc>
              <a:spcBef>
                <a:spcPts val="0"/>
              </a:spcBef>
              <a:spcAft>
                <a:spcPts val="0"/>
              </a:spcAft>
              <a:buClr>
                <a:schemeClr val="dk1"/>
              </a:buClr>
              <a:buSzPts val="2400"/>
              <a:buNone/>
            </a:pPr>
            <a:r>
              <a:rPr lang="en-IN" sz="2400" dirty="0"/>
              <a:t>Therefore, link utilization = (N*0.012) /(30+ 0.012) = 0.98</a:t>
            </a:r>
          </a:p>
          <a:p>
            <a:pPr marL="0" lvl="0" indent="0" algn="just" rtl="0">
              <a:lnSpc>
                <a:spcPct val="90000"/>
              </a:lnSpc>
              <a:spcBef>
                <a:spcPts val="0"/>
              </a:spcBef>
              <a:spcAft>
                <a:spcPts val="0"/>
              </a:spcAft>
              <a:buClr>
                <a:schemeClr val="dk1"/>
              </a:buClr>
              <a:buSzPts val="2400"/>
              <a:buNone/>
            </a:pPr>
            <a:endParaRPr lang="en-IN" sz="2400" dirty="0"/>
          </a:p>
          <a:p>
            <a:pPr marL="0" lvl="0" indent="0" algn="just" rtl="0">
              <a:lnSpc>
                <a:spcPct val="90000"/>
              </a:lnSpc>
              <a:spcBef>
                <a:spcPts val="0"/>
              </a:spcBef>
              <a:spcAft>
                <a:spcPts val="0"/>
              </a:spcAft>
              <a:buClr>
                <a:schemeClr val="dk1"/>
              </a:buClr>
              <a:buSzPts val="2400"/>
              <a:buNone/>
            </a:pPr>
            <a:r>
              <a:rPr lang="en-IN" sz="2400" dirty="0"/>
              <a:t>i.e., N = (.98*30.012)/(0.012) = 2450.98 = 2451 </a:t>
            </a:r>
          </a:p>
          <a:p>
            <a:pPr marL="0" lvl="0" indent="0" algn="just" rtl="0">
              <a:lnSpc>
                <a:spcPct val="90000"/>
              </a:lnSpc>
              <a:spcBef>
                <a:spcPts val="0"/>
              </a:spcBef>
              <a:spcAft>
                <a:spcPts val="0"/>
              </a:spcAft>
              <a:buClr>
                <a:schemeClr val="dk1"/>
              </a:buClr>
              <a:buSzPts val="2400"/>
              <a:buNone/>
            </a:pPr>
            <a:endParaRPr lang="en-IN" sz="2400" dirty="0"/>
          </a:p>
          <a:p>
            <a:pPr marL="0" lvl="0" indent="0" algn="just" rtl="0">
              <a:spcBef>
                <a:spcPts val="500"/>
              </a:spcBef>
              <a:spcAft>
                <a:spcPts val="0"/>
              </a:spcAft>
              <a:buNone/>
            </a:pPr>
            <a:endParaRPr sz="2400" dirty="0"/>
          </a:p>
          <a:p>
            <a:pPr marL="685800" lvl="0" indent="0" algn="just" rtl="0">
              <a:spcBef>
                <a:spcPts val="500"/>
              </a:spcBef>
              <a:spcAft>
                <a:spcPts val="0"/>
              </a:spcAft>
              <a:buNone/>
            </a:pPr>
            <a:endParaRPr sz="2400" dirty="0"/>
          </a:p>
          <a:p>
            <a:pPr marL="685800" lvl="0" indent="0" algn="just" rtl="0">
              <a:lnSpc>
                <a:spcPct val="90000"/>
              </a:lnSpc>
              <a:spcBef>
                <a:spcPts val="500"/>
              </a:spcBef>
              <a:spcAft>
                <a:spcPts val="0"/>
              </a:spcAft>
              <a:buNone/>
            </a:pPr>
            <a:endParaRPr b="1" dirty="0"/>
          </a:p>
        </p:txBody>
      </p:sp>
      <p:sp>
        <p:nvSpPr>
          <p:cNvPr id="117" name="Google Shape;117;gbac9bf1d92_0_5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cxnSp>
        <p:nvCxnSpPr>
          <p:cNvPr id="118" name="Google Shape;118;gbac9bf1d92_0_59"/>
          <p:cNvCxnSpPr/>
          <p:nvPr/>
        </p:nvCxnSpPr>
        <p:spPr>
          <a:xfrm>
            <a:off x="-8280" y="1057680"/>
            <a:ext cx="9930300" cy="0"/>
          </a:xfrm>
          <a:prstGeom prst="straightConnector1">
            <a:avLst/>
          </a:prstGeom>
          <a:noFill/>
          <a:ln w="38150" cap="flat" cmpd="sng">
            <a:solidFill>
              <a:srgbClr val="C55A11"/>
            </a:solidFill>
            <a:prstDash val="solid"/>
            <a:miter lim="8000"/>
            <a:headEnd type="none" w="sm" len="sm"/>
            <a:tailEnd type="none" w="sm" len="sm"/>
          </a:ln>
        </p:spPr>
      </p:cxnSp>
      <p:sp>
        <p:nvSpPr>
          <p:cNvPr id="119" name="Google Shape;119;gbac9bf1d92_0_59"/>
          <p:cNvSpPr/>
          <p:nvPr/>
        </p:nvSpPr>
        <p:spPr>
          <a:xfrm>
            <a:off x="393120" y="225065"/>
            <a:ext cx="74970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a:solidFill>
                  <a:srgbClr val="2F5597"/>
                </a:solidFill>
                <a:latin typeface="Calibri"/>
                <a:ea typeface="Calibri"/>
                <a:cs typeface="Calibri"/>
                <a:sym typeface="Calibri"/>
              </a:rPr>
              <a:t>COMPUTER COMMUNICATION NETWORKS</a:t>
            </a:r>
            <a:endParaRPr sz="1800">
              <a:solidFill>
                <a:schemeClr val="dk1"/>
              </a:solidFill>
              <a:latin typeface="Calibri"/>
              <a:ea typeface="Calibri"/>
              <a:cs typeface="Calibri"/>
              <a:sym typeface="Calibri"/>
            </a:endParaRPr>
          </a:p>
        </p:txBody>
      </p:sp>
      <p:sp>
        <p:nvSpPr>
          <p:cNvPr id="120" name="Google Shape;120;gbac9bf1d92_0_59"/>
          <p:cNvSpPr/>
          <p:nvPr/>
        </p:nvSpPr>
        <p:spPr>
          <a:xfrm>
            <a:off x="371880" y="601560"/>
            <a:ext cx="79995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1" dirty="0">
              <a:solidFill>
                <a:srgbClr val="C00000"/>
              </a:solidFill>
              <a:latin typeface="Calibri"/>
              <a:ea typeface="Calibri"/>
              <a:cs typeface="Calibri"/>
              <a:sym typeface="Calibri"/>
            </a:endParaRPr>
          </a:p>
        </p:txBody>
      </p:sp>
    </p:spTree>
    <p:extLst>
      <p:ext uri="{BB962C8B-B14F-4D97-AF65-F5344CB8AC3E}">
        <p14:creationId xmlns:p14="http://schemas.microsoft.com/office/powerpoint/2010/main" val="3774059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bac9bf1d92_0_59"/>
          <p:cNvSpPr txBox="1">
            <a:spLocks noGrp="1"/>
          </p:cNvSpPr>
          <p:nvPr>
            <p:ph type="body" idx="1"/>
          </p:nvPr>
        </p:nvSpPr>
        <p:spPr>
          <a:xfrm>
            <a:off x="453300" y="1303440"/>
            <a:ext cx="9528900" cy="4953000"/>
          </a:xfrm>
          <a:prstGeom prst="rect">
            <a:avLst/>
          </a:prstGeom>
          <a:noFill/>
          <a:ln>
            <a:noFill/>
          </a:ln>
        </p:spPr>
        <p:txBody>
          <a:bodyPr spcFirstLastPara="1" wrap="square" lIns="91425" tIns="45700" rIns="91425" bIns="45700" anchor="t" anchorCtr="0">
            <a:noAutofit/>
          </a:bodyPr>
          <a:lstStyle/>
          <a:p>
            <a:pPr marL="0" indent="0" algn="just" eaLnBrk="1">
              <a:spcBef>
                <a:spcPts val="0"/>
              </a:spcBef>
              <a:buSzPts val="2400"/>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IN" sz="2400" dirty="0"/>
              <a:t>(3) </a:t>
            </a:r>
            <a:r>
              <a:rPr lang="en-US" altLang="en-US" sz="2400" dirty="0"/>
              <a:t>Consider the GBN protocol with a sender window size of 4 and a sequence number range of 1,024. Suppose that at time t, the next in-order packet that the receiver is expecting has a sequence number of k. Assume that the medium does not reorder messages. Answer the following questions: </a:t>
            </a:r>
          </a:p>
          <a:p>
            <a:pPr marL="0" indent="0" algn="just" eaLnBrk="1">
              <a:spcBef>
                <a:spcPts val="0"/>
              </a:spcBef>
              <a:buSzPts val="2400"/>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altLang="en-US" sz="2400" dirty="0"/>
          </a:p>
          <a:p>
            <a:pPr indent="-457200" algn="just" eaLnBrk="1">
              <a:spcBef>
                <a:spcPts val="0"/>
              </a:spcBef>
              <a:buSzPts val="2400"/>
              <a:buAutoNum type="alphaLcPeriod"/>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400" dirty="0"/>
              <a:t>What are the possible sets of sequence numbers inside the sender’s window at time t? Justify your answer. </a:t>
            </a:r>
          </a:p>
          <a:p>
            <a:pPr indent="-457200" algn="just" eaLnBrk="1">
              <a:spcBef>
                <a:spcPts val="0"/>
              </a:spcBef>
              <a:buSzPts val="2400"/>
              <a:buAutoNum type="alphaLcPeriod"/>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endParaRPr lang="en-US" altLang="en-US" sz="2400" dirty="0"/>
          </a:p>
          <a:p>
            <a:pPr marL="0" indent="0" algn="just" eaLnBrk="1">
              <a:spcBef>
                <a:spcPts val="0"/>
              </a:spcBef>
              <a:buSzPts val="2400"/>
              <a:buNone/>
              <a:tabLst>
                <a:tab pos="0" algn="l"/>
                <a:tab pos="112713" algn="l"/>
                <a:tab pos="569913" algn="l"/>
                <a:tab pos="1027113" algn="l"/>
                <a:tab pos="1484313" algn="l"/>
                <a:tab pos="1941513" algn="l"/>
                <a:tab pos="2398713" algn="l"/>
                <a:tab pos="2855913" algn="l"/>
                <a:tab pos="3313113" algn="l"/>
                <a:tab pos="3770313" algn="l"/>
                <a:tab pos="4227513" algn="l"/>
                <a:tab pos="4684713" algn="l"/>
                <a:tab pos="5141913" algn="l"/>
                <a:tab pos="5599113" algn="l"/>
                <a:tab pos="6056313" algn="l"/>
                <a:tab pos="6513513" algn="l"/>
                <a:tab pos="6970713" algn="l"/>
                <a:tab pos="7427913" algn="l"/>
                <a:tab pos="7885113" algn="l"/>
                <a:tab pos="8342313" algn="l"/>
                <a:tab pos="8799513" algn="l"/>
              </a:tabLst>
            </a:pPr>
            <a:r>
              <a:rPr lang="en-US" altLang="en-US" sz="2400" dirty="0"/>
              <a:t>b. What are all possible values of the ACK field in all possible messages currently propagating back to the sender at time t? Justify your answer.</a:t>
            </a:r>
          </a:p>
          <a:p>
            <a:pPr marL="0" lvl="0" indent="0" algn="just" rtl="0">
              <a:lnSpc>
                <a:spcPct val="90000"/>
              </a:lnSpc>
              <a:spcBef>
                <a:spcPts val="0"/>
              </a:spcBef>
              <a:spcAft>
                <a:spcPts val="0"/>
              </a:spcAft>
              <a:buClr>
                <a:schemeClr val="dk1"/>
              </a:buClr>
              <a:buSzPts val="2400"/>
              <a:buNone/>
            </a:pPr>
            <a:endParaRPr lang="en-IN" sz="2400" dirty="0"/>
          </a:p>
          <a:p>
            <a:pPr marL="0" lvl="0" indent="0" algn="just" rtl="0">
              <a:spcBef>
                <a:spcPts val="500"/>
              </a:spcBef>
              <a:spcAft>
                <a:spcPts val="0"/>
              </a:spcAft>
              <a:buNone/>
            </a:pPr>
            <a:endParaRPr sz="2400" dirty="0"/>
          </a:p>
          <a:p>
            <a:pPr marL="685800" lvl="0" indent="0" algn="just" rtl="0">
              <a:spcBef>
                <a:spcPts val="500"/>
              </a:spcBef>
              <a:spcAft>
                <a:spcPts val="0"/>
              </a:spcAft>
              <a:buNone/>
            </a:pPr>
            <a:endParaRPr sz="2400" dirty="0"/>
          </a:p>
          <a:p>
            <a:pPr marL="685800" lvl="0" indent="0" algn="just" rtl="0">
              <a:lnSpc>
                <a:spcPct val="90000"/>
              </a:lnSpc>
              <a:spcBef>
                <a:spcPts val="500"/>
              </a:spcBef>
              <a:spcAft>
                <a:spcPts val="0"/>
              </a:spcAft>
              <a:buNone/>
            </a:pPr>
            <a:endParaRPr b="1" dirty="0"/>
          </a:p>
        </p:txBody>
      </p:sp>
      <p:sp>
        <p:nvSpPr>
          <p:cNvPr id="117" name="Google Shape;117;gbac9bf1d92_0_5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cxnSp>
        <p:nvCxnSpPr>
          <p:cNvPr id="118" name="Google Shape;118;gbac9bf1d92_0_59"/>
          <p:cNvCxnSpPr/>
          <p:nvPr/>
        </p:nvCxnSpPr>
        <p:spPr>
          <a:xfrm>
            <a:off x="-8280" y="1057680"/>
            <a:ext cx="9930300" cy="0"/>
          </a:xfrm>
          <a:prstGeom prst="straightConnector1">
            <a:avLst/>
          </a:prstGeom>
          <a:noFill/>
          <a:ln w="38150" cap="flat" cmpd="sng">
            <a:solidFill>
              <a:srgbClr val="C55A11"/>
            </a:solidFill>
            <a:prstDash val="solid"/>
            <a:miter lim="8000"/>
            <a:headEnd type="none" w="sm" len="sm"/>
            <a:tailEnd type="none" w="sm" len="sm"/>
          </a:ln>
        </p:spPr>
      </p:cxnSp>
      <p:sp>
        <p:nvSpPr>
          <p:cNvPr id="119" name="Google Shape;119;gbac9bf1d92_0_59"/>
          <p:cNvSpPr/>
          <p:nvPr/>
        </p:nvSpPr>
        <p:spPr>
          <a:xfrm>
            <a:off x="393120" y="225065"/>
            <a:ext cx="74970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a:solidFill>
                  <a:srgbClr val="2F5597"/>
                </a:solidFill>
                <a:latin typeface="Calibri"/>
                <a:ea typeface="Calibri"/>
                <a:cs typeface="Calibri"/>
                <a:sym typeface="Calibri"/>
              </a:rPr>
              <a:t>COMPUTER COMMUNICATION NETWORKS</a:t>
            </a:r>
            <a:endParaRPr sz="1800">
              <a:solidFill>
                <a:schemeClr val="dk1"/>
              </a:solidFill>
              <a:latin typeface="Calibri"/>
              <a:ea typeface="Calibri"/>
              <a:cs typeface="Calibri"/>
              <a:sym typeface="Calibri"/>
            </a:endParaRPr>
          </a:p>
        </p:txBody>
      </p:sp>
      <p:sp>
        <p:nvSpPr>
          <p:cNvPr id="120" name="Google Shape;120;gbac9bf1d92_0_59"/>
          <p:cNvSpPr/>
          <p:nvPr/>
        </p:nvSpPr>
        <p:spPr>
          <a:xfrm>
            <a:off x="371880" y="601560"/>
            <a:ext cx="79995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1" dirty="0">
              <a:solidFill>
                <a:srgbClr val="C00000"/>
              </a:solidFill>
              <a:latin typeface="Calibri"/>
              <a:ea typeface="Calibri"/>
              <a:cs typeface="Calibri"/>
              <a:sym typeface="Calibri"/>
            </a:endParaRPr>
          </a:p>
        </p:txBody>
      </p:sp>
    </p:spTree>
    <p:extLst>
      <p:ext uri="{BB962C8B-B14F-4D97-AF65-F5344CB8AC3E}">
        <p14:creationId xmlns:p14="http://schemas.microsoft.com/office/powerpoint/2010/main" val="516571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gbac9bf1d92_0_5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cxnSp>
        <p:nvCxnSpPr>
          <p:cNvPr id="118" name="Google Shape;118;gbac9bf1d92_0_59"/>
          <p:cNvCxnSpPr/>
          <p:nvPr/>
        </p:nvCxnSpPr>
        <p:spPr>
          <a:xfrm>
            <a:off x="-8280" y="1057680"/>
            <a:ext cx="9930300" cy="0"/>
          </a:xfrm>
          <a:prstGeom prst="straightConnector1">
            <a:avLst/>
          </a:prstGeom>
          <a:noFill/>
          <a:ln w="38150" cap="flat" cmpd="sng">
            <a:solidFill>
              <a:srgbClr val="C55A11"/>
            </a:solidFill>
            <a:prstDash val="solid"/>
            <a:miter lim="8000"/>
            <a:headEnd type="none" w="sm" len="sm"/>
            <a:tailEnd type="none" w="sm" len="sm"/>
          </a:ln>
        </p:spPr>
      </p:cxnSp>
      <p:sp>
        <p:nvSpPr>
          <p:cNvPr id="119" name="Google Shape;119;gbac9bf1d92_0_59"/>
          <p:cNvSpPr/>
          <p:nvPr/>
        </p:nvSpPr>
        <p:spPr>
          <a:xfrm>
            <a:off x="393120" y="225065"/>
            <a:ext cx="74970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a:solidFill>
                  <a:srgbClr val="2F5597"/>
                </a:solidFill>
                <a:latin typeface="Calibri"/>
                <a:ea typeface="Calibri"/>
                <a:cs typeface="Calibri"/>
                <a:sym typeface="Calibri"/>
              </a:rPr>
              <a:t>COMPUTER COMMUNICATION NETWORKS</a:t>
            </a:r>
            <a:endParaRPr sz="1800">
              <a:solidFill>
                <a:schemeClr val="dk1"/>
              </a:solidFill>
              <a:latin typeface="Calibri"/>
              <a:ea typeface="Calibri"/>
              <a:cs typeface="Calibri"/>
              <a:sym typeface="Calibri"/>
            </a:endParaRPr>
          </a:p>
        </p:txBody>
      </p:sp>
      <p:sp>
        <p:nvSpPr>
          <p:cNvPr id="120" name="Google Shape;120;gbac9bf1d92_0_59"/>
          <p:cNvSpPr/>
          <p:nvPr/>
        </p:nvSpPr>
        <p:spPr>
          <a:xfrm>
            <a:off x="371880" y="601560"/>
            <a:ext cx="79995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1" dirty="0">
              <a:solidFill>
                <a:srgbClr val="C00000"/>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D719FCE2-A54C-150F-9B10-60B5AA5EC453}"/>
              </a:ext>
            </a:extLst>
          </p:cNvPr>
          <p:cNvSpPr>
            <a:spLocks noGrp="1"/>
          </p:cNvSpPr>
          <p:nvPr>
            <p:ph type="body" idx="1"/>
          </p:nvPr>
        </p:nvSpPr>
        <p:spPr/>
        <p:txBody>
          <a:bodyPr/>
          <a:lstStyle/>
          <a:p>
            <a:pPr marL="228600" indent="-222250" algn="just" eaLnBrk="1">
              <a:buClrTx/>
              <a:buFontTx/>
              <a:buNone/>
              <a:tabLst>
                <a:tab pos="228600" algn="l"/>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Lst>
            </a:pPr>
            <a:r>
              <a:rPr lang="en-US" sz="2400" dirty="0"/>
              <a:t>(</a:t>
            </a:r>
            <a:r>
              <a:rPr lang="en-US" sz="2400" b="1" dirty="0"/>
              <a:t>3a)</a:t>
            </a:r>
            <a:r>
              <a:rPr lang="en-US" sz="2400" dirty="0"/>
              <a:t> </a:t>
            </a:r>
            <a:r>
              <a:rPr lang="en-US" altLang="en-US" sz="2400" dirty="0"/>
              <a:t>We have a window size of 4.  Suppose the receiver has received packet k-1, and has </a:t>
            </a:r>
            <a:r>
              <a:rPr lang="en-US" altLang="en-US" sz="2400" dirty="0" err="1"/>
              <a:t>ACKed</a:t>
            </a:r>
            <a:r>
              <a:rPr lang="en-US" altLang="en-US" sz="2400" dirty="0"/>
              <a:t> all other preceding packets.  If all of these ACK's have been received by sender, then sender's window is [k,k+1, k+2, k+3].</a:t>
            </a:r>
          </a:p>
          <a:p>
            <a:pPr marL="228600" indent="-222250" algn="just" eaLnBrk="1">
              <a:buClrTx/>
              <a:buFontTx/>
              <a:buNone/>
              <a:tabLst>
                <a:tab pos="228600" algn="l"/>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Lst>
            </a:pPr>
            <a:r>
              <a:rPr lang="en-US" altLang="en-US" sz="2400" dirty="0"/>
              <a:t> </a:t>
            </a:r>
          </a:p>
          <a:p>
            <a:pPr marL="228600" indent="-222250" algn="just" eaLnBrk="1">
              <a:buClrTx/>
              <a:buFontTx/>
              <a:buNone/>
              <a:tabLst>
                <a:tab pos="228600" algn="l"/>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Lst>
            </a:pPr>
            <a:r>
              <a:rPr lang="en-US" altLang="en-US" sz="2400" dirty="0"/>
              <a:t>Suppose next that none of the ACKs have been received by the sender.  In this second case, the sender's window contains k-1 and the N packets up to and including k-1.  The sender's window is thus [k-4,k-3,k-2,k-1].</a:t>
            </a:r>
          </a:p>
          <a:p>
            <a:endParaRPr lang="en-US" dirty="0"/>
          </a:p>
        </p:txBody>
      </p:sp>
    </p:spTree>
    <p:extLst>
      <p:ext uri="{BB962C8B-B14F-4D97-AF65-F5344CB8AC3E}">
        <p14:creationId xmlns:p14="http://schemas.microsoft.com/office/powerpoint/2010/main" val="24294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gbac9bf1d92_0_5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cxnSp>
        <p:nvCxnSpPr>
          <p:cNvPr id="118" name="Google Shape;118;gbac9bf1d92_0_59"/>
          <p:cNvCxnSpPr/>
          <p:nvPr/>
        </p:nvCxnSpPr>
        <p:spPr>
          <a:xfrm>
            <a:off x="-8280" y="1057680"/>
            <a:ext cx="9930300" cy="0"/>
          </a:xfrm>
          <a:prstGeom prst="straightConnector1">
            <a:avLst/>
          </a:prstGeom>
          <a:noFill/>
          <a:ln w="38150" cap="flat" cmpd="sng">
            <a:solidFill>
              <a:srgbClr val="C55A11"/>
            </a:solidFill>
            <a:prstDash val="solid"/>
            <a:miter lim="8000"/>
            <a:headEnd type="none" w="sm" len="sm"/>
            <a:tailEnd type="none" w="sm" len="sm"/>
          </a:ln>
        </p:spPr>
      </p:cxnSp>
      <p:sp>
        <p:nvSpPr>
          <p:cNvPr id="119" name="Google Shape;119;gbac9bf1d92_0_59"/>
          <p:cNvSpPr/>
          <p:nvPr/>
        </p:nvSpPr>
        <p:spPr>
          <a:xfrm>
            <a:off x="393120" y="225065"/>
            <a:ext cx="74970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dirty="0">
                <a:solidFill>
                  <a:srgbClr val="2F5597"/>
                </a:solidFill>
                <a:latin typeface="Calibri"/>
                <a:ea typeface="Calibri"/>
                <a:cs typeface="Calibri"/>
                <a:sym typeface="Calibri"/>
              </a:rPr>
              <a:t>COMPUTER COMMUNICATION NETWORKS</a:t>
            </a:r>
            <a:endParaRPr sz="1800" dirty="0">
              <a:solidFill>
                <a:schemeClr val="dk1"/>
              </a:solidFill>
              <a:latin typeface="Calibri"/>
              <a:ea typeface="Calibri"/>
              <a:cs typeface="Calibri"/>
              <a:sym typeface="Calibri"/>
            </a:endParaRPr>
          </a:p>
        </p:txBody>
      </p:sp>
      <p:sp>
        <p:nvSpPr>
          <p:cNvPr id="120" name="Google Shape;120;gbac9bf1d92_0_59"/>
          <p:cNvSpPr/>
          <p:nvPr/>
        </p:nvSpPr>
        <p:spPr>
          <a:xfrm>
            <a:off x="371880" y="601560"/>
            <a:ext cx="79995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endParaRPr sz="1800" b="1" dirty="0">
              <a:solidFill>
                <a:srgbClr val="C00000"/>
              </a:solidFill>
              <a:latin typeface="Calibri"/>
              <a:ea typeface="Calibri"/>
              <a:cs typeface="Calibri"/>
              <a:sym typeface="Calibri"/>
            </a:endParaRPr>
          </a:p>
        </p:txBody>
      </p:sp>
      <p:sp>
        <p:nvSpPr>
          <p:cNvPr id="3" name="Text Placeholder 2">
            <a:extLst>
              <a:ext uri="{FF2B5EF4-FFF2-40B4-BE49-F238E27FC236}">
                <a16:creationId xmlns:a16="http://schemas.microsoft.com/office/drawing/2014/main" id="{D719FCE2-A54C-150F-9B10-60B5AA5EC453}"/>
              </a:ext>
            </a:extLst>
          </p:cNvPr>
          <p:cNvSpPr>
            <a:spLocks noGrp="1"/>
          </p:cNvSpPr>
          <p:nvPr>
            <p:ph type="body" idx="1"/>
          </p:nvPr>
        </p:nvSpPr>
        <p:spPr/>
        <p:txBody>
          <a:bodyPr/>
          <a:lstStyle/>
          <a:p>
            <a:pPr marL="228600" indent="-222250" algn="just">
              <a:buClrTx/>
              <a:buNone/>
              <a:tabLst>
                <a:tab pos="228600" algn="l"/>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Lst>
            </a:pPr>
            <a:r>
              <a:rPr lang="en-US" sz="2400" dirty="0"/>
              <a:t>(</a:t>
            </a:r>
            <a:r>
              <a:rPr lang="en-US" sz="2400" b="1" dirty="0"/>
              <a:t>3b</a:t>
            </a:r>
            <a:r>
              <a:rPr lang="en-US" sz="2400" dirty="0"/>
              <a:t>)</a:t>
            </a:r>
            <a:r>
              <a:rPr lang="en-US" altLang="en-US" dirty="0"/>
              <a:t> </a:t>
            </a:r>
            <a:r>
              <a:rPr lang="en-US" altLang="en-US" sz="2400" dirty="0"/>
              <a:t>If the receiver is waiting for packet k, then it has received (and </a:t>
            </a:r>
            <a:r>
              <a:rPr lang="en-US" altLang="en-US" sz="2400" dirty="0" err="1"/>
              <a:t>ACKed</a:t>
            </a:r>
            <a:r>
              <a:rPr lang="en-US" altLang="en-US" sz="2400" dirty="0"/>
              <a:t>) packet k-1 and the N-1 packets before that. If all of these ACK's have been received by sender, it means there are no ACKs propagating back.</a:t>
            </a:r>
          </a:p>
          <a:p>
            <a:pPr marL="228600" indent="-222250" algn="just">
              <a:buClrTx/>
              <a:buNone/>
              <a:tabLst>
                <a:tab pos="228600" algn="l"/>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Lst>
            </a:pPr>
            <a:endParaRPr lang="en-US" altLang="en-US" sz="2400" dirty="0"/>
          </a:p>
          <a:p>
            <a:pPr marL="228600" indent="-222250" algn="just">
              <a:buClrTx/>
              <a:buNone/>
              <a:tabLst>
                <a:tab pos="228600" algn="l"/>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Lst>
            </a:pPr>
            <a:r>
              <a:rPr lang="en-US" altLang="en-US" sz="2400" dirty="0"/>
              <a:t>However, if none of those N ACKs have been yet received by the sender, then ACK messages with values of [k-N,k-1] may still be propagating back. Because the sender has sent packets [k-N, k-1], it must be the case that the sender has already received an ACK for k-N-1. Once the receiver has sent an ACK for packet k-N-1 it will never send an ACK that is less that k-N-1.  Thus the range of in-flight ACK values can range from k-N-1 to k-1.</a:t>
            </a:r>
          </a:p>
          <a:p>
            <a:pPr marL="228600" indent="-222250" algn="just" eaLnBrk="1">
              <a:buClrTx/>
              <a:buFontTx/>
              <a:buNone/>
              <a:tabLst>
                <a:tab pos="228600" algn="l"/>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Lst>
            </a:pPr>
            <a:endParaRPr lang="en-US" dirty="0"/>
          </a:p>
        </p:txBody>
      </p:sp>
    </p:spTree>
    <p:extLst>
      <p:ext uri="{BB962C8B-B14F-4D97-AF65-F5344CB8AC3E}">
        <p14:creationId xmlns:p14="http://schemas.microsoft.com/office/powerpoint/2010/main" val="3118841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D22EA6-2735-2B07-BC01-086E60245A0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4" name="TextBox 3">
            <a:extLst>
              <a:ext uri="{FF2B5EF4-FFF2-40B4-BE49-F238E27FC236}">
                <a16:creationId xmlns:a16="http://schemas.microsoft.com/office/drawing/2014/main" id="{36AF5F03-4986-6455-0B6F-1901194DE67D}"/>
              </a:ext>
            </a:extLst>
          </p:cNvPr>
          <p:cNvSpPr txBox="1"/>
          <p:nvPr/>
        </p:nvSpPr>
        <p:spPr>
          <a:xfrm>
            <a:off x="376690" y="2051540"/>
            <a:ext cx="8959361" cy="1569660"/>
          </a:xfrm>
          <a:prstGeom prst="rect">
            <a:avLst/>
          </a:prstGeom>
          <a:noFill/>
        </p:spPr>
        <p:txBody>
          <a:bodyPr wrap="square">
            <a:spAutoFit/>
          </a:bodyPr>
          <a:lstStyle/>
          <a:p>
            <a:pPr algn="l"/>
            <a:r>
              <a:rPr lang="en-US" sz="2400" b="0" i="0" u="none" strike="noStrike" baseline="0" dirty="0">
                <a:solidFill>
                  <a:srgbClr val="333333"/>
                </a:solidFill>
                <a:latin typeface="Calibri" panose="020F0502020204030204" pitchFamily="34" charset="0"/>
                <a:cs typeface="Calibri" panose="020F0502020204030204" pitchFamily="34" charset="0"/>
              </a:rPr>
              <a:t>(4). Consider the GBN and SR protocols. Suppose the sequence number space is of size </a:t>
            </a:r>
            <a:r>
              <a:rPr lang="en-US" sz="2400" b="0" i="1" u="none" strike="noStrike" baseline="0" dirty="0">
                <a:solidFill>
                  <a:srgbClr val="333333"/>
                </a:solidFill>
                <a:latin typeface="Calibri" panose="020F0502020204030204" pitchFamily="34" charset="0"/>
                <a:cs typeface="Calibri" panose="020F0502020204030204" pitchFamily="34" charset="0"/>
              </a:rPr>
              <a:t>k</a:t>
            </a:r>
            <a:r>
              <a:rPr lang="en-US" sz="2400" b="0" i="0" u="none" strike="noStrike" baseline="0" dirty="0">
                <a:solidFill>
                  <a:srgbClr val="333333"/>
                </a:solidFill>
                <a:latin typeface="Calibri" panose="020F0502020204030204" pitchFamily="34" charset="0"/>
                <a:cs typeface="Calibri" panose="020F0502020204030204" pitchFamily="34" charset="0"/>
              </a:rPr>
              <a:t>. What is the largest allowable sender window that will avoid the occurrence of problems such as that in </a:t>
            </a:r>
            <a:r>
              <a:rPr lang="en-US" sz="2400" b="1" i="0" u="none" strike="noStrike" baseline="0" dirty="0">
                <a:solidFill>
                  <a:srgbClr val="1E7ABA"/>
                </a:solidFill>
                <a:latin typeface="Calibri" panose="020F0502020204030204" pitchFamily="34" charset="0"/>
                <a:cs typeface="Calibri" panose="020F0502020204030204" pitchFamily="34" charset="0"/>
              </a:rPr>
              <a:t>Figure 3.27 </a:t>
            </a:r>
            <a:r>
              <a:rPr lang="en-US" sz="2400" b="0" i="0" u="none" strike="noStrike" baseline="0" dirty="0">
                <a:solidFill>
                  <a:srgbClr val="333333"/>
                </a:solidFill>
                <a:latin typeface="Calibri" panose="020F0502020204030204" pitchFamily="34" charset="0"/>
                <a:cs typeface="Calibri" panose="020F0502020204030204" pitchFamily="34" charset="0"/>
              </a:rPr>
              <a:t>for each of these protocols?</a:t>
            </a:r>
            <a:endParaRPr lang="en-US" sz="24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FDD7A8B-6078-0205-1D0A-0642BD5DD9D3}"/>
              </a:ext>
            </a:extLst>
          </p:cNvPr>
          <p:cNvSpPr txBox="1"/>
          <p:nvPr/>
        </p:nvSpPr>
        <p:spPr>
          <a:xfrm>
            <a:off x="1609510" y="4400980"/>
            <a:ext cx="5391925" cy="1200329"/>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For SR protocol, N &lt;= k/2</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For GBN protocol, N &lt;= (k-1)</a:t>
            </a:r>
          </a:p>
        </p:txBody>
      </p:sp>
      <p:cxnSp>
        <p:nvCxnSpPr>
          <p:cNvPr id="6" name="Google Shape;118;gbac9bf1d92_0_59">
            <a:extLst>
              <a:ext uri="{FF2B5EF4-FFF2-40B4-BE49-F238E27FC236}">
                <a16:creationId xmlns:a16="http://schemas.microsoft.com/office/drawing/2014/main" id="{5A94F703-F07C-D8B0-9F74-EBC7463047CA}"/>
              </a:ext>
            </a:extLst>
          </p:cNvPr>
          <p:cNvCxnSpPr/>
          <p:nvPr/>
        </p:nvCxnSpPr>
        <p:spPr>
          <a:xfrm>
            <a:off x="-8280" y="1057680"/>
            <a:ext cx="9930300" cy="0"/>
          </a:xfrm>
          <a:prstGeom prst="straightConnector1">
            <a:avLst/>
          </a:prstGeom>
          <a:noFill/>
          <a:ln w="38150" cap="flat" cmpd="sng">
            <a:solidFill>
              <a:srgbClr val="C55A11"/>
            </a:solidFill>
            <a:prstDash val="solid"/>
            <a:miter lim="8000"/>
            <a:headEnd type="none" w="sm" len="sm"/>
            <a:tailEnd type="none" w="sm" len="sm"/>
          </a:ln>
        </p:spPr>
      </p:cxnSp>
      <p:sp>
        <p:nvSpPr>
          <p:cNvPr id="7" name="Google Shape;119;gbac9bf1d92_0_59">
            <a:extLst>
              <a:ext uri="{FF2B5EF4-FFF2-40B4-BE49-F238E27FC236}">
                <a16:creationId xmlns:a16="http://schemas.microsoft.com/office/drawing/2014/main" id="{30E09AAE-345C-9028-C707-FC8BBEFD0ADD}"/>
              </a:ext>
            </a:extLst>
          </p:cNvPr>
          <p:cNvSpPr/>
          <p:nvPr/>
        </p:nvSpPr>
        <p:spPr>
          <a:xfrm>
            <a:off x="393120" y="225065"/>
            <a:ext cx="74970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dirty="0">
                <a:solidFill>
                  <a:srgbClr val="2F5597"/>
                </a:solidFill>
                <a:latin typeface="Calibri"/>
                <a:ea typeface="Calibri"/>
                <a:cs typeface="Calibri"/>
                <a:sym typeface="Calibri"/>
              </a:rPr>
              <a:t>COMPUTER COMMUNICATION NETWORKS</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9279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1D62A5-D894-E747-950A-42A519BF38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4" name="TextBox 3">
            <a:extLst>
              <a:ext uri="{FF2B5EF4-FFF2-40B4-BE49-F238E27FC236}">
                <a16:creationId xmlns:a16="http://schemas.microsoft.com/office/drawing/2014/main" id="{69C60892-C74A-B99A-7708-2F3DFF63E37A}"/>
              </a:ext>
            </a:extLst>
          </p:cNvPr>
          <p:cNvSpPr txBox="1"/>
          <p:nvPr/>
        </p:nvSpPr>
        <p:spPr>
          <a:xfrm>
            <a:off x="413635" y="1224226"/>
            <a:ext cx="10190285" cy="5632311"/>
          </a:xfrm>
          <a:prstGeom prst="rect">
            <a:avLst/>
          </a:prstGeom>
          <a:noFill/>
        </p:spPr>
        <p:txBody>
          <a:bodyPr wrap="square">
            <a:spAutoFit/>
          </a:bodyPr>
          <a:lstStyle/>
          <a:p>
            <a:pPr indent="-338138" algn="just"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Calibri" panose="020F0502020204030204" pitchFamily="34" charset="0"/>
                <a:cs typeface="Calibri" panose="020F0502020204030204" pitchFamily="34" charset="0"/>
              </a:rPr>
              <a:t>(5) Host A and B are communicating over a TCP connection, and Host B has already received from A all bytes up through byte 126. Suppose Host A then sends two segments to Host B back-to-back. The first and second segments contain 80 and 40 bytes of data, respectively. In the first segment, the sequence number is 127, the source port number is 302, and the destination port number is 80. Host B sends an acknowledgment whenever it receives a segment from Host A.</a:t>
            </a:r>
          </a:p>
          <a:p>
            <a:pPr indent="-338138" algn="just"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dirty="0">
              <a:latin typeface="Calibri" panose="020F0502020204030204" pitchFamily="34" charset="0"/>
              <a:cs typeface="Calibri" panose="020F0502020204030204" pitchFamily="34" charset="0"/>
            </a:endParaRPr>
          </a:p>
          <a:p>
            <a:pPr indent="-338138" algn="jus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Calibri" panose="020F0502020204030204" pitchFamily="34" charset="0"/>
                <a:cs typeface="Calibri" panose="020F0502020204030204" pitchFamily="34" charset="0"/>
              </a:rPr>
              <a:t>In the second segment sent from Host A to B, what are the sequence number, source port number, and destination port number?</a:t>
            </a:r>
          </a:p>
          <a:p>
            <a:pPr indent="-338138" algn="jus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dirty="0">
              <a:latin typeface="Calibri" panose="020F0502020204030204" pitchFamily="34" charset="0"/>
              <a:cs typeface="Calibri" panose="020F0502020204030204" pitchFamily="34" charset="0"/>
            </a:endParaRPr>
          </a:p>
          <a:p>
            <a:pPr indent="-338138" algn="jus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Calibri" panose="020F0502020204030204" pitchFamily="34" charset="0"/>
                <a:cs typeface="Calibri" panose="020F0502020204030204" pitchFamily="34" charset="0"/>
              </a:rPr>
              <a:t>Sequence number = 207</a:t>
            </a:r>
          </a:p>
          <a:p>
            <a:pPr indent="-338138" algn="jus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Calibri" panose="020F0502020204030204" pitchFamily="34" charset="0"/>
                <a:cs typeface="Calibri" panose="020F0502020204030204" pitchFamily="34" charset="0"/>
              </a:rPr>
              <a:t>Source port = 302</a:t>
            </a:r>
          </a:p>
          <a:p>
            <a:pPr indent="-338138" algn="just">
              <a:buClrTx/>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r>
              <a:rPr lang="en-US" altLang="en-US" sz="2400" dirty="0">
                <a:latin typeface="Calibri" panose="020F0502020204030204" pitchFamily="34" charset="0"/>
                <a:cs typeface="Calibri" panose="020F0502020204030204" pitchFamily="34" charset="0"/>
              </a:rPr>
              <a:t>Destination port = 80</a:t>
            </a:r>
          </a:p>
          <a:p>
            <a:pPr indent="-338138" algn="just" eaLnBrk="1">
              <a:buClr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pPr>
            <a:endParaRPr lang="en-US" altLang="en-US" sz="2400" dirty="0">
              <a:latin typeface="Calibri" panose="020F0502020204030204" pitchFamily="34" charset="0"/>
              <a:cs typeface="Calibri" panose="020F0502020204030204" pitchFamily="34" charset="0"/>
            </a:endParaRPr>
          </a:p>
        </p:txBody>
      </p:sp>
      <p:cxnSp>
        <p:nvCxnSpPr>
          <p:cNvPr id="5" name="Google Shape;118;gbac9bf1d92_0_59">
            <a:extLst>
              <a:ext uri="{FF2B5EF4-FFF2-40B4-BE49-F238E27FC236}">
                <a16:creationId xmlns:a16="http://schemas.microsoft.com/office/drawing/2014/main" id="{0DA37560-B14F-0051-4A24-D2A57742E519}"/>
              </a:ext>
            </a:extLst>
          </p:cNvPr>
          <p:cNvCxnSpPr/>
          <p:nvPr/>
        </p:nvCxnSpPr>
        <p:spPr>
          <a:xfrm>
            <a:off x="-8280" y="1057680"/>
            <a:ext cx="9930300" cy="0"/>
          </a:xfrm>
          <a:prstGeom prst="straightConnector1">
            <a:avLst/>
          </a:prstGeom>
          <a:noFill/>
          <a:ln w="38150" cap="flat" cmpd="sng">
            <a:solidFill>
              <a:srgbClr val="C55A11"/>
            </a:solidFill>
            <a:prstDash val="solid"/>
            <a:miter lim="8000"/>
            <a:headEnd type="none" w="sm" len="sm"/>
            <a:tailEnd type="none" w="sm" len="sm"/>
          </a:ln>
        </p:spPr>
      </p:cxnSp>
      <p:sp>
        <p:nvSpPr>
          <p:cNvPr id="6" name="Google Shape;119;gbac9bf1d92_0_59">
            <a:extLst>
              <a:ext uri="{FF2B5EF4-FFF2-40B4-BE49-F238E27FC236}">
                <a16:creationId xmlns:a16="http://schemas.microsoft.com/office/drawing/2014/main" id="{5D09C75A-02E4-DC0A-34D3-2C44E95449CE}"/>
              </a:ext>
            </a:extLst>
          </p:cNvPr>
          <p:cNvSpPr/>
          <p:nvPr/>
        </p:nvSpPr>
        <p:spPr>
          <a:xfrm>
            <a:off x="393120" y="225065"/>
            <a:ext cx="7497000" cy="456000"/>
          </a:xfrm>
          <a:prstGeom prst="rect">
            <a:avLst/>
          </a:prstGeom>
          <a:noFill/>
          <a:ln>
            <a:noFill/>
          </a:ln>
        </p:spPr>
        <p:txBody>
          <a:bodyPr spcFirstLastPara="1" wrap="square" lIns="90000" tIns="45000" rIns="90000" bIns="45000" anchor="t" anchorCtr="0">
            <a:noAutofit/>
          </a:bodyPr>
          <a:lstStyle/>
          <a:p>
            <a:pPr marL="0" marR="0" lvl="0" indent="0" algn="l" rtl="0">
              <a:lnSpc>
                <a:spcPct val="100000"/>
              </a:lnSpc>
              <a:spcBef>
                <a:spcPts val="0"/>
              </a:spcBef>
              <a:spcAft>
                <a:spcPts val="0"/>
              </a:spcAft>
              <a:buNone/>
            </a:pPr>
            <a:r>
              <a:rPr lang="en-IN" sz="2400" b="1" dirty="0">
                <a:solidFill>
                  <a:srgbClr val="2F5597"/>
                </a:solidFill>
                <a:latin typeface="Calibri"/>
                <a:ea typeface="Calibri"/>
                <a:cs typeface="Calibri"/>
                <a:sym typeface="Calibri"/>
              </a:rPr>
              <a:t>COMPUTER COMMUNICATION NETWORKS</a:t>
            </a:r>
            <a:endParaRPr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640844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550</TotalTime>
  <Words>2585</Words>
  <Application>Microsoft Office PowerPoint</Application>
  <PresentationFormat>Widescreen</PresentationFormat>
  <Paragraphs>222</Paragraphs>
  <Slides>25</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Dr.Arpita Thakre</cp:lastModifiedBy>
  <cp:revision>43</cp:revision>
  <dcterms:created xsi:type="dcterms:W3CDTF">2021-01-18T08:23:15Z</dcterms:created>
  <dcterms:modified xsi:type="dcterms:W3CDTF">2022-09-14T06:31:10Z</dcterms:modified>
</cp:coreProperties>
</file>