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88" r:id="rId16"/>
    <p:sldId id="289" r:id="rId17"/>
    <p:sldId id="26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jWp5lL237GyGjLrPEiXqU839L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824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191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5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c9bf1d9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bac9bf1d92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44" name="Google Shape;144;gbac9bf1d92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340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c8a5de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bac8a5deb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ac8a5deb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44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c8a5de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bac8a5deb1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ac8a5deb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73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c8a5de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bac8a5deb1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ac8a5deb1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120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c8a5de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bac8a5deb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ac8a5deb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09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c8a5de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bac8a5deb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ac8a5deb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784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0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5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79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17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58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89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13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c9bf1d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c9bf1d9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14" name="Google Shape;114;gbac9bf1d9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35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c9bf1d9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ac9bf1d92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24" name="Google Shape;124;gbac9bf1d92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45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4452926" y="3357562"/>
            <a:ext cx="7497000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524364" y="4786322"/>
            <a:ext cx="7667636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824400" y="601128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"/>
          <p:cNvSpPr/>
          <p:nvPr/>
        </p:nvSpPr>
        <p:spPr>
          <a:xfrm rot="10800000">
            <a:off x="314280" y="549000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4524364" y="4071942"/>
            <a:ext cx="7352396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640" y="1606320"/>
            <a:ext cx="2368800" cy="35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 rot="-5400000">
            <a:off x="11366280" y="-24408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1876760" y="27720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255419" y="1403350"/>
            <a:ext cx="976203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 dirty="0"/>
              <a:t>(5) </a:t>
            </a:r>
            <a:r>
              <a:rPr lang="en-IN" sz="2400" dirty="0"/>
              <a:t>Consider 4 packets, each having 100 bytes, are transmitted by host A to host B using </a:t>
            </a:r>
            <a:r>
              <a:rPr lang="en-IN" sz="2400" b="1" dirty="0"/>
              <a:t>TCP Reno</a:t>
            </a:r>
            <a:r>
              <a:rPr lang="en-IN" sz="2400" dirty="0"/>
              <a:t>. Assume TCP connection was already complete. Let the sequence numbers of host A and host B to be 1 and 1000 respectively, for subsequent communication. Sequence numbers from B to A can be ignored.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dirty="0"/>
              <a:t>Suppose second packet is corrupted during transmission but others are received correctly by host B. Draw a timing diagram including the retransmissions. Assume retransmissions are successful. Timing diagram must depict sequence number and acknowledgement number for each packet transaction.</a:t>
            </a: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cxnSp>
        <p:nvCxnSpPr>
          <p:cNvPr id="138" name="Google Shape;138;p4"/>
          <p:cNvCxnSpPr/>
          <p:nvPr/>
        </p:nvCxnSpPr>
        <p:spPr>
          <a:xfrm>
            <a:off x="-8280" y="1057680"/>
            <a:ext cx="9930202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9" name="Google Shape;139;p4"/>
          <p:cNvSpPr/>
          <p:nvPr/>
        </p:nvSpPr>
        <p:spPr>
          <a:xfrm>
            <a:off x="393120" y="225065"/>
            <a:ext cx="749700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c9bf1d92_0_77"/>
          <p:cNvSpPr txBox="1">
            <a:spLocks noGrp="1"/>
          </p:cNvSpPr>
          <p:nvPr>
            <p:ph type="body" idx="1"/>
          </p:nvPr>
        </p:nvSpPr>
        <p:spPr>
          <a:xfrm>
            <a:off x="393125" y="1132925"/>
            <a:ext cx="134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073763"/>
                </a:solidFill>
              </a:rPr>
              <a:t>Solution:</a:t>
            </a:r>
            <a:endParaRPr b="1" i="1">
              <a:solidFill>
                <a:srgbClr val="073763"/>
              </a:solidFill>
            </a:endParaRPr>
          </a:p>
        </p:txBody>
      </p:sp>
      <p:sp>
        <p:nvSpPr>
          <p:cNvPr id="147" name="Google Shape;147;gbac9bf1d92_0_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cxnSp>
        <p:nvCxnSpPr>
          <p:cNvPr id="148" name="Google Shape;148;gbac9bf1d92_0_77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9" name="Google Shape;149;gbac9bf1d92_0_77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bac9bf1d92_0_77"/>
          <p:cNvCxnSpPr/>
          <p:nvPr/>
        </p:nvCxnSpPr>
        <p:spPr>
          <a:xfrm>
            <a:off x="3172025" y="1339675"/>
            <a:ext cx="53100" cy="48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gbac9bf1d92_0_77"/>
          <p:cNvCxnSpPr/>
          <p:nvPr/>
        </p:nvCxnSpPr>
        <p:spPr>
          <a:xfrm>
            <a:off x="6655975" y="1339675"/>
            <a:ext cx="53100" cy="48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gbac9bf1d92_0_77"/>
          <p:cNvCxnSpPr/>
          <p:nvPr/>
        </p:nvCxnSpPr>
        <p:spPr>
          <a:xfrm>
            <a:off x="3189775" y="1453125"/>
            <a:ext cx="3491100" cy="5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gbac9bf1d92_0_77"/>
          <p:cNvCxnSpPr/>
          <p:nvPr/>
        </p:nvCxnSpPr>
        <p:spPr>
          <a:xfrm>
            <a:off x="3189775" y="1729575"/>
            <a:ext cx="3491100" cy="5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gbac9bf1d92_0_77"/>
          <p:cNvCxnSpPr/>
          <p:nvPr/>
        </p:nvCxnSpPr>
        <p:spPr>
          <a:xfrm>
            <a:off x="3211325" y="2037825"/>
            <a:ext cx="3491100" cy="5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gbac9bf1d92_0_77"/>
          <p:cNvCxnSpPr/>
          <p:nvPr/>
        </p:nvCxnSpPr>
        <p:spPr>
          <a:xfrm>
            <a:off x="3211325" y="2314275"/>
            <a:ext cx="3491100" cy="5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gbac9bf1d92_0_77"/>
          <p:cNvCxnSpPr/>
          <p:nvPr/>
        </p:nvCxnSpPr>
        <p:spPr>
          <a:xfrm>
            <a:off x="3211325" y="4029075"/>
            <a:ext cx="3491100" cy="5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gbac9bf1d92_0_77"/>
          <p:cNvCxnSpPr/>
          <p:nvPr/>
        </p:nvCxnSpPr>
        <p:spPr>
          <a:xfrm flipH="1">
            <a:off x="3207475" y="2073350"/>
            <a:ext cx="3455700" cy="8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gbac9bf1d92_0_77"/>
          <p:cNvCxnSpPr/>
          <p:nvPr/>
        </p:nvCxnSpPr>
        <p:spPr>
          <a:xfrm flipH="1">
            <a:off x="3118826" y="2271599"/>
            <a:ext cx="3831600" cy="9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gbac9bf1d92_0_77"/>
          <p:cNvCxnSpPr/>
          <p:nvPr/>
        </p:nvCxnSpPr>
        <p:spPr>
          <a:xfrm flipH="1">
            <a:off x="3154275" y="2640425"/>
            <a:ext cx="3508800" cy="8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gbac9bf1d92_0_77"/>
          <p:cNvCxnSpPr/>
          <p:nvPr/>
        </p:nvCxnSpPr>
        <p:spPr>
          <a:xfrm flipH="1">
            <a:off x="3207350" y="2941675"/>
            <a:ext cx="3438000" cy="7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gbac9bf1d92_0_77"/>
          <p:cNvCxnSpPr/>
          <p:nvPr/>
        </p:nvCxnSpPr>
        <p:spPr>
          <a:xfrm flipH="1">
            <a:off x="3154300" y="4607450"/>
            <a:ext cx="3526500" cy="6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gbac9bf1d92_0_77"/>
          <p:cNvSpPr txBox="1"/>
          <p:nvPr/>
        </p:nvSpPr>
        <p:spPr>
          <a:xfrm rot="748250">
            <a:off x="4164225" y="1365424"/>
            <a:ext cx="868286" cy="4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(1,1000)</a:t>
            </a:r>
            <a:endParaRPr b="1" dirty="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bac9bf1d92_0_77"/>
          <p:cNvSpPr txBox="1"/>
          <p:nvPr/>
        </p:nvSpPr>
        <p:spPr>
          <a:xfrm rot="748465">
            <a:off x="4161933" y="1669947"/>
            <a:ext cx="1062482" cy="4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(101,1000)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bac9bf1d92_0_77"/>
          <p:cNvSpPr txBox="1"/>
          <p:nvPr/>
        </p:nvSpPr>
        <p:spPr>
          <a:xfrm rot="748059">
            <a:off x="4162972" y="1955072"/>
            <a:ext cx="975504" cy="4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(201,1000)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bac9bf1d92_0_77"/>
          <p:cNvSpPr txBox="1"/>
          <p:nvPr/>
        </p:nvSpPr>
        <p:spPr>
          <a:xfrm rot="748320">
            <a:off x="4022696" y="2169372"/>
            <a:ext cx="1148810" cy="4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(301,1000)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bac9bf1d92_0_77"/>
          <p:cNvSpPr txBox="1"/>
          <p:nvPr/>
        </p:nvSpPr>
        <p:spPr>
          <a:xfrm rot="748507">
            <a:off x="4158495" y="3910498"/>
            <a:ext cx="1354070" cy="4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(101,1000)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ac9bf1d92_0_77"/>
          <p:cNvSpPr txBox="1"/>
          <p:nvPr/>
        </p:nvSpPr>
        <p:spPr>
          <a:xfrm rot="-933472">
            <a:off x="3206793" y="2494299"/>
            <a:ext cx="1090558" cy="4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(1000,101)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ac9bf1d92_0_77"/>
          <p:cNvSpPr txBox="1"/>
          <p:nvPr/>
        </p:nvSpPr>
        <p:spPr>
          <a:xfrm rot="-933482">
            <a:off x="3310550" y="2525748"/>
            <a:ext cx="2657576" cy="4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(1000,101)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ac9bf1d92_0_77"/>
          <p:cNvSpPr txBox="1"/>
          <p:nvPr/>
        </p:nvSpPr>
        <p:spPr>
          <a:xfrm rot="-933129">
            <a:off x="3461216" y="2922951"/>
            <a:ext cx="1410960" cy="4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(1000,101)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bac9bf1d92_0_77"/>
          <p:cNvSpPr txBox="1"/>
          <p:nvPr/>
        </p:nvSpPr>
        <p:spPr>
          <a:xfrm rot="-933374">
            <a:off x="3629963" y="3123943"/>
            <a:ext cx="1231617" cy="4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(1000,101)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ac9bf1d92_0_77"/>
          <p:cNvSpPr txBox="1"/>
          <p:nvPr/>
        </p:nvSpPr>
        <p:spPr>
          <a:xfrm rot="-932808">
            <a:off x="3550010" y="4727114"/>
            <a:ext cx="1054378" cy="4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(1000,401)</a:t>
            </a:r>
            <a:endParaRPr b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ac9bf1d92_0_77"/>
          <p:cNvSpPr txBox="1"/>
          <p:nvPr/>
        </p:nvSpPr>
        <p:spPr>
          <a:xfrm rot="136630">
            <a:off x="2957372" y="1005202"/>
            <a:ext cx="868286" cy="40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 A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bac9bf1d92_0_77"/>
          <p:cNvSpPr txBox="1"/>
          <p:nvPr/>
        </p:nvSpPr>
        <p:spPr>
          <a:xfrm rot="136630">
            <a:off x="6248372" y="1005202"/>
            <a:ext cx="868286" cy="40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 B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bac9bf1d92_0_77"/>
          <p:cNvCxnSpPr/>
          <p:nvPr/>
        </p:nvCxnSpPr>
        <p:spPr>
          <a:xfrm>
            <a:off x="2232825" y="1506275"/>
            <a:ext cx="7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gbac9bf1d92_0_77"/>
          <p:cNvCxnSpPr/>
          <p:nvPr/>
        </p:nvCxnSpPr>
        <p:spPr>
          <a:xfrm>
            <a:off x="2553788" y="4020125"/>
            <a:ext cx="3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gbac9bf1d92_0_77"/>
          <p:cNvCxnSpPr/>
          <p:nvPr/>
        </p:nvCxnSpPr>
        <p:spPr>
          <a:xfrm>
            <a:off x="2640413" y="5635350"/>
            <a:ext cx="3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gbac9bf1d92_0_77"/>
          <p:cNvCxnSpPr/>
          <p:nvPr/>
        </p:nvCxnSpPr>
        <p:spPr>
          <a:xfrm>
            <a:off x="2622700" y="3969500"/>
            <a:ext cx="0" cy="16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gbac9bf1d92_0_77"/>
          <p:cNvSpPr txBox="1"/>
          <p:nvPr/>
        </p:nvSpPr>
        <p:spPr>
          <a:xfrm>
            <a:off x="567075" y="1896150"/>
            <a:ext cx="19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CWND = 4 MSS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(nth  round)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bac9bf1d92_0_77"/>
          <p:cNvSpPr txBox="1"/>
          <p:nvPr/>
        </p:nvSpPr>
        <p:spPr>
          <a:xfrm>
            <a:off x="704550" y="5261225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Cumulative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bac9bf1d92_0_77"/>
          <p:cNvCxnSpPr/>
          <p:nvPr/>
        </p:nvCxnSpPr>
        <p:spPr>
          <a:xfrm rot="10800000" flipH="1">
            <a:off x="2091075" y="5280750"/>
            <a:ext cx="99240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gbac9bf1d92_0_77"/>
          <p:cNvSpPr txBox="1"/>
          <p:nvPr/>
        </p:nvSpPr>
        <p:spPr>
          <a:xfrm>
            <a:off x="6655825" y="1668300"/>
            <a:ext cx="38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Store Seg1, send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ac9bf1d92_0_77"/>
          <p:cNvSpPr txBox="1"/>
          <p:nvPr/>
        </p:nvSpPr>
        <p:spPr>
          <a:xfrm>
            <a:off x="6655975" y="1955025"/>
            <a:ext cx="38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Corrupt, discard, send last in-order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bac9bf1d92_0_77"/>
          <p:cNvSpPr txBox="1"/>
          <p:nvPr/>
        </p:nvSpPr>
        <p:spPr>
          <a:xfrm>
            <a:off x="6655975" y="2343275"/>
            <a:ext cx="38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Store  Seg3, send last in-order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bac9bf1d92_0_77"/>
          <p:cNvSpPr txBox="1"/>
          <p:nvPr/>
        </p:nvSpPr>
        <p:spPr>
          <a:xfrm>
            <a:off x="6755150" y="2679125"/>
            <a:ext cx="384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Store Seg3, send last in-order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ac9bf1d92_0_77"/>
          <p:cNvSpPr txBox="1"/>
          <p:nvPr/>
        </p:nvSpPr>
        <p:spPr>
          <a:xfrm>
            <a:off x="6755150" y="4349813"/>
            <a:ext cx="38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Store Seg2, send last in-order ACK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bac9bf1d92_0_77"/>
          <p:cNvCxnSpPr/>
          <p:nvPr/>
        </p:nvCxnSpPr>
        <p:spPr>
          <a:xfrm>
            <a:off x="2268275" y="4471377"/>
            <a:ext cx="9390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gbac9bf1d92_0_77"/>
          <p:cNvCxnSpPr/>
          <p:nvPr/>
        </p:nvCxnSpPr>
        <p:spPr>
          <a:xfrm>
            <a:off x="2268275" y="1541725"/>
            <a:ext cx="0" cy="29296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bac9bf1d92_0_77"/>
          <p:cNvCxnSpPr/>
          <p:nvPr/>
        </p:nvCxnSpPr>
        <p:spPr>
          <a:xfrm>
            <a:off x="1718925" y="3473300"/>
            <a:ext cx="1400100" cy="5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gbac9bf1d92_0_77"/>
          <p:cNvSpPr txBox="1"/>
          <p:nvPr/>
        </p:nvSpPr>
        <p:spPr>
          <a:xfrm>
            <a:off x="296975" y="3179525"/>
            <a:ext cx="19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Terminate timer and start fast -retransmit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c8a5deb1_0_2"/>
          <p:cNvSpPr txBox="1">
            <a:spLocks noGrp="1"/>
          </p:cNvSpPr>
          <p:nvPr>
            <p:ph type="body" idx="1"/>
          </p:nvPr>
        </p:nvSpPr>
        <p:spPr>
          <a:xfrm>
            <a:off x="255425" y="1403350"/>
            <a:ext cx="976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 dirty="0"/>
              <a:t>(6) </a:t>
            </a:r>
            <a:r>
              <a:rPr lang="en-IN" sz="2400" dirty="0"/>
              <a:t>: Let 100 and 200 be the Sequence numbers of Hosts A and B at the start of the TCP connection. Let A send a HTTP request of 300 bytes and let B reply the object in 15 segments of 500 bytes each. Let all transmissions be successful. Let MSS= 500 bytes. Show the timing diagram under TCP (TCP Reno / </a:t>
            </a:r>
            <a:r>
              <a:rPr lang="en-IN" sz="2400" dirty="0" err="1"/>
              <a:t>Taho</a:t>
            </a:r>
            <a:r>
              <a:rPr lang="en-IN" sz="2400" dirty="0"/>
              <a:t>).</a:t>
            </a:r>
            <a:endParaRPr sz="2400" dirty="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Case1: No congestion</a:t>
            </a:r>
            <a:endParaRPr sz="2400" dirty="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Case 2: Maximum number of segments = 5 MSS.</a:t>
            </a:r>
            <a:endParaRPr sz="2400" dirty="0"/>
          </a:p>
        </p:txBody>
      </p:sp>
      <p:sp>
        <p:nvSpPr>
          <p:cNvPr id="197" name="Google Shape;197;gbac8a5deb1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cxnSp>
        <p:nvCxnSpPr>
          <p:cNvPr id="198" name="Google Shape;198;gbac8a5deb1_0_2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9" name="Google Shape;199;gbac8a5deb1_0_2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ac8a5deb1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cxnSp>
        <p:nvCxnSpPr>
          <p:cNvPr id="207" name="Google Shape;207;gbac8a5deb1_0_11"/>
          <p:cNvCxnSpPr/>
          <p:nvPr/>
        </p:nvCxnSpPr>
        <p:spPr>
          <a:xfrm>
            <a:off x="-8280" y="1057680"/>
            <a:ext cx="5848200" cy="138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8" name="Google Shape;208;gbac8a5deb1_0_11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bac8a5deb1_0_11"/>
          <p:cNvSpPr txBox="1"/>
          <p:nvPr/>
        </p:nvSpPr>
        <p:spPr>
          <a:xfrm>
            <a:off x="694075" y="1602950"/>
            <a:ext cx="404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Solution for Case 1: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No Congestion</a:t>
            </a:r>
            <a:endParaRPr sz="24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bac8a5deb1_0_11"/>
          <p:cNvSpPr txBox="1"/>
          <p:nvPr/>
        </p:nvSpPr>
        <p:spPr>
          <a:xfrm>
            <a:off x="8576625" y="24787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bac8a5deb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546" y="648075"/>
            <a:ext cx="3302730" cy="60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53875" y="2047155"/>
            <a:ext cx="9499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500 bytes</a:t>
            </a:r>
          </a:p>
        </p:txBody>
      </p:sp>
      <p:sp>
        <p:nvSpPr>
          <p:cNvPr id="4" name="Rectangle 3"/>
          <p:cNvSpPr/>
          <p:nvPr/>
        </p:nvSpPr>
        <p:spPr>
          <a:xfrm rot="21047312">
            <a:off x="7000647" y="2126957"/>
            <a:ext cx="395021" cy="91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89760" y="5172501"/>
            <a:ext cx="678073" cy="10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8" name="Google Shape;218;gbac8a5deb1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cxnSp>
        <p:nvCxnSpPr>
          <p:cNvPr id="219" name="Google Shape;219;gbac8a5deb1_0_24"/>
          <p:cNvCxnSpPr/>
          <p:nvPr/>
        </p:nvCxnSpPr>
        <p:spPr>
          <a:xfrm rot="10800000" flipH="1">
            <a:off x="-8280" y="1041180"/>
            <a:ext cx="6271500" cy="165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0" name="Google Shape;220;gbac8a5deb1_0_24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ac8a5deb1_0_24"/>
          <p:cNvSpPr txBox="1"/>
          <p:nvPr/>
        </p:nvSpPr>
        <p:spPr>
          <a:xfrm>
            <a:off x="694075" y="1602950"/>
            <a:ext cx="4048800" cy="2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Solution for Case 2: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Maximum number of segments = 5 MSS.</a:t>
            </a:r>
            <a:endParaRPr sz="24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bac8a5deb1_0_24"/>
          <p:cNvSpPr txBox="1"/>
          <p:nvPr/>
        </p:nvSpPr>
        <p:spPr>
          <a:xfrm>
            <a:off x="8576625" y="24787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bac8a5deb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995" y="1362360"/>
            <a:ext cx="4012476" cy="4993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898592" y="2661632"/>
            <a:ext cx="9499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500 bytes</a:t>
            </a:r>
          </a:p>
        </p:txBody>
      </p:sp>
      <p:sp>
        <p:nvSpPr>
          <p:cNvPr id="11" name="Rectangle 10"/>
          <p:cNvSpPr/>
          <p:nvPr/>
        </p:nvSpPr>
        <p:spPr>
          <a:xfrm rot="21047312">
            <a:off x="4545364" y="2766852"/>
            <a:ext cx="395021" cy="91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99" y="1434055"/>
            <a:ext cx="450532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c8a5deb1_0_2"/>
          <p:cNvSpPr txBox="1">
            <a:spLocks noGrp="1"/>
          </p:cNvSpPr>
          <p:nvPr>
            <p:ph type="body" idx="1"/>
          </p:nvPr>
        </p:nvSpPr>
        <p:spPr>
          <a:xfrm>
            <a:off x="255425" y="1403350"/>
            <a:ext cx="976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(7)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transferring an enormous file of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bytes from Host A to Host B.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Assume an MSS of 536 bytes.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a. What is the maximum value of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such that TCP sequence numbers are not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exhausted? Recall that the TCP sequence number field has 4 bytes.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b. For the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obtain in (a), find how long it takes to transmit the file.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Assume that a total of 66 bytes of transport, network, and data-link header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added to each segment before the resulting packet is sent out over a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155 Mbps link. Ignore flow control and congestion control so A can pump</a:t>
            </a:r>
          </a:p>
          <a:p>
            <a:pPr marL="0" indent="0" eaLnBrk="1">
              <a:lnSpc>
                <a:spcPct val="95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 the segments back to back and continuously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Google Shape;197;gbac8a5deb1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cxnSp>
        <p:nvCxnSpPr>
          <p:cNvPr id="198" name="Google Shape;198;gbac8a5deb1_0_2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9" name="Google Shape;199;gbac8a5deb1_0_2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52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c8a5deb1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cxnSp>
        <p:nvCxnSpPr>
          <p:cNvPr id="198" name="Google Shape;198;gbac8a5deb1_0_2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9" name="Google Shape;199;gbac8a5deb1_0_2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2985977-F0C2-086F-4125-902CE461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4" y="1434296"/>
            <a:ext cx="10628746" cy="42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75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9"/>
          <p:cNvCxnSpPr/>
          <p:nvPr/>
        </p:nvCxnSpPr>
        <p:spPr>
          <a:xfrm>
            <a:off x="4810116" y="2928934"/>
            <a:ext cx="458172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92" name="Google Shape;392;p9"/>
          <p:cNvSpPr/>
          <p:nvPr/>
        </p:nvSpPr>
        <p:spPr>
          <a:xfrm>
            <a:off x="4695000" y="4071942"/>
            <a:ext cx="749700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11786400" y="36072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9"/>
          <p:cNvSpPr/>
          <p:nvPr/>
        </p:nvSpPr>
        <p:spPr>
          <a:xfrm rot="5400000">
            <a:off x="11275920" y="-16092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9"/>
          <p:cNvSpPr/>
          <p:nvPr/>
        </p:nvSpPr>
        <p:spPr>
          <a:xfrm rot="5400000">
            <a:off x="824400" y="601128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314280" y="5490000"/>
            <a:ext cx="45360" cy="10666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58" y="1643050"/>
            <a:ext cx="2368800" cy="35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9"/>
          <p:cNvSpPr/>
          <p:nvPr/>
        </p:nvSpPr>
        <p:spPr>
          <a:xfrm>
            <a:off x="4667240" y="2071678"/>
            <a:ext cx="460332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4695000" y="3143248"/>
            <a:ext cx="749700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Arpita Thakre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4667240" y="3571876"/>
            <a:ext cx="7687544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599040" y="1801800"/>
            <a:ext cx="946128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9040" y="2866460"/>
            <a:ext cx="7497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Unit 2 - Numerical</a:t>
            </a: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9040" y="5489640"/>
            <a:ext cx="749700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Arpita Thakre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9040" y="5887440"/>
            <a:ext cx="749700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5400000">
            <a:off x="824400" y="6011280"/>
            <a:ext cx="45360" cy="106668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>
            <a:off x="314280" y="5490000"/>
            <a:ext cx="45360" cy="106668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813006" y="2532064"/>
            <a:ext cx="7947290" cy="19616"/>
          </a:xfrm>
          <a:prstGeom prst="straightConnector1">
            <a:avLst/>
          </a:prstGeom>
          <a:noFill/>
          <a:ln w="38150" cap="flat" cmpd="sng">
            <a:solidFill>
              <a:srgbClr val="DFA267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600" y="469800"/>
            <a:ext cx="933120" cy="13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9bf1d92_0_59"/>
          <p:cNvSpPr txBox="1">
            <a:spLocks noGrp="1"/>
          </p:cNvSpPr>
          <p:nvPr>
            <p:ph type="body" idx="1"/>
          </p:nvPr>
        </p:nvSpPr>
        <p:spPr>
          <a:xfrm>
            <a:off x="1266824" y="1434175"/>
            <a:ext cx="865519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IN" sz="2400" dirty="0"/>
              <a:t>Consider Stop &amp; Wait Protocol. Host A is sending packets to host B where round trip time is 30 msec. The host A to host B link supports data transmission at 1 Gbps. Suppose the size of a packet is 1500 bytes. Calculate the link utilization.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Ans :  RTT+L/R = {30 + (1500*8/10</a:t>
            </a:r>
            <a:r>
              <a:rPr lang="en-IN" sz="2400" baseline="30000" dirty="0"/>
              <a:t>6</a:t>
            </a:r>
            <a:r>
              <a:rPr lang="en-IN" sz="2400" dirty="0"/>
              <a:t>)} = 30.012 msec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30.012 msec is needed to reliably send 1 packet from host A to host B, assuming transmission delay for ACK (from B to A) is negligible.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Therefore link utilization is 0.012 msec/(30.012 msec) = 0.00039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7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9bf1d92_0_59"/>
          <p:cNvSpPr txBox="1">
            <a:spLocks noGrp="1"/>
          </p:cNvSpPr>
          <p:nvPr>
            <p:ph type="body" idx="1"/>
          </p:nvPr>
        </p:nvSpPr>
        <p:spPr>
          <a:xfrm>
            <a:off x="453300" y="1303440"/>
            <a:ext cx="95289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(2) Consider Pipelining Protocol that uses a window of size N. Host A is sending packets to host B where round trip time is 30 msec. The host A to host B link supports data transmission at 1 Gbps. Suppose the size of a packet is 1500 bytes. What should be N such that the link utilization becomes 0.98 ?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Ans :  {30 + (1500*8/10</a:t>
            </a:r>
            <a:r>
              <a:rPr lang="en-IN" sz="2400" baseline="30000" dirty="0"/>
              <a:t>6</a:t>
            </a:r>
            <a:r>
              <a:rPr lang="en-IN" sz="2400" dirty="0"/>
              <a:t>)} = 30.012 msec is needed to reliably send 1 packet from host A to host B, assuming transmission delay for ACK (from B to A) is negligible. However within 30.012 msec, N packets are already out in the channel. Transmission delay of N packets is N*0.012 msec.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Therefore, link utilization = (N*0.012) /(30+ 0.012) = 0.98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i.e., N = (.98*30.012)/(0.012) = 2450.98 = 2451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0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9bf1d92_0_59"/>
          <p:cNvSpPr txBox="1">
            <a:spLocks noGrp="1"/>
          </p:cNvSpPr>
          <p:nvPr>
            <p:ph type="body" idx="1"/>
          </p:nvPr>
        </p:nvSpPr>
        <p:spPr>
          <a:xfrm>
            <a:off x="453300" y="1303440"/>
            <a:ext cx="95289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 eaLnBrk="1">
              <a:spcBef>
                <a:spcPts val="0"/>
              </a:spcBef>
              <a:buSzPts val="24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IN" sz="2400" dirty="0"/>
              <a:t>(</a:t>
            </a:r>
            <a:r>
              <a:rPr lang="en-IN" sz="2400" b="1" dirty="0"/>
              <a:t>3</a:t>
            </a:r>
            <a:r>
              <a:rPr lang="en-IN" sz="2400" dirty="0"/>
              <a:t>) </a:t>
            </a:r>
            <a:r>
              <a:rPr lang="en-US" altLang="en-US" sz="2400" dirty="0"/>
              <a:t>Consider the GBN protocol with a sender window size of 4 and a sequence number range of 1,024. Suppose that at time t, the next in-order packet that the receiver is expecting has a sequence number of k. Assume that the medium does not reorder messages. Answer the following questions: </a:t>
            </a:r>
          </a:p>
          <a:p>
            <a:pPr marL="0" indent="0" algn="just" eaLnBrk="1">
              <a:spcBef>
                <a:spcPts val="0"/>
              </a:spcBef>
              <a:buSzPts val="24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2400" dirty="0"/>
          </a:p>
          <a:p>
            <a:pPr indent="-457200" algn="just" eaLnBrk="1">
              <a:spcBef>
                <a:spcPts val="0"/>
              </a:spcBef>
              <a:buSzPts val="2400"/>
              <a:buAutoNum type="alphaLcPeriod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/>
              <a:t>What are the possible sets of sequence numbers inside the sender’s window at time t? Justify your answer. </a:t>
            </a:r>
          </a:p>
          <a:p>
            <a:pPr indent="-457200" algn="just" eaLnBrk="1">
              <a:spcBef>
                <a:spcPts val="0"/>
              </a:spcBef>
              <a:buSzPts val="2400"/>
              <a:buAutoNum type="alphaLcPeriod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2400" dirty="0"/>
          </a:p>
          <a:p>
            <a:pPr marL="0" indent="0" algn="just" eaLnBrk="1">
              <a:spcBef>
                <a:spcPts val="0"/>
              </a:spcBef>
              <a:buSzPts val="24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/>
              <a:t>b. What are all possible values of the ACK field in all possible messages currently propagating back to the sender at time t? Justify your answer.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dirty="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57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FCE2-A54C-150F-9B10-60B5AA5EC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2250" algn="just" eaLnBrk="1">
              <a:buClrTx/>
              <a:buFontTx/>
              <a:buNone/>
              <a:tabLst>
                <a:tab pos="228600" algn="l"/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</a:tabLst>
            </a:pPr>
            <a:r>
              <a:rPr lang="en-US" sz="2400" dirty="0"/>
              <a:t>(</a:t>
            </a:r>
            <a:r>
              <a:rPr lang="en-US" sz="2400" b="1" dirty="0"/>
              <a:t>3a)</a:t>
            </a:r>
            <a:r>
              <a:rPr lang="en-US" sz="2400" dirty="0"/>
              <a:t> </a:t>
            </a:r>
            <a:r>
              <a:rPr lang="en-US" altLang="en-US" sz="2400" dirty="0"/>
              <a:t>We have a window size of 4.  Suppose the receiver has received packet k-1, and has </a:t>
            </a:r>
            <a:r>
              <a:rPr lang="en-US" altLang="en-US" sz="2400" dirty="0" err="1"/>
              <a:t>ACKed</a:t>
            </a:r>
            <a:r>
              <a:rPr lang="en-US" altLang="en-US" sz="2400" dirty="0"/>
              <a:t> all other preceding packets.  If all of these ACK's have been received by sender, then sender's window is [k,k+1, k+2, k+3].</a:t>
            </a:r>
          </a:p>
          <a:p>
            <a:pPr marL="228600" indent="-222250" algn="just" eaLnBrk="1">
              <a:buClrTx/>
              <a:buFontTx/>
              <a:buNone/>
              <a:tabLst>
                <a:tab pos="228600" algn="l"/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</a:tabLst>
            </a:pPr>
            <a:r>
              <a:rPr lang="en-US" altLang="en-US" sz="2400" dirty="0"/>
              <a:t> </a:t>
            </a:r>
          </a:p>
          <a:p>
            <a:pPr marL="228600" indent="-222250" algn="just" eaLnBrk="1">
              <a:buClrTx/>
              <a:buFontTx/>
              <a:buNone/>
              <a:tabLst>
                <a:tab pos="228600" algn="l"/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</a:tabLst>
            </a:pPr>
            <a:r>
              <a:rPr lang="en-US" altLang="en-US" sz="2400" dirty="0"/>
              <a:t>Suppose next that none of the ACKs have been received by the sender.  In this second case, the sender's window contains k-1 and the N packets up to and including k-1.  The sender's window is thus [k-4,k-3,k-2,k-1].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FCE2-A54C-150F-9B10-60B5AA5EC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2250" algn="just">
              <a:buClrTx/>
              <a:buNone/>
              <a:tabLst>
                <a:tab pos="228600" algn="l"/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</a:tabLst>
            </a:pPr>
            <a:r>
              <a:rPr lang="en-US" sz="2400" dirty="0"/>
              <a:t>(</a:t>
            </a:r>
            <a:r>
              <a:rPr lang="en-US" sz="2400" b="1" dirty="0"/>
              <a:t>3b</a:t>
            </a:r>
            <a:r>
              <a:rPr lang="en-US" sz="2400" dirty="0"/>
              <a:t>)</a:t>
            </a:r>
            <a:r>
              <a:rPr lang="en-US" altLang="en-US" dirty="0"/>
              <a:t> </a:t>
            </a:r>
            <a:r>
              <a:rPr lang="en-US" altLang="en-US" sz="2400" dirty="0"/>
              <a:t>If the receiver is waiting for packet k, then it has received (and </a:t>
            </a:r>
            <a:r>
              <a:rPr lang="en-US" altLang="en-US" sz="2400" dirty="0" err="1"/>
              <a:t>ACKed</a:t>
            </a:r>
            <a:r>
              <a:rPr lang="en-US" altLang="en-US" sz="2400" dirty="0"/>
              <a:t>) packet k-1 and the N-1 packets before that. If none of those N ACKs have been yet received by the sender, then ACK messages with values of [k-N,k-1] may still be propagating back. Because the sender has sent packets [k-N, k-1], it must be the case that the sender has already received an ACK for k-N-1. Once the receiver has sent an ACK for packet k-N-1 it will never send an ACK that is less that k-N-1.  Thus the range of in-flight ACK values can range from k-N-1 to k-1.</a:t>
            </a:r>
          </a:p>
          <a:p>
            <a:pPr marL="228600" indent="-222250" algn="just" eaLnBrk="1">
              <a:buClrTx/>
              <a:buFontTx/>
              <a:buNone/>
              <a:tabLst>
                <a:tab pos="228600" algn="l"/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9bf1d92_0_59"/>
          <p:cNvSpPr txBox="1">
            <a:spLocks noGrp="1"/>
          </p:cNvSpPr>
          <p:nvPr>
            <p:ph type="body" idx="1"/>
          </p:nvPr>
        </p:nvSpPr>
        <p:spPr>
          <a:xfrm>
            <a:off x="393120" y="1434175"/>
            <a:ext cx="95289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 dirty="0"/>
              <a:t>(4)  </a:t>
            </a:r>
            <a:r>
              <a:rPr lang="en-IN" sz="2400" dirty="0"/>
              <a:t>Consider 4 packets, each having 100 bytes, are transmitted by host A to host B using TCP with only congestion avoidance. Assume TCP connection was already complete. Let the sequence numbers of host A and host B to be 1 and 1000 respectively, for subsequent communication. </a:t>
            </a:r>
            <a:endParaRPr dirty="0"/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IN" dirty="0"/>
              <a:t>Segment 3 corrupt and ACK 2 Lost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dirty="0"/>
              <a:t>Suppose both the ACKs corresponding to segments 3 and 4 </a:t>
            </a:r>
            <a:r>
              <a:rPr lang="en-IN" b="1" dirty="0"/>
              <a:t>arrive after timeout.</a:t>
            </a:r>
            <a:endParaRPr b="1" dirty="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400" dirty="0"/>
              <a:t>Draw the timing diagram that depicts sequence number and acknowledgement number for each packet transaction.</a:t>
            </a:r>
            <a:endParaRPr sz="2400" dirty="0"/>
          </a:p>
          <a:p>
            <a:pPr marL="6858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gbac9bf1d9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cxnSp>
        <p:nvCxnSpPr>
          <p:cNvPr id="118" name="Google Shape;118;gbac9bf1d92_0_59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Google Shape;119;gbac9bf1d92_0_59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ac9bf1d92_0_59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c9bf1d92_0_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cxnSp>
        <p:nvCxnSpPr>
          <p:cNvPr id="127" name="Google Shape;127;gbac9bf1d92_0_68"/>
          <p:cNvCxnSpPr/>
          <p:nvPr/>
        </p:nvCxnSpPr>
        <p:spPr>
          <a:xfrm>
            <a:off x="-8280" y="1057680"/>
            <a:ext cx="99303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8" name="Google Shape;128;gbac9bf1d92_0_68"/>
          <p:cNvSpPr/>
          <p:nvPr/>
        </p:nvSpPr>
        <p:spPr>
          <a:xfrm>
            <a:off x="393120" y="225065"/>
            <a:ext cx="74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COMPUTER COMMUNICATION 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bac9bf1d92_0_68"/>
          <p:cNvSpPr/>
          <p:nvPr/>
        </p:nvSpPr>
        <p:spPr>
          <a:xfrm>
            <a:off x="371880" y="601560"/>
            <a:ext cx="7999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bac9bf1d9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75" y="1225810"/>
            <a:ext cx="7615388" cy="549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1241</Words>
  <Application>Microsoft Office PowerPoint</Application>
  <PresentationFormat>Widescreen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Prajeesha Rajan</cp:lastModifiedBy>
  <cp:revision>32</cp:revision>
  <dcterms:created xsi:type="dcterms:W3CDTF">2021-01-18T08:23:15Z</dcterms:created>
  <dcterms:modified xsi:type="dcterms:W3CDTF">2022-09-13T03:12:38Z</dcterms:modified>
</cp:coreProperties>
</file>