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549" r:id="rId2"/>
    <p:sldId id="550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FFCC"/>
    <a:srgbClr val="0066FF"/>
    <a:srgbClr val="3366FF"/>
    <a:srgbClr val="FFCC66"/>
    <a:srgbClr val="FF9900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86435" autoAdjust="0"/>
  </p:normalViewPr>
  <p:slideViewPr>
    <p:cSldViewPr>
      <p:cViewPr varScale="1">
        <p:scale>
          <a:sx n="85" d="100"/>
          <a:sy n="85" d="100"/>
        </p:scale>
        <p:origin x="1781" y="6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9" Type="http://schemas.openxmlformats.org/officeDocument/2006/relationships/slide" Target="slides/slide41.xml"/><Relationship Id="rId21" Type="http://schemas.openxmlformats.org/officeDocument/2006/relationships/slide" Target="slides/slide23.xml"/><Relationship Id="rId34" Type="http://schemas.openxmlformats.org/officeDocument/2006/relationships/slide" Target="slides/slide36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38" Type="http://schemas.openxmlformats.org/officeDocument/2006/relationships/slide" Target="slides/slide40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8" Type="http://schemas.openxmlformats.org/officeDocument/2006/relationships/slide" Target="slides/slide10.xml"/><Relationship Id="rId3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0CA60A31-3AB5-40A8-AF22-748C152FD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999D9730-3BC4-4C07-BCF2-0F8F7E2C04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D2873-DE4D-4DE3-8E6E-714E83E094A1}" type="slidenum">
              <a:rPr lang="en-US"/>
              <a:pPr/>
              <a:t>3</a:t>
            </a:fld>
            <a:endParaRPr lang="en-US"/>
          </a:p>
        </p:txBody>
      </p:sp>
      <p:sp>
        <p:nvSpPr>
          <p:cNvPr id="175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8D5D16-F3F4-40FB-AD80-34C5184A5D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CBCF2-2711-46D2-B030-B79A2330498E}" type="slidenum">
              <a:rPr lang="en-US"/>
              <a:pPr/>
              <a:t>12</a:t>
            </a:fld>
            <a:endParaRPr lang="en-US"/>
          </a:p>
        </p:txBody>
      </p:sp>
      <p:sp>
        <p:nvSpPr>
          <p:cNvPr id="177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FC4EE-1293-4017-BF55-28B52B1BF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6510C-9B78-4F01-B1C5-71425975ABCD}" type="slidenum">
              <a:rPr lang="en-US"/>
              <a:pPr/>
              <a:t>13</a:t>
            </a:fld>
            <a:endParaRPr lang="en-US"/>
          </a:p>
        </p:txBody>
      </p:sp>
      <p:sp>
        <p:nvSpPr>
          <p:cNvPr id="180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95D69-04E9-490B-B3D7-20D9E9C90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0D78B-8F7E-4749-BBDF-3E19C79926ED}" type="slidenum">
              <a:rPr lang="en-US"/>
              <a:pPr/>
              <a:t>14</a:t>
            </a:fld>
            <a:endParaRPr lang="en-US"/>
          </a:p>
        </p:txBody>
      </p:sp>
      <p:sp>
        <p:nvSpPr>
          <p:cNvPr id="178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BF443-5E7A-4EF6-BF26-247681128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5E226-4C31-40AF-96D5-34AA486E0EDE}" type="slidenum">
              <a:rPr lang="en-US"/>
              <a:pPr/>
              <a:t>15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82E9D2-9182-49A8-A1E0-5DDD6544FF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4D415-1377-4EF7-837E-47503163EE2F}" type="slidenum">
              <a:rPr lang="en-US"/>
              <a:pPr/>
              <a:t>16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CBBA4-3318-4641-84AB-F266C4EC8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F3D02-462B-49C4-9045-5F558186D156}" type="slidenum">
              <a:rPr lang="en-US"/>
              <a:pPr/>
              <a:t>17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329B06-E1E2-4754-9C96-ED8CD69D7E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240D8-94FF-438A-9D1D-BC57DA6C03C5}" type="slidenum">
              <a:rPr lang="en-US"/>
              <a:pPr/>
              <a:t>18</a:t>
            </a:fld>
            <a:endParaRPr lang="en-US"/>
          </a:p>
        </p:txBody>
      </p:sp>
      <p:sp>
        <p:nvSpPr>
          <p:cNvPr id="179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67236-7C1A-44F0-9505-1011309DC3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13BA5-FC5B-428E-92C2-82EA0A52B2AA}" type="slidenum">
              <a:rPr lang="en-US"/>
              <a:pPr/>
              <a:t>19</a:t>
            </a:fld>
            <a:endParaRPr lang="en-US"/>
          </a:p>
        </p:txBody>
      </p:sp>
      <p:sp>
        <p:nvSpPr>
          <p:cNvPr id="180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FAA1-ED08-401D-9317-A8DDBD1F6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F70EB-ED8A-4A53-8855-07FBB79D5B2A}" type="slidenum">
              <a:rPr lang="en-US"/>
              <a:pPr/>
              <a:t>20</a:t>
            </a:fld>
            <a:endParaRPr lang="en-US"/>
          </a:p>
        </p:txBody>
      </p:sp>
      <p:sp>
        <p:nvSpPr>
          <p:cNvPr id="175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8358F-953A-4CED-838B-5E2BA3BFF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83F17-4B0E-4473-9D2B-E1ECE262768A}" type="slidenum">
              <a:rPr lang="en-US"/>
              <a:pPr/>
              <a:t>21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1B884-3301-4C20-BEBE-0F81D603BB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14030-4FED-4C9D-810C-7724054133D4}" type="slidenum">
              <a:rPr lang="en-US"/>
              <a:pPr/>
              <a:t>4</a:t>
            </a:fld>
            <a:endParaRPr lang="en-US"/>
          </a:p>
        </p:txBody>
      </p:sp>
      <p:sp>
        <p:nvSpPr>
          <p:cNvPr id="175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53FBE0-4687-433A-968A-42D85E2D6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E9804-8DF0-4157-A050-8AF9E59988A8}" type="slidenum">
              <a:rPr lang="en-US"/>
              <a:pPr/>
              <a:t>22</a:t>
            </a:fld>
            <a:endParaRPr lang="en-US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F0E6CA-DACB-4391-B916-B765B7513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00F73-ADDB-43B2-9C73-976897B029BF}" type="slidenum">
              <a:rPr lang="en-US"/>
              <a:pPr/>
              <a:t>23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E1D0E-ACB1-4B3A-A9A7-6C084A7544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2D286-9DF6-4383-B159-4A11431A11DC}" type="slidenum">
              <a:rPr lang="en-US"/>
              <a:pPr/>
              <a:t>24</a:t>
            </a:fld>
            <a:endParaRPr lang="en-US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66157A-9433-4C32-8E38-7A8BBA7568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7CA94-82A7-4625-A284-2918FDFF4ADC}" type="slidenum">
              <a:rPr lang="en-US"/>
              <a:pPr/>
              <a:t>25</a:t>
            </a:fld>
            <a:endParaRPr lang="en-US"/>
          </a:p>
        </p:txBody>
      </p:sp>
      <p:sp>
        <p:nvSpPr>
          <p:cNvPr id="175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6F553-E499-4140-8C21-B4634F3E22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D2C36-04F5-4CD1-9256-23A593A19170}" type="slidenum">
              <a:rPr lang="en-US"/>
              <a:pPr/>
              <a:t>26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D79EB6-5CDB-4DA5-B9F6-23C8E55F77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FDD71-4E63-469B-8F2E-B403BD1EE812}" type="slidenum">
              <a:rPr lang="en-US"/>
              <a:pPr/>
              <a:t>27</a:t>
            </a:fld>
            <a:endParaRPr lang="en-US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DC42FC-D0F1-4480-8B09-F2B3D2386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96731-C4B0-48C2-8FC4-22F0136D438A}" type="slidenum">
              <a:rPr lang="en-US"/>
              <a:pPr/>
              <a:t>28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A71174-E418-4D62-AA1A-8A1771BB46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6AC55-2F1A-44DD-A9F9-1C5E6198845F}" type="slidenum">
              <a:rPr lang="en-US"/>
              <a:pPr/>
              <a:t>29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C0410-2E23-488C-AEE0-F45B49055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829360-ACDC-42FE-B544-66D1F9259AF0}" type="slidenum">
              <a:rPr lang="en-US"/>
              <a:pPr/>
              <a:t>30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325918-5401-4058-A5AF-FA6DDA047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96661-BB27-4C6C-B405-15AD3638EDA5}" type="slidenum">
              <a:rPr lang="en-US"/>
              <a:pPr/>
              <a:t>31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1E51DD-CE62-4334-807A-3392A6224C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1F3D3-7AE2-4581-9466-64671C5EB085}" type="slidenum">
              <a:rPr lang="en-US"/>
              <a:pPr/>
              <a:t>5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9BB295-7CA8-492F-9D7D-68D026FE5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1708F-3EC5-4857-89B5-9FB916F36ECC}" type="slidenum">
              <a:rPr lang="en-US"/>
              <a:pPr/>
              <a:t>32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1397BD-1EB0-4538-A004-7A3BD7E27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5C7AD-B1E1-451B-A066-7D70341E1D83}" type="slidenum">
              <a:rPr lang="en-US"/>
              <a:pPr/>
              <a:t>33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4F0B35-8E4F-4728-A807-E2C8C414A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F1D58-872B-42EB-AAE6-867D816A6525}" type="slidenum">
              <a:rPr lang="en-US"/>
              <a:pPr/>
              <a:t>34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7C6D17-A68C-426E-8084-572BFD6762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6648B-FA0E-46DD-96BF-8EB9F3E910EE}" type="slidenum">
              <a:rPr lang="en-US"/>
              <a:pPr/>
              <a:t>35</a:t>
            </a:fld>
            <a:endParaRPr lang="en-US"/>
          </a:p>
        </p:txBody>
      </p:sp>
      <p:sp>
        <p:nvSpPr>
          <p:cNvPr id="175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B4BD08-F795-42AD-A7FF-7955BFFF24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A051A-4B81-4135-8469-D31A84D1D081}" type="slidenum">
              <a:rPr lang="en-US"/>
              <a:pPr/>
              <a:t>36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CEFF88-1E5F-49B5-AAC5-24AFB5DA8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DC01B-3257-45D4-9E68-94EB646D32C8}" type="slidenum">
              <a:rPr lang="en-US"/>
              <a:pPr/>
              <a:t>37</a:t>
            </a:fld>
            <a:endParaRPr lang="en-US"/>
          </a:p>
        </p:txBody>
      </p:sp>
      <p:sp>
        <p:nvSpPr>
          <p:cNvPr id="187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6454B2-10BC-4064-B896-F77537A9D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62BFD-C0B5-4F17-A131-8A983C61EF82}" type="slidenum">
              <a:rPr lang="en-US"/>
              <a:pPr/>
              <a:t>38</a:t>
            </a:fld>
            <a:endParaRPr lang="en-US"/>
          </a:p>
        </p:txBody>
      </p:sp>
      <p:sp>
        <p:nvSpPr>
          <p:cNvPr id="187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C64542-A67C-4CA7-A811-48986C726D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38253-20FB-4A5B-A4B1-29D292699A35}" type="slidenum">
              <a:rPr lang="en-US"/>
              <a:pPr/>
              <a:t>39</a:t>
            </a:fld>
            <a:endParaRPr lang="en-US"/>
          </a:p>
        </p:txBody>
      </p:sp>
      <p:sp>
        <p:nvSpPr>
          <p:cNvPr id="189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E8CC60-5831-4DAC-83C0-24B6F9B41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50870-417B-4AA2-9F52-6220FEBBA3F3}" type="slidenum">
              <a:rPr lang="en-US"/>
              <a:pPr/>
              <a:t>40</a:t>
            </a:fld>
            <a:endParaRPr lang="en-US"/>
          </a:p>
        </p:txBody>
      </p:sp>
      <p:sp>
        <p:nvSpPr>
          <p:cNvPr id="187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2AC62-CEB1-455B-8D2E-1D799A20FC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64844-5CEB-4C98-AD92-2D6F11D90788}" type="slidenum">
              <a:rPr lang="en-US"/>
              <a:pPr/>
              <a:t>41</a:t>
            </a:fld>
            <a:endParaRPr lang="en-US"/>
          </a:p>
        </p:txBody>
      </p:sp>
      <p:sp>
        <p:nvSpPr>
          <p:cNvPr id="189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90F235-1AD8-4FFD-8790-BDF201A5C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BBB2A-7FBA-40A5-9233-822F3C935E03}" type="slidenum">
              <a:rPr lang="en-US"/>
              <a:pPr/>
              <a:t>6</a:t>
            </a:fld>
            <a:endParaRPr lang="en-US"/>
          </a:p>
        </p:txBody>
      </p:sp>
      <p:sp>
        <p:nvSpPr>
          <p:cNvPr id="175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C5E22-A8B1-4490-A7AB-3A8928440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A8C86-5096-42E7-AFCC-AD4C010A980F}" type="slidenum">
              <a:rPr lang="en-US"/>
              <a:pPr/>
              <a:t>42</a:t>
            </a:fld>
            <a:endParaRPr lang="en-US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72783E-1362-4681-834A-6D615E529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76C47-D471-4D58-9B6E-C09A8FD76B2A}" type="slidenum">
              <a:rPr lang="en-US"/>
              <a:pPr/>
              <a:t>7</a:t>
            </a:fld>
            <a:endParaRPr lang="en-US"/>
          </a:p>
        </p:txBody>
      </p:sp>
      <p:sp>
        <p:nvSpPr>
          <p:cNvPr id="176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8ECE4E-032F-4077-AC6C-6C6FD5D21B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A36A7-4876-437D-9528-2250BD7DC491}" type="slidenum">
              <a:rPr lang="en-US"/>
              <a:pPr/>
              <a:t>8</a:t>
            </a:fld>
            <a:endParaRPr lang="en-US"/>
          </a:p>
        </p:txBody>
      </p:sp>
      <p:sp>
        <p:nvSpPr>
          <p:cNvPr id="176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639298-0863-4B55-B4C3-429BFE963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21F78-F1BC-4B1D-8D21-178F1CE22668}" type="slidenum">
              <a:rPr lang="en-US"/>
              <a:pPr/>
              <a:t>9</a:t>
            </a:fld>
            <a:endParaRPr lang="en-US"/>
          </a:p>
        </p:txBody>
      </p:sp>
      <p:sp>
        <p:nvSpPr>
          <p:cNvPr id="176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2DEB0-B104-4C9B-8B7C-54AD4FA90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BC0F3-5F8B-451B-93A0-CACC7538CEBE}" type="slidenum">
              <a:rPr lang="en-US"/>
              <a:pPr/>
              <a:t>10</a:t>
            </a:fld>
            <a:endParaRPr lang="en-US"/>
          </a:p>
        </p:txBody>
      </p:sp>
      <p:sp>
        <p:nvSpPr>
          <p:cNvPr id="177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E8630C-F248-431C-9A24-7D24145AE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DC2A3-1B31-40F3-A26F-C1201E976EC0}" type="slidenum">
              <a:rPr lang="en-US"/>
              <a:pPr/>
              <a:t>11</a:t>
            </a:fld>
            <a:endParaRPr lang="en-US"/>
          </a:p>
        </p:txBody>
      </p:sp>
      <p:sp>
        <p:nvSpPr>
          <p:cNvPr id="177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824C5-518C-404B-BD89-90FBACC6B5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n-NO"/>
              <a:t>Digital VLSI Design                                                                       Module 3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2454246" y="6386553"/>
            <a:ext cx="422116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EELE 414 – Introduction to VLSI Design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944563"/>
            <a:ext cx="867727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31800" y="800100"/>
            <a:ext cx="81534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3400" y="6248400"/>
            <a:ext cx="81534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MSU_cathe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238" y="6308725"/>
            <a:ext cx="971550" cy="4508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346988" y="6277014"/>
            <a:ext cx="14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Module #5</a:t>
            </a:r>
            <a:br>
              <a:rPr lang="en-US" sz="1200" b="1" dirty="0"/>
            </a:br>
            <a:r>
              <a:rPr lang="en-US" sz="1200" b="1" dirty="0"/>
              <a:t>Page </a:t>
            </a:r>
            <a:fld id="{2AD30855-172B-4C1E-BE95-43C6AEC3B09C}" type="slidenum">
              <a:rPr lang="en-US" sz="1200" b="1" smtClean="0"/>
              <a:pPr algn="r"/>
              <a:t>‹#›</a:t>
            </a:fld>
            <a:endParaRPr lang="en-US" sz="1200" b="1" dirty="0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431800" y="800100"/>
            <a:ext cx="81534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533400" y="6248400"/>
            <a:ext cx="81534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" name="Picture 9" descr="MSU_cathea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238" y="6308725"/>
            <a:ext cx="971550" cy="450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1.jpeg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9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jpe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jpe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AB6C-5373-4DCB-8474-27A8F5F0C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MODULE 3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243A-3A2B-4F81-B5D6-4D05870E5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rlito"/>
              </a:rPr>
              <a:t>Switching Characteristics and Interconnect Effects</a:t>
            </a:r>
            <a:endParaRPr lang="en-IN" sz="2000" dirty="0"/>
          </a:p>
        </p:txBody>
      </p:sp>
      <p:pic>
        <p:nvPicPr>
          <p:cNvPr id="4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8B6835B-4FD7-4637-B596-DF01536D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3556"/>
            <a:ext cx="1774825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5D54D-04D9-4C8D-B960-C0C3AFA15B77}"/>
              </a:ext>
            </a:extLst>
          </p:cNvPr>
          <p:cNvSpPr txBox="1"/>
          <p:nvPr/>
        </p:nvSpPr>
        <p:spPr>
          <a:xfrm>
            <a:off x="2123728" y="522945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Dr. Rashmi Seethur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Assistant Professor</a:t>
            </a:r>
            <a:endParaRPr lang="en-I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1A576F9-BEB4-407B-9E11-9C2C80EE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" y="5841268"/>
            <a:ext cx="8640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tx1"/>
                </a:solidFill>
              </a:rPr>
              <a:t>Department of Electronics &amp; Communication Engineering</a:t>
            </a:r>
            <a:endParaRPr lang="en-I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715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Delay Time Derivation (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PHL</a:t>
            </a:r>
            <a:r>
              <a:rPr lang="en-US"/>
              <a:t>)</a:t>
            </a:r>
            <a:br>
              <a:rPr lang="en-US"/>
            </a:br>
            <a:r>
              <a:rPr lang="en-US" sz="1800" b="0"/>
              <a:t>	</a:t>
            </a:r>
            <a:br>
              <a:rPr lang="en-US" sz="1800" b="0"/>
            </a:br>
            <a:r>
              <a:rPr lang="en-US" sz="1400" b="0"/>
              <a:t>- The current that is used to discharge C</a:t>
            </a:r>
            <a:r>
              <a:rPr lang="en-US" sz="1400" b="0" baseline="-25000"/>
              <a:t>load</a:t>
            </a:r>
            <a:r>
              <a:rPr lang="en-US" sz="1400" b="0"/>
              <a:t> is dictated by the region of operation that the NMOS is in.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There are two distinct regions of operation that the NMOS operates in during the transition: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1)  V</a:t>
            </a:r>
            <a:r>
              <a:rPr lang="en-US" sz="1400" b="0" baseline="-25000"/>
              <a:t>OH</a:t>
            </a:r>
            <a:r>
              <a:rPr lang="en-US" sz="1400" b="0"/>
              <a:t> to (V</a:t>
            </a:r>
            <a:r>
              <a:rPr lang="en-US" sz="1400" b="0" baseline="-25000"/>
              <a:t>OH</a:t>
            </a:r>
            <a:r>
              <a:rPr lang="en-US" sz="1400" b="0"/>
              <a:t> – V</a:t>
            </a:r>
            <a:r>
              <a:rPr lang="en-US" sz="1400" b="0" baseline="-25000"/>
              <a:t>T,n</a:t>
            </a:r>
            <a:r>
              <a:rPr lang="en-US" sz="1400" b="0"/>
              <a:t>)	NMOS in Saturation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2) (V</a:t>
            </a:r>
            <a:r>
              <a:rPr lang="en-US" sz="1400" b="0" baseline="-25000"/>
              <a:t>OH</a:t>
            </a:r>
            <a:r>
              <a:rPr lang="en-US" sz="1400" b="0"/>
              <a:t> – V</a:t>
            </a:r>
            <a:r>
              <a:rPr lang="en-US" sz="1400" b="0" baseline="-25000"/>
              <a:t>T,n</a:t>
            </a:r>
            <a:r>
              <a:rPr lang="en-US" sz="1400" b="0"/>
              <a:t>) to V</a:t>
            </a:r>
            <a:r>
              <a:rPr lang="en-US" sz="1400" b="0" baseline="-25000"/>
              <a:t>50%	</a:t>
            </a:r>
            <a:r>
              <a:rPr lang="en-US" sz="1400" b="0"/>
              <a:t>NMOS in Linear 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endParaRPr lang="en-US" sz="1400" b="0"/>
          </a:p>
        </p:txBody>
      </p:sp>
      <p:pic>
        <p:nvPicPr>
          <p:cNvPr id="1771524" name="Picture 4" descr="kan60539_0606"/>
          <p:cNvPicPr>
            <a:picLocks noChangeAspect="1" noChangeArrowheads="1"/>
          </p:cNvPicPr>
          <p:nvPr/>
        </p:nvPicPr>
        <p:blipFill>
          <a:blip r:embed="rId3" cstate="print"/>
          <a:srcRect t="2963"/>
          <a:stretch>
            <a:fillRect/>
          </a:stretch>
        </p:blipFill>
        <p:spPr bwMode="auto">
          <a:xfrm>
            <a:off x="5111750" y="2457450"/>
            <a:ext cx="3389313" cy="3638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735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Delay Time Derivation (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PHL</a:t>
            </a:r>
            <a:r>
              <a:rPr lang="en-US"/>
              <a:t>)</a:t>
            </a:r>
            <a:br>
              <a:rPr lang="en-US"/>
            </a:br>
            <a:r>
              <a:rPr lang="en-US" sz="1800" b="0"/>
              <a:t>	</a:t>
            </a:r>
            <a:br>
              <a:rPr lang="en-US" sz="1800" b="0"/>
            </a:br>
            <a:r>
              <a:rPr lang="en-US" sz="1400" b="0"/>
              <a:t>“Differential Equation Method”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we can re-arrange the current expression in the capacitor to be: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- now we can integrate to solve for </a:t>
            </a:r>
            <a:r>
              <a:rPr lang="en-US" sz="1400" b="0" i="1"/>
              <a:t>dt</a:t>
            </a:r>
            <a:br>
              <a:rPr lang="en-US" sz="1400" b="0" i="1"/>
            </a:br>
            <a:br>
              <a:rPr lang="en-US" sz="1400" b="0" i="1"/>
            </a:br>
            <a:r>
              <a:rPr lang="en-US" sz="1400" b="0" i="1"/>
              <a:t> 	</a:t>
            </a:r>
            <a:r>
              <a:rPr lang="en-US" sz="1400" b="0"/>
              <a:t>- we need to perform two integrals, one for</a:t>
            </a:r>
            <a:br>
              <a:rPr lang="en-US" sz="1400" b="0"/>
            </a:br>
            <a:r>
              <a:rPr lang="en-US" sz="1400" b="0"/>
              <a:t> 	  each of the two regions of operation</a:t>
            </a:r>
            <a:endParaRPr lang="en-US" sz="1400" b="0" i="1"/>
          </a:p>
        </p:txBody>
      </p:sp>
      <p:pic>
        <p:nvPicPr>
          <p:cNvPr id="1773572" name="Picture 4" descr="kan60539_0606"/>
          <p:cNvPicPr>
            <a:picLocks noChangeAspect="1" noChangeArrowheads="1"/>
          </p:cNvPicPr>
          <p:nvPr/>
        </p:nvPicPr>
        <p:blipFill>
          <a:blip r:embed="rId4" cstate="print"/>
          <a:srcRect t="50000"/>
          <a:stretch>
            <a:fillRect/>
          </a:stretch>
        </p:blipFill>
        <p:spPr bwMode="auto">
          <a:xfrm>
            <a:off x="5111750" y="4221163"/>
            <a:ext cx="3389313" cy="1874837"/>
          </a:xfrm>
          <a:prstGeom prst="rect">
            <a:avLst/>
          </a:prstGeom>
          <a:noFill/>
        </p:spPr>
      </p:pic>
      <p:graphicFrame>
        <p:nvGraphicFramePr>
          <p:cNvPr id="1773577" name="Object 9"/>
          <p:cNvGraphicFramePr>
            <a:graphicFrameLocks noChangeAspect="1"/>
          </p:cNvGraphicFramePr>
          <p:nvPr/>
        </p:nvGraphicFramePr>
        <p:xfrm>
          <a:off x="1922463" y="2457450"/>
          <a:ext cx="19986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1" name="Equation" r:id="rId5" imgW="1384200" imgH="1091880" progId="Equation.3">
                  <p:embed/>
                </p:oleObj>
              </mc:Choice>
              <mc:Fallback>
                <p:oleObj name="Equation" r:id="rId5" imgW="1384200" imgH="1091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457450"/>
                        <a:ext cx="1998662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776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Delay Time Derivation (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PHL</a:t>
            </a:r>
            <a:r>
              <a:rPr lang="en-US"/>
              <a:t>)</a:t>
            </a:r>
            <a:br>
              <a:rPr lang="en-US"/>
            </a:br>
            <a:r>
              <a:rPr lang="en-US" sz="1800" b="0"/>
              <a:t>	</a:t>
            </a:r>
            <a:br>
              <a:rPr lang="en-US" sz="1800" b="0"/>
            </a:br>
            <a:r>
              <a:rPr lang="en-US" sz="1400" b="0"/>
              <a:t>“Differential Equation Method”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For the </a:t>
            </a:r>
            <a:r>
              <a:rPr lang="en-US" sz="1400" b="0" i="1"/>
              <a:t>saturation</a:t>
            </a:r>
            <a:r>
              <a:rPr lang="en-US" sz="1400" b="0"/>
              <a:t> region, our integral is: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- For the </a:t>
            </a:r>
            <a:r>
              <a:rPr lang="en-US" sz="1400" b="0" i="1"/>
              <a:t>linear </a:t>
            </a:r>
            <a:r>
              <a:rPr lang="en-US" sz="1400" b="0"/>
              <a:t>region, our integral is:</a:t>
            </a:r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pPr>
              <a:buFontTx/>
              <a:buNone/>
            </a:pPr>
            <a:endParaRPr lang="en-US" sz="1400" b="0" i="1"/>
          </a:p>
          <a:p>
            <a:pPr>
              <a:buFontTx/>
              <a:buNone/>
            </a:pPr>
            <a:endParaRPr lang="en-US" sz="1400" b="0" i="1"/>
          </a:p>
          <a:p>
            <a:pPr>
              <a:buFontTx/>
              <a:buNone/>
            </a:pPr>
            <a:r>
              <a:rPr lang="en-US" sz="1400" b="0" i="1"/>
              <a:t> 		</a:t>
            </a:r>
            <a:r>
              <a:rPr lang="en-US" sz="1400" b="0"/>
              <a:t>- The delay is simply the sum of these two solutions:</a:t>
            </a:r>
            <a:endParaRPr lang="en-US" sz="1400" b="0" i="1"/>
          </a:p>
        </p:txBody>
      </p:sp>
      <p:pic>
        <p:nvPicPr>
          <p:cNvPr id="1777668" name="Picture 4" descr="kan60539_0606"/>
          <p:cNvPicPr>
            <a:picLocks noChangeAspect="1" noChangeArrowheads="1"/>
          </p:cNvPicPr>
          <p:nvPr/>
        </p:nvPicPr>
        <p:blipFill>
          <a:blip r:embed="rId4" cstate="print"/>
          <a:srcRect t="50000"/>
          <a:stretch>
            <a:fillRect/>
          </a:stretch>
        </p:blipFill>
        <p:spPr bwMode="auto">
          <a:xfrm>
            <a:off x="5616575" y="2781300"/>
            <a:ext cx="3101975" cy="1716088"/>
          </a:xfrm>
          <a:prstGeom prst="rect">
            <a:avLst/>
          </a:prstGeom>
          <a:noFill/>
        </p:spPr>
      </p:pic>
      <p:graphicFrame>
        <p:nvGraphicFramePr>
          <p:cNvPr id="1777669" name="Object 5"/>
          <p:cNvGraphicFramePr>
            <a:graphicFrameLocks noChangeAspect="1"/>
          </p:cNvGraphicFramePr>
          <p:nvPr/>
        </p:nvGraphicFramePr>
        <p:xfrm>
          <a:off x="1584325" y="2349500"/>
          <a:ext cx="3940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1" name="Equation" r:id="rId5" imgW="2730240" imgH="520560" progId="Equation.3">
                  <p:embed/>
                </p:oleObj>
              </mc:Choice>
              <mc:Fallback>
                <p:oleObj name="Equation" r:id="rId5" imgW="27302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349500"/>
                        <a:ext cx="39401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7672" name="Object 8"/>
          <p:cNvGraphicFramePr>
            <a:graphicFrameLocks noChangeAspect="1"/>
          </p:cNvGraphicFramePr>
          <p:nvPr/>
        </p:nvGraphicFramePr>
        <p:xfrm>
          <a:off x="1692275" y="3968750"/>
          <a:ext cx="39036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2" name="Equation" r:id="rId7" imgW="2705040" imgH="520560" progId="Equation.3">
                  <p:embed/>
                </p:oleObj>
              </mc:Choice>
              <mc:Fallback>
                <p:oleObj name="Equation" r:id="rId7" imgW="2705040" imgH="520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68750"/>
                        <a:ext cx="39036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7677" name="Object 13"/>
          <p:cNvGraphicFramePr>
            <a:graphicFrameLocks noChangeAspect="1"/>
          </p:cNvGraphicFramePr>
          <p:nvPr/>
        </p:nvGraphicFramePr>
        <p:xfrm>
          <a:off x="1727200" y="5516563"/>
          <a:ext cx="1997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3" name="Equation" r:id="rId9" imgW="1384200" imgH="241200" progId="Equation.3">
                  <p:embed/>
                </p:oleObj>
              </mc:Choice>
              <mc:Fallback>
                <p:oleObj name="Equation" r:id="rId9" imgW="13842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516563"/>
                        <a:ext cx="19970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04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Delay Time Derivation (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PHL</a:t>
            </a:r>
            <a:r>
              <a:rPr lang="en-US"/>
              <a:t>)</a:t>
            </a:r>
            <a:br>
              <a:rPr lang="en-US"/>
            </a:br>
            <a:r>
              <a:rPr lang="en-US" sz="2000" b="0"/>
              <a:t>	</a:t>
            </a:r>
            <a:br>
              <a:rPr lang="en-US" sz="2000" b="0"/>
            </a:br>
            <a:r>
              <a:rPr lang="en-US" sz="1400" b="0"/>
              <a:t>“Differential Equation Method”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evaluating these integrals and adding the two delays together, we get: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- we can simplify this further by substituting in V</a:t>
            </a:r>
            <a:r>
              <a:rPr lang="en-US" sz="1400" b="0" baseline="-25000"/>
              <a:t>OH</a:t>
            </a:r>
            <a:r>
              <a:rPr lang="en-US" sz="1400" b="0"/>
              <a:t>=V</a:t>
            </a:r>
            <a:r>
              <a:rPr lang="en-US" sz="1400" b="0" baseline="-25000"/>
              <a:t>DD</a:t>
            </a:r>
            <a:r>
              <a:rPr lang="en-US" sz="1400" b="0"/>
              <a:t> and V</a:t>
            </a:r>
            <a:r>
              <a:rPr lang="en-US" sz="1400" b="0" baseline="-25000"/>
              <a:t>OL</a:t>
            </a:r>
            <a:r>
              <a:rPr lang="en-US" sz="1400" b="0"/>
              <a:t>=0</a:t>
            </a:r>
          </a:p>
        </p:txBody>
      </p:sp>
      <p:graphicFrame>
        <p:nvGraphicFramePr>
          <p:cNvPr id="1804292" name="Object 4"/>
          <p:cNvGraphicFramePr>
            <a:graphicFrameLocks noChangeAspect="1"/>
          </p:cNvGraphicFramePr>
          <p:nvPr/>
        </p:nvGraphicFramePr>
        <p:xfrm>
          <a:off x="1943100" y="2673350"/>
          <a:ext cx="5003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2" name="Equation" r:id="rId4" imgW="3466800" imgH="507960" progId="Equation.3">
                  <p:embed/>
                </p:oleObj>
              </mc:Choice>
              <mc:Fallback>
                <p:oleObj name="Equation" r:id="rId4" imgW="346680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673350"/>
                        <a:ext cx="5003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4293" name="Object 5"/>
          <p:cNvGraphicFramePr>
            <a:graphicFrameLocks noChangeAspect="1"/>
          </p:cNvGraphicFramePr>
          <p:nvPr/>
        </p:nvGraphicFramePr>
        <p:xfrm>
          <a:off x="2016125" y="4760913"/>
          <a:ext cx="49863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3" name="Equation" r:id="rId6" imgW="3454200" imgH="507960" progId="Equation.3">
                  <p:embed/>
                </p:oleObj>
              </mc:Choice>
              <mc:Fallback>
                <p:oleObj name="Equation" r:id="rId6" imgW="345420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760913"/>
                        <a:ext cx="498633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858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Delay Time Derivation (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PLH</a:t>
            </a:r>
            <a:r>
              <a:rPr lang="en-US"/>
              <a:t>)</a:t>
            </a:r>
            <a:br>
              <a:rPr lang="en-US"/>
            </a:br>
            <a:r>
              <a:rPr lang="en-US" sz="2000" b="0"/>
              <a:t>	</a:t>
            </a:r>
            <a:br>
              <a:rPr lang="en-US" sz="1400" b="0"/>
            </a:br>
            <a:r>
              <a:rPr lang="en-US" sz="1400" b="0"/>
              <a:t>“Differential Equation Method”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we can follow the same process to find </a:t>
            </a:r>
            <a:r>
              <a:rPr lang="el-GR" sz="1400" b="0">
                <a:cs typeface="Arial" charset="0"/>
                <a:sym typeface="Symbol" pitchFamily="18" charset="2"/>
              </a:rPr>
              <a:t>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PLH</a:t>
            </a:r>
            <a:r>
              <a:rPr lang="en-US" sz="1400" b="0">
                <a:cs typeface="Arial" charset="0"/>
                <a:sym typeface="Symbol" pitchFamily="18" charset="2"/>
              </a:rPr>
              <a:t> using the current equations for the PMOS:</a:t>
            </a:r>
            <a:r>
              <a:rPr lang="en-US" sz="1400" b="0"/>
              <a:t> 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- these solutions are accurate from the standpoint that we use the exact current in the</a:t>
            </a:r>
            <a:br>
              <a:rPr lang="en-US" sz="1400" b="0"/>
            </a:br>
            <a:r>
              <a:rPr lang="en-US" sz="1400" b="0"/>
              <a:t> 	  transistors in our derivation of delay.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these are still </a:t>
            </a:r>
            <a:r>
              <a:rPr lang="en-US" sz="1400" b="0" i="1"/>
              <a:t>estimates</a:t>
            </a:r>
            <a:r>
              <a:rPr lang="en-US" sz="1400" b="0"/>
              <a:t> and don’t include </a:t>
            </a:r>
            <a:r>
              <a:rPr lang="en-US" sz="1400" b="0" i="1"/>
              <a:t>channel-length-modulation</a:t>
            </a:r>
            <a:r>
              <a:rPr lang="en-US" sz="1400" b="0"/>
              <a:t> or small-geometry effects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</a:t>
            </a:r>
          </a:p>
        </p:txBody>
      </p:sp>
      <p:graphicFrame>
        <p:nvGraphicFramePr>
          <p:cNvPr id="1785861" name="Object 5"/>
          <p:cNvGraphicFramePr>
            <a:graphicFrameLocks noChangeAspect="1"/>
          </p:cNvGraphicFramePr>
          <p:nvPr/>
        </p:nvGraphicFramePr>
        <p:xfrm>
          <a:off x="1800225" y="2708275"/>
          <a:ext cx="52244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3" name="Equation" r:id="rId4" imgW="3619440" imgH="583920" progId="Equation.3">
                  <p:embed/>
                </p:oleObj>
              </mc:Choice>
              <mc:Fallback>
                <p:oleObj name="Equation" r:id="rId4" imgW="361944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708275"/>
                        <a:ext cx="5224463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1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 sz="1800"/>
              <a:t>Delay Time Derivation (</a:t>
            </a:r>
            <a:r>
              <a:rPr lang="el-GR" sz="1800">
                <a:cs typeface="Arial" charset="0"/>
                <a:sym typeface="Symbol" pitchFamily="18" charset="2"/>
              </a:rPr>
              <a:t></a:t>
            </a:r>
            <a:r>
              <a:rPr lang="en-US" sz="1800" baseline="-25000">
                <a:cs typeface="Arial" charset="0"/>
                <a:sym typeface="Symbol" pitchFamily="18" charset="2"/>
              </a:rPr>
              <a:t>PHL</a:t>
            </a:r>
            <a:r>
              <a:rPr lang="en-US" sz="1800"/>
              <a:t>)</a:t>
            </a:r>
            <a:br>
              <a:rPr lang="en-US" sz="1800"/>
            </a:br>
            <a:r>
              <a:rPr lang="en-US" sz="2400" b="0"/>
              <a:t>	</a:t>
            </a:r>
            <a:br>
              <a:rPr lang="en-US" sz="1400" b="0"/>
            </a:br>
            <a:r>
              <a:rPr lang="en-US" sz="1400" b="0"/>
              <a:t>“Average Current Method”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a simpler technique to estimate the delay is to use the </a:t>
            </a:r>
            <a:r>
              <a:rPr lang="en-US" sz="1400" b="0" i="1"/>
              <a:t>average current</a:t>
            </a:r>
            <a:r>
              <a:rPr lang="en-US" sz="1400" b="0"/>
              <a:t> in the capacitor</a:t>
            </a:r>
            <a:br>
              <a:rPr lang="en-US" sz="1400" b="0"/>
            </a:br>
            <a:r>
              <a:rPr lang="en-US" sz="1400" b="0"/>
              <a:t> 	  during the transition. 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this is accomplished by solving for the current at the beginning of the transition and the</a:t>
            </a:r>
            <a:br>
              <a:rPr lang="en-US" sz="1400" b="0"/>
            </a:br>
            <a:r>
              <a:rPr lang="en-US" sz="1400" b="0"/>
              <a:t> 	  current at the end of the transition and then averaging the two.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at the beginning of the High-to-Low transition, the NMOS is in </a:t>
            </a:r>
            <a:r>
              <a:rPr lang="en-US" sz="1400" b="0" i="1"/>
              <a:t>saturation</a:t>
            </a:r>
            <a:br>
              <a:rPr lang="en-US" sz="1400" b="0" i="1"/>
            </a:br>
            <a:br>
              <a:rPr lang="en-US" sz="1400" b="0" i="1"/>
            </a:br>
            <a:r>
              <a:rPr lang="en-US" sz="1400" b="0"/>
              <a:t> 	- at the end of the High-to-Low transition, the NMOS is in the </a:t>
            </a:r>
            <a:r>
              <a:rPr lang="en-US" sz="1400" b="0" i="1"/>
              <a:t>linear region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endParaRPr lang="en-US" sz="1400" b="0"/>
          </a:p>
        </p:txBody>
      </p:sp>
      <p:pic>
        <p:nvPicPr>
          <p:cNvPr id="1816580" name="Picture 4" descr="kan60539_0606"/>
          <p:cNvPicPr>
            <a:picLocks noChangeAspect="1" noChangeArrowheads="1"/>
          </p:cNvPicPr>
          <p:nvPr/>
        </p:nvPicPr>
        <p:blipFill>
          <a:blip r:embed="rId4" cstate="print"/>
          <a:srcRect t="50000"/>
          <a:stretch>
            <a:fillRect/>
          </a:stretch>
        </p:blipFill>
        <p:spPr bwMode="auto">
          <a:xfrm>
            <a:off x="5111750" y="4184650"/>
            <a:ext cx="3389313" cy="1874838"/>
          </a:xfrm>
          <a:prstGeom prst="rect">
            <a:avLst/>
          </a:prstGeom>
          <a:noFill/>
        </p:spPr>
      </p:pic>
      <p:graphicFrame>
        <p:nvGraphicFramePr>
          <p:cNvPr id="1816581" name="Object 5"/>
          <p:cNvGraphicFramePr>
            <a:graphicFrameLocks noChangeAspect="1"/>
          </p:cNvGraphicFramePr>
          <p:nvPr/>
        </p:nvGraphicFramePr>
        <p:xfrm>
          <a:off x="1339850" y="4724400"/>
          <a:ext cx="33035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7" name="Equation" r:id="rId5" imgW="2286000" imgH="583920" progId="Equation.3">
                  <p:embed/>
                </p:oleObj>
              </mc:Choice>
              <mc:Fallback>
                <p:oleObj name="Equation" r:id="rId5" imgW="228600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724400"/>
                        <a:ext cx="330358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Delay Time Derivation (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PHL </a:t>
            </a:r>
            <a:r>
              <a:rPr lang="en-US">
                <a:cs typeface="Arial" charset="0"/>
                <a:sym typeface="Symbol" pitchFamily="18" charset="2"/>
              </a:rPr>
              <a:t>&amp; 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PLH</a:t>
            </a:r>
            <a:r>
              <a:rPr lang="en-US"/>
              <a:t>)</a:t>
            </a:r>
            <a:br>
              <a:rPr lang="en-US"/>
            </a:br>
            <a:r>
              <a:rPr lang="en-US" b="0"/>
              <a:t>	</a:t>
            </a:r>
            <a:br>
              <a:rPr lang="en-US" b="0"/>
            </a:br>
            <a:r>
              <a:rPr lang="en-US" sz="1400" b="0"/>
              <a:t>“Average Current Method”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we can write the expression in terms of the voltages at V</a:t>
            </a:r>
            <a:r>
              <a:rPr lang="en-US" sz="1400" b="0" baseline="-25000"/>
              <a:t>in</a:t>
            </a:r>
            <a:r>
              <a:rPr lang="en-US" sz="1400" b="0"/>
              <a:t> (V</a:t>
            </a:r>
            <a:r>
              <a:rPr lang="en-US" sz="1400" b="0" baseline="-25000"/>
              <a:t>gs,n</a:t>
            </a:r>
            <a:r>
              <a:rPr lang="en-US" sz="1400" b="0"/>
              <a:t>) and V</a:t>
            </a:r>
            <a:r>
              <a:rPr lang="en-US" sz="1400" b="0" baseline="-25000"/>
              <a:t>out</a:t>
            </a:r>
            <a:r>
              <a:rPr lang="en-US" sz="1400" b="0"/>
              <a:t> (V</a:t>
            </a:r>
            <a:r>
              <a:rPr lang="en-US" sz="1400" b="0" baseline="-25000"/>
              <a:t>ds,n</a:t>
            </a:r>
            <a:r>
              <a:rPr lang="en-US" sz="1400" b="0"/>
              <a:t>):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- this technique tends to be faster and easier to use than the </a:t>
            </a:r>
            <a:r>
              <a:rPr lang="en-US" sz="1400" b="0" i="1"/>
              <a:t>differential equation</a:t>
            </a:r>
            <a:r>
              <a:rPr lang="en-US" sz="1400" b="0"/>
              <a:t> method. </a:t>
            </a:r>
            <a:br>
              <a:rPr lang="en-US" sz="1400" b="0"/>
            </a:br>
            <a:endParaRPr lang="en-US" sz="1400" b="0"/>
          </a:p>
        </p:txBody>
      </p:sp>
      <p:graphicFrame>
        <p:nvGraphicFramePr>
          <p:cNvPr id="1818628" name="Object 4"/>
          <p:cNvGraphicFramePr>
            <a:graphicFrameLocks noChangeAspect="1"/>
          </p:cNvGraphicFramePr>
          <p:nvPr/>
        </p:nvGraphicFramePr>
        <p:xfrm>
          <a:off x="1763713" y="2457450"/>
          <a:ext cx="581501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1" name="Equation" r:id="rId4" imgW="4025880" imgH="1409400" progId="Equation.3">
                  <p:embed/>
                </p:oleObj>
              </mc:Choice>
              <mc:Fallback>
                <p:oleObj name="Equation" r:id="rId4" imgW="4025880" imgH="140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57450"/>
                        <a:ext cx="5815012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206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Rise &amp; Fall Time Definitions (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rise </a:t>
            </a:r>
            <a:r>
              <a:rPr lang="en-US">
                <a:cs typeface="Arial" charset="0"/>
                <a:sym typeface="Symbol" pitchFamily="18" charset="2"/>
              </a:rPr>
              <a:t>&amp; </a:t>
            </a:r>
            <a:r>
              <a:rPr lang="el-GR">
                <a:cs typeface="Arial" charset="0"/>
                <a:sym typeface="Symbol" pitchFamily="18" charset="2"/>
              </a:rPr>
              <a:t></a:t>
            </a:r>
            <a:r>
              <a:rPr lang="en-US" baseline="-25000">
                <a:cs typeface="Arial" charset="0"/>
                <a:sym typeface="Symbol" pitchFamily="18" charset="2"/>
              </a:rPr>
              <a:t>fall</a:t>
            </a:r>
            <a:r>
              <a:rPr lang="en-US">
                <a:cs typeface="Arial" charset="0"/>
                <a:sym typeface="Symbol" pitchFamily="18" charset="2"/>
              </a:rPr>
              <a:t>)</a:t>
            </a:r>
            <a:r>
              <a:rPr lang="en-US"/>
              <a:t> </a:t>
            </a:r>
            <a:br>
              <a:rPr lang="en-US"/>
            </a:br>
            <a:r>
              <a:rPr lang="en-US" sz="1800" b="0"/>
              <a:t>	</a:t>
            </a:r>
            <a:br>
              <a:rPr lang="en-US" sz="1800" b="0"/>
            </a:br>
            <a:r>
              <a:rPr lang="en-US" sz="1400" b="0"/>
              <a:t>- rise time (</a:t>
            </a:r>
            <a:r>
              <a:rPr lang="el-GR" sz="1400" b="0">
                <a:cs typeface="Arial" charset="0"/>
                <a:sym typeface="Symbol" pitchFamily="18" charset="2"/>
              </a:rPr>
              <a:t>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rise </a:t>
            </a:r>
            <a:r>
              <a:rPr lang="en-US" sz="1400" b="0"/>
              <a:t>) is the time it takes to transition from V</a:t>
            </a:r>
            <a:r>
              <a:rPr lang="en-US" sz="1400" b="0" baseline="-25000"/>
              <a:t>10%</a:t>
            </a:r>
            <a:r>
              <a:rPr lang="en-US" sz="1400" b="0"/>
              <a:t> to V</a:t>
            </a:r>
            <a:r>
              <a:rPr lang="en-US" sz="1400" b="0" baseline="-25000"/>
              <a:t>90%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fall time (</a:t>
            </a:r>
            <a:r>
              <a:rPr lang="el-GR" sz="1400" b="0">
                <a:cs typeface="Arial" charset="0"/>
                <a:sym typeface="Symbol" pitchFamily="18" charset="2"/>
              </a:rPr>
              <a:t>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fall </a:t>
            </a:r>
            <a:r>
              <a:rPr lang="en-US" sz="1400" b="0"/>
              <a:t>) is the time it takes to transition from V</a:t>
            </a:r>
            <a:r>
              <a:rPr lang="en-US" sz="1400" b="0" baseline="-25000"/>
              <a:t>90%</a:t>
            </a:r>
            <a:r>
              <a:rPr lang="en-US" sz="1400" b="0"/>
              <a:t> to V</a:t>
            </a:r>
            <a:r>
              <a:rPr lang="en-US" sz="1400" b="0" baseline="-25000"/>
              <a:t>10%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- we can use either the (1) </a:t>
            </a:r>
            <a:r>
              <a:rPr lang="en-US" sz="1400" b="0" i="1"/>
              <a:t>differential equation</a:t>
            </a:r>
            <a:r>
              <a:rPr lang="en-US" sz="1400" b="0"/>
              <a:t> or the (2) </a:t>
            </a:r>
            <a:r>
              <a:rPr lang="en-US" sz="1400" b="0" i="1"/>
              <a:t>average current</a:t>
            </a:r>
            <a:r>
              <a:rPr lang="en-US" sz="1400" b="0"/>
              <a:t> technique to solve for these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in these transitions, the transistors again operate in both the </a:t>
            </a:r>
            <a:r>
              <a:rPr lang="en-US" sz="1400" b="0" i="1"/>
              <a:t>saturation </a:t>
            </a:r>
            <a:r>
              <a:rPr lang="en-US" sz="1400" b="0"/>
              <a:t>and </a:t>
            </a:r>
            <a:r>
              <a:rPr lang="en-US" sz="1400" b="0" i="1"/>
              <a:t>linear </a:t>
            </a:r>
            <a:r>
              <a:rPr lang="en-US" sz="1400" b="0"/>
              <a:t>regions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the only difference is that the limits of the transition are V</a:t>
            </a:r>
            <a:r>
              <a:rPr lang="en-US" sz="1400" b="0" baseline="-25000"/>
              <a:t>10%</a:t>
            </a:r>
            <a:r>
              <a:rPr lang="en-US" sz="1400" b="0"/>
              <a:t> and V</a:t>
            </a:r>
            <a:r>
              <a:rPr lang="en-US" sz="1400" b="0" baseline="-25000"/>
              <a:t>90%</a:t>
            </a:r>
          </a:p>
        </p:txBody>
      </p:sp>
      <p:pic>
        <p:nvPicPr>
          <p:cNvPr id="1820676" name="Picture 4" descr="kan60539_0604"/>
          <p:cNvPicPr>
            <a:picLocks noChangeAspect="1" noChangeArrowheads="1"/>
          </p:cNvPicPr>
          <p:nvPr/>
        </p:nvPicPr>
        <p:blipFill>
          <a:blip r:embed="rId3" cstate="print"/>
          <a:srcRect t="6868"/>
          <a:stretch>
            <a:fillRect/>
          </a:stretch>
        </p:blipFill>
        <p:spPr bwMode="auto">
          <a:xfrm>
            <a:off x="2411413" y="2492375"/>
            <a:ext cx="4876800" cy="195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981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Non-ideal Inputs</a:t>
            </a:r>
            <a:br>
              <a:rPr lang="en-US"/>
            </a:br>
            <a:r>
              <a:rPr lang="en-US" sz="1800" b="0"/>
              <a:t>	</a:t>
            </a:r>
            <a:br>
              <a:rPr lang="en-US" sz="1800" b="0"/>
            </a:br>
            <a:r>
              <a:rPr lang="en-US" sz="1400" b="0"/>
              <a:t>- in all of these derivations, we have assumed a perfect step input.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if the input is not a perfect step (i.e., it has a finite delay or rise time), it will </a:t>
            </a:r>
            <a:br>
              <a:rPr lang="en-US" sz="1400" b="0"/>
            </a:br>
            <a:r>
              <a:rPr lang="en-US" sz="1400" b="0"/>
              <a:t>  increase the delay of the gate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can use an RMS estimation to account for the non-ideal input: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- we can also estimate the delay of the input if we are only given its rise/fall time by using:</a:t>
            </a:r>
          </a:p>
        </p:txBody>
      </p:sp>
      <p:graphicFrame>
        <p:nvGraphicFramePr>
          <p:cNvPr id="1798149" name="Object 5"/>
          <p:cNvGraphicFramePr>
            <a:graphicFrameLocks noChangeAspect="1"/>
          </p:cNvGraphicFramePr>
          <p:nvPr/>
        </p:nvGraphicFramePr>
        <p:xfrm>
          <a:off x="2987675" y="3033713"/>
          <a:ext cx="29352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8" name="Equation" r:id="rId4" imgW="2031840" imgH="787320" progId="Equation.3">
                  <p:embed/>
                </p:oleObj>
              </mc:Choice>
              <mc:Fallback>
                <p:oleObj name="Equation" r:id="rId4" imgW="203184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033713"/>
                        <a:ext cx="293528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8151" name="Object 7"/>
          <p:cNvGraphicFramePr>
            <a:graphicFrameLocks noChangeAspect="1"/>
          </p:cNvGraphicFramePr>
          <p:nvPr/>
        </p:nvGraphicFramePr>
        <p:xfrm>
          <a:off x="3779838" y="4760913"/>
          <a:ext cx="10271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9" name="Equation" r:id="rId6" imgW="711000" imgH="812520" progId="Equation.3">
                  <p:embed/>
                </p:oleObj>
              </mc:Choice>
              <mc:Fallback>
                <p:oleObj name="Equation" r:id="rId6" imgW="711000" imgH="8125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760913"/>
                        <a:ext cx="1027112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Non-ideal Inputs</a:t>
            </a:r>
            <a:br>
              <a:rPr lang="en-US"/>
            </a:br>
            <a:r>
              <a:rPr lang="en-US" sz="1800" b="0"/>
              <a:t>	</a:t>
            </a:r>
            <a:br>
              <a:rPr lang="en-US" sz="1800" b="0"/>
            </a:br>
            <a:r>
              <a:rPr lang="en-US" sz="1400" b="0"/>
              <a:t>- we can apply this technique to the rise and fall times also: </a:t>
            </a:r>
            <a:br>
              <a:rPr lang="en-US" sz="1400" b="0"/>
            </a:br>
            <a:br>
              <a:rPr lang="en-US" sz="1400" b="0"/>
            </a:br>
            <a:endParaRPr lang="en-US" sz="1400" b="0"/>
          </a:p>
        </p:txBody>
      </p:sp>
      <p:graphicFrame>
        <p:nvGraphicFramePr>
          <p:cNvPr id="1800197" name="Object 5"/>
          <p:cNvGraphicFramePr>
            <a:graphicFrameLocks noChangeAspect="1"/>
          </p:cNvGraphicFramePr>
          <p:nvPr/>
        </p:nvGraphicFramePr>
        <p:xfrm>
          <a:off x="2762250" y="2224088"/>
          <a:ext cx="28257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9" name="Equation" r:id="rId4" imgW="1955520" imgH="787320" progId="Equation.3">
                  <p:embed/>
                </p:oleObj>
              </mc:Choice>
              <mc:Fallback>
                <p:oleObj name="Equation" r:id="rId4" imgW="195552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224088"/>
                        <a:ext cx="2825750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2388-B523-44BF-B29C-25A81956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946555-1F0E-4346-95B8-D9342F4D5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5127"/>
              </p:ext>
            </p:extLst>
          </p:nvPr>
        </p:nvGraphicFramePr>
        <p:xfrm>
          <a:off x="683568" y="2240868"/>
          <a:ext cx="8100900" cy="29883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50450">
                  <a:extLst>
                    <a:ext uri="{9D8B030D-6E8A-4147-A177-3AD203B41FA5}">
                      <a16:colId xmlns:a16="http://schemas.microsoft.com/office/drawing/2014/main" val="3750605352"/>
                    </a:ext>
                  </a:extLst>
                </a:gridCol>
                <a:gridCol w="4050450">
                  <a:extLst>
                    <a:ext uri="{9D8B030D-6E8A-4147-A177-3AD203B41FA5}">
                      <a16:colId xmlns:a16="http://schemas.microsoft.com/office/drawing/2014/main" val="738681906"/>
                    </a:ext>
                  </a:extLst>
                </a:gridCol>
              </a:tblGrid>
              <a:tr h="588069">
                <a:tc rowSpan="6">
                  <a:txBody>
                    <a:bodyPr/>
                    <a:lstStyle/>
                    <a:p>
                      <a:pPr marL="60325"/>
                      <a:r>
                        <a:rPr lang="en-US" sz="1200" dirty="0">
                          <a:effectLst/>
                        </a:rPr>
                        <a:t>R1: Chap 6 (6.1 -6.7)</a:t>
                      </a:r>
                      <a:endParaRPr lang="en-IN" sz="11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6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Introduction, Delay-Time Definitions (6.1,6.2)</a:t>
                      </a:r>
                      <a:endParaRPr lang="en-IN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6251814"/>
                  </a:ext>
                </a:extLst>
              </a:tr>
              <a:tr h="3328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Calculation of Delay Times (6.3)</a:t>
                      </a:r>
                      <a:endParaRPr lang="en-IN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9524140"/>
                  </a:ext>
                </a:extLst>
              </a:tr>
              <a:tr h="2925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 marR="63500">
                        <a:lnSpc>
                          <a:spcPts val="14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Calculation of Delay Times (6.4)</a:t>
                      </a:r>
                      <a:endParaRPr lang="en-IN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9717461"/>
                  </a:ext>
                </a:extLst>
              </a:tr>
              <a:tr h="588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/>
                      <a:r>
                        <a:rPr lang="en-US" sz="1200">
                          <a:effectLst/>
                        </a:rPr>
                        <a:t>Estimation of Interconnect Parasitic (6.5)</a:t>
                      </a:r>
                      <a:endParaRPr lang="en-IN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1074282"/>
                  </a:ext>
                </a:extLst>
              </a:tr>
              <a:tr h="588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/>
                      <a:r>
                        <a:rPr lang="en-US" sz="1200">
                          <a:effectLst/>
                        </a:rPr>
                        <a:t>Calculation of Interconnect Delay (6.6)</a:t>
                      </a:r>
                      <a:endParaRPr lang="en-IN" sz="11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60529"/>
                  </a:ext>
                </a:extLst>
              </a:tr>
              <a:tr h="5987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 marR="66040">
                        <a:lnSpc>
                          <a:spcPts val="14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706755" algn="l"/>
                          <a:tab pos="1416050" algn="l"/>
                          <a:tab pos="2068195" algn="l"/>
                        </a:tabLst>
                      </a:pPr>
                      <a:r>
                        <a:rPr lang="en-US" sz="1200" dirty="0">
                          <a:effectLst/>
                        </a:rPr>
                        <a:t>Switching Power Dissipation of CMOS Inverters (6.7)</a:t>
                      </a:r>
                      <a:endParaRPr lang="en-IN" sz="11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369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27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346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 dirty="0"/>
              <a:t>Designing for Constraints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sz="1400" b="0" dirty="0"/>
              <a:t>	- when we begin a design, we typically start with specification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we then size the transistors to achieve the desired performance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we saw how the sizes of the transistor effect the DC specs, specifically </a:t>
            </a:r>
            <a:r>
              <a:rPr lang="en-US" sz="1400" b="0" dirty="0" err="1"/>
              <a:t>V</a:t>
            </a:r>
            <a:r>
              <a:rPr lang="en-US" sz="1400" b="0" baseline="-25000" dirty="0" err="1"/>
              <a:t>th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we also need to size the transistors so that for a given load capacitance, the gate can </a:t>
            </a:r>
            <a:br>
              <a:rPr lang="en-US" sz="1400" b="0" dirty="0"/>
            </a:br>
            <a:r>
              <a:rPr lang="en-US" sz="1400" b="0" dirty="0"/>
              <a:t>  achieve a designed delay or rise/fall time.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we can use the expressions for delay and rise/fall time that we derived to calculate the </a:t>
            </a:r>
            <a:br>
              <a:rPr lang="en-US" sz="1400" b="0" dirty="0"/>
            </a:br>
            <a:r>
              <a:rPr lang="en-US" sz="1400" b="0" dirty="0"/>
              <a:t>  necessary transistor sizes.</a:t>
            </a:r>
            <a:endParaRPr lang="en-US" sz="1400" b="0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Designing for Constraints</a:t>
            </a:r>
            <a:br>
              <a:rPr lang="en-US"/>
            </a:br>
            <a:r>
              <a:rPr lang="en-US" b="0"/>
              <a:t>	</a:t>
            </a:r>
            <a:br>
              <a:rPr lang="en-US" b="0"/>
            </a:br>
            <a:r>
              <a:rPr lang="en-US" sz="1400" b="0"/>
              <a:t>- the </a:t>
            </a:r>
            <a:r>
              <a:rPr lang="en-US" sz="1400" b="0" i="1"/>
              <a:t>average current</a:t>
            </a:r>
            <a:r>
              <a:rPr lang="en-US" sz="1400" b="0"/>
              <a:t> method is the simplest technique to use: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- in this expression, we can insert our timing spec in for </a:t>
            </a:r>
            <a:r>
              <a:rPr lang="el-GR" sz="1400" b="0">
                <a:cs typeface="Arial" charset="0"/>
                <a:sym typeface="Symbol" pitchFamily="18" charset="2"/>
              </a:rPr>
              <a:t>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PHL</a:t>
            </a:r>
            <a:r>
              <a:rPr lang="en-US" sz="1400" b="0">
                <a:cs typeface="Arial" charset="0"/>
                <a:sym typeface="Symbol" pitchFamily="18" charset="2"/>
              </a:rPr>
              <a:t> or </a:t>
            </a:r>
            <a:r>
              <a:rPr lang="el-GR" sz="1400" b="0">
                <a:cs typeface="Arial" charset="0"/>
                <a:sym typeface="Symbol" pitchFamily="18" charset="2"/>
              </a:rPr>
              <a:t>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PLH</a:t>
            </a:r>
            <a:br>
              <a:rPr lang="en-US" sz="1400" b="0" baseline="-2500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the RHS of the expression must evaluate to be less than or equal to the timing spec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endParaRPr lang="en-US" sz="1400" b="0"/>
          </a:p>
        </p:txBody>
      </p:sp>
      <p:graphicFrame>
        <p:nvGraphicFramePr>
          <p:cNvPr id="1818628" name="Object 4"/>
          <p:cNvGraphicFramePr>
            <a:graphicFrameLocks noChangeAspect="1"/>
          </p:cNvGraphicFramePr>
          <p:nvPr/>
        </p:nvGraphicFramePr>
        <p:xfrm>
          <a:off x="1835150" y="2024063"/>
          <a:ext cx="5815013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3" name="Equation" r:id="rId4" imgW="4025880" imgH="1409400" progId="Equation.3">
                  <p:embed/>
                </p:oleObj>
              </mc:Choice>
              <mc:Fallback>
                <p:oleObj name="Equation" r:id="rId4" imgW="4025880" imgH="140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24063"/>
                        <a:ext cx="5815013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 sz="1800"/>
              <a:t>Designing for Constraints</a:t>
            </a:r>
            <a:br>
              <a:rPr lang="en-US" sz="1800"/>
            </a:br>
            <a:r>
              <a:rPr lang="en-US" sz="2000" b="0"/>
              <a:t>	</a:t>
            </a:r>
            <a:br>
              <a:rPr lang="en-US" sz="2000" b="0"/>
            </a:br>
            <a:r>
              <a:rPr lang="en-US" sz="1400" b="0">
                <a:cs typeface="Arial" charset="0"/>
                <a:sym typeface="Symbol" pitchFamily="18" charset="2"/>
              </a:rPr>
              <a:t>- in the timing expression, notice that k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n</a:t>
            </a:r>
            <a:r>
              <a:rPr lang="en-US" sz="1400" b="0">
                <a:cs typeface="Arial" charset="0"/>
                <a:sym typeface="Symbol" pitchFamily="18" charset="2"/>
              </a:rPr>
              <a:t> and k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</a:t>
            </a:r>
            <a:r>
              <a:rPr lang="en-US" sz="1400" b="0">
                <a:cs typeface="Arial" charset="0"/>
                <a:sym typeface="Symbol" pitchFamily="18" charset="2"/>
              </a:rPr>
              <a:t> are parameters under our control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these parameters are in the denominator of the timing expression, meaning that as k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n</a:t>
            </a:r>
            <a:r>
              <a:rPr lang="en-US" sz="1400" b="0">
                <a:cs typeface="Arial" charset="0"/>
                <a:sym typeface="Symbol" pitchFamily="18" charset="2"/>
              </a:rPr>
              <a:t> and k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increase, the delay of the circuit will decrease.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this means that </a:t>
            </a:r>
            <a:r>
              <a:rPr lang="en-US" sz="1400" b="0" i="1">
                <a:cs typeface="Arial" charset="0"/>
                <a:sym typeface="Symbol" pitchFamily="18" charset="2"/>
              </a:rPr>
              <a:t>larger</a:t>
            </a:r>
            <a:r>
              <a:rPr lang="en-US" sz="1400" b="0">
                <a:cs typeface="Arial" charset="0"/>
                <a:sym typeface="Symbol" pitchFamily="18" charset="2"/>
              </a:rPr>
              <a:t> = </a:t>
            </a:r>
            <a:r>
              <a:rPr lang="en-US" sz="1400" b="0" i="1">
                <a:cs typeface="Arial" charset="0"/>
                <a:sym typeface="Symbol" pitchFamily="18" charset="2"/>
              </a:rPr>
              <a:t>faster</a:t>
            </a:r>
            <a:br>
              <a:rPr lang="en-US" sz="1400" b="0" i="1">
                <a:cs typeface="Arial" charset="0"/>
                <a:sym typeface="Symbol" pitchFamily="18" charset="2"/>
              </a:rPr>
            </a:br>
            <a:br>
              <a:rPr lang="en-US" sz="1400" b="0" i="1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we typically leave the lengths of the NMOS and PMOS transistors equal to each other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we also typically set the lengths to the smallest possible dimension for a given process.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this gives us the highest transconductance for a given </a:t>
            </a:r>
            <a:r>
              <a:rPr lang="en-US" sz="1400" b="0" i="1">
                <a:cs typeface="Arial" charset="0"/>
                <a:sym typeface="Symbol" pitchFamily="18" charset="2"/>
              </a:rPr>
              <a:t>Length</a:t>
            </a:r>
            <a:r>
              <a:rPr lang="en-US" sz="1400" b="0">
                <a:cs typeface="Arial" charset="0"/>
                <a:sym typeface="Symbol" pitchFamily="18" charset="2"/>
              </a:rPr>
              <a:t> and also minimizes the area.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a given design process consists of the following steps: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		1) set L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</a:t>
            </a:r>
            <a:r>
              <a:rPr lang="en-US" sz="1400" b="0">
                <a:cs typeface="Arial" charset="0"/>
                <a:sym typeface="Symbol" pitchFamily="18" charset="2"/>
              </a:rPr>
              <a:t>=L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n</a:t>
            </a:r>
            <a:r>
              <a:rPr lang="en-US" sz="1400" b="0">
                <a:cs typeface="Arial" charset="0"/>
                <a:sym typeface="Symbol" pitchFamily="18" charset="2"/>
              </a:rPr>
              <a:t>=L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min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		2) find the W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</a:t>
            </a:r>
            <a:r>
              <a:rPr lang="en-US" sz="1400" b="0">
                <a:cs typeface="Arial" charset="0"/>
                <a:sym typeface="Symbol" pitchFamily="18" charset="2"/>
              </a:rPr>
              <a:t>/W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n </a:t>
            </a:r>
            <a:r>
              <a:rPr lang="en-US" sz="1400" b="0">
                <a:cs typeface="Arial" charset="0"/>
                <a:sym typeface="Symbol" pitchFamily="18" charset="2"/>
              </a:rPr>
              <a:t>ratio that will yield the desired V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th</a:t>
            </a:r>
            <a:r>
              <a:rPr lang="en-US" sz="1400" b="0">
                <a:cs typeface="Arial" charset="0"/>
                <a:sym typeface="Symbol" pitchFamily="18" charset="2"/>
              </a:rPr>
              <a:t> </a:t>
            </a:r>
            <a:br>
              <a:rPr lang="en-US" sz="1400" b="0"/>
            </a:br>
            <a:r>
              <a:rPr lang="en-US" sz="1400" b="0"/>
              <a:t> 		3) find the minimum values for </a:t>
            </a:r>
            <a:r>
              <a:rPr lang="en-US" sz="1400" b="0">
                <a:cs typeface="Arial" charset="0"/>
                <a:sym typeface="Symbol" pitchFamily="18" charset="2"/>
              </a:rPr>
              <a:t>W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</a:t>
            </a:r>
            <a:r>
              <a:rPr lang="en-US" sz="1400" b="0">
                <a:cs typeface="Arial" charset="0"/>
                <a:sym typeface="Symbol" pitchFamily="18" charset="2"/>
              </a:rPr>
              <a:t> and W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n </a:t>
            </a:r>
            <a:r>
              <a:rPr lang="en-US" sz="1400" b="0">
                <a:cs typeface="Arial" charset="0"/>
                <a:sym typeface="Symbol" pitchFamily="18" charset="2"/>
              </a:rPr>
              <a:t>to achieve timing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		4) combine the minimum sizes and the W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p</a:t>
            </a:r>
            <a:r>
              <a:rPr lang="en-US" sz="1400" b="0">
                <a:cs typeface="Arial" charset="0"/>
                <a:sym typeface="Symbol" pitchFamily="18" charset="2"/>
              </a:rPr>
              <a:t>/W</a:t>
            </a:r>
            <a:r>
              <a:rPr lang="en-US" sz="1400" b="0" baseline="-25000">
                <a:cs typeface="Arial" charset="0"/>
                <a:sym typeface="Symbol" pitchFamily="18" charset="2"/>
              </a:rPr>
              <a:t>n </a:t>
            </a:r>
            <a:r>
              <a:rPr lang="en-US" sz="1400" b="0">
                <a:cs typeface="Arial" charset="0"/>
                <a:sym typeface="Symbol" pitchFamily="18" charset="2"/>
              </a:rPr>
              <a:t>ratio to select final sizes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		5) round up the dimensions to give additional margin and standard sizes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		   (i.e., 4.927um rounds up to 5um)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 sz="1800"/>
              <a:t>Area vs. Delay</a:t>
            </a:r>
            <a:br>
              <a:rPr lang="en-US" sz="1800"/>
            </a:br>
            <a:r>
              <a:rPr lang="en-US" sz="2000" b="0"/>
              <a:t>	</a:t>
            </a:r>
            <a:br>
              <a:rPr lang="en-US" sz="2000" b="0"/>
            </a:br>
            <a:r>
              <a:rPr lang="en-US" sz="1400" b="0">
                <a:cs typeface="Arial" charset="0"/>
                <a:sym typeface="Symbol" pitchFamily="18" charset="2"/>
              </a:rPr>
              <a:t>- we’ve seen that </a:t>
            </a:r>
            <a:r>
              <a:rPr lang="en-US" sz="1400" b="0" i="1">
                <a:cs typeface="Arial" charset="0"/>
                <a:sym typeface="Symbol" pitchFamily="18" charset="2"/>
              </a:rPr>
              <a:t>larger</a:t>
            </a:r>
            <a:r>
              <a:rPr lang="en-US" sz="1400" b="0">
                <a:cs typeface="Arial" charset="0"/>
                <a:sym typeface="Symbol" pitchFamily="18" charset="2"/>
              </a:rPr>
              <a:t> = </a:t>
            </a:r>
            <a:r>
              <a:rPr lang="en-US" sz="1400" b="0" i="1">
                <a:cs typeface="Arial" charset="0"/>
                <a:sym typeface="Symbol" pitchFamily="18" charset="2"/>
              </a:rPr>
              <a:t>faster</a:t>
            </a:r>
            <a:r>
              <a:rPr lang="en-US" sz="1400" b="0">
                <a:cs typeface="Arial" charset="0"/>
                <a:sym typeface="Symbol" pitchFamily="18" charset="2"/>
              </a:rPr>
              <a:t> for a given inverter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however, we have made an assumption that the load capacitance is independent of transistor size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we know what a portion of the load capacitance comes from the driver oxide and driver junctions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this means that as the inverter gets larger, so does the capacitance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this leads to a point of </a:t>
            </a:r>
            <a:r>
              <a:rPr lang="en-US" sz="1400" b="0" i="1">
                <a:cs typeface="Arial" charset="0"/>
                <a:sym typeface="Symbol" pitchFamily="18" charset="2"/>
              </a:rPr>
              <a:t>diminishing returns </a:t>
            </a:r>
            <a:r>
              <a:rPr lang="en-US" sz="1400" b="0">
                <a:cs typeface="Arial" charset="0"/>
                <a:sym typeface="Symbol" pitchFamily="18" charset="2"/>
              </a:rPr>
              <a:t>with regards to reducing delay</a:t>
            </a:r>
          </a:p>
        </p:txBody>
      </p:sp>
      <p:pic>
        <p:nvPicPr>
          <p:cNvPr id="1830917" name="Picture 5" descr="kan60539_ex0604a"/>
          <p:cNvPicPr>
            <a:picLocks noChangeAspect="1" noChangeArrowheads="1"/>
          </p:cNvPicPr>
          <p:nvPr/>
        </p:nvPicPr>
        <p:blipFill>
          <a:blip r:embed="rId3" cstate="print"/>
          <a:srcRect t="3300"/>
          <a:stretch>
            <a:fillRect/>
          </a:stretch>
        </p:blipFill>
        <p:spPr bwMode="auto">
          <a:xfrm>
            <a:off x="395288" y="3933825"/>
            <a:ext cx="4213225" cy="2139950"/>
          </a:xfrm>
          <a:prstGeom prst="rect">
            <a:avLst/>
          </a:prstGeom>
          <a:noFill/>
        </p:spPr>
      </p:pic>
      <p:pic>
        <p:nvPicPr>
          <p:cNvPr id="1830918" name="Picture 6" descr="kan60539_ex0604b1"/>
          <p:cNvPicPr>
            <a:picLocks noChangeAspect="1" noChangeArrowheads="1"/>
          </p:cNvPicPr>
          <p:nvPr/>
        </p:nvPicPr>
        <p:blipFill>
          <a:blip r:embed="rId4" cstate="print"/>
          <a:srcRect t="3410"/>
          <a:stretch>
            <a:fillRect/>
          </a:stretch>
        </p:blipFill>
        <p:spPr bwMode="auto">
          <a:xfrm>
            <a:off x="5472113" y="3933825"/>
            <a:ext cx="3005137" cy="2068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329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 sz="1800"/>
              <a:t>Area vs. Delay</a:t>
            </a:r>
            <a:br>
              <a:rPr lang="en-US" sz="1800"/>
            </a:br>
            <a:r>
              <a:rPr lang="en-US" sz="2000" b="0"/>
              <a:t>	</a:t>
            </a:r>
            <a:br>
              <a:rPr lang="en-US" sz="2000" b="0"/>
            </a:br>
            <a:r>
              <a:rPr lang="en-US" sz="1400" b="0">
                <a:cs typeface="Arial" charset="0"/>
                <a:sym typeface="Symbol" pitchFamily="18" charset="2"/>
              </a:rPr>
              <a:t>- we can look at the </a:t>
            </a:r>
            <a:r>
              <a:rPr lang="en-US" sz="1400">
                <a:cs typeface="Arial" charset="0"/>
                <a:sym typeface="Symbol" pitchFamily="18" charset="2"/>
              </a:rPr>
              <a:t>Area X Delay Product</a:t>
            </a:r>
            <a:r>
              <a:rPr lang="en-US" sz="1400" b="0">
                <a:cs typeface="Arial" charset="0"/>
                <a:sym typeface="Symbol" pitchFamily="18" charset="2"/>
              </a:rPr>
              <a:t> to gauge the </a:t>
            </a:r>
            <a:r>
              <a:rPr lang="en-US" sz="1400" b="0" i="1">
                <a:cs typeface="Arial" charset="0"/>
                <a:sym typeface="Symbol" pitchFamily="18" charset="2"/>
              </a:rPr>
              <a:t>quality</a:t>
            </a:r>
            <a:r>
              <a:rPr lang="en-US" sz="1400" b="0">
                <a:cs typeface="Arial" charset="0"/>
                <a:sym typeface="Symbol" pitchFamily="18" charset="2"/>
              </a:rPr>
              <a:t> of a design with regards to efficient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area usage.  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typically we will see an inflection point which indicates the point at which increasing the size of the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transistors to decrease delay is out-weighed by the negative impact of increasing the area used on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the silicon.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if a timing specifications requires an excessively large sized gate, it typically means that the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process is not sufficient to meet timing.  </a:t>
            </a:r>
          </a:p>
        </p:txBody>
      </p:sp>
      <p:pic>
        <p:nvPicPr>
          <p:cNvPr id="1832964" name="Picture 4" descr="kan60539_ex0604b2"/>
          <p:cNvPicPr>
            <a:picLocks noChangeAspect="1" noChangeArrowheads="1"/>
          </p:cNvPicPr>
          <p:nvPr/>
        </p:nvPicPr>
        <p:blipFill>
          <a:blip r:embed="rId3" cstate="print"/>
          <a:srcRect t="5350"/>
          <a:stretch>
            <a:fillRect/>
          </a:stretch>
        </p:blipFill>
        <p:spPr bwMode="auto">
          <a:xfrm>
            <a:off x="2555875" y="3644900"/>
            <a:ext cx="3832225" cy="2516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489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Interconnect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one of the components in the load capacitance is the interconnect.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the interconnect refers to the polysilicon and metal layers that are used to connect</a:t>
            </a:r>
            <a:br>
              <a:rPr lang="en-US" sz="1400" b="0"/>
            </a:br>
            <a:r>
              <a:rPr lang="en-US" sz="1400" b="0"/>
              <a:t>  the gates together.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as sizes on-chip shrink, we’ve seen that the scaling of interconnect is a big problem because the</a:t>
            </a:r>
            <a:br>
              <a:rPr lang="en-US" sz="1400" b="0"/>
            </a:br>
            <a:r>
              <a:rPr lang="en-US" sz="1400" b="0"/>
              <a:t>  delay actually increases as you get smaller.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in addition, the delay scales quadradically </a:t>
            </a:r>
            <a:br>
              <a:rPr lang="en-US" sz="1400" b="0"/>
            </a:br>
            <a:r>
              <a:rPr lang="en-US" sz="1400" b="0"/>
              <a:t>  with length meaning that intra-module traces </a:t>
            </a:r>
            <a:br>
              <a:rPr lang="en-US" sz="1400" b="0"/>
            </a:br>
            <a:r>
              <a:rPr lang="en-US" sz="1400" b="0"/>
              <a:t>  and global interconnect can create </a:t>
            </a:r>
            <a:br>
              <a:rPr lang="en-US" sz="1400" b="0"/>
            </a:br>
            <a:r>
              <a:rPr lang="en-US" sz="1400" b="0"/>
              <a:t>  significant timing challenges.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in modern processes, the delay of the</a:t>
            </a:r>
            <a:br>
              <a:rPr lang="en-US" sz="1400" b="0"/>
            </a:br>
            <a:r>
              <a:rPr lang="en-US" sz="1400" b="0"/>
              <a:t>  interconnect is actually more than the</a:t>
            </a:r>
            <a:br>
              <a:rPr lang="en-US" sz="1400" b="0"/>
            </a:br>
            <a:r>
              <a:rPr lang="en-US" sz="1400" b="0"/>
              <a:t>  switching delay of the transistors.</a:t>
            </a:r>
            <a:endParaRPr lang="en-US" sz="1400" b="0" baseline="-25000"/>
          </a:p>
        </p:txBody>
      </p:sp>
      <p:pic>
        <p:nvPicPr>
          <p:cNvPr id="1748997" name="Picture 5" descr="kan60539_0613"/>
          <p:cNvPicPr>
            <a:picLocks noChangeAspect="1" noChangeArrowheads="1"/>
          </p:cNvPicPr>
          <p:nvPr/>
        </p:nvPicPr>
        <p:blipFill>
          <a:blip r:embed="rId3" cstate="print"/>
          <a:srcRect t="4037"/>
          <a:stretch>
            <a:fillRect/>
          </a:stretch>
        </p:blipFill>
        <p:spPr bwMode="auto">
          <a:xfrm>
            <a:off x="4464050" y="3392488"/>
            <a:ext cx="4192588" cy="2716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500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Interconnect Modeling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modeling of the interconnect describes the equivalent circuits we use to describe the electrical </a:t>
            </a:r>
            <a:br>
              <a:rPr lang="en-US" sz="1400" b="0"/>
            </a:br>
            <a:r>
              <a:rPr lang="en-US" sz="1400" b="0"/>
              <a:t>  behavior of the materials.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the type of model we use is a trade-off between accuracy and simulation time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typciall use 1 of the 3 following models: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				</a:t>
            </a:r>
            <a:r>
              <a:rPr lang="en-US" sz="1400" b="0" u="sng"/>
              <a:t>Typical Uses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1) Lumped Capacitance 		inter-module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2) RC network 			intra-module and global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3) Transmission Line 			global and off-chip</a:t>
            </a:r>
            <a:br>
              <a:rPr lang="en-US" sz="1400" b="0"/>
            </a:br>
            <a:endParaRPr lang="en-US" sz="1400" b="0" baseline="-2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56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Interconnect Modeling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we choose the appropriate model based on the rise/fall time of the driver relative to the</a:t>
            </a:r>
            <a:br>
              <a:rPr lang="en-US" sz="1400" b="0"/>
            </a:br>
            <a:r>
              <a:rPr lang="en-US" sz="1400" b="0"/>
              <a:t>  </a:t>
            </a:r>
            <a:r>
              <a:rPr lang="en-US" sz="1400" b="0" i="1"/>
              <a:t>prop delay</a:t>
            </a:r>
            <a:r>
              <a:rPr lang="en-US" sz="1400" b="0"/>
              <a:t> of the interconnect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the </a:t>
            </a:r>
            <a:r>
              <a:rPr lang="en-US" sz="1400" b="0" i="1"/>
              <a:t>prop delay</a:t>
            </a:r>
            <a:r>
              <a:rPr lang="en-US" sz="1400" b="0"/>
              <a:t> (t</a:t>
            </a:r>
            <a:r>
              <a:rPr lang="en-US" sz="1400" b="0" baseline="-25000"/>
              <a:t>prop</a:t>
            </a:r>
            <a:r>
              <a:rPr lang="en-US" sz="1400" b="0"/>
              <a:t>) is the time it takes for the wave to travel down the length of the interconnect:</a:t>
            </a:r>
            <a:endParaRPr lang="en-US" sz="1400" b="0" baseline="-25000"/>
          </a:p>
          <a:p>
            <a:pPr>
              <a:buFontTx/>
              <a:buNone/>
            </a:pPr>
            <a:br>
              <a:rPr lang="en-US" sz="1400" b="0"/>
            </a:br>
            <a:r>
              <a:rPr lang="en-US" sz="1400" b="0"/>
              <a:t>- the velocity of a wave in a dielectric is given by: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- the </a:t>
            </a:r>
            <a:r>
              <a:rPr lang="en-US" sz="1400" b="0" i="1"/>
              <a:t>prop delay</a:t>
            </a:r>
            <a:r>
              <a:rPr lang="en-US" sz="1400" b="0"/>
              <a:t> can then be given by:</a:t>
            </a:r>
          </a:p>
        </p:txBody>
      </p:sp>
      <p:graphicFrame>
        <p:nvGraphicFramePr>
          <p:cNvPr id="1856516" name="Object 4"/>
          <p:cNvGraphicFramePr>
            <a:graphicFrameLocks noChangeAspect="1"/>
          </p:cNvGraphicFramePr>
          <p:nvPr/>
        </p:nvGraphicFramePr>
        <p:xfrm>
          <a:off x="4032250" y="3176588"/>
          <a:ext cx="6238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0" name="Equation" r:id="rId4" imgW="431640" imgH="431640" progId="Equation.3">
                  <p:embed/>
                </p:oleObj>
              </mc:Choice>
              <mc:Fallback>
                <p:oleObj name="Equation" r:id="rId4" imgW="431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176588"/>
                        <a:ext cx="623888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6517" name="Object 5"/>
          <p:cNvGraphicFramePr>
            <a:graphicFrameLocks noChangeAspect="1"/>
          </p:cNvGraphicFramePr>
          <p:nvPr/>
        </p:nvGraphicFramePr>
        <p:xfrm>
          <a:off x="3924300" y="5013325"/>
          <a:ext cx="12271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1" name="Equation" r:id="rId6" imgW="850680" imgH="393480" progId="Equation.3">
                  <p:embed/>
                </p:oleObj>
              </mc:Choice>
              <mc:Fallback>
                <p:oleObj name="Equation" r:id="rId6" imgW="8506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13325"/>
                        <a:ext cx="122713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370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Interconnect Modeling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we move between a </a:t>
            </a:r>
            <a:r>
              <a:rPr lang="en-US" sz="1400" b="0" i="1"/>
              <a:t>lumped </a:t>
            </a:r>
            <a:r>
              <a:rPr lang="en-US" sz="1400" b="0"/>
              <a:t>(C or RC) and a </a:t>
            </a:r>
            <a:r>
              <a:rPr lang="en-US" sz="1400" b="0" i="1"/>
              <a:t>distributed (</a:t>
            </a:r>
            <a:r>
              <a:rPr lang="en-US" sz="1400" b="0"/>
              <a:t>transmission line) model as follows: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“Lumped”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“Distributed”</a:t>
            </a:r>
            <a:endParaRPr lang="en-US" sz="1400" b="0" baseline="-25000"/>
          </a:p>
        </p:txBody>
      </p:sp>
      <p:pic>
        <p:nvPicPr>
          <p:cNvPr id="1837060" name="Picture 4" descr="kan60539_0612"/>
          <p:cNvPicPr>
            <a:picLocks noChangeAspect="1" noChangeArrowheads="1"/>
          </p:cNvPicPr>
          <p:nvPr/>
        </p:nvPicPr>
        <p:blipFill>
          <a:blip r:embed="rId4" cstate="print"/>
          <a:srcRect t="2187" b="57684"/>
          <a:stretch>
            <a:fillRect/>
          </a:stretch>
        </p:blipFill>
        <p:spPr bwMode="auto">
          <a:xfrm>
            <a:off x="5040313" y="4329113"/>
            <a:ext cx="3473450" cy="1411287"/>
          </a:xfrm>
          <a:prstGeom prst="rect">
            <a:avLst/>
          </a:prstGeom>
          <a:noFill/>
        </p:spPr>
      </p:pic>
      <p:pic>
        <p:nvPicPr>
          <p:cNvPr id="1837061" name="Picture 5" descr="kan60539_0611"/>
          <p:cNvPicPr>
            <a:picLocks noChangeAspect="1" noChangeArrowheads="1"/>
          </p:cNvPicPr>
          <p:nvPr/>
        </p:nvPicPr>
        <p:blipFill>
          <a:blip r:embed="rId5" cstate="print"/>
          <a:srcRect t="2623"/>
          <a:stretch>
            <a:fillRect/>
          </a:stretch>
        </p:blipFill>
        <p:spPr bwMode="auto">
          <a:xfrm>
            <a:off x="5724525" y="1952625"/>
            <a:ext cx="2160588" cy="1774825"/>
          </a:xfrm>
          <a:prstGeom prst="rect">
            <a:avLst/>
          </a:prstGeom>
          <a:noFill/>
        </p:spPr>
      </p:pic>
      <p:graphicFrame>
        <p:nvGraphicFramePr>
          <p:cNvPr id="1837062" name="Object 6"/>
          <p:cNvGraphicFramePr>
            <a:graphicFrameLocks noChangeAspect="1"/>
          </p:cNvGraphicFramePr>
          <p:nvPr/>
        </p:nvGraphicFramePr>
        <p:xfrm>
          <a:off x="2735263" y="2024063"/>
          <a:ext cx="13223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4" name="Equation" r:id="rId6" imgW="914400" imgH="431640" progId="Equation.3">
                  <p:embed/>
                </p:oleObj>
              </mc:Choice>
              <mc:Fallback>
                <p:oleObj name="Equation" r:id="rId6" imgW="914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2024063"/>
                        <a:ext cx="132238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7064" name="Object 8"/>
          <p:cNvGraphicFramePr>
            <a:graphicFrameLocks noChangeAspect="1"/>
          </p:cNvGraphicFramePr>
          <p:nvPr/>
        </p:nvGraphicFramePr>
        <p:xfrm>
          <a:off x="2771775" y="4149725"/>
          <a:ext cx="13223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5" name="Equation" r:id="rId8" imgW="914400" imgH="431640" progId="Equation.3">
                  <p:embed/>
                </p:oleObj>
              </mc:Choice>
              <mc:Fallback>
                <p:oleObj name="Equation" r:id="rId8" imgW="914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49725"/>
                        <a:ext cx="1322388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391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Interconnect Resistance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resistance is based on the geometry and materials of the interconnect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</a:t>
            </a:r>
            <a:endParaRPr lang="en-US" sz="1400" b="0" baseline="-25000"/>
          </a:p>
        </p:txBody>
      </p:sp>
      <p:graphicFrame>
        <p:nvGraphicFramePr>
          <p:cNvPr id="1839110" name="Object 6"/>
          <p:cNvGraphicFramePr>
            <a:graphicFrameLocks noChangeAspect="1"/>
          </p:cNvGraphicFramePr>
          <p:nvPr/>
        </p:nvGraphicFramePr>
        <p:xfrm>
          <a:off x="2663825" y="2024063"/>
          <a:ext cx="28844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5" name="Equation" r:id="rId4" imgW="1993680" imgH="393480" progId="Equation.3">
                  <p:embed/>
                </p:oleObj>
              </mc:Choice>
              <mc:Fallback>
                <p:oleObj name="Equation" r:id="rId4" imgW="19936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024063"/>
                        <a:ext cx="28844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39112" name="Picture 8" descr="kan60539_0616"/>
          <p:cNvPicPr>
            <a:picLocks noChangeAspect="1" noChangeArrowheads="1"/>
          </p:cNvPicPr>
          <p:nvPr/>
        </p:nvPicPr>
        <p:blipFill>
          <a:blip r:embed="rId6" cstate="print"/>
          <a:srcRect t="4405"/>
          <a:stretch>
            <a:fillRect/>
          </a:stretch>
        </p:blipFill>
        <p:spPr bwMode="auto">
          <a:xfrm>
            <a:off x="2303463" y="3141663"/>
            <a:ext cx="3940175" cy="2505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346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CMOS Switching Characteristics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we studied the DC (or Static) characteristics of the CMOS inverter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learned how to calculate:  V</a:t>
            </a:r>
            <a:r>
              <a:rPr lang="en-US" sz="1400" b="0" baseline="-25000"/>
              <a:t>OH</a:t>
            </a:r>
            <a:r>
              <a:rPr lang="en-US" sz="1400" b="0"/>
              <a:t>, V</a:t>
            </a:r>
            <a:r>
              <a:rPr lang="en-US" sz="1400" b="0" baseline="-25000"/>
              <a:t>OL</a:t>
            </a:r>
            <a:r>
              <a:rPr lang="en-US" sz="1400" b="0"/>
              <a:t>, V</a:t>
            </a:r>
            <a:r>
              <a:rPr lang="en-US" sz="1400" b="0" baseline="-25000"/>
              <a:t>IL</a:t>
            </a:r>
            <a:r>
              <a:rPr lang="en-US" sz="1400" b="0"/>
              <a:t>, V</a:t>
            </a:r>
            <a:r>
              <a:rPr lang="en-US" sz="1400" b="0" baseline="-25000"/>
              <a:t>IH</a:t>
            </a:r>
            <a:r>
              <a:rPr lang="en-US" sz="1400" b="0"/>
              <a:t>, V</a:t>
            </a:r>
            <a:r>
              <a:rPr lang="en-US" sz="1400" b="0" baseline="-25000"/>
              <a:t>th</a:t>
            </a:r>
            <a:r>
              <a:rPr lang="en-US" sz="1400" b="0"/>
              <a:t>, NM</a:t>
            </a:r>
            <a:r>
              <a:rPr lang="en-US" sz="1400" b="0" baseline="-25000"/>
              <a:t>L</a:t>
            </a:r>
            <a:r>
              <a:rPr lang="en-US" sz="1400" b="0"/>
              <a:t>, NM</a:t>
            </a:r>
            <a:r>
              <a:rPr lang="en-US" sz="1400" b="0" baseline="-25000"/>
              <a:t>H</a:t>
            </a:r>
            <a:r>
              <a:rPr lang="en-US" sz="1400" b="0"/>
              <a:t>,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learned that we can modify some of these parameters using the W/L ratios of the inverter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specifically, we say that the V</a:t>
            </a:r>
            <a:r>
              <a:rPr lang="en-US" sz="1400" b="0" baseline="-25000"/>
              <a:t>th</a:t>
            </a:r>
            <a:r>
              <a:rPr lang="en-US" sz="1400" b="0"/>
              <a:t> is solely dependant on W/L and is usually the most important</a:t>
            </a:r>
            <a:br>
              <a:rPr lang="en-US" sz="1400" b="0"/>
            </a:br>
            <a:r>
              <a:rPr lang="en-US" sz="1400" b="0"/>
              <a:t>  and most commonly controlled parameter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now turn to the Switching (or AC or Dynamic) behavior of the inverter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the switching characteristics give us how </a:t>
            </a:r>
            <a:r>
              <a:rPr lang="en-US" sz="1400" b="0" i="1"/>
              <a:t>fast</a:t>
            </a:r>
            <a:r>
              <a:rPr lang="en-US" sz="1400" b="0"/>
              <a:t> the circuit will run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when designing, we must meet both DC and AC specs</a:t>
            </a:r>
            <a:endParaRPr lang="en-US" sz="1400" b="0" baseline="-2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411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Interconnect Capacitance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capacitance depends on the surface area of the conductor, the insulating materials between</a:t>
            </a:r>
            <a:br>
              <a:rPr lang="en-US" sz="1400" b="0"/>
            </a:br>
            <a:r>
              <a:rPr lang="en-US" sz="1400" b="0"/>
              <a:t>  the conductors, and the distance between the conductors.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</a:t>
            </a:r>
            <a:endParaRPr lang="en-US" sz="1400" b="0" baseline="-25000"/>
          </a:p>
        </p:txBody>
      </p:sp>
      <p:graphicFrame>
        <p:nvGraphicFramePr>
          <p:cNvPr id="1841156" name="Object 4"/>
          <p:cNvGraphicFramePr>
            <a:graphicFrameLocks noChangeAspect="1"/>
          </p:cNvGraphicFramePr>
          <p:nvPr/>
        </p:nvGraphicFramePr>
        <p:xfrm>
          <a:off x="3898900" y="2205038"/>
          <a:ext cx="8461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9" name="Equation" r:id="rId4" imgW="583920" imgH="393480" progId="Equation.3">
                  <p:embed/>
                </p:oleObj>
              </mc:Choice>
              <mc:Fallback>
                <p:oleObj name="Equation" r:id="rId4" imgW="5839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205038"/>
                        <a:ext cx="8461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1158" name="Picture 6" descr="kan60539_0617"/>
          <p:cNvPicPr>
            <a:picLocks noChangeAspect="1" noChangeArrowheads="1"/>
          </p:cNvPicPr>
          <p:nvPr/>
        </p:nvPicPr>
        <p:blipFill>
          <a:blip r:embed="rId6" cstate="print"/>
          <a:srcRect t="2641"/>
          <a:stretch>
            <a:fillRect/>
          </a:stretch>
        </p:blipFill>
        <p:spPr bwMode="auto">
          <a:xfrm>
            <a:off x="2843213" y="3213100"/>
            <a:ext cx="3435350" cy="2633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432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Interconnect Capacitance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interconnect modeling becomes a complex problem due to the 3D geometries present on-chip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typically take a </a:t>
            </a:r>
            <a:r>
              <a:rPr lang="en-US" sz="1400" b="0" i="1"/>
              <a:t>guess</a:t>
            </a:r>
            <a:r>
              <a:rPr lang="en-US" sz="1400" b="0"/>
              <a:t> at the capacitance of the interconnect for initial simulations.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once we start physically laying out our design, we can use the CAD tool to </a:t>
            </a:r>
            <a:r>
              <a:rPr lang="en-US" sz="1400" b="0" i="1"/>
              <a:t>extract</a:t>
            </a:r>
            <a:r>
              <a:rPr lang="en-US" sz="1400" b="0"/>
              <a:t> the actual</a:t>
            </a:r>
            <a:br>
              <a:rPr lang="en-US" sz="1400" b="0"/>
            </a:br>
            <a:r>
              <a:rPr lang="en-US" sz="1400" b="0"/>
              <a:t>  capacitance and back annotate it into our simulation. 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then run a new simulation with accurate capacitance models to </a:t>
            </a:r>
            <a:br>
              <a:rPr lang="en-US" sz="1400" b="0"/>
            </a:br>
            <a:r>
              <a:rPr lang="en-US" sz="1400" b="0"/>
              <a:t>  verify timing is still met post-layout.</a:t>
            </a:r>
            <a:br>
              <a:rPr lang="en-US" sz="1400" b="0"/>
            </a:br>
            <a:r>
              <a:rPr lang="en-US" sz="1400" b="0"/>
              <a:t> 	</a:t>
            </a:r>
            <a:endParaRPr lang="en-US" sz="1400" b="0" baseline="-25000"/>
          </a:p>
        </p:txBody>
      </p:sp>
      <p:pic>
        <p:nvPicPr>
          <p:cNvPr id="1843206" name="Picture 6" descr="kan60539_06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13" y="3694113"/>
            <a:ext cx="3976687" cy="2386012"/>
          </a:xfrm>
          <a:prstGeom prst="rect">
            <a:avLst/>
          </a:prstGeom>
          <a:noFill/>
        </p:spPr>
      </p:pic>
      <p:pic>
        <p:nvPicPr>
          <p:cNvPr id="1843207" name="Picture 7" descr="kan60539_0615"/>
          <p:cNvPicPr>
            <a:picLocks noChangeAspect="1" noChangeArrowheads="1"/>
          </p:cNvPicPr>
          <p:nvPr/>
        </p:nvPicPr>
        <p:blipFill>
          <a:blip r:embed="rId4" cstate="print"/>
          <a:srcRect t="3247"/>
          <a:stretch>
            <a:fillRect/>
          </a:stretch>
        </p:blipFill>
        <p:spPr bwMode="auto">
          <a:xfrm>
            <a:off x="503238" y="3968750"/>
            <a:ext cx="3924300" cy="171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452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Interconnect Capacitance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</a:t>
            </a:r>
            <a:r>
              <a:rPr lang="en-US" sz="1400" b="0" i="1"/>
              <a:t>Cross-talk </a:t>
            </a:r>
            <a:r>
              <a:rPr lang="en-US" sz="1400" b="0"/>
              <a:t>refers to the noise that is generated on a line due to capacitive coupling from</a:t>
            </a:r>
            <a:br>
              <a:rPr lang="en-US" sz="1400" b="0"/>
            </a:br>
            <a:r>
              <a:rPr lang="en-US" sz="1400" b="0"/>
              <a:t>  neighboring lines that are switching.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as geometries get smaller, lines are closer together so capacitance goes up.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can reduce cross-talk by separating the traces or inserting ground lines between the</a:t>
            </a:r>
            <a:br>
              <a:rPr lang="en-US" sz="1400" b="0"/>
            </a:br>
            <a:r>
              <a:rPr lang="en-US" sz="1400" b="0"/>
              <a:t>  signals, but this takes area.	</a:t>
            </a:r>
            <a:endParaRPr lang="en-US" sz="1400" b="0" baseline="-25000"/>
          </a:p>
        </p:txBody>
      </p:sp>
      <p:pic>
        <p:nvPicPr>
          <p:cNvPr id="1845253" name="Picture 5" descr="kan60539_0615"/>
          <p:cNvPicPr>
            <a:picLocks noChangeAspect="1" noChangeArrowheads="1"/>
          </p:cNvPicPr>
          <p:nvPr/>
        </p:nvPicPr>
        <p:blipFill>
          <a:blip r:embed="rId3" cstate="print"/>
          <a:srcRect t="3247"/>
          <a:stretch>
            <a:fillRect/>
          </a:stretch>
        </p:blipFill>
        <p:spPr bwMode="auto">
          <a:xfrm>
            <a:off x="2663825" y="3681413"/>
            <a:ext cx="3924300" cy="1712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47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Elmore Delay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when we model interconnect using RC networks, it doesn’t take many branches in the net</a:t>
            </a:r>
            <a:br>
              <a:rPr lang="en-US" sz="1400" b="0"/>
            </a:br>
            <a:r>
              <a:rPr lang="en-US" sz="1400" b="0"/>
              <a:t>  before the KVL/KCL solution for the delay gets complex.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</a:t>
            </a:r>
            <a:r>
              <a:rPr lang="en-US" sz="1400" b="0" i="1"/>
              <a:t>Elmore Delay</a:t>
            </a:r>
            <a:r>
              <a:rPr lang="en-US" sz="1400" b="0"/>
              <a:t> is a technique to estimate the overall delay between two nodes of an RC network</a:t>
            </a:r>
            <a:br>
              <a:rPr lang="en-US" sz="1400" b="0"/>
            </a:br>
            <a:r>
              <a:rPr lang="en-US" sz="1400" b="0"/>
              <a:t>  tree.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in Elmore Delay, we find the equivalent RC network of the path between two nodes by: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summing the delay of each segment in our path-of-interest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	- we construct a set of RC networks as seen by our path-of-interest and then sum them together</a:t>
            </a:r>
            <a:br>
              <a:rPr lang="en-US" sz="1400" b="0"/>
            </a:br>
            <a:r>
              <a:rPr lang="en-US" sz="1400" b="0"/>
              <a:t> 	</a:t>
            </a:r>
            <a:br>
              <a:rPr lang="en-US" sz="1400" b="0"/>
            </a:br>
            <a:r>
              <a:rPr lang="en-US" sz="1400" b="0"/>
              <a:t>	- we walk through the series resistance in our path-of-interest.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- for each resistor node in our path-of interest, we include RC’s in our expression as follows: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	- C’s NOT in our path-of-interest are included as (R</a:t>
            </a:r>
            <a:r>
              <a:rPr lang="en-US" sz="1400" b="0" baseline="-25000"/>
              <a:t>seg</a:t>
            </a:r>
            <a:r>
              <a:rPr lang="en-US" sz="1400" b="0">
                <a:cs typeface="Arial" charset="0"/>
              </a:rPr>
              <a:t>∙C</a:t>
            </a:r>
            <a:r>
              <a:rPr lang="en-US" sz="1400" b="0" baseline="-25000">
                <a:cs typeface="Arial" charset="0"/>
              </a:rPr>
              <a:t>x</a:t>
            </a:r>
            <a:r>
              <a:rPr lang="en-US" sz="1400" b="0">
                <a:cs typeface="Arial" charset="0"/>
              </a:rPr>
              <a:t>)</a:t>
            </a:r>
            <a:br>
              <a:rPr lang="en-US" sz="1400" b="0"/>
            </a:br>
            <a:r>
              <a:rPr lang="en-US" sz="1400" b="0"/>
              <a:t> 		- C’s that ARE in our path-of-interest can’t be seen if they are on the far side</a:t>
            </a:r>
            <a:br>
              <a:rPr lang="en-US" sz="1400" b="0"/>
            </a:br>
            <a:r>
              <a:rPr lang="en-US" sz="1400" b="0"/>
              <a:t> 	  	  of a resistor in our path-of-interest</a:t>
            </a:r>
            <a:br>
              <a:rPr lang="en-US" sz="1400" b="0"/>
            </a:br>
            <a:r>
              <a:rPr lang="en-US" sz="1400" b="0"/>
              <a:t> 		- as we get to the end of our path-of-interest, we can see all of the downstream</a:t>
            </a:r>
            <a:br>
              <a:rPr lang="en-US" sz="1400" b="0"/>
            </a:br>
            <a:r>
              <a:rPr lang="en-US" sz="1400" b="0"/>
              <a:t> 		  Capacitances past our end-node.</a:t>
            </a:r>
            <a:endParaRPr lang="en-US" sz="1400" b="0" baseline="-25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493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Elmore Delay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example:  Find the expression for the equivalent RC from V</a:t>
            </a:r>
            <a:r>
              <a:rPr lang="en-US" sz="1400" b="0" baseline="-25000"/>
              <a:t>in</a:t>
            </a:r>
            <a:r>
              <a:rPr lang="en-US" sz="1400" b="0"/>
              <a:t> to node 7: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</a:t>
            </a:r>
            <a:endParaRPr lang="en-US" sz="1400" b="0" baseline="-25000"/>
          </a:p>
        </p:txBody>
      </p:sp>
      <p:pic>
        <p:nvPicPr>
          <p:cNvPr id="1849348" name="Picture 4" descr="kan60539_0625"/>
          <p:cNvPicPr>
            <a:picLocks noChangeAspect="1" noChangeArrowheads="1"/>
          </p:cNvPicPr>
          <p:nvPr/>
        </p:nvPicPr>
        <p:blipFill>
          <a:blip r:embed="rId4" cstate="print"/>
          <a:srcRect t="3807"/>
          <a:stretch>
            <a:fillRect/>
          </a:stretch>
        </p:blipFill>
        <p:spPr bwMode="auto">
          <a:xfrm>
            <a:off x="2484438" y="2024063"/>
            <a:ext cx="4300537" cy="2405062"/>
          </a:xfrm>
          <a:prstGeom prst="rect">
            <a:avLst/>
          </a:prstGeom>
          <a:noFill/>
        </p:spPr>
      </p:pic>
      <p:graphicFrame>
        <p:nvGraphicFramePr>
          <p:cNvPr id="1849349" name="Object 5"/>
          <p:cNvGraphicFramePr>
            <a:graphicFrameLocks noChangeAspect="1"/>
          </p:cNvGraphicFramePr>
          <p:nvPr/>
        </p:nvGraphicFramePr>
        <p:xfrm>
          <a:off x="2700338" y="4833938"/>
          <a:ext cx="48260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6" name="Equation" r:id="rId5" imgW="3340080" imgH="685800" progId="Equation.3">
                  <p:embed/>
                </p:oleObj>
              </mc:Choice>
              <mc:Fallback>
                <p:oleObj name="Equation" r:id="rId5" imgW="334008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833938"/>
                        <a:ext cx="482600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350" name="Object 6"/>
          <p:cNvGraphicFramePr>
            <a:graphicFrameLocks noChangeAspect="1"/>
          </p:cNvGraphicFramePr>
          <p:nvPr/>
        </p:nvGraphicFramePr>
        <p:xfrm>
          <a:off x="2195513" y="4833938"/>
          <a:ext cx="5318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7" name="Equation" r:id="rId7" imgW="368280" imgH="228600" progId="Equation.3">
                  <p:embed/>
                </p:oleObj>
              </mc:Choice>
              <mc:Fallback>
                <p:oleObj name="Equation" r:id="rId7" imgW="368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33938"/>
                        <a:ext cx="53181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3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Dynamic Power Consumption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in theory, a CMOS gate does not consume any Static Power because the NMOS and PMOS</a:t>
            </a:r>
            <a:br>
              <a:rPr lang="en-US" sz="1400" b="0"/>
            </a:br>
            <a:r>
              <a:rPr lang="en-US" sz="1400" b="0"/>
              <a:t>  transistors are in the cut-off regions when driving V</a:t>
            </a:r>
            <a:r>
              <a:rPr lang="en-US" sz="1400" b="0" baseline="-25000"/>
              <a:t>OH</a:t>
            </a:r>
            <a:r>
              <a:rPr lang="en-US" sz="1400" b="0"/>
              <a:t> or V</a:t>
            </a:r>
            <a:r>
              <a:rPr lang="en-US" sz="1400" b="0" baseline="-25000"/>
              <a:t>OL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know what there is leakage current in cut-off, however to the first order we neglect it.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the majority of the power is due to the charging and discharging of C</a:t>
            </a:r>
            <a:r>
              <a:rPr lang="en-US" sz="1400" b="0" baseline="-25000"/>
              <a:t>load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this is called </a:t>
            </a:r>
            <a:r>
              <a:rPr lang="en-US" sz="1400" b="0" i="1"/>
              <a:t>Dynamic Power</a:t>
            </a:r>
            <a:r>
              <a:rPr lang="en-US" sz="1400" b="0"/>
              <a:t> because it is AC in nature and only occurs when the gate switches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this current is described as: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- since the current consumed is proportional to the number of times that the gate switches, we </a:t>
            </a:r>
            <a:br>
              <a:rPr lang="en-US" sz="1400" b="0"/>
            </a:br>
            <a:r>
              <a:rPr lang="en-US" sz="1400" b="0"/>
              <a:t>  need to make an assumption to the number of times per second that V</a:t>
            </a:r>
            <a:r>
              <a:rPr lang="en-US" sz="1400" b="0" baseline="-25000"/>
              <a:t>out</a:t>
            </a:r>
            <a:r>
              <a:rPr lang="en-US" sz="1400" b="0"/>
              <a:t> switches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since we have a binary system, we can assume that the output will be a ‘0’ 50% of the time</a:t>
            </a:r>
            <a:br>
              <a:rPr lang="en-US" sz="1400" b="0"/>
            </a:br>
            <a:r>
              <a:rPr lang="en-US" sz="1400" b="0"/>
              <a:t>  and a ‘1’ 50% of the time.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can model the voltage on V</a:t>
            </a:r>
            <a:r>
              <a:rPr lang="en-US" sz="1400" b="0" baseline="-25000"/>
              <a:t>out</a:t>
            </a:r>
            <a:r>
              <a:rPr lang="en-US" sz="1400" b="0"/>
              <a:t> as a periodic square wave</a:t>
            </a:r>
            <a:endParaRPr lang="en-US" sz="1400" b="0" baseline="-25000"/>
          </a:p>
        </p:txBody>
      </p:sp>
      <p:graphicFrame>
        <p:nvGraphicFramePr>
          <p:cNvPr id="1734664" name="Object 8"/>
          <p:cNvGraphicFramePr>
            <a:graphicFrameLocks noChangeAspect="1"/>
          </p:cNvGraphicFramePr>
          <p:nvPr/>
        </p:nvGraphicFramePr>
        <p:xfrm>
          <a:off x="4194175" y="3500438"/>
          <a:ext cx="1358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7" name="Equation" r:id="rId4" imgW="939600" imgH="393480" progId="Equation.3">
                  <p:embed/>
                </p:oleObj>
              </mc:Choice>
              <mc:Fallback>
                <p:oleObj name="Equation" r:id="rId4" imgW="9396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3500438"/>
                        <a:ext cx="13589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6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Dynamic Power Consumption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current will be drawn from V</a:t>
            </a:r>
            <a:r>
              <a:rPr lang="en-US" sz="1400" b="0" baseline="-25000"/>
              <a:t>DD</a:t>
            </a:r>
            <a:r>
              <a:rPr lang="en-US" sz="1400" b="0"/>
              <a:t> and sunk into V</a:t>
            </a:r>
            <a:r>
              <a:rPr lang="en-US" sz="1400" b="0" baseline="-25000"/>
              <a:t>SS</a:t>
            </a:r>
            <a:r>
              <a:rPr lang="en-US" sz="1400" b="0"/>
              <a:t> during a transition</a:t>
            </a:r>
            <a:endParaRPr lang="en-US" sz="1400" b="0" baseline="-25000"/>
          </a:p>
        </p:txBody>
      </p:sp>
      <p:pic>
        <p:nvPicPr>
          <p:cNvPr id="1861636" name="Picture 4" descr="kan60539_0628"/>
          <p:cNvPicPr>
            <a:picLocks noChangeAspect="1" noChangeArrowheads="1"/>
          </p:cNvPicPr>
          <p:nvPr/>
        </p:nvPicPr>
        <p:blipFill>
          <a:blip r:embed="rId3" cstate="print"/>
          <a:srcRect t="1768"/>
          <a:stretch>
            <a:fillRect/>
          </a:stretch>
        </p:blipFill>
        <p:spPr bwMode="auto">
          <a:xfrm>
            <a:off x="4895850" y="2528888"/>
            <a:ext cx="3508375" cy="3424237"/>
          </a:xfrm>
          <a:prstGeom prst="rect">
            <a:avLst/>
          </a:prstGeom>
          <a:noFill/>
        </p:spPr>
      </p:pic>
      <p:pic>
        <p:nvPicPr>
          <p:cNvPr id="1861637" name="Picture 5" descr="kan60539_0627"/>
          <p:cNvPicPr>
            <a:picLocks noChangeAspect="1" noChangeArrowheads="1"/>
          </p:cNvPicPr>
          <p:nvPr/>
        </p:nvPicPr>
        <p:blipFill>
          <a:blip r:embed="rId4" cstate="print"/>
          <a:srcRect t="3027"/>
          <a:stretch>
            <a:fillRect/>
          </a:stretch>
        </p:blipFill>
        <p:spPr bwMode="auto">
          <a:xfrm>
            <a:off x="863600" y="3068638"/>
            <a:ext cx="3095625" cy="2195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7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Dynamic Power Consumption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assuming a periodic input and output waveform, the average power dissipated by a device</a:t>
            </a:r>
            <a:br>
              <a:rPr lang="en-US" sz="1400" b="0"/>
            </a:br>
            <a:r>
              <a:rPr lang="en-US" sz="1400" b="0"/>
              <a:t>  over one period is given as:</a:t>
            </a:r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r>
              <a:rPr lang="en-US" sz="1400" b="0"/>
              <a:t> 	- we split up the period into two sections: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0 </a:t>
            </a:r>
            <a:r>
              <a:rPr lang="en-US" sz="1400" b="0">
                <a:sym typeface="Symbol" pitchFamily="18" charset="2"/>
              </a:rPr>
              <a:t>T/2	V</a:t>
            </a:r>
            <a:r>
              <a:rPr lang="en-US" sz="1400" b="0" baseline="-25000">
                <a:sym typeface="Symbol" pitchFamily="18" charset="2"/>
              </a:rPr>
              <a:t>in</a:t>
            </a:r>
            <a:r>
              <a:rPr lang="en-US" sz="1400" b="0">
                <a:sym typeface="Symbol" pitchFamily="18" charset="2"/>
              </a:rPr>
              <a:t> transitions from a 0 to a 1, the NMOS discharges C</a:t>
            </a:r>
            <a:r>
              <a:rPr lang="en-US" sz="1400" b="0" baseline="-25000">
                <a:sym typeface="Symbol" pitchFamily="18" charset="2"/>
              </a:rPr>
              <a:t>load</a:t>
            </a:r>
            <a:br>
              <a:rPr lang="en-US" sz="1400" b="0">
                <a:sym typeface="Symbol" pitchFamily="18" charset="2"/>
              </a:rPr>
            </a:br>
            <a:br>
              <a:rPr lang="en-US" sz="1400" b="0">
                <a:sym typeface="Symbol" pitchFamily="18" charset="2"/>
              </a:rPr>
            </a:br>
            <a:r>
              <a:rPr lang="en-US" sz="1400" b="0"/>
              <a:t> 	T/2 </a:t>
            </a:r>
            <a:r>
              <a:rPr lang="en-US" sz="1400" b="0">
                <a:sym typeface="Symbol" pitchFamily="18" charset="2"/>
              </a:rPr>
              <a:t>T	V</a:t>
            </a:r>
            <a:r>
              <a:rPr lang="en-US" sz="1400" b="0" baseline="-25000">
                <a:sym typeface="Symbol" pitchFamily="18" charset="2"/>
              </a:rPr>
              <a:t>in</a:t>
            </a:r>
            <a:r>
              <a:rPr lang="en-US" sz="1400" b="0">
                <a:sym typeface="Symbol" pitchFamily="18" charset="2"/>
              </a:rPr>
              <a:t> transitions from a 1 to a 0, the PMOS charges C</a:t>
            </a:r>
            <a:r>
              <a:rPr lang="en-US" sz="1400" b="0" baseline="-25000">
                <a:sym typeface="Symbol" pitchFamily="18" charset="2"/>
              </a:rPr>
              <a:t>load</a:t>
            </a:r>
            <a:br>
              <a:rPr lang="en-US" sz="1400" b="0">
                <a:sym typeface="Symbol" pitchFamily="18" charset="2"/>
              </a:rPr>
            </a:br>
            <a:endParaRPr lang="en-US" sz="1400" b="0">
              <a:sym typeface="Symbol" pitchFamily="18" charset="2"/>
            </a:endParaRPr>
          </a:p>
        </p:txBody>
      </p:sp>
      <p:graphicFrame>
        <p:nvGraphicFramePr>
          <p:cNvPr id="1871878" name="Object 6"/>
          <p:cNvGraphicFramePr>
            <a:graphicFrameLocks noChangeAspect="1"/>
          </p:cNvGraphicFramePr>
          <p:nvPr/>
        </p:nvGraphicFramePr>
        <p:xfrm>
          <a:off x="3455988" y="2241550"/>
          <a:ext cx="183673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1" name="Equation" r:id="rId4" imgW="1269720" imgH="482400" progId="Equation.3">
                  <p:embed/>
                </p:oleObj>
              </mc:Choice>
              <mc:Fallback>
                <p:oleObj name="Equation" r:id="rId4" imgW="12697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241550"/>
                        <a:ext cx="1836737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7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Dynamic Power Consumption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we can now re-write our average power expression as:</a:t>
            </a:r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endParaRPr lang="en-US" sz="1400" b="0"/>
          </a:p>
          <a:p>
            <a:pPr>
              <a:buFontTx/>
              <a:buNone/>
            </a:pP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endParaRPr lang="en-US" sz="1400" b="0">
              <a:sym typeface="Symbol" pitchFamily="18" charset="2"/>
            </a:endParaRPr>
          </a:p>
        </p:txBody>
      </p:sp>
      <p:graphicFrame>
        <p:nvGraphicFramePr>
          <p:cNvPr id="1873924" name="Object 4"/>
          <p:cNvGraphicFramePr>
            <a:graphicFrameLocks noChangeAspect="1"/>
          </p:cNvGraphicFramePr>
          <p:nvPr/>
        </p:nvGraphicFramePr>
        <p:xfrm>
          <a:off x="1763713" y="2168525"/>
          <a:ext cx="518477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5" name="Equation" r:id="rId4" imgW="4089240" imgH="2463480" progId="Equation.3">
                  <p:embed/>
                </p:oleObj>
              </mc:Choice>
              <mc:Fallback>
                <p:oleObj name="Equation" r:id="rId4" imgW="4089240" imgH="246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68525"/>
                        <a:ext cx="5184775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8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Dynamic Power Consumption</a:t>
            </a:r>
            <a:br>
              <a:rPr lang="en-US" sz="1800"/>
            </a:br>
            <a:endParaRPr lang="en-US" sz="1800"/>
          </a:p>
          <a:p>
            <a:pPr>
              <a:buFontTx/>
              <a:buNone/>
            </a:pPr>
            <a:r>
              <a:rPr lang="en-US" sz="1400" b="0"/>
              <a:t>	- a more qualitative view of this power consumption is as follows: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Capacitance is defined as:</a:t>
            </a:r>
          </a:p>
          <a:p>
            <a:pPr>
              <a:buFontTx/>
              <a:buNone/>
            </a:pPr>
            <a:br>
              <a:rPr lang="en-US" sz="1400" b="0"/>
            </a:br>
            <a:br>
              <a:rPr lang="en-US" sz="1400" b="0"/>
            </a:br>
            <a:endParaRPr lang="en-US" sz="1400" b="0"/>
          </a:p>
          <a:p>
            <a:pPr>
              <a:buFontTx/>
              <a:buNone/>
            </a:pPr>
            <a:br>
              <a:rPr lang="en-US" sz="1400" b="0"/>
            </a:br>
            <a:r>
              <a:rPr lang="en-US" sz="1400" b="0"/>
              <a:t> 	Each cycle, the average current in the capacitor is: 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r>
              <a:rPr lang="en-US" sz="1400" b="0"/>
              <a:t> 	Power is I</a:t>
            </a:r>
            <a:r>
              <a:rPr lang="en-US" sz="1400" b="0">
                <a:cs typeface="Arial" charset="0"/>
              </a:rPr>
              <a:t>∙V, which gives: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endParaRPr lang="en-US" sz="1400" b="0"/>
          </a:p>
        </p:txBody>
      </p:sp>
      <p:graphicFrame>
        <p:nvGraphicFramePr>
          <p:cNvPr id="1889284" name="Object 4"/>
          <p:cNvGraphicFramePr>
            <a:graphicFrameLocks noChangeAspect="1"/>
          </p:cNvGraphicFramePr>
          <p:nvPr/>
        </p:nvGraphicFramePr>
        <p:xfrm>
          <a:off x="3295650" y="3536950"/>
          <a:ext cx="1546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5" name="Equation" r:id="rId4" imgW="1066680" imgH="393480" progId="Equation.3">
                  <p:embed/>
                </p:oleObj>
              </mc:Choice>
              <mc:Fallback>
                <p:oleObj name="Equation" r:id="rId4" imgW="10666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3536950"/>
                        <a:ext cx="15462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9285" name="Object 5"/>
          <p:cNvGraphicFramePr>
            <a:graphicFrameLocks noChangeAspect="1"/>
          </p:cNvGraphicFramePr>
          <p:nvPr/>
        </p:nvGraphicFramePr>
        <p:xfrm>
          <a:off x="3600450" y="2349500"/>
          <a:ext cx="6429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6" name="Equation" r:id="rId6" imgW="444240" imgH="393480" progId="Equation.3">
                  <p:embed/>
                </p:oleObj>
              </mc:Choice>
              <mc:Fallback>
                <p:oleObj name="Equation" r:id="rId6" imgW="444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349500"/>
                        <a:ext cx="6429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9286" name="Object 6"/>
          <p:cNvGraphicFramePr>
            <a:graphicFrameLocks noChangeAspect="1"/>
          </p:cNvGraphicFramePr>
          <p:nvPr/>
        </p:nvGraphicFramePr>
        <p:xfrm>
          <a:off x="2087563" y="5084763"/>
          <a:ext cx="51165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7" name="Equation" r:id="rId8" imgW="3530520" imgH="393480" progId="Equation.3">
                  <p:embed/>
                </p:oleObj>
              </mc:Choice>
              <mc:Fallback>
                <p:oleObj name="Equation" r:id="rId8" imgW="35305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084763"/>
                        <a:ext cx="511651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489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CMOS Switching Characteristics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in an AC analysis, we need to consider the capacitance in the circuit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note that the parasitic inductance tends to be small enough to be ignored (for now!)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we consider an inverter that is driving another CMOS device or multiple CMOS devices in parallel</a:t>
            </a:r>
            <a:endParaRPr lang="en-US" sz="1400" b="0" baseline="-25000"/>
          </a:p>
        </p:txBody>
      </p:sp>
      <p:pic>
        <p:nvPicPr>
          <p:cNvPr id="1748996" name="Picture 4" descr="kan60539_0601"/>
          <p:cNvPicPr>
            <a:picLocks noChangeAspect="1" noChangeArrowheads="1"/>
          </p:cNvPicPr>
          <p:nvPr/>
        </p:nvPicPr>
        <p:blipFill>
          <a:blip r:embed="rId3" cstate="print"/>
          <a:srcRect t="3935"/>
          <a:stretch>
            <a:fillRect/>
          </a:stretch>
        </p:blipFill>
        <p:spPr bwMode="auto">
          <a:xfrm>
            <a:off x="2124075" y="2816225"/>
            <a:ext cx="4876800" cy="263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Power Delay Product (PDP)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another </a:t>
            </a:r>
            <a:r>
              <a:rPr lang="en-US" sz="1400" b="0" i="1"/>
              <a:t>quality</a:t>
            </a:r>
            <a:r>
              <a:rPr lang="en-US" sz="1400" b="0"/>
              <a:t> measure of a design is the PDP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this is a measure of the energy required to switch logic levels in a given period.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qualitatively, Power x Time is:  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endParaRPr lang="en-US" sz="1400" b="0"/>
          </a:p>
        </p:txBody>
      </p:sp>
      <p:graphicFrame>
        <p:nvGraphicFramePr>
          <p:cNvPr id="1878023" name="Object 7"/>
          <p:cNvGraphicFramePr>
            <a:graphicFrameLocks noChangeAspect="1"/>
          </p:cNvGraphicFramePr>
          <p:nvPr/>
        </p:nvGraphicFramePr>
        <p:xfrm>
          <a:off x="2843213" y="2852738"/>
          <a:ext cx="172243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3" name="Equation" r:id="rId4" imgW="1358640" imgH="901440" progId="Equation.3">
                  <p:embed/>
                </p:oleObj>
              </mc:Choice>
              <mc:Fallback>
                <p:oleObj name="Equation" r:id="rId4" imgW="1358640" imgH="901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52738"/>
                        <a:ext cx="1722437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89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 dirty="0"/>
              <a:t>Power Delay Product (PDP)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sz="1400" b="0" dirty="0"/>
              <a:t>	- as the delay goes down, the power goes up.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the power going up is due to the increase in intrinsic junction capacitance of the driver.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the delay reaches an ~asymptotic limit as the size is increased.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the power increases as the size is increased.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looking at the PDP can give an estimate of when you are optimally sized to deliver energy</a:t>
            </a:r>
            <a:br>
              <a:rPr lang="en-US" sz="1400" b="0" dirty="0"/>
            </a:br>
            <a:r>
              <a:rPr lang="en-US" sz="1400" b="0" dirty="0"/>
              <a:t>  in the most effective manner.</a:t>
            </a:r>
          </a:p>
          <a:p>
            <a:pPr>
              <a:buFontTx/>
              <a:buNone/>
            </a:pPr>
            <a:endParaRPr lang="en-US" b="0" dirty="0"/>
          </a:p>
          <a:p>
            <a:pPr>
              <a:buFontTx/>
              <a:buNone/>
            </a:pPr>
            <a:r>
              <a:rPr lang="en-US" sz="1400" b="0" dirty="0"/>
              <a:t>PDP=(C * V*V)</a:t>
            </a:r>
          </a:p>
          <a:p>
            <a:pPr>
              <a:buFontTx/>
              <a:buNone/>
            </a:pPr>
            <a:endParaRPr lang="en-US" b="0" dirty="0"/>
          </a:p>
          <a:p>
            <a:pPr>
              <a:buFontTx/>
              <a:buNone/>
            </a:pP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 	</a:t>
            </a: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b="0" dirty="0"/>
            </a:br>
            <a:endParaRPr lang="en-US" b="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Ring Oscillator 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Ring Oscillator</a:t>
            </a:r>
            <a:br>
              <a:rPr lang="en-US"/>
            </a:br>
            <a:r>
              <a:rPr lang="en-US" sz="2000" b="0"/>
              <a:t>	</a:t>
            </a:r>
            <a:br>
              <a:rPr lang="en-US" sz="2000" b="0"/>
            </a:br>
            <a:r>
              <a:rPr lang="en-US" sz="1400" b="0">
                <a:cs typeface="Arial" charset="0"/>
                <a:sym typeface="Symbol" pitchFamily="18" charset="2"/>
              </a:rPr>
              <a:t>- if we connect a chain of inverters in a loop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and have an ODD number of inverters, 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the circuit is inherently unstable.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the circuit will </a:t>
            </a:r>
            <a:r>
              <a:rPr lang="en-US" sz="1400" b="0" i="1">
                <a:cs typeface="Arial" charset="0"/>
                <a:sym typeface="Symbol" pitchFamily="18" charset="2"/>
              </a:rPr>
              <a:t>oscillate </a:t>
            </a:r>
            <a:r>
              <a:rPr lang="en-US" sz="1400" b="0">
                <a:cs typeface="Arial" charset="0"/>
                <a:sym typeface="Symbol" pitchFamily="18" charset="2"/>
              </a:rPr>
              <a:t>between a 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0 and 1 indefinitely. 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the frequency of the oscillation depends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on the gate delay of the inverter.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this type of circuit is commonly used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to test the device delay of a given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process.</a:t>
            </a:r>
            <a:br>
              <a:rPr lang="en-US" sz="1400" b="0">
                <a:cs typeface="Arial" charset="0"/>
                <a:sym typeface="Symbol" pitchFamily="18" charset="2"/>
              </a:rPr>
            </a:b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this can also be used to create a clock.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- the clock frequency of the ring oscillator 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is not typically controlled tight enough to be</a:t>
            </a:r>
            <a:br>
              <a:rPr lang="en-US" sz="1400" b="0">
                <a:cs typeface="Arial" charset="0"/>
                <a:sym typeface="Symbol" pitchFamily="18" charset="2"/>
              </a:rPr>
            </a:br>
            <a:r>
              <a:rPr lang="en-US" sz="1400" b="0">
                <a:cs typeface="Arial" charset="0"/>
                <a:sym typeface="Symbol" pitchFamily="18" charset="2"/>
              </a:rPr>
              <a:t>  used as the system clock.</a:t>
            </a:r>
          </a:p>
        </p:txBody>
      </p:sp>
      <p:pic>
        <p:nvPicPr>
          <p:cNvPr id="1854468" name="Picture 4" descr="kan60539_0609"/>
          <p:cNvPicPr>
            <a:picLocks noChangeAspect="1" noChangeArrowheads="1"/>
          </p:cNvPicPr>
          <p:nvPr/>
        </p:nvPicPr>
        <p:blipFill>
          <a:blip r:embed="rId4" cstate="print"/>
          <a:srcRect t="7182"/>
          <a:stretch>
            <a:fillRect/>
          </a:stretch>
        </p:blipFill>
        <p:spPr bwMode="auto">
          <a:xfrm>
            <a:off x="4643438" y="1341438"/>
            <a:ext cx="3925887" cy="1503362"/>
          </a:xfrm>
          <a:prstGeom prst="rect">
            <a:avLst/>
          </a:prstGeom>
          <a:noFill/>
        </p:spPr>
      </p:pic>
      <p:pic>
        <p:nvPicPr>
          <p:cNvPr id="1854469" name="Picture 5" descr="kan60539_0610"/>
          <p:cNvPicPr>
            <a:picLocks noChangeAspect="1" noChangeArrowheads="1"/>
          </p:cNvPicPr>
          <p:nvPr/>
        </p:nvPicPr>
        <p:blipFill>
          <a:blip r:embed="rId5" cstate="print"/>
          <a:srcRect t="3917"/>
          <a:stretch>
            <a:fillRect/>
          </a:stretch>
        </p:blipFill>
        <p:spPr bwMode="auto">
          <a:xfrm>
            <a:off x="4535488" y="2960688"/>
            <a:ext cx="4229100" cy="2295525"/>
          </a:xfrm>
          <a:prstGeom prst="rect">
            <a:avLst/>
          </a:prstGeom>
          <a:noFill/>
        </p:spPr>
      </p:pic>
      <p:graphicFrame>
        <p:nvGraphicFramePr>
          <p:cNvPr id="1854470" name="Object 6"/>
          <p:cNvGraphicFramePr>
            <a:graphicFrameLocks noChangeAspect="1"/>
          </p:cNvGraphicFramePr>
          <p:nvPr/>
        </p:nvGraphicFramePr>
        <p:xfrm>
          <a:off x="6227763" y="5445125"/>
          <a:ext cx="12065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7" name="Equation" r:id="rId6" imgW="952200" imgH="431640" progId="Equation.3">
                  <p:embed/>
                </p:oleObj>
              </mc:Choice>
              <mc:Fallback>
                <p:oleObj name="Equation" r:id="rId6" imgW="9522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445125"/>
                        <a:ext cx="12065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500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CMOS Switching Characteristics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there are 4 main groups of capacitance in the circuit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1)  Driver's Oxide Capacitance</a:t>
            </a:r>
            <a:br>
              <a:rPr lang="en-US" sz="1400" b="0"/>
            </a:br>
            <a:r>
              <a:rPr lang="en-US" sz="1400" b="0"/>
              <a:t> 	2)  Driver's Junction Capacitance</a:t>
            </a:r>
            <a:br>
              <a:rPr lang="en-US" sz="1400" b="0"/>
            </a:br>
            <a:r>
              <a:rPr lang="en-US" sz="1400" b="0"/>
              <a:t> 	3)  Interconnect Capacitance</a:t>
            </a:r>
            <a:br>
              <a:rPr lang="en-US" sz="1400" b="0"/>
            </a:br>
            <a:r>
              <a:rPr lang="en-US" sz="1400" b="0"/>
              <a:t> 	4)  Receiver Oxide Capacitance  </a:t>
            </a:r>
            <a:br>
              <a:rPr lang="en-US" sz="1400" b="0"/>
            </a:br>
            <a:br>
              <a:rPr lang="en-US" sz="1400" b="0"/>
            </a:br>
            <a:endParaRPr lang="en-US" sz="1400" b="0" baseline="-25000"/>
          </a:p>
        </p:txBody>
      </p:sp>
      <p:pic>
        <p:nvPicPr>
          <p:cNvPr id="1750020" name="Picture 4" descr="kan60539_0601"/>
          <p:cNvPicPr>
            <a:picLocks noChangeAspect="1" noChangeArrowheads="1"/>
          </p:cNvPicPr>
          <p:nvPr/>
        </p:nvPicPr>
        <p:blipFill>
          <a:blip r:embed="rId3" cstate="print"/>
          <a:srcRect t="3935"/>
          <a:stretch>
            <a:fillRect/>
          </a:stretch>
        </p:blipFill>
        <p:spPr bwMode="auto">
          <a:xfrm>
            <a:off x="2159000" y="3213100"/>
            <a:ext cx="4876800" cy="263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CMOS Switching Characteristics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- we know that all of these capacitances vary as the dimensions of the inverter are altered</a:t>
            </a:r>
            <a:br>
              <a:rPr lang="en-US" sz="1400" b="0"/>
            </a:br>
            <a:r>
              <a:rPr lang="en-US" sz="1400" b="0"/>
              <a:t>  and for various interconnect configurations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in order to get a feel for how the capacitance effects performance, we assume that we can </a:t>
            </a:r>
            <a:br>
              <a:rPr lang="en-US" sz="1400" b="0"/>
            </a:br>
            <a:r>
              <a:rPr lang="en-US" sz="1400" b="0"/>
              <a:t>  </a:t>
            </a:r>
            <a:r>
              <a:rPr lang="en-US" sz="1400" b="0" i="1"/>
              <a:t>lump</a:t>
            </a:r>
            <a:r>
              <a:rPr lang="en-US" sz="1400" b="0"/>
              <a:t> all of the capacitances into a fixed load capacitance (C</a:t>
            </a:r>
            <a:r>
              <a:rPr lang="en-US" sz="1400" b="0" baseline="-25000"/>
              <a:t>load</a:t>
            </a:r>
            <a:r>
              <a:rPr lang="en-US" sz="1400" b="0"/>
              <a:t>)</a:t>
            </a: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br>
              <a:rPr lang="en-US" sz="1400" b="0"/>
            </a:br>
            <a:endParaRPr lang="en-US" sz="1400" b="0" baseline="-25000"/>
          </a:p>
        </p:txBody>
      </p:sp>
      <p:graphicFrame>
        <p:nvGraphicFramePr>
          <p:cNvPr id="1751045" name="Object 5"/>
          <p:cNvGraphicFramePr>
            <a:graphicFrameLocks noChangeAspect="1"/>
          </p:cNvGraphicFramePr>
          <p:nvPr/>
        </p:nvGraphicFramePr>
        <p:xfrm>
          <a:off x="2376488" y="2852738"/>
          <a:ext cx="39227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5" name="Equation" r:id="rId4" imgW="2717640" imgH="241200" progId="Equation.3">
                  <p:embed/>
                </p:oleObj>
              </mc:Choice>
              <mc:Fallback>
                <p:oleObj name="Equation" r:id="rId4" imgW="27176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852738"/>
                        <a:ext cx="392271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51046" name="Picture 6" descr="kan60539_0602"/>
          <p:cNvPicPr>
            <a:picLocks noChangeAspect="1" noChangeArrowheads="1"/>
          </p:cNvPicPr>
          <p:nvPr/>
        </p:nvPicPr>
        <p:blipFill>
          <a:blip r:embed="rId6" cstate="print"/>
          <a:srcRect t="3027"/>
          <a:stretch>
            <a:fillRect/>
          </a:stretch>
        </p:blipFill>
        <p:spPr bwMode="auto">
          <a:xfrm>
            <a:off x="2519363" y="3536950"/>
            <a:ext cx="3492500" cy="247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520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CMOS Switching Characteristics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1400" b="0"/>
              <a:t>	</a:t>
            </a:r>
            <a:br>
              <a:rPr lang="en-US" sz="1400" b="0"/>
            </a:br>
            <a:r>
              <a:rPr lang="en-US" sz="1400" b="0"/>
              <a:t>- in this expression we </a:t>
            </a:r>
            <a:r>
              <a:rPr lang="en-US" sz="1400"/>
              <a:t>eliminate</a:t>
            </a:r>
            <a:r>
              <a:rPr lang="en-US" sz="1400" b="0"/>
              <a:t> some of the capacitances: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C</a:t>
            </a:r>
            <a:r>
              <a:rPr lang="en-US" sz="1400" b="0" baseline="-25000"/>
              <a:t>sb,n</a:t>
            </a:r>
            <a:r>
              <a:rPr lang="en-US" sz="1400" b="0"/>
              <a:t>, C</a:t>
            </a:r>
            <a:r>
              <a:rPr lang="en-US" sz="1400" b="0" baseline="-25000"/>
              <a:t>sb,p</a:t>
            </a:r>
            <a:r>
              <a:rPr lang="en-US" sz="1400" b="0"/>
              <a:t>  : There is no voltage change from V</a:t>
            </a:r>
            <a:r>
              <a:rPr lang="en-US" sz="1400" b="0" baseline="-25000"/>
              <a:t>sb,n</a:t>
            </a:r>
            <a:r>
              <a:rPr lang="en-US" sz="1400" b="0"/>
              <a:t> or V</a:t>
            </a:r>
            <a:r>
              <a:rPr lang="en-US" sz="1400" b="0" baseline="-25000"/>
              <a:t>sb,p</a:t>
            </a:r>
            <a:r>
              <a:rPr lang="en-US" sz="1400" b="0"/>
              <a:t> so there is no net capacitance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 	C</a:t>
            </a:r>
            <a:r>
              <a:rPr lang="en-US" sz="1400" b="0" baseline="-25000"/>
              <a:t>gs,n</a:t>
            </a:r>
            <a:r>
              <a:rPr lang="en-US" sz="1400" b="0"/>
              <a:t>, C</a:t>
            </a:r>
            <a:r>
              <a:rPr lang="en-US" sz="1400" b="0" baseline="-25000"/>
              <a:t>gs,p</a:t>
            </a:r>
            <a:r>
              <a:rPr lang="en-US" sz="1400" b="0"/>
              <a:t>  : Since these are connected between V</a:t>
            </a:r>
            <a:r>
              <a:rPr lang="en-US" sz="1400" b="0" baseline="-25000"/>
              <a:t>in</a:t>
            </a:r>
            <a:r>
              <a:rPr lang="en-US" sz="1400" b="0"/>
              <a:t> and V</a:t>
            </a:r>
            <a:r>
              <a:rPr lang="en-US" sz="1400" b="0" baseline="-25000"/>
              <a:t>DD</a:t>
            </a:r>
            <a:r>
              <a:rPr lang="en-US" sz="1400" b="0"/>
              <a:t>/V</a:t>
            </a:r>
            <a:r>
              <a:rPr lang="en-US" sz="1400" b="0" baseline="-25000"/>
              <a:t>SS, </a:t>
            </a:r>
            <a:r>
              <a:rPr lang="en-US" sz="1400" b="0"/>
              <a:t>the </a:t>
            </a:r>
            <a:r>
              <a:rPr lang="en-US" sz="1400" b="0" i="1"/>
              <a:t>input</a:t>
            </a:r>
            <a:r>
              <a:rPr lang="en-US" sz="1400" b="0"/>
              <a:t> drives these </a:t>
            </a:r>
            <a:br>
              <a:rPr lang="en-US" sz="1400" b="0"/>
            </a:br>
            <a:r>
              <a:rPr lang="en-US" sz="1400" b="0"/>
              <a:t> 		 capacitances.  It is not part of the capacitance that the device </a:t>
            </a:r>
            <a:r>
              <a:rPr lang="en-US" sz="1400" b="0" i="1"/>
              <a:t>output</a:t>
            </a:r>
            <a:r>
              <a:rPr lang="en-US" sz="1400" b="0"/>
              <a:t> drives.</a:t>
            </a:r>
            <a:br>
              <a:rPr lang="en-US" sz="1400" b="0"/>
            </a:br>
            <a:br>
              <a:rPr lang="en-US" sz="1400" b="0"/>
            </a:br>
            <a:r>
              <a:rPr lang="en-US" sz="1400" b="0"/>
              <a:t>- this expression does include the interconnect and gate capacitance of the circuits that this</a:t>
            </a:r>
            <a:br>
              <a:rPr lang="en-US" sz="1400" b="0"/>
            </a:br>
            <a:r>
              <a:rPr lang="en-US" sz="1400" b="0"/>
              <a:t>  inverter is driving</a:t>
            </a:r>
          </a:p>
        </p:txBody>
      </p:sp>
      <p:graphicFrame>
        <p:nvGraphicFramePr>
          <p:cNvPr id="1752068" name="Object 4"/>
          <p:cNvGraphicFramePr>
            <a:graphicFrameLocks noChangeAspect="1"/>
          </p:cNvGraphicFramePr>
          <p:nvPr/>
        </p:nvGraphicFramePr>
        <p:xfrm>
          <a:off x="2339975" y="4041775"/>
          <a:ext cx="3922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9" name="Equation" r:id="rId4" imgW="2717640" imgH="241200" progId="Equation.3">
                  <p:embed/>
                </p:oleObj>
              </mc:Choice>
              <mc:Fallback>
                <p:oleObj name="Equation" r:id="rId4" imgW="27176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41775"/>
                        <a:ext cx="392271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2070" name="Line 6"/>
          <p:cNvSpPr>
            <a:spLocks noChangeShapeType="1"/>
          </p:cNvSpPr>
          <p:nvPr/>
        </p:nvSpPr>
        <p:spPr bwMode="auto">
          <a:xfrm>
            <a:off x="3059113" y="4437063"/>
            <a:ext cx="9731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2071" name="Text Box 7"/>
          <p:cNvSpPr txBox="1">
            <a:spLocks noChangeArrowheads="1"/>
          </p:cNvSpPr>
          <p:nvPr/>
        </p:nvSpPr>
        <p:spPr bwMode="auto">
          <a:xfrm>
            <a:off x="2124075" y="483393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Oxides of</a:t>
            </a:r>
            <a:br>
              <a:rPr lang="en-US" sz="1400" b="1">
                <a:solidFill>
                  <a:srgbClr val="FF0000"/>
                </a:solidFill>
              </a:rPr>
            </a:br>
            <a:r>
              <a:rPr lang="en-US" sz="1400" b="1">
                <a:solidFill>
                  <a:srgbClr val="FF0000"/>
                </a:solidFill>
              </a:rPr>
              <a:t>Driver</a:t>
            </a:r>
          </a:p>
        </p:txBody>
      </p:sp>
      <p:sp>
        <p:nvSpPr>
          <p:cNvPr id="1752072" name="Text Box 8"/>
          <p:cNvSpPr txBox="1">
            <a:spLocks noChangeArrowheads="1"/>
          </p:cNvSpPr>
          <p:nvPr/>
        </p:nvSpPr>
        <p:spPr bwMode="auto">
          <a:xfrm>
            <a:off x="3816350" y="4833938"/>
            <a:ext cx="1019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Junctions</a:t>
            </a:r>
            <a:br>
              <a:rPr lang="en-US" sz="1400" b="1">
                <a:solidFill>
                  <a:srgbClr val="FF0000"/>
                </a:solidFill>
              </a:rPr>
            </a:br>
            <a:r>
              <a:rPr lang="en-US" sz="1400" b="1">
                <a:solidFill>
                  <a:srgbClr val="FF0000"/>
                </a:solidFill>
              </a:rPr>
              <a:t>of Driver</a:t>
            </a:r>
          </a:p>
        </p:txBody>
      </p:sp>
      <p:sp>
        <p:nvSpPr>
          <p:cNvPr id="1752073" name="Line 9"/>
          <p:cNvSpPr>
            <a:spLocks noChangeShapeType="1"/>
          </p:cNvSpPr>
          <p:nvPr/>
        </p:nvSpPr>
        <p:spPr bwMode="auto">
          <a:xfrm>
            <a:off x="4284663" y="4437063"/>
            <a:ext cx="9731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2074" name="Line 10"/>
          <p:cNvSpPr>
            <a:spLocks noChangeShapeType="1"/>
          </p:cNvSpPr>
          <p:nvPr/>
        </p:nvSpPr>
        <p:spPr bwMode="auto">
          <a:xfrm>
            <a:off x="5435600" y="4437063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2075" name="Line 11"/>
          <p:cNvSpPr>
            <a:spLocks noChangeShapeType="1"/>
          </p:cNvSpPr>
          <p:nvPr/>
        </p:nvSpPr>
        <p:spPr bwMode="auto">
          <a:xfrm>
            <a:off x="6011863" y="4437063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2076" name="Text Box 12"/>
          <p:cNvSpPr txBox="1">
            <a:spLocks noChangeArrowheads="1"/>
          </p:cNvSpPr>
          <p:nvPr/>
        </p:nvSpPr>
        <p:spPr bwMode="auto">
          <a:xfrm>
            <a:off x="6948488" y="4868863"/>
            <a:ext cx="923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Oxide of</a:t>
            </a:r>
            <a:br>
              <a:rPr lang="en-US" sz="1400" b="1">
                <a:solidFill>
                  <a:srgbClr val="FF0000"/>
                </a:solidFill>
              </a:rPr>
            </a:br>
            <a:r>
              <a:rPr lang="en-US" sz="1400" b="1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1752077" name="Text Box 13"/>
          <p:cNvSpPr txBox="1">
            <a:spLocks noChangeArrowheads="1"/>
          </p:cNvSpPr>
          <p:nvPr/>
        </p:nvSpPr>
        <p:spPr bwMode="auto">
          <a:xfrm>
            <a:off x="5327650" y="4905375"/>
            <a:ext cx="1246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Interconnect</a:t>
            </a:r>
          </a:p>
        </p:txBody>
      </p:sp>
      <p:sp>
        <p:nvSpPr>
          <p:cNvPr id="1752078" name="Line 14"/>
          <p:cNvSpPr>
            <a:spLocks noChangeShapeType="1"/>
          </p:cNvSpPr>
          <p:nvPr/>
        </p:nvSpPr>
        <p:spPr bwMode="auto">
          <a:xfrm flipH="1">
            <a:off x="2735263" y="4437063"/>
            <a:ext cx="82867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2080" name="Line 16"/>
          <p:cNvSpPr>
            <a:spLocks noChangeShapeType="1"/>
          </p:cNvSpPr>
          <p:nvPr/>
        </p:nvSpPr>
        <p:spPr bwMode="auto">
          <a:xfrm flipH="1">
            <a:off x="4284663" y="4437063"/>
            <a:ext cx="468312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2081" name="Line 17"/>
          <p:cNvSpPr>
            <a:spLocks noChangeShapeType="1"/>
          </p:cNvSpPr>
          <p:nvPr/>
        </p:nvSpPr>
        <p:spPr bwMode="auto">
          <a:xfrm>
            <a:off x="5653088" y="4437063"/>
            <a:ext cx="250825" cy="396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2082" name="Line 18"/>
          <p:cNvSpPr>
            <a:spLocks noChangeShapeType="1"/>
          </p:cNvSpPr>
          <p:nvPr/>
        </p:nvSpPr>
        <p:spPr bwMode="auto">
          <a:xfrm>
            <a:off x="6264275" y="4437063"/>
            <a:ext cx="828675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541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/>
              <a:t>CMOS Switching Characteristics</a:t>
            </a:r>
            <a:br>
              <a:rPr lang="en-US"/>
            </a:br>
            <a:r>
              <a:rPr lang="en-US" b="0"/>
              <a:t>	</a:t>
            </a:r>
            <a:br>
              <a:rPr lang="en-US" b="0"/>
            </a:br>
            <a:r>
              <a:rPr lang="en-US" sz="1400" b="0"/>
              <a:t>- the speed of the device describes how fast we can charge or discharge the load capacitor </a:t>
            </a:r>
          </a:p>
        </p:txBody>
      </p:sp>
      <p:sp>
        <p:nvSpPr>
          <p:cNvPr id="1754130" name="Line 18"/>
          <p:cNvSpPr>
            <a:spLocks noChangeShapeType="1"/>
          </p:cNvSpPr>
          <p:nvPr/>
        </p:nvSpPr>
        <p:spPr bwMode="auto">
          <a:xfrm>
            <a:off x="1870075" y="3716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31" name="Line 19"/>
          <p:cNvSpPr>
            <a:spLocks noChangeShapeType="1"/>
          </p:cNvSpPr>
          <p:nvPr/>
        </p:nvSpPr>
        <p:spPr bwMode="auto">
          <a:xfrm>
            <a:off x="1870075" y="3429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32" name="Line 20"/>
          <p:cNvSpPr>
            <a:spLocks noChangeShapeType="1"/>
          </p:cNvSpPr>
          <p:nvPr/>
        </p:nvSpPr>
        <p:spPr bwMode="auto">
          <a:xfrm flipH="1" flipV="1">
            <a:off x="1870075" y="3429000"/>
            <a:ext cx="158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33" name="Line 21"/>
          <p:cNvSpPr>
            <a:spLocks noChangeShapeType="1"/>
          </p:cNvSpPr>
          <p:nvPr/>
        </p:nvSpPr>
        <p:spPr bwMode="auto">
          <a:xfrm>
            <a:off x="1293813" y="3608388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34" name="Line 22"/>
          <p:cNvSpPr>
            <a:spLocks noChangeShapeType="1"/>
          </p:cNvSpPr>
          <p:nvPr/>
        </p:nvSpPr>
        <p:spPr bwMode="auto">
          <a:xfrm flipH="1" flipV="1">
            <a:off x="1800225" y="3441700"/>
            <a:ext cx="158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35" name="Line 23"/>
          <p:cNvSpPr>
            <a:spLocks noChangeShapeType="1"/>
          </p:cNvSpPr>
          <p:nvPr/>
        </p:nvSpPr>
        <p:spPr bwMode="auto">
          <a:xfrm flipH="1" flipV="1">
            <a:off x="2076450" y="2914650"/>
            <a:ext cx="1588" cy="527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36" name="Rectangle 24"/>
          <p:cNvSpPr>
            <a:spLocks noChangeArrowheads="1"/>
          </p:cNvSpPr>
          <p:nvPr/>
        </p:nvSpPr>
        <p:spPr bwMode="auto">
          <a:xfrm>
            <a:off x="2105025" y="3098800"/>
            <a:ext cx="1936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S</a:t>
            </a:r>
            <a:endParaRPr lang="en-US" sz="800" baseline="-25000"/>
          </a:p>
        </p:txBody>
      </p:sp>
      <p:sp>
        <p:nvSpPr>
          <p:cNvPr id="1754137" name="Rectangle 25"/>
          <p:cNvSpPr>
            <a:spLocks noChangeArrowheads="1"/>
          </p:cNvSpPr>
          <p:nvPr/>
        </p:nvSpPr>
        <p:spPr bwMode="auto">
          <a:xfrm>
            <a:off x="2085975" y="3787775"/>
            <a:ext cx="1936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D</a:t>
            </a:r>
            <a:endParaRPr lang="en-US" sz="800" baseline="-25000"/>
          </a:p>
        </p:txBody>
      </p:sp>
      <p:sp>
        <p:nvSpPr>
          <p:cNvPr id="1754138" name="Rectangle 26"/>
          <p:cNvSpPr>
            <a:spLocks noChangeArrowheads="1"/>
          </p:cNvSpPr>
          <p:nvPr/>
        </p:nvSpPr>
        <p:spPr bwMode="auto">
          <a:xfrm>
            <a:off x="1511300" y="3392488"/>
            <a:ext cx="1936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G</a:t>
            </a:r>
            <a:endParaRPr lang="en-US" sz="800" baseline="-25000"/>
          </a:p>
        </p:txBody>
      </p:sp>
      <p:sp>
        <p:nvSpPr>
          <p:cNvPr id="1754139" name="Rectangle 27"/>
          <p:cNvSpPr>
            <a:spLocks noChangeArrowheads="1"/>
          </p:cNvSpPr>
          <p:nvPr/>
        </p:nvSpPr>
        <p:spPr bwMode="auto">
          <a:xfrm>
            <a:off x="1911350" y="2625725"/>
            <a:ext cx="330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V</a:t>
            </a:r>
            <a:r>
              <a:rPr lang="en-US" sz="1600" baseline="-25000"/>
              <a:t>DD</a:t>
            </a:r>
          </a:p>
        </p:txBody>
      </p:sp>
      <p:sp>
        <p:nvSpPr>
          <p:cNvPr id="1754140" name="Line 28"/>
          <p:cNvSpPr>
            <a:spLocks noChangeShapeType="1"/>
          </p:cNvSpPr>
          <p:nvPr/>
        </p:nvSpPr>
        <p:spPr bwMode="auto">
          <a:xfrm>
            <a:off x="1851025" y="5105400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41" name="Line 29"/>
          <p:cNvSpPr>
            <a:spLocks noChangeShapeType="1"/>
          </p:cNvSpPr>
          <p:nvPr/>
        </p:nvSpPr>
        <p:spPr bwMode="auto">
          <a:xfrm>
            <a:off x="1851025" y="4832350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42" name="Line 30"/>
          <p:cNvSpPr>
            <a:spLocks noChangeShapeType="1"/>
          </p:cNvSpPr>
          <p:nvPr/>
        </p:nvSpPr>
        <p:spPr bwMode="auto">
          <a:xfrm flipH="1" flipV="1">
            <a:off x="1851025" y="4832350"/>
            <a:ext cx="1588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43" name="Line 31"/>
          <p:cNvSpPr>
            <a:spLocks noChangeShapeType="1"/>
          </p:cNvSpPr>
          <p:nvPr/>
        </p:nvSpPr>
        <p:spPr bwMode="auto">
          <a:xfrm>
            <a:off x="1293813" y="497681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44" name="Line 32"/>
          <p:cNvSpPr>
            <a:spLocks noChangeShapeType="1"/>
          </p:cNvSpPr>
          <p:nvPr/>
        </p:nvSpPr>
        <p:spPr bwMode="auto">
          <a:xfrm flipH="1" flipV="1">
            <a:off x="1760538" y="4822825"/>
            <a:ext cx="1587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45" name="Line 33"/>
          <p:cNvSpPr>
            <a:spLocks noChangeShapeType="1"/>
          </p:cNvSpPr>
          <p:nvPr/>
        </p:nvSpPr>
        <p:spPr bwMode="auto">
          <a:xfrm flipH="1" flipV="1">
            <a:off x="2085975" y="3716338"/>
            <a:ext cx="4763" cy="1116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46" name="Line 34"/>
          <p:cNvSpPr>
            <a:spLocks noChangeShapeType="1"/>
          </p:cNvSpPr>
          <p:nvPr/>
        </p:nvSpPr>
        <p:spPr bwMode="auto">
          <a:xfrm>
            <a:off x="2771775" y="4689475"/>
            <a:ext cx="0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47" name="Rectangle 35"/>
          <p:cNvSpPr>
            <a:spLocks noChangeArrowheads="1"/>
          </p:cNvSpPr>
          <p:nvPr/>
        </p:nvSpPr>
        <p:spPr bwMode="auto">
          <a:xfrm>
            <a:off x="2085975" y="4508500"/>
            <a:ext cx="236538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D</a:t>
            </a:r>
            <a:endParaRPr lang="en-US" sz="800" baseline="-25000"/>
          </a:p>
        </p:txBody>
      </p:sp>
      <p:sp>
        <p:nvSpPr>
          <p:cNvPr id="1754148" name="Rectangle 36"/>
          <p:cNvSpPr>
            <a:spLocks noChangeArrowheads="1"/>
          </p:cNvSpPr>
          <p:nvPr/>
        </p:nvSpPr>
        <p:spPr bwMode="auto">
          <a:xfrm>
            <a:off x="2120900" y="5254625"/>
            <a:ext cx="23653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S</a:t>
            </a:r>
            <a:endParaRPr lang="en-US" sz="800" baseline="-25000"/>
          </a:p>
        </p:txBody>
      </p:sp>
      <p:sp>
        <p:nvSpPr>
          <p:cNvPr id="1754149" name="Rectangle 37"/>
          <p:cNvSpPr>
            <a:spLocks noChangeArrowheads="1"/>
          </p:cNvSpPr>
          <p:nvPr/>
        </p:nvSpPr>
        <p:spPr bwMode="auto">
          <a:xfrm>
            <a:off x="1509713" y="5013325"/>
            <a:ext cx="2365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G</a:t>
            </a:r>
            <a:endParaRPr lang="en-US" sz="800" baseline="-25000"/>
          </a:p>
        </p:txBody>
      </p:sp>
      <p:sp>
        <p:nvSpPr>
          <p:cNvPr id="1754150" name="Rectangle 38"/>
          <p:cNvSpPr>
            <a:spLocks noChangeArrowheads="1"/>
          </p:cNvSpPr>
          <p:nvPr/>
        </p:nvSpPr>
        <p:spPr bwMode="auto">
          <a:xfrm>
            <a:off x="1882775" y="5754688"/>
            <a:ext cx="4048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GND</a:t>
            </a:r>
            <a:endParaRPr lang="en-US" sz="1600" baseline="-25000"/>
          </a:p>
        </p:txBody>
      </p:sp>
      <p:sp>
        <p:nvSpPr>
          <p:cNvPr id="1754151" name="Oval 39"/>
          <p:cNvSpPr>
            <a:spLocks noChangeArrowheads="1"/>
          </p:cNvSpPr>
          <p:nvPr/>
        </p:nvSpPr>
        <p:spPr bwMode="auto">
          <a:xfrm>
            <a:off x="1690688" y="3536950"/>
            <a:ext cx="107950" cy="107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4152" name="Line 40"/>
          <p:cNvSpPr>
            <a:spLocks noChangeShapeType="1"/>
          </p:cNvSpPr>
          <p:nvPr/>
        </p:nvSpPr>
        <p:spPr bwMode="auto">
          <a:xfrm flipH="1" flipV="1">
            <a:off x="1293813" y="3608388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53" name="Line 41"/>
          <p:cNvSpPr>
            <a:spLocks noChangeShapeType="1"/>
          </p:cNvSpPr>
          <p:nvPr/>
        </p:nvSpPr>
        <p:spPr bwMode="auto">
          <a:xfrm>
            <a:off x="646113" y="4256088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54" name="Line 42"/>
          <p:cNvSpPr>
            <a:spLocks noChangeShapeType="1"/>
          </p:cNvSpPr>
          <p:nvPr/>
        </p:nvSpPr>
        <p:spPr bwMode="auto">
          <a:xfrm>
            <a:off x="2085975" y="42560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55" name="Rectangle 43"/>
          <p:cNvSpPr>
            <a:spLocks noChangeArrowheads="1"/>
          </p:cNvSpPr>
          <p:nvPr/>
        </p:nvSpPr>
        <p:spPr bwMode="auto">
          <a:xfrm>
            <a:off x="681038" y="4148138"/>
            <a:ext cx="2508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solidFill>
                  <a:srgbClr val="0066FF"/>
                </a:solidFill>
              </a:rPr>
              <a:t>0</a:t>
            </a:r>
          </a:p>
        </p:txBody>
      </p:sp>
      <p:sp>
        <p:nvSpPr>
          <p:cNvPr id="1754156" name="Rectangle 44"/>
          <p:cNvSpPr>
            <a:spLocks noChangeArrowheads="1"/>
          </p:cNvSpPr>
          <p:nvPr/>
        </p:nvSpPr>
        <p:spPr bwMode="auto">
          <a:xfrm>
            <a:off x="2373313" y="3032125"/>
            <a:ext cx="1403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solidFill>
                  <a:srgbClr val="0066FF"/>
                </a:solidFill>
              </a:rPr>
              <a:t>PMOS = ON</a:t>
            </a:r>
          </a:p>
        </p:txBody>
      </p:sp>
      <p:sp>
        <p:nvSpPr>
          <p:cNvPr id="1754157" name="Rectangle 45"/>
          <p:cNvSpPr>
            <a:spLocks noChangeArrowheads="1"/>
          </p:cNvSpPr>
          <p:nvPr/>
        </p:nvSpPr>
        <p:spPr bwMode="auto">
          <a:xfrm>
            <a:off x="2336800" y="5337175"/>
            <a:ext cx="1403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solidFill>
                  <a:srgbClr val="0066FF"/>
                </a:solidFill>
              </a:rPr>
              <a:t>NMOS = OFF</a:t>
            </a:r>
          </a:p>
        </p:txBody>
      </p:sp>
      <p:sp>
        <p:nvSpPr>
          <p:cNvPr id="1754158" name="Line 46"/>
          <p:cNvSpPr>
            <a:spLocks noChangeShapeType="1"/>
          </p:cNvSpPr>
          <p:nvPr/>
        </p:nvSpPr>
        <p:spPr bwMode="auto">
          <a:xfrm flipH="1">
            <a:off x="2301875" y="4076700"/>
            <a:ext cx="9731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59" name="Rectangle 47"/>
          <p:cNvSpPr>
            <a:spLocks noChangeArrowheads="1"/>
          </p:cNvSpPr>
          <p:nvPr/>
        </p:nvSpPr>
        <p:spPr bwMode="auto">
          <a:xfrm>
            <a:off x="3381375" y="3895725"/>
            <a:ext cx="2524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rgbClr val="FF3300"/>
                </a:solidFill>
              </a:rPr>
              <a:t>I</a:t>
            </a:r>
            <a:r>
              <a:rPr lang="en-US" sz="1600" baseline="-2500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1754160" name="Line 48"/>
          <p:cNvSpPr>
            <a:spLocks noChangeShapeType="1"/>
          </p:cNvSpPr>
          <p:nvPr/>
        </p:nvSpPr>
        <p:spPr bwMode="auto">
          <a:xfrm flipH="1" flipV="1">
            <a:off x="2301875" y="3032125"/>
            <a:ext cx="1588" cy="10445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61" name="Rectangle 49"/>
          <p:cNvSpPr>
            <a:spLocks noChangeArrowheads="1"/>
          </p:cNvSpPr>
          <p:nvPr/>
        </p:nvSpPr>
        <p:spPr bwMode="auto">
          <a:xfrm>
            <a:off x="2268538" y="4113213"/>
            <a:ext cx="2508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1754162" name="Line 50"/>
          <p:cNvSpPr>
            <a:spLocks noChangeShapeType="1"/>
          </p:cNvSpPr>
          <p:nvPr/>
        </p:nvSpPr>
        <p:spPr bwMode="auto">
          <a:xfrm>
            <a:off x="6118225" y="37528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63" name="Line 51"/>
          <p:cNvSpPr>
            <a:spLocks noChangeShapeType="1"/>
          </p:cNvSpPr>
          <p:nvPr/>
        </p:nvSpPr>
        <p:spPr bwMode="auto">
          <a:xfrm>
            <a:off x="6118225" y="34655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64" name="Line 52"/>
          <p:cNvSpPr>
            <a:spLocks noChangeShapeType="1"/>
          </p:cNvSpPr>
          <p:nvPr/>
        </p:nvSpPr>
        <p:spPr bwMode="auto">
          <a:xfrm flipH="1" flipV="1">
            <a:off x="6118225" y="3465513"/>
            <a:ext cx="158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65" name="Line 53"/>
          <p:cNvSpPr>
            <a:spLocks noChangeShapeType="1"/>
          </p:cNvSpPr>
          <p:nvPr/>
        </p:nvSpPr>
        <p:spPr bwMode="auto">
          <a:xfrm>
            <a:off x="5541963" y="3644900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66" name="Line 54"/>
          <p:cNvSpPr>
            <a:spLocks noChangeShapeType="1"/>
          </p:cNvSpPr>
          <p:nvPr/>
        </p:nvSpPr>
        <p:spPr bwMode="auto">
          <a:xfrm flipH="1" flipV="1">
            <a:off x="6048375" y="3478213"/>
            <a:ext cx="158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67" name="Line 55"/>
          <p:cNvSpPr>
            <a:spLocks noChangeShapeType="1"/>
          </p:cNvSpPr>
          <p:nvPr/>
        </p:nvSpPr>
        <p:spPr bwMode="auto">
          <a:xfrm flipH="1" flipV="1">
            <a:off x="6324600" y="2951163"/>
            <a:ext cx="1588" cy="527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68" name="Rectangle 56"/>
          <p:cNvSpPr>
            <a:spLocks noChangeArrowheads="1"/>
          </p:cNvSpPr>
          <p:nvPr/>
        </p:nvSpPr>
        <p:spPr bwMode="auto">
          <a:xfrm>
            <a:off x="6353175" y="3135313"/>
            <a:ext cx="1936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S</a:t>
            </a:r>
            <a:endParaRPr lang="en-US" sz="800" baseline="-25000"/>
          </a:p>
        </p:txBody>
      </p:sp>
      <p:sp>
        <p:nvSpPr>
          <p:cNvPr id="1754169" name="Rectangle 57"/>
          <p:cNvSpPr>
            <a:spLocks noChangeArrowheads="1"/>
          </p:cNvSpPr>
          <p:nvPr/>
        </p:nvSpPr>
        <p:spPr bwMode="auto">
          <a:xfrm>
            <a:off x="6334125" y="3824288"/>
            <a:ext cx="1936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D</a:t>
            </a:r>
            <a:endParaRPr lang="en-US" sz="800" baseline="-25000"/>
          </a:p>
        </p:txBody>
      </p:sp>
      <p:sp>
        <p:nvSpPr>
          <p:cNvPr id="1754170" name="Rectangle 58"/>
          <p:cNvSpPr>
            <a:spLocks noChangeArrowheads="1"/>
          </p:cNvSpPr>
          <p:nvPr/>
        </p:nvSpPr>
        <p:spPr bwMode="auto">
          <a:xfrm>
            <a:off x="5757863" y="3429000"/>
            <a:ext cx="1936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G</a:t>
            </a:r>
            <a:endParaRPr lang="en-US" sz="800" baseline="-25000"/>
          </a:p>
        </p:txBody>
      </p:sp>
      <p:sp>
        <p:nvSpPr>
          <p:cNvPr id="1754171" name="Rectangle 59"/>
          <p:cNvSpPr>
            <a:spLocks noChangeArrowheads="1"/>
          </p:cNvSpPr>
          <p:nvPr/>
        </p:nvSpPr>
        <p:spPr bwMode="auto">
          <a:xfrm>
            <a:off x="6159500" y="2662238"/>
            <a:ext cx="3302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V</a:t>
            </a:r>
            <a:r>
              <a:rPr lang="en-US" sz="1600" baseline="-25000"/>
              <a:t>DD</a:t>
            </a:r>
          </a:p>
        </p:txBody>
      </p:sp>
      <p:sp>
        <p:nvSpPr>
          <p:cNvPr id="1754172" name="Line 60"/>
          <p:cNvSpPr>
            <a:spLocks noChangeShapeType="1"/>
          </p:cNvSpPr>
          <p:nvPr/>
        </p:nvSpPr>
        <p:spPr bwMode="auto">
          <a:xfrm>
            <a:off x="6099175" y="514191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73" name="Line 61"/>
          <p:cNvSpPr>
            <a:spLocks noChangeShapeType="1"/>
          </p:cNvSpPr>
          <p:nvPr/>
        </p:nvSpPr>
        <p:spPr bwMode="auto">
          <a:xfrm>
            <a:off x="6099175" y="486886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74" name="Line 62"/>
          <p:cNvSpPr>
            <a:spLocks noChangeShapeType="1"/>
          </p:cNvSpPr>
          <p:nvPr/>
        </p:nvSpPr>
        <p:spPr bwMode="auto">
          <a:xfrm flipH="1" flipV="1">
            <a:off x="6099175" y="4868863"/>
            <a:ext cx="1588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75" name="Line 63"/>
          <p:cNvSpPr>
            <a:spLocks noChangeShapeType="1"/>
          </p:cNvSpPr>
          <p:nvPr/>
        </p:nvSpPr>
        <p:spPr bwMode="auto">
          <a:xfrm>
            <a:off x="5541963" y="5013325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76" name="Line 64"/>
          <p:cNvSpPr>
            <a:spLocks noChangeShapeType="1"/>
          </p:cNvSpPr>
          <p:nvPr/>
        </p:nvSpPr>
        <p:spPr bwMode="auto">
          <a:xfrm flipH="1" flipV="1">
            <a:off x="6008688" y="4859338"/>
            <a:ext cx="1587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77" name="Line 65"/>
          <p:cNvSpPr>
            <a:spLocks noChangeShapeType="1"/>
          </p:cNvSpPr>
          <p:nvPr/>
        </p:nvSpPr>
        <p:spPr bwMode="auto">
          <a:xfrm flipH="1" flipV="1">
            <a:off x="6334125" y="3752850"/>
            <a:ext cx="4763" cy="1116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78" name="Line 66"/>
          <p:cNvSpPr>
            <a:spLocks noChangeShapeType="1"/>
          </p:cNvSpPr>
          <p:nvPr/>
        </p:nvSpPr>
        <p:spPr bwMode="auto">
          <a:xfrm>
            <a:off x="6334125" y="5157788"/>
            <a:ext cx="0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79" name="Rectangle 67"/>
          <p:cNvSpPr>
            <a:spLocks noChangeArrowheads="1"/>
          </p:cNvSpPr>
          <p:nvPr/>
        </p:nvSpPr>
        <p:spPr bwMode="auto">
          <a:xfrm>
            <a:off x="6334125" y="4545013"/>
            <a:ext cx="236538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D</a:t>
            </a:r>
            <a:endParaRPr lang="en-US" sz="800" baseline="-25000"/>
          </a:p>
        </p:txBody>
      </p:sp>
      <p:sp>
        <p:nvSpPr>
          <p:cNvPr id="1754180" name="Rectangle 68"/>
          <p:cNvSpPr>
            <a:spLocks noChangeArrowheads="1"/>
          </p:cNvSpPr>
          <p:nvPr/>
        </p:nvSpPr>
        <p:spPr bwMode="auto">
          <a:xfrm>
            <a:off x="6369050" y="5291138"/>
            <a:ext cx="236538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S</a:t>
            </a:r>
            <a:endParaRPr lang="en-US" sz="800" baseline="-25000"/>
          </a:p>
        </p:txBody>
      </p:sp>
      <p:sp>
        <p:nvSpPr>
          <p:cNvPr id="1754181" name="Rectangle 69"/>
          <p:cNvSpPr>
            <a:spLocks noChangeArrowheads="1"/>
          </p:cNvSpPr>
          <p:nvPr/>
        </p:nvSpPr>
        <p:spPr bwMode="auto">
          <a:xfrm>
            <a:off x="5757863" y="5049838"/>
            <a:ext cx="236537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G</a:t>
            </a:r>
            <a:endParaRPr lang="en-US" sz="800" baseline="-25000"/>
          </a:p>
        </p:txBody>
      </p:sp>
      <p:sp>
        <p:nvSpPr>
          <p:cNvPr id="1754182" name="Rectangle 70"/>
          <p:cNvSpPr>
            <a:spLocks noChangeArrowheads="1"/>
          </p:cNvSpPr>
          <p:nvPr/>
        </p:nvSpPr>
        <p:spPr bwMode="auto">
          <a:xfrm>
            <a:off x="6130925" y="5791200"/>
            <a:ext cx="4048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GND</a:t>
            </a:r>
            <a:endParaRPr lang="en-US" sz="1600" baseline="-25000"/>
          </a:p>
        </p:txBody>
      </p:sp>
      <p:sp>
        <p:nvSpPr>
          <p:cNvPr id="1754183" name="Oval 71"/>
          <p:cNvSpPr>
            <a:spLocks noChangeArrowheads="1"/>
          </p:cNvSpPr>
          <p:nvPr/>
        </p:nvSpPr>
        <p:spPr bwMode="auto">
          <a:xfrm>
            <a:off x="5938838" y="3573463"/>
            <a:ext cx="107950" cy="107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4184" name="Line 72"/>
          <p:cNvSpPr>
            <a:spLocks noChangeShapeType="1"/>
          </p:cNvSpPr>
          <p:nvPr/>
        </p:nvSpPr>
        <p:spPr bwMode="auto">
          <a:xfrm flipH="1" flipV="1">
            <a:off x="5541963" y="3644900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85" name="Line 73"/>
          <p:cNvSpPr>
            <a:spLocks noChangeShapeType="1"/>
          </p:cNvSpPr>
          <p:nvPr/>
        </p:nvSpPr>
        <p:spPr bwMode="auto">
          <a:xfrm>
            <a:off x="4894263" y="4292600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86" name="Line 74"/>
          <p:cNvSpPr>
            <a:spLocks noChangeShapeType="1"/>
          </p:cNvSpPr>
          <p:nvPr/>
        </p:nvSpPr>
        <p:spPr bwMode="auto">
          <a:xfrm>
            <a:off x="6334125" y="429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87" name="Rectangle 75"/>
          <p:cNvSpPr>
            <a:spLocks noChangeArrowheads="1"/>
          </p:cNvSpPr>
          <p:nvPr/>
        </p:nvSpPr>
        <p:spPr bwMode="auto">
          <a:xfrm>
            <a:off x="4929188" y="3752850"/>
            <a:ext cx="2508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1754188" name="Rectangle 76"/>
          <p:cNvSpPr>
            <a:spLocks noChangeArrowheads="1"/>
          </p:cNvSpPr>
          <p:nvPr/>
        </p:nvSpPr>
        <p:spPr bwMode="auto">
          <a:xfrm>
            <a:off x="6621463" y="3068638"/>
            <a:ext cx="1403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solidFill>
                  <a:srgbClr val="0066FF"/>
                </a:solidFill>
              </a:rPr>
              <a:t>PMOS = OFF</a:t>
            </a:r>
          </a:p>
        </p:txBody>
      </p:sp>
      <p:sp>
        <p:nvSpPr>
          <p:cNvPr id="1754189" name="Rectangle 77"/>
          <p:cNvSpPr>
            <a:spLocks noChangeArrowheads="1"/>
          </p:cNvSpPr>
          <p:nvPr/>
        </p:nvSpPr>
        <p:spPr bwMode="auto">
          <a:xfrm>
            <a:off x="6584950" y="5373688"/>
            <a:ext cx="1403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solidFill>
                  <a:srgbClr val="0066FF"/>
                </a:solidFill>
              </a:rPr>
              <a:t>NMOS = ON</a:t>
            </a:r>
          </a:p>
        </p:txBody>
      </p:sp>
      <p:sp>
        <p:nvSpPr>
          <p:cNvPr id="1754190" name="Line 78"/>
          <p:cNvSpPr>
            <a:spLocks noChangeShapeType="1"/>
          </p:cNvSpPr>
          <p:nvPr/>
        </p:nvSpPr>
        <p:spPr bwMode="auto">
          <a:xfrm flipV="1">
            <a:off x="6550025" y="4616450"/>
            <a:ext cx="1588" cy="9350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91" name="Rectangle 79"/>
          <p:cNvSpPr>
            <a:spLocks noChangeArrowheads="1"/>
          </p:cNvSpPr>
          <p:nvPr/>
        </p:nvSpPr>
        <p:spPr bwMode="auto">
          <a:xfrm>
            <a:off x="6624638" y="4257675"/>
            <a:ext cx="2524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rgbClr val="FF3300"/>
                </a:solidFill>
              </a:rPr>
              <a:t>I</a:t>
            </a:r>
            <a:r>
              <a:rPr lang="en-US" sz="1600" baseline="-2500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1754192" name="Line 80"/>
          <p:cNvSpPr>
            <a:spLocks noChangeShapeType="1"/>
          </p:cNvSpPr>
          <p:nvPr/>
        </p:nvSpPr>
        <p:spPr bwMode="auto">
          <a:xfrm flipV="1">
            <a:off x="6551613" y="4616450"/>
            <a:ext cx="2524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93" name="Rectangle 81"/>
          <p:cNvSpPr>
            <a:spLocks noChangeArrowheads="1"/>
          </p:cNvSpPr>
          <p:nvPr/>
        </p:nvSpPr>
        <p:spPr bwMode="auto">
          <a:xfrm>
            <a:off x="6729413" y="3752850"/>
            <a:ext cx="2508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solidFill>
                  <a:srgbClr val="0066FF"/>
                </a:solidFill>
              </a:rPr>
              <a:t>0</a:t>
            </a:r>
          </a:p>
        </p:txBody>
      </p:sp>
      <p:graphicFrame>
        <p:nvGraphicFramePr>
          <p:cNvPr id="1754194" name="Object 82"/>
          <p:cNvGraphicFramePr>
            <a:graphicFrameLocks noChangeAspect="1"/>
          </p:cNvGraphicFramePr>
          <p:nvPr/>
        </p:nvGraphicFramePr>
        <p:xfrm>
          <a:off x="3959225" y="1916113"/>
          <a:ext cx="9540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3" name="Equation" r:id="rId4" imgW="660240" imgH="393480" progId="Equation.3">
                  <p:embed/>
                </p:oleObj>
              </mc:Choice>
              <mc:Fallback>
                <p:oleObj name="Equation" r:id="rId4" imgW="660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1916113"/>
                        <a:ext cx="954088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95" name="Line 83"/>
          <p:cNvSpPr>
            <a:spLocks noChangeShapeType="1"/>
          </p:cNvSpPr>
          <p:nvPr/>
        </p:nvSpPr>
        <p:spPr bwMode="auto">
          <a:xfrm>
            <a:off x="2771775" y="4257675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97" name="Line 85"/>
          <p:cNvSpPr>
            <a:spLocks noChangeShapeType="1"/>
          </p:cNvSpPr>
          <p:nvPr/>
        </p:nvSpPr>
        <p:spPr bwMode="auto">
          <a:xfrm flipH="1">
            <a:off x="2625725" y="458152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98" name="Line 86"/>
          <p:cNvSpPr>
            <a:spLocks noChangeShapeType="1"/>
          </p:cNvSpPr>
          <p:nvPr/>
        </p:nvSpPr>
        <p:spPr bwMode="auto">
          <a:xfrm flipH="1">
            <a:off x="2625725" y="468947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199" name="Line 87"/>
          <p:cNvSpPr>
            <a:spLocks noChangeShapeType="1"/>
          </p:cNvSpPr>
          <p:nvPr/>
        </p:nvSpPr>
        <p:spPr bwMode="auto">
          <a:xfrm>
            <a:off x="2087563" y="5121275"/>
            <a:ext cx="0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200" name="Rectangle 88"/>
          <p:cNvSpPr>
            <a:spLocks noChangeArrowheads="1"/>
          </p:cNvSpPr>
          <p:nvPr/>
        </p:nvSpPr>
        <p:spPr bwMode="auto">
          <a:xfrm>
            <a:off x="3059113" y="4545013"/>
            <a:ext cx="1936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C</a:t>
            </a:r>
            <a:r>
              <a:rPr lang="en-US" sz="800"/>
              <a:t>load</a:t>
            </a:r>
            <a:endParaRPr lang="en-US" sz="800" baseline="-25000"/>
          </a:p>
        </p:txBody>
      </p:sp>
      <p:sp>
        <p:nvSpPr>
          <p:cNvPr id="1754201" name="Line 89"/>
          <p:cNvSpPr>
            <a:spLocks noChangeShapeType="1"/>
          </p:cNvSpPr>
          <p:nvPr/>
        </p:nvSpPr>
        <p:spPr bwMode="auto">
          <a:xfrm>
            <a:off x="7019925" y="4760913"/>
            <a:ext cx="0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202" name="Line 90"/>
          <p:cNvSpPr>
            <a:spLocks noChangeShapeType="1"/>
          </p:cNvSpPr>
          <p:nvPr/>
        </p:nvSpPr>
        <p:spPr bwMode="auto">
          <a:xfrm>
            <a:off x="7019925" y="4329113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203" name="Line 91"/>
          <p:cNvSpPr>
            <a:spLocks noChangeShapeType="1"/>
          </p:cNvSpPr>
          <p:nvPr/>
        </p:nvSpPr>
        <p:spPr bwMode="auto">
          <a:xfrm flipH="1">
            <a:off x="6873875" y="4652963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204" name="Line 92"/>
          <p:cNvSpPr>
            <a:spLocks noChangeShapeType="1"/>
          </p:cNvSpPr>
          <p:nvPr/>
        </p:nvSpPr>
        <p:spPr bwMode="auto">
          <a:xfrm flipH="1">
            <a:off x="6873875" y="4760913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54205" name="Rectangle 93"/>
          <p:cNvSpPr>
            <a:spLocks noChangeArrowheads="1"/>
          </p:cNvSpPr>
          <p:nvPr/>
        </p:nvSpPr>
        <p:spPr bwMode="auto">
          <a:xfrm>
            <a:off x="7307263" y="4616450"/>
            <a:ext cx="1936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C</a:t>
            </a:r>
            <a:r>
              <a:rPr lang="en-US" sz="800"/>
              <a:t>load</a:t>
            </a:r>
            <a:endParaRPr lang="en-US" sz="800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CMOS Switching Characteristics</a:t>
            </a:r>
          </a:p>
        </p:txBody>
      </p:sp>
      <p:sp>
        <p:nvSpPr>
          <p:cNvPr id="17551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5040313"/>
          </a:xfrm>
          <a:noFill/>
          <a:ln/>
        </p:spPr>
        <p:txBody>
          <a:bodyPr wrap="none"/>
          <a:lstStyle/>
          <a:p>
            <a:r>
              <a:rPr lang="en-US" dirty="0"/>
              <a:t>Delay Time Definition </a:t>
            </a:r>
            <a:br>
              <a:rPr lang="en-US" dirty="0"/>
            </a:br>
            <a:r>
              <a:rPr lang="en-US" b="0" dirty="0"/>
              <a:t>	</a:t>
            </a:r>
            <a:br>
              <a:rPr lang="en-US" b="0" dirty="0"/>
            </a:br>
            <a:r>
              <a:rPr lang="en-US" sz="1400" b="0" dirty="0"/>
              <a:t>- the delay is the time it takes to switch from the steady state level to the 50% level</a:t>
            </a: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- Note that in CMOS: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 	V</a:t>
            </a:r>
            <a:r>
              <a:rPr lang="en-US" sz="1400" b="0" baseline="-25000" dirty="0"/>
              <a:t>OH</a:t>
            </a:r>
            <a:r>
              <a:rPr lang="en-US" sz="1400" b="0" dirty="0"/>
              <a:t>=V</a:t>
            </a:r>
            <a:r>
              <a:rPr lang="en-US" sz="1400" b="0" baseline="-25000" dirty="0"/>
              <a:t>DD</a:t>
            </a:r>
            <a:br>
              <a:rPr lang="en-US" sz="1400" b="0" dirty="0"/>
            </a:br>
            <a:r>
              <a:rPr lang="en-US" sz="1400" b="0" dirty="0"/>
              <a:t> 	V</a:t>
            </a:r>
            <a:r>
              <a:rPr lang="en-US" sz="1400" b="0" baseline="-25000" dirty="0"/>
              <a:t>OL</a:t>
            </a:r>
            <a:r>
              <a:rPr lang="en-US" sz="1400" b="0" dirty="0"/>
              <a:t>=V</a:t>
            </a:r>
            <a:r>
              <a:rPr lang="en-US" sz="1400" b="0" baseline="-25000" dirty="0"/>
              <a:t>SS</a:t>
            </a:r>
            <a:r>
              <a:rPr lang="en-US" sz="1400" b="0" dirty="0"/>
              <a:t> 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 	So V</a:t>
            </a:r>
            <a:r>
              <a:rPr lang="en-US" sz="1400" b="0" baseline="-25000" dirty="0"/>
              <a:t>50%</a:t>
            </a:r>
            <a:r>
              <a:rPr lang="en-US" sz="1400" b="0" dirty="0"/>
              <a:t>=V</a:t>
            </a:r>
            <a:r>
              <a:rPr lang="en-US" sz="1400" b="0" baseline="-25000" dirty="0"/>
              <a:t>DD</a:t>
            </a:r>
            <a:r>
              <a:rPr lang="en-US" sz="1400" b="0" dirty="0"/>
              <a:t>/2</a:t>
            </a:r>
          </a:p>
        </p:txBody>
      </p:sp>
      <p:pic>
        <p:nvPicPr>
          <p:cNvPr id="1755215" name="Picture 79" descr="kan60539_0603"/>
          <p:cNvPicPr>
            <a:picLocks noChangeAspect="1" noChangeArrowheads="1"/>
          </p:cNvPicPr>
          <p:nvPr/>
        </p:nvPicPr>
        <p:blipFill>
          <a:blip r:embed="rId4" cstate="print"/>
          <a:srcRect t="3651"/>
          <a:stretch>
            <a:fillRect/>
          </a:stretch>
        </p:blipFill>
        <p:spPr bwMode="auto">
          <a:xfrm>
            <a:off x="4356100" y="2600325"/>
            <a:ext cx="4284663" cy="3465513"/>
          </a:xfrm>
          <a:prstGeom prst="rect">
            <a:avLst/>
          </a:prstGeom>
          <a:noFill/>
        </p:spPr>
      </p:pic>
      <p:graphicFrame>
        <p:nvGraphicFramePr>
          <p:cNvPr id="1755216" name="Object 80"/>
          <p:cNvGraphicFramePr>
            <a:graphicFrameLocks noChangeAspect="1"/>
          </p:cNvGraphicFramePr>
          <p:nvPr/>
        </p:nvGraphicFramePr>
        <p:xfrm>
          <a:off x="1187450" y="2312988"/>
          <a:ext cx="11382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0" name="Equation" r:id="rId5" imgW="787320" imgH="457200" progId="Equation.3">
                  <p:embed/>
                </p:oleObj>
              </mc:Choice>
              <mc:Fallback>
                <p:oleObj name="Equation" r:id="rId5" imgW="7873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12988"/>
                        <a:ext cx="1138238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217" name="Object 81"/>
          <p:cNvGraphicFramePr>
            <a:graphicFrameLocks noChangeAspect="1"/>
          </p:cNvGraphicFramePr>
          <p:nvPr/>
        </p:nvGraphicFramePr>
        <p:xfrm>
          <a:off x="3311525" y="1881188"/>
          <a:ext cx="37830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1" name="Equation" r:id="rId7" imgW="2616120" imgH="393480" progId="Equation.3">
                  <p:embed/>
                </p:oleObj>
              </mc:Choice>
              <mc:Fallback>
                <p:oleObj name="Equation" r:id="rId7" imgW="26161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1881188"/>
                        <a:ext cx="3783013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E414_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MSU_Lecture_EE414</Template>
  <TotalTime>18419</TotalTime>
  <Words>4046</Words>
  <Application>Microsoft Office PowerPoint</Application>
  <PresentationFormat>On-screen Show (4:3)</PresentationFormat>
  <Paragraphs>254</Paragraphs>
  <Slides>42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Carlito</vt:lpstr>
      <vt:lpstr>Times New Roman</vt:lpstr>
      <vt:lpstr>EE414_Theme</vt:lpstr>
      <vt:lpstr>Equation</vt:lpstr>
      <vt:lpstr>MODULE 3 </vt:lpstr>
      <vt:lpstr>Contents: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CMOS Switching Characteristics</vt:lpstr>
      <vt:lpstr>Ring Oscillator </vt:lpstr>
    </vt:vector>
  </TitlesOfParts>
  <Company>Montana State University - ECE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EE414 Lecture Notes (electronic)</dc:title>
  <dc:creator>Prof. Brock J. LaMeres</dc:creator>
  <cp:lastModifiedBy>Rashmi S B</cp:lastModifiedBy>
  <cp:revision>708</cp:revision>
  <dcterms:created xsi:type="dcterms:W3CDTF">2003-07-30T21:17:08Z</dcterms:created>
  <dcterms:modified xsi:type="dcterms:W3CDTF">2022-03-22T11:53:56Z</dcterms:modified>
</cp:coreProperties>
</file>