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415" r:id="rId2"/>
    <p:sldId id="417" r:id="rId3"/>
    <p:sldId id="555" r:id="rId4"/>
    <p:sldId id="571" r:id="rId5"/>
    <p:sldId id="557" r:id="rId6"/>
    <p:sldId id="558" r:id="rId7"/>
    <p:sldId id="559" r:id="rId8"/>
    <p:sldId id="560" r:id="rId9"/>
    <p:sldId id="552" r:id="rId10"/>
    <p:sldId id="554" r:id="rId11"/>
    <p:sldId id="561" r:id="rId12"/>
    <p:sldId id="499" r:id="rId13"/>
    <p:sldId id="538" r:id="rId14"/>
    <p:sldId id="500" r:id="rId15"/>
    <p:sldId id="526" r:id="rId16"/>
    <p:sldId id="5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CC"/>
    <a:srgbClr val="F94107"/>
    <a:srgbClr val="FF3300"/>
    <a:srgbClr val="DFA267"/>
    <a:srgbClr val="FEDC32"/>
    <a:srgbClr val="F4B350"/>
    <a:srgbClr val="FDBA53"/>
    <a:srgbClr val="10B9A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>
        <p:scale>
          <a:sx n="82" d="100"/>
          <a:sy n="82" d="100"/>
        </p:scale>
        <p:origin x="-138" y="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00016-E20F-478B-8D45-1F300C6493DA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8A639-4C6A-4154-A760-CE1CDC50D1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9648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EC3D4B-626B-4009-8192-CEAEED142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A51827C-B164-4C81-9990-CA48A6D69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07DF93E-677D-48F6-8B5A-46E43F2C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1DF4446-763D-4DB5-A60E-E76234DD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82FF9A-F0E6-4BE5-A785-09D93A75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050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EE96CC-24D7-4AC0-845A-98CA572F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2261921-3E80-4007-9849-91F4F1D9C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6A091F3-2079-48AC-A58B-4C729775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2536A67-7BBF-4557-B86C-E3D43DA8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7DF2A7F-20B3-4FEC-B2FB-22B3B56A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8650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C974505-5F88-4C68-B044-B90A875A1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8154938-180F-400A-A444-2DAC9B404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744BC1C-22DF-43AD-B4A1-B55EB4C0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C439F43-011E-4BE1-A79A-17FE1495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3025448-2680-4648-B696-07B726E5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8603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7E7D49-DB18-4481-BBAD-3CCDB0B6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7B48B0F-E770-4648-80B0-0B9A17734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689BBA6-35F4-4C69-B817-8B6D5B3C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F6B119B-E4E0-4014-B1F1-495E208A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9B45A5E-AE1B-4A92-B64A-2F8A4786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6340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08196D-BED0-4BD8-AB4C-B2B3CCC7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CC613EC-F0A0-4466-A6C2-D28B863D1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3CF7A95-22EE-4F22-AEDA-C190D2F8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C385F91-0601-4D65-A3E8-CFDC20A7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8D0A9F0-9DDE-4015-8C5C-5C9D6B60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596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8E85AF-03C6-4B44-A538-43B0427D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C33EE5-59F6-4A1A-AE1E-8765B2B76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D9D6861-A242-46E3-9BF3-A0C8A8DBB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A9D4037-319B-46C2-9889-B7EE9142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1EE4E15-6B43-42E0-9689-9D809E77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E5B8A2C-7787-42C7-9053-9FAC4980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3009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FD7F82-17CF-402C-A83C-9BB0B045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D6925B8-18E2-4648-9C7D-9A50568E6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3ECAC91-5516-49CF-ABB2-BDCA1101D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13B518C-5424-4D17-AE61-73B5540B3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418E488-5143-4637-878A-8024B768B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2F92FE0-EADD-43E3-B191-7F6FEA9C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08-02-2022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D4604E9-CD41-4846-B48F-03B22B37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AFE060F-933B-49D3-8FF3-B0DEF9DC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4611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D133CA-B572-4BA7-A189-A42C96F1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8BA2B92-6276-46C5-8418-92622914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08-02-2022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DC7E3F1-B21B-41C5-BFFE-A0D23D01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033B9AF-625C-4788-81E5-2B790AE3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77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034E3B9-7089-4D8E-9F92-ED9350E7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08-02-2022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85D6F49-DBB0-4783-8669-C7B8A703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8775C0C-F413-41B7-B055-646B0BFD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2319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25262E-9CC6-4471-87B5-E96BB4A8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C85306A-CD4B-46EE-9161-2B0A130F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7A59BE6-9514-4D99-A003-32E53BEDF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51144FC-DE55-4C66-B467-EE320664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ABC472B-5E7F-485E-A706-89B79D41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556C44B-3BC6-40D9-94ED-B0796F8E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9017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759C2A-444C-4E85-BF34-29BD3E3F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B688350-F59A-41DF-B2EF-F9EEA2470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C5D8DC2-A933-46C8-BE16-322CE1A3E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17E0BD-405F-407D-AAE8-84A2C672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5294B3E-2DAE-4C72-9B6F-EE43965D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474055D-9410-4E28-8C54-90B4F6E7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312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449A4AD-9C61-4A2F-99E0-675E3359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10F732A-189B-4AC1-886A-23584A50B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5F3EE23-AF03-4903-9219-60875A711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97723-E498-4D64-BBB6-490ED1364AC9}" type="datetimeFigureOut">
              <a:rPr lang="en-IN" smtClean="0"/>
              <a:pPr/>
              <a:t>08-02-2022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57FC4B0-FF26-4AB9-BACD-041A24DCD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4C8E684-F46A-48CC-BAD8-663F8E117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7110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550097" y="1606241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ENGINEERING MATHEMATICS-I</a:t>
            </a:r>
          </a:p>
          <a:p>
            <a:r>
              <a:rPr lang="en-US" sz="3600" dirty="0">
                <a:solidFill>
                  <a:srgbClr val="C00000"/>
                </a:solidFill>
              </a:rPr>
              <a:t>MATLAB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425383" y="3365351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  Department of Science and Humanities</a:t>
            </a:r>
            <a:endParaRPr lang="en-IN" sz="2400" dirty="0">
              <a:solidFill>
                <a:srgbClr val="002060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666005" y="2941024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="" xmlns:p14="http://schemas.microsoft.com/office/powerpoint/2010/main" val="2135733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/>
          <p:cNvSpPr>
            <a:spLocks noGrp="1"/>
          </p:cNvSpPr>
          <p:nvPr>
            <p:ph type="title"/>
          </p:nvPr>
        </p:nvSpPr>
        <p:spPr>
          <a:xfrm>
            <a:off x="70452" y="391022"/>
            <a:ext cx="8229600" cy="531709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sz="24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Eigen values and Eigen vectors continued... </a:t>
            </a:r>
            <a:endParaRPr lang="en-AU" sz="27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475" y="223250"/>
            <a:ext cx="933598" cy="139896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07999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58711" y="1205371"/>
            <a:ext cx="961449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sz="2400" dirty="0" smtClean="0"/>
              <a:t>Verify that V and D satisfy the equation, A*V = V*D</a:t>
            </a:r>
          </a:p>
          <a:p>
            <a:pPr marL="342900" indent="-342900">
              <a:lnSpc>
                <a:spcPct val="150000"/>
              </a:lnSpc>
            </a:pPr>
            <a:r>
              <a:rPr lang="en-US" sz="2400" dirty="0" smtClean="0">
                <a:solidFill>
                  <a:srgbClr val="002060"/>
                </a:solidFill>
                <a:cs typeface="Calibri" panose="020F0502020204030204" pitchFamily="34" charset="0"/>
              </a:rPr>
              <a:t>&gt;&gt; A*V-V*D</a:t>
            </a:r>
          </a:p>
          <a:p>
            <a:pPr marL="342900" indent="-342900">
              <a:lnSpc>
                <a:spcPct val="150000"/>
              </a:lnSpc>
            </a:pPr>
            <a:endParaRPr lang="en-US" sz="2400" dirty="0" smtClean="0">
              <a:solidFill>
                <a:srgbClr val="002060"/>
              </a:solidFill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sz="2400" dirty="0" smtClean="0">
              <a:solidFill>
                <a:srgbClr val="002060"/>
              </a:solidFill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sz="2400" dirty="0" smtClean="0">
              <a:solidFill>
                <a:srgbClr val="002060"/>
              </a:solidFill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sz="2400" dirty="0" smtClean="0">
              <a:solidFill>
                <a:srgbClr val="002060"/>
              </a:solidFill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2400" dirty="0" smtClean="0"/>
              <a:t>    Ideally, the eigenvalue decomposition satisfies the relationship. </a:t>
            </a:r>
          </a:p>
          <a:p>
            <a:pPr marL="342900" indent="-342900">
              <a:lnSpc>
                <a:spcPct val="150000"/>
              </a:lnSpc>
            </a:pPr>
            <a:r>
              <a:rPr lang="en-US" sz="2400" dirty="0" smtClean="0"/>
              <a:t>    Since </a:t>
            </a:r>
            <a:r>
              <a:rPr lang="en-US" sz="2400" dirty="0" err="1" smtClean="0"/>
              <a:t>eig</a:t>
            </a:r>
            <a:r>
              <a:rPr lang="en-US" sz="2400" dirty="0" smtClean="0"/>
              <a:t> performs the decomposition using floating-point computations, then A*V can, at best, approach V*D. In other words, A*V - V*D is close to, but not exactly, 0.</a:t>
            </a:r>
            <a:endParaRPr lang="en-US" sz="2400" dirty="0" smtClean="0">
              <a:solidFill>
                <a:srgbClr val="002060"/>
              </a:solidFill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2400" dirty="0" smtClean="0">
                <a:solidFill>
                  <a:srgbClr val="002060"/>
                </a:solidFill>
                <a:cs typeface="Calibri" panose="020F0502020204030204" pitchFamily="34" charset="0"/>
              </a:rPr>
              <a:t>   </a:t>
            </a:r>
          </a:p>
          <a:p>
            <a:pPr marL="342900" indent="-342900">
              <a:lnSpc>
                <a:spcPct val="150000"/>
              </a:lnSpc>
            </a:pPr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4452" y="2349661"/>
            <a:ext cx="3429000" cy="1990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635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/>
          <p:cNvSpPr>
            <a:spLocks noGrp="1"/>
          </p:cNvSpPr>
          <p:nvPr>
            <p:ph type="title"/>
          </p:nvPr>
        </p:nvSpPr>
        <p:spPr>
          <a:xfrm>
            <a:off x="70452" y="391022"/>
            <a:ext cx="8229600" cy="531709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sz="24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Eigen values and Eigen vectors continued... </a:t>
            </a:r>
            <a:endParaRPr lang="en-AU" sz="27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475" y="223250"/>
            <a:ext cx="933598" cy="139896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07999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58711" y="1196493"/>
            <a:ext cx="89691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Note:  </a:t>
            </a:r>
          </a:p>
          <a:p>
            <a:pPr marL="342900" indent="-342900">
              <a:lnSpc>
                <a:spcPct val="150000"/>
              </a:lnSpc>
            </a:pPr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 A*V(:,1)          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 This command will gives you First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eigenvectore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&gt;&gt;D(1,1)*V(:,1)   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 First eigenvalue</a:t>
            </a:r>
          </a:p>
          <a:p>
            <a:pPr marL="342900" indent="-342900">
              <a:lnSpc>
                <a:spcPct val="150000"/>
              </a:lnSpc>
            </a:pPr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you replace 2 or 3 in place of 1, that will create second or third eigenvalue  and eigenvectors respectively.</a:t>
            </a: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0992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No4CyrTCYLi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No4CyrTCYLi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No4CyrTCYLi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No4CyrTCYLi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No4CyrTCYLig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No4CyrTCYLig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No4CyrTCYLig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No4CyrTCYLig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No4CyrTCYLig" pitchFamily="2" charset="0"/>
              </a:defRPr>
            </a:lvl9pPr>
          </a:lstStyle>
          <a:p>
            <a:endParaRPr lang="en-US" altLang="en-US"/>
          </a:p>
        </p:txBody>
      </p:sp>
      <p:sp>
        <p:nvSpPr>
          <p:cNvPr id="13325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No4CyrTCYLi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No4CyrTCYLi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No4CyrTCYLi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No4CyrTCYLi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No4CyrTCYLig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No4CyrTCYLig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No4CyrTCYLig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No4CyrTCYLig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No4CyrTCYLig" pitchFamily="2" charset="0"/>
              </a:defRPr>
            </a:lvl9pPr>
          </a:lstStyle>
          <a:p>
            <a:endParaRPr lang="en-US" altLang="en-US"/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429" y="512"/>
            <a:ext cx="933598" cy="1398963"/>
          </a:xfrm>
          <a:prstGeom prst="rect">
            <a:avLst/>
          </a:prstGeom>
        </p:spPr>
      </p:pic>
      <p:sp>
        <p:nvSpPr>
          <p:cNvPr id="21" name="Title 2"/>
          <p:cNvSpPr>
            <a:spLocks noGrp="1"/>
          </p:cNvSpPr>
          <p:nvPr>
            <p:ph type="title"/>
          </p:nvPr>
        </p:nvSpPr>
        <p:spPr>
          <a:xfrm>
            <a:off x="193013" y="320334"/>
            <a:ext cx="8396485" cy="679265"/>
          </a:xfrm>
        </p:spPr>
        <p:txBody>
          <a:bodyPr>
            <a:noAutofit/>
          </a:bodyPr>
          <a:lstStyle/>
          <a:p>
            <a:r>
              <a:rPr lang="en-US" alt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Eigen values and Eigen vectors continued... </a:t>
            </a:r>
            <a:r>
              <a:rPr lang="en-US" altLang="en-US" sz="24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altLang="en-US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289446" y="97704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94129" y="1506071"/>
            <a:ext cx="90498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3012" y="1215319"/>
            <a:ext cx="895098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 the eigenvalue and eigenvectors of the matrix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A=[2,2,1;1,3,1;1,2,2] and B=[1,-1,1;1,0,0;-1,1,-1]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 A=[2,2,1;1,3,1;1,2,2]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&gt;&gt;e=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eig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(A)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&gt;&gt;[V,D]=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eig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(A)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29673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.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913" y="4756591"/>
            <a:ext cx="2554930" cy="182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60718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No4CyrTCYLi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No4CyrTCYLi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No4CyrTCYLi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No4CyrTCYLi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No4CyrTCYLig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No4CyrTCYLig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No4CyrTCYLig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No4CyrTCYLig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No4CyrTCYLig" pitchFamily="2" charset="0"/>
              </a:defRPr>
            </a:lvl9pPr>
          </a:lstStyle>
          <a:p>
            <a:endParaRPr lang="en-US" altLang="en-US"/>
          </a:p>
        </p:txBody>
      </p:sp>
      <p:sp>
        <p:nvSpPr>
          <p:cNvPr id="13325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No4CyrTCYLi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No4CyrTCYLi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No4CyrTCYLi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No4CyrTCYLi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No4CyrTCYLig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No4CyrTCYLig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No4CyrTCYLig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No4CyrTCYLig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No4CyrTCYLig" pitchFamily="2" charset="0"/>
              </a:defRPr>
            </a:lvl9pPr>
          </a:lstStyle>
          <a:p>
            <a:endParaRPr lang="en-US" altLang="en-US"/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429" y="512"/>
            <a:ext cx="933598" cy="1398963"/>
          </a:xfrm>
          <a:prstGeom prst="rect">
            <a:avLst/>
          </a:prstGeom>
        </p:spPr>
      </p:pic>
      <p:sp>
        <p:nvSpPr>
          <p:cNvPr id="21" name="Title 2"/>
          <p:cNvSpPr>
            <a:spLocks noGrp="1"/>
          </p:cNvSpPr>
          <p:nvPr>
            <p:ph type="title"/>
          </p:nvPr>
        </p:nvSpPr>
        <p:spPr>
          <a:xfrm>
            <a:off x="193013" y="320336"/>
            <a:ext cx="8396485" cy="142652"/>
          </a:xfrm>
        </p:spPr>
        <p:txBody>
          <a:bodyPr>
            <a:noAutofit/>
          </a:bodyPr>
          <a:lstStyle/>
          <a:p>
            <a:r>
              <a:rPr lang="en-US" alt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Eigen values and Eigen vectors continued... </a:t>
            </a:r>
            <a:endParaRPr lang="en-US" altLang="en-US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289446" y="97704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24661" y="1079651"/>
            <a:ext cx="904987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</a:pPr>
            <a:r>
              <a:rPr lang="en-US" sz="24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  <a:p>
            <a:pPr marL="342900" lvl="0" indent="-342900" algn="just">
              <a:lnSpc>
                <a:spcPct val="150000"/>
              </a:lnSpc>
            </a:pPr>
            <a:endParaRPr lang="en-US" sz="2400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</a:pPr>
            <a:endParaRPr lang="en-US" sz="2400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</a:pPr>
            <a:endParaRPr lang="en-US" sz="2400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</a:pPr>
            <a:endParaRPr lang="en-US" sz="2400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</a:pPr>
            <a:endParaRPr lang="en-US" sz="2400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</a:pPr>
            <a:endParaRPr lang="en-US" sz="2400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</a:pPr>
            <a:endParaRPr lang="en-US" sz="2400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</a:pPr>
            <a:r>
              <a:rPr lang="en-US" sz="24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lvl="0" indent="-342900" algn="just">
              <a:lnSpc>
                <a:spcPct val="150000"/>
              </a:lnSpc>
            </a:pPr>
            <a:r>
              <a:rPr lang="en-US" sz="24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40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29673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.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316" y="1712450"/>
            <a:ext cx="216217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2290" y="3507852"/>
            <a:ext cx="1704854" cy="1307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7250" y="5045356"/>
            <a:ext cx="341947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7608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No4CyrTCYLi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No4CyrTCYLi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No4CyrTCYLi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No4CyrTCYLi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No4CyrTCYLig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No4CyrTCYLig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No4CyrTCYLig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No4CyrTCYLig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No4CyrTCYLig" pitchFamily="2" charset="0"/>
              </a:defRPr>
            </a:lvl9pPr>
          </a:lstStyle>
          <a:p>
            <a:endParaRPr lang="en-US" altLang="en-US"/>
          </a:p>
        </p:txBody>
      </p:sp>
      <p:sp>
        <p:nvSpPr>
          <p:cNvPr id="13325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No4CyrTCYLi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No4CyrTCYLi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No4CyrTCYLi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No4CyrTCYLi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No4CyrTCYLig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No4CyrTCYLig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No4CyrTCYLig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No4CyrTCYLig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No4CyrTCYLig" pitchFamily="2" charset="0"/>
              </a:defRPr>
            </a:lvl9pPr>
          </a:lstStyle>
          <a:p>
            <a:endParaRPr lang="en-US" altLang="en-US"/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429" y="512"/>
            <a:ext cx="933598" cy="1398963"/>
          </a:xfrm>
          <a:prstGeom prst="rect">
            <a:avLst/>
          </a:prstGeom>
        </p:spPr>
      </p:pic>
      <p:sp>
        <p:nvSpPr>
          <p:cNvPr id="21" name="Title 2"/>
          <p:cNvSpPr>
            <a:spLocks noGrp="1"/>
          </p:cNvSpPr>
          <p:nvPr>
            <p:ph type="title"/>
          </p:nvPr>
        </p:nvSpPr>
        <p:spPr>
          <a:xfrm>
            <a:off x="193013" y="320335"/>
            <a:ext cx="8396485" cy="656714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Eigen values and Eigen vectors continued... </a:t>
            </a:r>
            <a:endParaRPr lang="en-US" altLang="en-US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289446" y="896025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94129" y="1354239"/>
            <a:ext cx="904987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3013" y="1215319"/>
            <a:ext cx="879396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</a:pPr>
            <a:endParaRPr lang="en-US" sz="240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</a:pPr>
            <a:endParaRPr lang="en-US" sz="240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</a:pP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29673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.</a:t>
            </a:r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925" y="1527858"/>
            <a:ext cx="3098458" cy="2338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1997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No4CyrTCYLi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No4CyrTCYLi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No4CyrTCYLi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No4CyrTCYLi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No4CyrTCYLig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No4CyrTCYLig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No4CyrTCYLig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No4CyrTCYLig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No4CyrTCYLig" pitchFamily="2" charset="0"/>
              </a:defRPr>
            </a:lvl9pPr>
          </a:lstStyle>
          <a:p>
            <a:endParaRPr lang="en-US" altLang="en-US"/>
          </a:p>
        </p:txBody>
      </p:sp>
      <p:sp>
        <p:nvSpPr>
          <p:cNvPr id="13325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No4CyrTCYLi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No4CyrTCYLi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No4CyrTCYLi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No4CyrTCYLi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No4CyrTCYLig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No4CyrTCYLig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No4CyrTCYLig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No4CyrTCYLig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No4CyrTCYLig" pitchFamily="2" charset="0"/>
              </a:defRPr>
            </a:lvl9pPr>
          </a:lstStyle>
          <a:p>
            <a:endParaRPr lang="en-US" altLang="en-US"/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429" y="512"/>
            <a:ext cx="933598" cy="1398963"/>
          </a:xfrm>
          <a:prstGeom prst="rect">
            <a:avLst/>
          </a:prstGeom>
        </p:spPr>
      </p:pic>
      <p:sp>
        <p:nvSpPr>
          <p:cNvPr id="21" name="Title 2"/>
          <p:cNvSpPr>
            <a:spLocks noGrp="1"/>
          </p:cNvSpPr>
          <p:nvPr>
            <p:ph type="title"/>
          </p:nvPr>
        </p:nvSpPr>
        <p:spPr>
          <a:xfrm>
            <a:off x="193013" y="532435"/>
            <a:ext cx="8396485" cy="39354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Eigen values and Eigen vectors continued... </a:t>
            </a:r>
            <a:endParaRPr lang="en-US" altLang="en-US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289446" y="97704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93014" y="1079651"/>
            <a:ext cx="935439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sz="24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Problems:</a:t>
            </a:r>
          </a:p>
          <a:p>
            <a:pPr marL="457200" lvl="0" indent="-457200" algn="just">
              <a:lnSpc>
                <a:spcPct val="150000"/>
              </a:lnSpc>
              <a:buAutoNum type="arabicPeriod"/>
            </a:pPr>
            <a:r>
              <a:rPr lang="en-US" sz="24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 the Eigenvalue and the corresponding  Eigenvectors  of </a:t>
            </a:r>
          </a:p>
          <a:p>
            <a:pPr marL="457200" lvl="0" indent="-457200" algn="just">
              <a:lnSpc>
                <a:spcPct val="150000"/>
              </a:lnSpc>
            </a:pPr>
            <a:r>
              <a:rPr lang="en-US" sz="24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A=[1,-1,1;1,0,0;-1,1,-1].</a:t>
            </a:r>
          </a:p>
          <a:p>
            <a:pPr marL="457200" lvl="0" indent="-457200" algn="just">
              <a:lnSpc>
                <a:spcPct val="150000"/>
              </a:lnSpc>
              <a:buAutoNum type="arabicPeriod" startAt="2"/>
            </a:pPr>
            <a:r>
              <a:rPr lang="en-US" sz="24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 the Eigenvalue and the corresponding  Eigenvectors  of</a:t>
            </a:r>
          </a:p>
          <a:p>
            <a:pPr marL="457200" lvl="0" indent="-457200" algn="just">
              <a:lnSpc>
                <a:spcPct val="150000"/>
              </a:lnSpc>
            </a:pPr>
            <a:r>
              <a:rPr lang="en-US" sz="24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A=[1,3,1;4,1,3;2,1,3]</a:t>
            </a:r>
          </a:p>
          <a:p>
            <a:pPr marL="457200" indent="-457200" algn="just">
              <a:lnSpc>
                <a:spcPct val="150000"/>
              </a:lnSpc>
              <a:buAutoNum type="arabicPeriod" startAt="3"/>
            </a:pPr>
            <a:r>
              <a:rPr lang="en-US" sz="24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 the Eigenvalue and the corresponding  Eigenvectors  of</a:t>
            </a:r>
          </a:p>
          <a:p>
            <a:pPr marL="457200" indent="-457200" algn="just">
              <a:lnSpc>
                <a:spcPct val="150000"/>
              </a:lnSpc>
            </a:pPr>
            <a:r>
              <a:rPr lang="en-US" sz="24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A=[2,3,4;5,3,2;1,2,2]</a:t>
            </a:r>
          </a:p>
          <a:p>
            <a:pPr marL="457200" lvl="0" indent="-457200" algn="just">
              <a:lnSpc>
                <a:spcPct val="150000"/>
              </a:lnSpc>
            </a:pPr>
            <a:endParaRPr lang="en-US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29673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186242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7" y="398927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2">
            <a:extLst>
              <a:ext uri="{FF2B5EF4-FFF2-40B4-BE49-F238E27FC236}">
                <a16:creationId xmlns:a16="http://schemas.microsoft.com/office/drawing/2014/main" xmlns="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4BAC35B-0C86-48BD-81AE-8629CCB2734E}"/>
              </a:ext>
            </a:extLst>
          </p:cNvPr>
          <p:cNvSpPr/>
          <p:nvPr/>
        </p:nvSpPr>
        <p:spPr>
          <a:xfrm>
            <a:off x="5448168" y="3048715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1574443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285826" y="469890"/>
            <a:ext cx="91640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Eigen values and Eigen vectors.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285827" y="931555"/>
            <a:ext cx="7904054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85826" y="1040417"/>
            <a:ext cx="877749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Syntax</a:t>
            </a:r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lvl="0" indent="-342900" algn="just">
              <a:lnSpc>
                <a:spcPct val="150000"/>
              </a:lnSpc>
            </a:pPr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e=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eig</a:t>
            </a:r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(A)</a:t>
            </a:r>
          </a:p>
          <a:p>
            <a:pPr marL="342900" lvl="0" indent="-342900" algn="just">
              <a:lnSpc>
                <a:spcPct val="150000"/>
              </a:lnSpc>
            </a:pPr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[V,D]=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eig</a:t>
            </a:r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(A)</a:t>
            </a:r>
          </a:p>
          <a:p>
            <a:pPr marL="342900" lvl="0" indent="-342900" algn="just">
              <a:lnSpc>
                <a:spcPct val="150000"/>
              </a:lnSpc>
            </a:pPr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[V,D,W]=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eig</a:t>
            </a:r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(A)</a:t>
            </a:r>
          </a:p>
          <a:p>
            <a:pPr marL="342900" lvl="0" indent="-342900" algn="just">
              <a:lnSpc>
                <a:spcPct val="150000"/>
              </a:lnSpc>
            </a:pPr>
            <a:endParaRPr lang="en-US" sz="240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</a:pPr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e=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eig</a:t>
            </a:r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(A,B)</a:t>
            </a:r>
          </a:p>
          <a:p>
            <a:pPr marL="342900" lvl="0" indent="-342900" algn="just">
              <a:lnSpc>
                <a:spcPct val="150000"/>
              </a:lnSpc>
            </a:pPr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[V,D]=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eig</a:t>
            </a:r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(A,B)</a:t>
            </a:r>
          </a:p>
          <a:p>
            <a:pPr marL="342900" lvl="0" indent="-342900" algn="just">
              <a:lnSpc>
                <a:spcPct val="150000"/>
              </a:lnSpc>
            </a:pPr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[V,D,W]=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eig</a:t>
            </a:r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(A,B)</a:t>
            </a:r>
          </a:p>
          <a:p>
            <a:pPr marL="342900" lvl="0" indent="-342900" algn="just">
              <a:lnSpc>
                <a:spcPct val="150000"/>
              </a:lnSpc>
            </a:pP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486317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/>
          <p:cNvSpPr>
            <a:spLocks noGrp="1"/>
          </p:cNvSpPr>
          <p:nvPr>
            <p:ph type="title"/>
          </p:nvPr>
        </p:nvSpPr>
        <p:spPr>
          <a:xfrm>
            <a:off x="70452" y="391022"/>
            <a:ext cx="8229600" cy="531709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sz="24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Eigen values and Eigen vectors continued...</a:t>
            </a:r>
            <a:endParaRPr lang="en-AU" sz="27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475" y="223250"/>
            <a:ext cx="933598" cy="139896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07999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58711" y="1196493"/>
            <a:ext cx="89691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Description:</a:t>
            </a:r>
          </a:p>
          <a:p>
            <a:pPr marL="342900" indent="-342900">
              <a:lnSpc>
                <a:spcPct val="150000"/>
              </a:lnSpc>
            </a:pPr>
            <a:endParaRPr lang="en-US" sz="2400" b="1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2400" dirty="0" smtClean="0">
                <a:solidFill>
                  <a:srgbClr val="0000CC"/>
                </a:solidFill>
              </a:rPr>
              <a:t>e</a:t>
            </a:r>
            <a:r>
              <a:rPr lang="en-US" sz="2400" dirty="0" smtClean="0"/>
              <a:t>= </a:t>
            </a:r>
            <a:r>
              <a:rPr lang="en-US" sz="2400" dirty="0" err="1" smtClean="0"/>
              <a:t>eig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00CC"/>
                </a:solidFill>
              </a:rPr>
              <a:t>A</a:t>
            </a:r>
            <a:r>
              <a:rPr lang="en-US" sz="2400" dirty="0" smtClean="0"/>
              <a:t>) returns a column vector containing the eigenvalues of square matrix A.</a:t>
            </a:r>
          </a:p>
          <a:p>
            <a:pPr marL="342900" indent="-342900">
              <a:lnSpc>
                <a:spcPct val="150000"/>
              </a:lnSpc>
            </a:pPr>
            <a:r>
              <a:rPr lang="en-US" sz="2400" dirty="0" smtClean="0"/>
              <a:t>[</a:t>
            </a:r>
            <a:r>
              <a:rPr lang="en-US" sz="2400" dirty="0" smtClean="0">
                <a:solidFill>
                  <a:srgbClr val="0000CC"/>
                </a:solidFill>
              </a:rPr>
              <a:t>V</a:t>
            </a:r>
            <a:r>
              <a:rPr lang="en-US" sz="2400" dirty="0" smtClean="0"/>
              <a:t>,</a:t>
            </a:r>
            <a:r>
              <a:rPr lang="en-US" sz="2400" dirty="0" smtClean="0">
                <a:solidFill>
                  <a:srgbClr val="0000CC"/>
                </a:solidFill>
              </a:rPr>
              <a:t>D</a:t>
            </a:r>
            <a:r>
              <a:rPr lang="en-US" sz="2400" dirty="0" smtClean="0"/>
              <a:t>] = </a:t>
            </a:r>
            <a:r>
              <a:rPr lang="en-US" sz="2400" dirty="0" err="1" smtClean="0"/>
              <a:t>eig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00CC"/>
                </a:solidFill>
              </a:rPr>
              <a:t>A</a:t>
            </a:r>
            <a:r>
              <a:rPr lang="en-US" sz="2400" dirty="0" smtClean="0"/>
              <a:t>) returns diagonal matrix D of eigenvalues and matrix V whose columns are the corresponding right eigenvectors, so that </a:t>
            </a:r>
            <a:r>
              <a:rPr lang="en-US" sz="2400" dirty="0" smtClean="0">
                <a:solidFill>
                  <a:srgbClr val="0000CC"/>
                </a:solidFill>
              </a:rPr>
              <a:t>A</a:t>
            </a:r>
            <a:r>
              <a:rPr lang="en-US" sz="2400" dirty="0" smtClean="0"/>
              <a:t>*</a:t>
            </a:r>
            <a:r>
              <a:rPr lang="en-US" sz="2400" dirty="0" smtClean="0">
                <a:solidFill>
                  <a:srgbClr val="0000CC"/>
                </a:solidFill>
              </a:rPr>
              <a:t>V</a:t>
            </a:r>
            <a:r>
              <a:rPr lang="en-US" sz="2400" dirty="0" smtClean="0"/>
              <a:t> = </a:t>
            </a:r>
            <a:r>
              <a:rPr lang="en-US" sz="2400" dirty="0" smtClean="0">
                <a:solidFill>
                  <a:srgbClr val="0000CC"/>
                </a:solidFill>
              </a:rPr>
              <a:t>V</a:t>
            </a:r>
            <a:r>
              <a:rPr lang="en-US" sz="2400" dirty="0" smtClean="0"/>
              <a:t>*</a:t>
            </a:r>
            <a:r>
              <a:rPr lang="en-US" sz="2400" dirty="0" smtClean="0">
                <a:solidFill>
                  <a:srgbClr val="0000CC"/>
                </a:solidFill>
              </a:rPr>
              <a:t>D</a:t>
            </a:r>
            <a:r>
              <a:rPr lang="en-US" sz="2400" dirty="0" smtClean="0"/>
              <a:t>.</a:t>
            </a:r>
          </a:p>
          <a:p>
            <a:pPr marL="342900" indent="-342900">
              <a:lnSpc>
                <a:spcPct val="150000"/>
              </a:lnSpc>
            </a:pPr>
            <a:endParaRPr lang="en-US" sz="24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0588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667" y="365126"/>
            <a:ext cx="11018134" cy="607148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Eigen values and Eigen vectors continued...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920" y="1238491"/>
            <a:ext cx="10058400" cy="4803494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[</a:t>
            </a:r>
            <a:r>
              <a:rPr lang="en-US" sz="2400" dirty="0" smtClean="0">
                <a:solidFill>
                  <a:srgbClr val="0000CC"/>
                </a:solidFill>
              </a:rPr>
              <a:t>V</a:t>
            </a:r>
            <a:r>
              <a:rPr lang="en-US" sz="2400" dirty="0" smtClean="0"/>
              <a:t>,</a:t>
            </a:r>
            <a:r>
              <a:rPr lang="en-US" sz="2400" dirty="0" smtClean="0">
                <a:solidFill>
                  <a:srgbClr val="0000CC"/>
                </a:solidFill>
              </a:rPr>
              <a:t>D</a:t>
            </a:r>
            <a:r>
              <a:rPr lang="en-US" sz="2400" dirty="0" smtClean="0"/>
              <a:t>,</a:t>
            </a:r>
            <a:r>
              <a:rPr lang="en-US" sz="2400" dirty="0" smtClean="0">
                <a:solidFill>
                  <a:srgbClr val="0000CC"/>
                </a:solidFill>
              </a:rPr>
              <a:t>W</a:t>
            </a:r>
            <a:r>
              <a:rPr lang="en-US" sz="2400" dirty="0" smtClean="0"/>
              <a:t>] = </a:t>
            </a:r>
            <a:r>
              <a:rPr lang="en-US" sz="2400" dirty="0" err="1" smtClean="0"/>
              <a:t>eig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00CC"/>
                </a:solidFill>
              </a:rPr>
              <a:t>A</a:t>
            </a:r>
            <a:r>
              <a:rPr lang="en-US" sz="2400" dirty="0" smtClean="0"/>
              <a:t>) also returns full matrix W whose columns are the </a:t>
            </a:r>
          </a:p>
          <a:p>
            <a:pPr>
              <a:buNone/>
            </a:pPr>
            <a:r>
              <a:rPr lang="en-US" sz="2400" dirty="0" smtClean="0"/>
              <a:t>    corresponding left eigenvectors, so that </a:t>
            </a:r>
            <a:r>
              <a:rPr lang="en-US" sz="2400" dirty="0" smtClean="0">
                <a:solidFill>
                  <a:srgbClr val="0000CC"/>
                </a:solidFill>
              </a:rPr>
              <a:t>W'</a:t>
            </a:r>
            <a:r>
              <a:rPr lang="en-US" sz="2400" dirty="0" smtClean="0"/>
              <a:t>*</a:t>
            </a:r>
            <a:r>
              <a:rPr lang="en-US" sz="2400" dirty="0" smtClean="0">
                <a:solidFill>
                  <a:srgbClr val="0000CC"/>
                </a:solidFill>
              </a:rPr>
              <a:t>A</a:t>
            </a:r>
            <a:r>
              <a:rPr lang="en-US" sz="2400" dirty="0" smtClean="0"/>
              <a:t> = </a:t>
            </a:r>
            <a:r>
              <a:rPr lang="en-US" sz="2400" dirty="0" smtClean="0">
                <a:solidFill>
                  <a:srgbClr val="0000CC"/>
                </a:solidFill>
              </a:rPr>
              <a:t>D</a:t>
            </a:r>
            <a:r>
              <a:rPr lang="en-US" sz="2400" dirty="0" smtClean="0"/>
              <a:t>*</a:t>
            </a:r>
            <a:r>
              <a:rPr lang="en-US" sz="2400" dirty="0" smtClean="0">
                <a:solidFill>
                  <a:srgbClr val="0000CC"/>
                </a:solidFill>
              </a:rPr>
              <a:t>W'.</a:t>
            </a:r>
          </a:p>
          <a:p>
            <a:pPr>
              <a:buNone/>
            </a:pPr>
            <a:r>
              <a:rPr lang="en-US" sz="2400" dirty="0" smtClean="0"/>
              <a:t>   The eigenvalue problem is to determine the solution to the equation </a:t>
            </a:r>
            <a:r>
              <a:rPr lang="en-US" sz="2400" i="1" dirty="0" smtClean="0">
                <a:solidFill>
                  <a:srgbClr val="0000CC"/>
                </a:solidFill>
              </a:rPr>
              <a:t>Av</a:t>
            </a:r>
            <a:r>
              <a:rPr lang="en-US" sz="2400" dirty="0" smtClean="0"/>
              <a:t> = </a:t>
            </a:r>
            <a:r>
              <a:rPr lang="en-US" sz="2400" i="1" dirty="0" err="1" smtClean="0">
                <a:solidFill>
                  <a:srgbClr val="0000CC"/>
                </a:solidFill>
              </a:rPr>
              <a:t>λv</a:t>
            </a:r>
            <a:r>
              <a:rPr lang="en-US" sz="2400" dirty="0" smtClean="0"/>
              <a:t>, where </a:t>
            </a:r>
            <a:r>
              <a:rPr lang="en-US" sz="2400" i="1" dirty="0" smtClean="0">
                <a:solidFill>
                  <a:srgbClr val="0000CC"/>
                </a:solidFill>
              </a:rPr>
              <a:t>A</a:t>
            </a:r>
            <a:r>
              <a:rPr lang="en-US" sz="2400" dirty="0" smtClean="0"/>
              <a:t> is an n-by-n matrix, </a:t>
            </a:r>
            <a:r>
              <a:rPr lang="en-US" sz="2400" i="1" dirty="0" smtClean="0">
                <a:solidFill>
                  <a:srgbClr val="0000CC"/>
                </a:solidFill>
              </a:rPr>
              <a:t>v</a:t>
            </a:r>
            <a:r>
              <a:rPr lang="en-US" sz="2400" dirty="0" smtClean="0"/>
              <a:t> is a column vector of length </a:t>
            </a:r>
            <a:r>
              <a:rPr lang="en-US" sz="2400" dirty="0" smtClean="0">
                <a:solidFill>
                  <a:srgbClr val="0000CC"/>
                </a:solidFill>
              </a:rPr>
              <a:t>n</a:t>
            </a:r>
            <a:r>
              <a:rPr lang="en-US" sz="2400" dirty="0" smtClean="0"/>
              <a:t>, and </a:t>
            </a:r>
            <a:r>
              <a:rPr lang="en-US" sz="2400" i="1" dirty="0" smtClean="0">
                <a:solidFill>
                  <a:srgbClr val="0000CC"/>
                </a:solidFill>
              </a:rPr>
              <a:t>λ</a:t>
            </a:r>
            <a:r>
              <a:rPr lang="en-US" sz="2400" dirty="0" smtClean="0"/>
              <a:t> is a scalar.  </a:t>
            </a:r>
          </a:p>
          <a:p>
            <a:pPr>
              <a:buNone/>
            </a:pPr>
            <a:r>
              <a:rPr lang="en-US" sz="2400" dirty="0" smtClean="0"/>
              <a:t>   The values of </a:t>
            </a:r>
            <a:r>
              <a:rPr lang="en-US" sz="2400" i="1" dirty="0" smtClean="0">
                <a:solidFill>
                  <a:srgbClr val="0000CC"/>
                </a:solidFill>
              </a:rPr>
              <a:t>λ</a:t>
            </a:r>
            <a:r>
              <a:rPr lang="en-US" sz="2400" dirty="0" smtClean="0">
                <a:solidFill>
                  <a:srgbClr val="0000CC"/>
                </a:solidFill>
              </a:rPr>
              <a:t> </a:t>
            </a:r>
            <a:r>
              <a:rPr lang="en-US" sz="2400" dirty="0" smtClean="0"/>
              <a:t>that satisfy the equation are the eigenvalues. The corresponding values of </a:t>
            </a:r>
            <a:r>
              <a:rPr lang="en-US" sz="2400" i="1" dirty="0" smtClean="0">
                <a:solidFill>
                  <a:srgbClr val="0000CC"/>
                </a:solidFill>
              </a:rPr>
              <a:t>v</a:t>
            </a:r>
            <a:r>
              <a:rPr lang="en-US" sz="2400" dirty="0" smtClean="0"/>
              <a:t> that satisfy the equation are the right eigenvectors. The left eigenvectors, </a:t>
            </a:r>
            <a:r>
              <a:rPr lang="en-US" sz="2400" i="1" dirty="0" smtClean="0">
                <a:solidFill>
                  <a:srgbClr val="0000CC"/>
                </a:solidFill>
              </a:rPr>
              <a:t>w</a:t>
            </a:r>
            <a:r>
              <a:rPr lang="en-US" sz="2400" dirty="0" smtClean="0"/>
              <a:t>, satisfy the equation </a:t>
            </a:r>
            <a:r>
              <a:rPr lang="en-US" sz="2400" i="1" dirty="0" err="1" smtClean="0">
                <a:solidFill>
                  <a:srgbClr val="0000CC"/>
                </a:solidFill>
              </a:rPr>
              <a:t>w</a:t>
            </a:r>
            <a:r>
              <a:rPr lang="en-US" sz="2400" dirty="0" err="1" smtClean="0">
                <a:solidFill>
                  <a:srgbClr val="0000CC"/>
                </a:solidFill>
              </a:rPr>
              <a:t>’</a:t>
            </a:r>
            <a:r>
              <a:rPr lang="en-US" sz="2400" i="1" dirty="0" err="1" smtClean="0">
                <a:solidFill>
                  <a:srgbClr val="0000CC"/>
                </a:solidFill>
              </a:rPr>
              <a:t>A</a:t>
            </a:r>
            <a:r>
              <a:rPr lang="en-US" sz="2400" dirty="0" smtClean="0">
                <a:solidFill>
                  <a:srgbClr val="0000CC"/>
                </a:solidFill>
              </a:rPr>
              <a:t> </a:t>
            </a:r>
            <a:r>
              <a:rPr lang="en-US" sz="2400" dirty="0" smtClean="0"/>
              <a:t>= </a:t>
            </a:r>
            <a:r>
              <a:rPr lang="en-US" sz="2400" i="1" dirty="0" err="1" smtClean="0">
                <a:solidFill>
                  <a:srgbClr val="0000CC"/>
                </a:solidFill>
              </a:rPr>
              <a:t>λw</a:t>
            </a:r>
            <a:r>
              <a:rPr lang="en-US" sz="2400" dirty="0" smtClean="0">
                <a:solidFill>
                  <a:srgbClr val="0000CC"/>
                </a:solidFill>
              </a:rPr>
              <a:t>’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>
                <a:solidFill>
                  <a:srgbClr val="0000CC"/>
                </a:solidFill>
              </a:rPr>
              <a:t>e</a:t>
            </a:r>
            <a:r>
              <a:rPr lang="en-US" sz="2400" dirty="0" smtClean="0"/>
              <a:t> = </a:t>
            </a:r>
            <a:r>
              <a:rPr lang="en-US" sz="2400" dirty="0" err="1" smtClean="0"/>
              <a:t>eig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00CC"/>
                </a:solidFill>
              </a:rPr>
              <a:t>A</a:t>
            </a:r>
            <a:r>
              <a:rPr lang="en-US" sz="2400" dirty="0" smtClean="0"/>
              <a:t>,</a:t>
            </a:r>
            <a:r>
              <a:rPr lang="en-US" sz="2400" dirty="0" smtClean="0">
                <a:solidFill>
                  <a:srgbClr val="0000CC"/>
                </a:solidFill>
              </a:rPr>
              <a:t>B</a:t>
            </a:r>
            <a:r>
              <a:rPr lang="en-US" sz="2400" dirty="0" smtClean="0"/>
              <a:t>) returns a column vector containing the generalized eigenvalues of square matrices </a:t>
            </a:r>
            <a:r>
              <a:rPr lang="en-US" sz="2400" dirty="0" smtClean="0">
                <a:solidFill>
                  <a:srgbClr val="0000CC"/>
                </a:solidFill>
              </a:rPr>
              <a:t>A</a:t>
            </a:r>
            <a:r>
              <a:rPr lang="en-US" sz="2400" dirty="0" smtClean="0"/>
              <a:t> and</a:t>
            </a:r>
            <a:r>
              <a:rPr lang="en-US" sz="2400" dirty="0" smtClean="0">
                <a:solidFill>
                  <a:srgbClr val="0000CC"/>
                </a:solidFill>
              </a:rPr>
              <a:t> B.</a:t>
            </a:r>
          </a:p>
          <a:p>
            <a:pPr>
              <a:buNone/>
            </a:pPr>
            <a:r>
              <a:rPr lang="en-US" sz="2400" dirty="0" smtClean="0"/>
              <a:t>   [</a:t>
            </a:r>
            <a:r>
              <a:rPr lang="en-US" sz="2400" dirty="0" smtClean="0">
                <a:solidFill>
                  <a:srgbClr val="0000CC"/>
                </a:solidFill>
              </a:rPr>
              <a:t>V</a:t>
            </a:r>
            <a:r>
              <a:rPr lang="en-US" sz="2400" dirty="0" smtClean="0"/>
              <a:t>,</a:t>
            </a:r>
            <a:r>
              <a:rPr lang="en-US" sz="2400" dirty="0" smtClean="0">
                <a:solidFill>
                  <a:srgbClr val="0000CC"/>
                </a:solidFill>
              </a:rPr>
              <a:t>D</a:t>
            </a:r>
            <a:r>
              <a:rPr lang="en-US" sz="2400" dirty="0" smtClean="0"/>
              <a:t>] = </a:t>
            </a:r>
            <a:r>
              <a:rPr lang="en-US" sz="2400" dirty="0" err="1" smtClean="0"/>
              <a:t>eig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00CC"/>
                </a:solidFill>
              </a:rPr>
              <a:t>A</a:t>
            </a:r>
            <a:r>
              <a:rPr lang="en-US" sz="2400" dirty="0" smtClean="0"/>
              <a:t>,</a:t>
            </a:r>
            <a:r>
              <a:rPr lang="en-US" sz="2400" dirty="0" smtClean="0">
                <a:solidFill>
                  <a:srgbClr val="0000CC"/>
                </a:solidFill>
              </a:rPr>
              <a:t>B</a:t>
            </a:r>
            <a:r>
              <a:rPr lang="en-US" sz="2400" dirty="0" smtClean="0"/>
              <a:t>) returns diagonal matrix </a:t>
            </a:r>
            <a:r>
              <a:rPr lang="en-US" sz="2400" dirty="0" smtClean="0">
                <a:solidFill>
                  <a:srgbClr val="0000CC"/>
                </a:solidFill>
              </a:rPr>
              <a:t>D</a:t>
            </a:r>
            <a:r>
              <a:rPr lang="en-US" sz="2400" dirty="0" smtClean="0"/>
              <a:t> of generalized eigenvalues and full matrix V whose columns are the corresponding right eigenvectors, so that </a:t>
            </a:r>
            <a:r>
              <a:rPr lang="en-US" sz="2400" dirty="0" smtClean="0">
                <a:solidFill>
                  <a:srgbClr val="0000CC"/>
                </a:solidFill>
              </a:rPr>
              <a:t>A</a:t>
            </a:r>
            <a:r>
              <a:rPr lang="en-US" sz="2400" dirty="0" smtClean="0"/>
              <a:t>*</a:t>
            </a:r>
            <a:r>
              <a:rPr lang="en-US" sz="2400" dirty="0" smtClean="0">
                <a:solidFill>
                  <a:srgbClr val="0000CC"/>
                </a:solidFill>
              </a:rPr>
              <a:t>V</a:t>
            </a:r>
            <a:r>
              <a:rPr lang="en-US" sz="2400" dirty="0" smtClean="0"/>
              <a:t> = </a:t>
            </a:r>
            <a:r>
              <a:rPr lang="en-US" sz="2400" dirty="0" smtClean="0">
                <a:solidFill>
                  <a:srgbClr val="0000CC"/>
                </a:solidFill>
              </a:rPr>
              <a:t>B</a:t>
            </a:r>
            <a:r>
              <a:rPr lang="en-US" sz="2400" dirty="0" smtClean="0"/>
              <a:t>*</a:t>
            </a:r>
            <a:r>
              <a:rPr lang="en-US" sz="2400" dirty="0" smtClean="0">
                <a:solidFill>
                  <a:srgbClr val="0000CC"/>
                </a:solidFill>
              </a:rPr>
              <a:t>V</a:t>
            </a:r>
            <a:r>
              <a:rPr lang="en-US" sz="2400" dirty="0" smtClean="0"/>
              <a:t>*</a:t>
            </a:r>
            <a:r>
              <a:rPr lang="en-US" sz="2400" dirty="0" smtClean="0">
                <a:solidFill>
                  <a:srgbClr val="0000CC"/>
                </a:solidFill>
              </a:rPr>
              <a:t>D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400" dirty="0" smtClean="0">
              <a:solidFill>
                <a:srgbClr val="0000CC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937549"/>
            <a:ext cx="8346351" cy="3827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475" y="223250"/>
            <a:ext cx="933598" cy="13989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/>
          <p:cNvSpPr>
            <a:spLocks noGrp="1"/>
          </p:cNvSpPr>
          <p:nvPr>
            <p:ph type="title"/>
          </p:nvPr>
        </p:nvSpPr>
        <p:spPr>
          <a:xfrm>
            <a:off x="99702" y="223250"/>
            <a:ext cx="8100647" cy="744117"/>
          </a:xfrm>
        </p:spPr>
        <p:txBody>
          <a:bodyPr>
            <a:normAutofit fontScale="90000"/>
          </a:bodyPr>
          <a:lstStyle/>
          <a:p>
            <a:r>
              <a:rPr lang="sv-SE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br>
              <a:rPr lang="sv-SE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sv-SE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sv-SE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sv-SE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sv-SE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Eigen values and Eigen vectors continued... </a:t>
            </a:r>
            <a:r>
              <a:rPr lang="sv-SE" sz="27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sv-SE" sz="27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sv-SE" sz="27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sv-SE" sz="27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altLang="en-US" sz="27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475" y="223250"/>
            <a:ext cx="933598" cy="139896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99702" y="1013806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99405" y="1411942"/>
            <a:ext cx="8944595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9404" y="1400536"/>
            <a:ext cx="96853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smtClean="0"/>
              <a:t>[V,D,W] = </a:t>
            </a:r>
            <a:r>
              <a:rPr lang="en-US" sz="2400" dirty="0" err="1" smtClean="0"/>
              <a:t>eig</a:t>
            </a:r>
            <a:r>
              <a:rPr lang="en-US" sz="2400" dirty="0" smtClean="0"/>
              <a:t>(A,B) also returns full matrix W whose columns are the   </a:t>
            </a:r>
          </a:p>
          <a:p>
            <a:r>
              <a:rPr lang="en-US" sz="2400" dirty="0" smtClean="0"/>
              <a:t>   corresponding left eigenvectors, so that </a:t>
            </a:r>
            <a:r>
              <a:rPr lang="en-US" sz="2400" dirty="0" smtClean="0">
                <a:solidFill>
                  <a:srgbClr val="0000CC"/>
                </a:solidFill>
              </a:rPr>
              <a:t>W</a:t>
            </a:r>
            <a:r>
              <a:rPr lang="en-US" sz="2400" dirty="0" smtClean="0"/>
              <a:t>'*</a:t>
            </a:r>
            <a:r>
              <a:rPr lang="en-US" sz="2400" dirty="0" smtClean="0">
                <a:solidFill>
                  <a:srgbClr val="0000CC"/>
                </a:solidFill>
              </a:rPr>
              <a:t>A</a:t>
            </a:r>
            <a:r>
              <a:rPr lang="en-US" sz="2400" dirty="0" smtClean="0"/>
              <a:t> = </a:t>
            </a:r>
            <a:r>
              <a:rPr lang="en-US" sz="2400" dirty="0" smtClean="0">
                <a:solidFill>
                  <a:srgbClr val="0000CC"/>
                </a:solidFill>
              </a:rPr>
              <a:t>D</a:t>
            </a:r>
            <a:r>
              <a:rPr lang="en-US" sz="2400" dirty="0" smtClean="0"/>
              <a:t>*</a:t>
            </a:r>
            <a:r>
              <a:rPr lang="en-US" sz="2400" dirty="0" smtClean="0">
                <a:solidFill>
                  <a:srgbClr val="0000CC"/>
                </a:solidFill>
              </a:rPr>
              <a:t>W</a:t>
            </a:r>
            <a:r>
              <a:rPr lang="en-US" sz="2400" dirty="0" smtClean="0"/>
              <a:t>'*</a:t>
            </a:r>
            <a:r>
              <a:rPr lang="en-US" sz="2400" dirty="0" smtClean="0">
                <a:solidFill>
                  <a:srgbClr val="0000CC"/>
                </a:solidFill>
              </a:rPr>
              <a:t>B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The generalized eigenvalue problem is to determine the solution to  </a:t>
            </a:r>
          </a:p>
          <a:p>
            <a:r>
              <a:rPr lang="en-US" sz="2400" dirty="0" smtClean="0"/>
              <a:t>  the equation </a:t>
            </a:r>
            <a:r>
              <a:rPr lang="en-US" sz="2400" i="1" dirty="0" smtClean="0">
                <a:solidFill>
                  <a:srgbClr val="0000CC"/>
                </a:solidFill>
              </a:rPr>
              <a:t>Av</a:t>
            </a:r>
            <a:r>
              <a:rPr lang="en-US" sz="2400" dirty="0" smtClean="0"/>
              <a:t> =</a:t>
            </a:r>
            <a:r>
              <a:rPr lang="en-US" sz="2400" dirty="0" smtClean="0">
                <a:solidFill>
                  <a:srgbClr val="0000CC"/>
                </a:solidFill>
              </a:rPr>
              <a:t> </a:t>
            </a:r>
            <a:r>
              <a:rPr lang="en-US" sz="2400" i="1" dirty="0" err="1" smtClean="0">
                <a:solidFill>
                  <a:srgbClr val="0000CC"/>
                </a:solidFill>
              </a:rPr>
              <a:t>λBv</a:t>
            </a:r>
            <a:r>
              <a:rPr lang="en-US" sz="2400" dirty="0" smtClean="0"/>
              <a:t>, where</a:t>
            </a:r>
            <a:r>
              <a:rPr lang="en-US" sz="2400" dirty="0" smtClean="0">
                <a:solidFill>
                  <a:srgbClr val="0000CC"/>
                </a:solidFill>
              </a:rPr>
              <a:t> </a:t>
            </a:r>
            <a:r>
              <a:rPr lang="en-US" sz="2400" i="1" dirty="0" smtClean="0">
                <a:solidFill>
                  <a:srgbClr val="0000CC"/>
                </a:solidFill>
              </a:rPr>
              <a:t>A</a:t>
            </a:r>
            <a:r>
              <a:rPr lang="en-US" sz="2400" dirty="0" smtClean="0"/>
              <a:t> and </a:t>
            </a:r>
            <a:r>
              <a:rPr lang="en-US" sz="2400" i="1" dirty="0" smtClean="0">
                <a:solidFill>
                  <a:srgbClr val="0000CC"/>
                </a:solidFill>
              </a:rPr>
              <a:t>B</a:t>
            </a:r>
            <a:r>
              <a:rPr lang="en-US" sz="2400" dirty="0" smtClean="0"/>
              <a:t> are n-by-n matrices, </a:t>
            </a:r>
            <a:r>
              <a:rPr lang="en-US" sz="2400" i="1" dirty="0" smtClean="0">
                <a:solidFill>
                  <a:srgbClr val="0000CC"/>
                </a:solidFill>
              </a:rPr>
              <a:t>v</a:t>
            </a:r>
            <a:r>
              <a:rPr lang="en-US" sz="2400" dirty="0" smtClean="0"/>
              <a:t> is a  </a:t>
            </a:r>
          </a:p>
          <a:p>
            <a:r>
              <a:rPr lang="en-US" sz="2400" dirty="0" smtClean="0"/>
              <a:t>  column vector of length </a:t>
            </a:r>
            <a:r>
              <a:rPr lang="en-US" sz="2400" dirty="0" smtClean="0">
                <a:solidFill>
                  <a:srgbClr val="0000CC"/>
                </a:solidFill>
              </a:rPr>
              <a:t>n</a:t>
            </a:r>
            <a:r>
              <a:rPr lang="en-US" sz="2400" dirty="0" smtClean="0"/>
              <a:t>, and </a:t>
            </a:r>
            <a:r>
              <a:rPr lang="en-US" sz="2400" i="1" dirty="0" smtClean="0">
                <a:solidFill>
                  <a:srgbClr val="0000CC"/>
                </a:solidFill>
              </a:rPr>
              <a:t>λ</a:t>
            </a:r>
            <a:r>
              <a:rPr lang="en-US" sz="2400" dirty="0" smtClean="0"/>
              <a:t> is a scalar. </a:t>
            </a:r>
          </a:p>
          <a:p>
            <a:r>
              <a:rPr lang="en-US" sz="2400" dirty="0" smtClean="0"/>
              <a:t>  The values of </a:t>
            </a:r>
            <a:r>
              <a:rPr lang="en-US" sz="2400" i="1" dirty="0" smtClean="0">
                <a:solidFill>
                  <a:srgbClr val="0000CC"/>
                </a:solidFill>
              </a:rPr>
              <a:t>λ</a:t>
            </a:r>
            <a:r>
              <a:rPr lang="en-US" sz="2400" dirty="0" smtClean="0"/>
              <a:t> that satisfy the equation are the generalized eigenvalues.  </a:t>
            </a:r>
          </a:p>
          <a:p>
            <a:r>
              <a:rPr lang="en-US" sz="2400" dirty="0" smtClean="0"/>
              <a:t>  The corresponding  values of</a:t>
            </a:r>
            <a:r>
              <a:rPr lang="en-US" sz="2400" dirty="0" smtClean="0">
                <a:solidFill>
                  <a:srgbClr val="0000CC"/>
                </a:solidFill>
              </a:rPr>
              <a:t> </a:t>
            </a:r>
            <a:r>
              <a:rPr lang="en-US" sz="2400" i="1" dirty="0" smtClean="0">
                <a:solidFill>
                  <a:srgbClr val="0000CC"/>
                </a:solidFill>
              </a:rPr>
              <a:t>v</a:t>
            </a:r>
            <a:r>
              <a:rPr lang="en-US" sz="2400" dirty="0" smtClean="0">
                <a:solidFill>
                  <a:srgbClr val="0000CC"/>
                </a:solidFill>
              </a:rPr>
              <a:t> </a:t>
            </a:r>
            <a:r>
              <a:rPr lang="en-US" sz="2400" dirty="0" smtClean="0"/>
              <a:t>are the generalized right eigenvectors. </a:t>
            </a:r>
          </a:p>
          <a:p>
            <a:r>
              <a:rPr lang="en-US" sz="2400" dirty="0" smtClean="0"/>
              <a:t>  The left eigenvectors,</a:t>
            </a:r>
            <a:r>
              <a:rPr lang="en-US" sz="2400" dirty="0" smtClean="0">
                <a:solidFill>
                  <a:srgbClr val="0000CC"/>
                </a:solidFill>
              </a:rPr>
              <a:t> </a:t>
            </a:r>
            <a:r>
              <a:rPr lang="en-US" sz="2400" i="1" dirty="0" smtClean="0">
                <a:solidFill>
                  <a:srgbClr val="0000CC"/>
                </a:solidFill>
              </a:rPr>
              <a:t>w</a:t>
            </a:r>
            <a:r>
              <a:rPr lang="en-US" sz="2400" dirty="0" smtClean="0"/>
              <a:t>, satisfy the equation </a:t>
            </a:r>
            <a:r>
              <a:rPr lang="en-US" sz="2400" i="1" dirty="0" err="1" smtClean="0">
                <a:solidFill>
                  <a:srgbClr val="0000CC"/>
                </a:solidFill>
              </a:rPr>
              <a:t>w</a:t>
            </a:r>
            <a:r>
              <a:rPr lang="en-US" sz="2400" dirty="0" err="1" smtClean="0">
                <a:solidFill>
                  <a:srgbClr val="0000CC"/>
                </a:solidFill>
              </a:rPr>
              <a:t>’</a:t>
            </a:r>
            <a:r>
              <a:rPr lang="en-US" sz="2400" i="1" dirty="0" err="1" smtClean="0">
                <a:solidFill>
                  <a:srgbClr val="0000CC"/>
                </a:solidFill>
              </a:rPr>
              <a:t>A</a:t>
            </a:r>
            <a:r>
              <a:rPr lang="en-US" sz="2400" dirty="0" smtClean="0"/>
              <a:t> =</a:t>
            </a:r>
            <a:r>
              <a:rPr lang="en-US" sz="2400" dirty="0" smtClean="0">
                <a:solidFill>
                  <a:srgbClr val="0000CC"/>
                </a:solidFill>
              </a:rPr>
              <a:t> </a:t>
            </a:r>
            <a:r>
              <a:rPr lang="en-US" sz="2400" i="1" dirty="0" err="1" smtClean="0">
                <a:solidFill>
                  <a:srgbClr val="0000CC"/>
                </a:solidFill>
              </a:rPr>
              <a:t>λw</a:t>
            </a:r>
            <a:r>
              <a:rPr lang="en-US" sz="2400" dirty="0" err="1" smtClean="0">
                <a:solidFill>
                  <a:srgbClr val="0000CC"/>
                </a:solidFill>
              </a:rPr>
              <a:t>’</a:t>
            </a:r>
            <a:r>
              <a:rPr lang="en-US" sz="2400" i="1" dirty="0" err="1" smtClean="0">
                <a:solidFill>
                  <a:srgbClr val="0000CC"/>
                </a:solidFill>
              </a:rPr>
              <a:t>B</a:t>
            </a:r>
            <a:r>
              <a:rPr lang="en-US" sz="2400" dirty="0" smtClean="0"/>
              <a:t>.</a:t>
            </a:r>
          </a:p>
          <a:p>
            <a:pPr lvl="0">
              <a:lnSpc>
                <a:spcPct val="150000"/>
              </a:lnSpc>
            </a:pP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11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/>
          <p:cNvSpPr>
            <a:spLocks noGrp="1"/>
          </p:cNvSpPr>
          <p:nvPr>
            <p:ph type="title"/>
          </p:nvPr>
        </p:nvSpPr>
        <p:spPr>
          <a:xfrm>
            <a:off x="215153" y="335448"/>
            <a:ext cx="8100647" cy="587283"/>
          </a:xfrm>
        </p:spPr>
        <p:txBody>
          <a:bodyPr>
            <a:normAutofit fontScale="90000"/>
          </a:bodyPr>
          <a:lstStyle/>
          <a:p>
            <a:r>
              <a:rPr lang="sv-SE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br>
              <a:rPr lang="sv-SE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sv-SE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sv-SE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sv-SE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sv-SE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Eigen values and Eigen vectors continued... </a:t>
            </a:r>
            <a:r>
              <a:rPr lang="sv-SE" sz="24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sv-SE" sz="24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sv-SE" sz="27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sv-SE" sz="27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sv-SE" sz="27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sv-SE" sz="27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altLang="en-US" sz="27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475" y="223250"/>
            <a:ext cx="933598" cy="139896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138896" y="902825"/>
            <a:ext cx="8387884" cy="19509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66218" y="1099595"/>
            <a:ext cx="9321535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 the eigenvalues and the corresponding eigenvectors of the matrix  A= [1,1,3;1,5,1;3,1,1].</a:t>
            </a:r>
          </a:p>
          <a:p>
            <a:pPr marL="457200" indent="-457200">
              <a:lnSpc>
                <a:spcPct val="150000"/>
              </a:lnSpc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&gt;&gt; </a:t>
            </a:r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A=[1,1,3;1,5,1;3,1,1]</a:t>
            </a:r>
          </a:p>
          <a:p>
            <a:pPr marL="457200" indent="-457200">
              <a:lnSpc>
                <a:spcPct val="150000"/>
              </a:lnSpc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&gt;&gt; </a:t>
            </a:r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e=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eig</a:t>
            </a:r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(A)</a:t>
            </a:r>
          </a:p>
          <a:p>
            <a:pPr marL="457200" indent="-457200">
              <a:lnSpc>
                <a:spcPct val="150000"/>
              </a:lnSpc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168" y="2863107"/>
            <a:ext cx="2095500" cy="1627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1846" y="5079960"/>
            <a:ext cx="122872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09495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/>
          <p:cNvSpPr>
            <a:spLocks noGrp="1"/>
          </p:cNvSpPr>
          <p:nvPr>
            <p:ph type="title"/>
          </p:nvPr>
        </p:nvSpPr>
        <p:spPr>
          <a:xfrm>
            <a:off x="265753" y="234825"/>
            <a:ext cx="8100647" cy="744117"/>
          </a:xfrm>
        </p:spPr>
        <p:txBody>
          <a:bodyPr>
            <a:normAutofit fontScale="90000"/>
          </a:bodyPr>
          <a:lstStyle/>
          <a:p>
            <a:r>
              <a:rPr lang="sv-SE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br>
              <a:rPr lang="sv-SE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sv-SE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sv-SE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Eigen values and Eigen vectors continued... </a:t>
            </a:r>
            <a:r>
              <a:rPr lang="sv-SE" sz="28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sv-SE" sz="28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sv-SE" sz="27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sv-SE" sz="27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altLang="en-US" sz="27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475" y="223250"/>
            <a:ext cx="933598" cy="139896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8648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99405" y="1411942"/>
            <a:ext cx="8944595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3657" y="1030942"/>
            <a:ext cx="8287990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 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</a:t>
            </a:r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(A)</a:t>
            </a:r>
          </a:p>
          <a:p>
            <a:pPr marL="342900" indent="-342900" algn="just">
              <a:lnSpc>
                <a:spcPct val="150000"/>
              </a:lnSpc>
            </a:pPr>
            <a:endParaRPr lang="en-US" sz="240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</a:pPr>
            <a:endParaRPr lang="en-US" sz="240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 prod(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eig</a:t>
            </a:r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(A))</a:t>
            </a:r>
          </a:p>
          <a:p>
            <a:pPr marL="342900" indent="-342900" algn="just">
              <a:lnSpc>
                <a:spcPct val="150000"/>
              </a:lnSpc>
            </a:pPr>
            <a:endParaRPr lang="en-US" sz="240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</a:pPr>
            <a:endParaRPr lang="en-US" sz="240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Therefore,  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</a:t>
            </a:r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(A)=prod(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eig</a:t>
            </a:r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(A))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 sum(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eig</a:t>
            </a:r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(A))</a:t>
            </a:r>
          </a:p>
          <a:p>
            <a:pPr marL="342900" indent="-342900" algn="just">
              <a:lnSpc>
                <a:spcPct val="150000"/>
              </a:lnSpc>
            </a:pPr>
            <a:endParaRPr lang="en-US" sz="240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</a:pPr>
            <a:endParaRPr lang="en-US" sz="240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</a:pPr>
            <a:endParaRPr lang="en-US" sz="2400" b="1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</a:pPr>
            <a:endParaRPr lang="en-US" sz="240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</a:pP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555" y="1609364"/>
            <a:ext cx="1145350" cy="913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4869" y="3315724"/>
            <a:ext cx="1797390" cy="1221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3620" y="5590572"/>
            <a:ext cx="1295099" cy="101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18529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/>
          <p:cNvSpPr>
            <a:spLocks noGrp="1"/>
          </p:cNvSpPr>
          <p:nvPr>
            <p:ph type="title"/>
          </p:nvPr>
        </p:nvSpPr>
        <p:spPr>
          <a:xfrm>
            <a:off x="70452" y="391022"/>
            <a:ext cx="8229600" cy="531709"/>
          </a:xfrm>
        </p:spPr>
        <p:txBody>
          <a:bodyPr>
            <a:normAutofit fontScale="90000"/>
          </a:bodyPr>
          <a:lstStyle/>
          <a:p>
            <a:pPr>
              <a:spcBef>
                <a:spcPts val="600"/>
              </a:spcBef>
              <a:defRPr/>
            </a:pPr>
            <a:r>
              <a:rPr lang="en-US" sz="24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Eigen values and Eigen vectors continued... </a:t>
            </a:r>
            <a:r>
              <a:rPr lang="sv-SE" sz="24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sv-SE" sz="24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AU" sz="27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475" y="223250"/>
            <a:ext cx="933598" cy="139896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871653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58711" y="1196493"/>
            <a:ext cx="896918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 trace(A)</a:t>
            </a:r>
          </a:p>
          <a:p>
            <a:pPr marL="342900" indent="-342900">
              <a:lnSpc>
                <a:spcPct val="150000"/>
              </a:lnSpc>
            </a:pPr>
            <a:endParaRPr lang="en-US" sz="240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sz="240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Therefore, sum(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eig</a:t>
            </a:r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(A))=trace(A)</a:t>
            </a:r>
          </a:p>
          <a:p>
            <a:pPr marL="342900" indent="-342900">
              <a:lnSpc>
                <a:spcPct val="150000"/>
              </a:lnSpc>
            </a:pPr>
            <a:endParaRPr lang="en-US" sz="240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sz="240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5746" y="1967696"/>
            <a:ext cx="1295099" cy="101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16437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/>
          <p:cNvSpPr>
            <a:spLocks noGrp="1"/>
          </p:cNvSpPr>
          <p:nvPr>
            <p:ph type="title"/>
          </p:nvPr>
        </p:nvSpPr>
        <p:spPr>
          <a:xfrm>
            <a:off x="70452" y="428262"/>
            <a:ext cx="8229600" cy="590309"/>
          </a:xfrm>
        </p:spPr>
        <p:txBody>
          <a:bodyPr>
            <a:normAutofit fontScale="90000"/>
          </a:bodyPr>
          <a:lstStyle/>
          <a:p>
            <a:pPr>
              <a:spcBef>
                <a:spcPts val="600"/>
              </a:spcBef>
              <a:defRPr/>
            </a:pPr>
            <a:r>
              <a:rPr lang="en-AU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AU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AU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8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Eigen values and Eigen vectors continued... </a:t>
            </a:r>
            <a:r>
              <a:rPr lang="sv-SE" sz="28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sv-SE" sz="28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AU" sz="27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475" y="223250"/>
            <a:ext cx="933598" cy="139896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07999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58711" y="1196493"/>
            <a:ext cx="89691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Finding Eigenvectors of the matrix A:</a:t>
            </a:r>
          </a:p>
          <a:p>
            <a:pPr marL="342900" indent="-342900">
              <a:lnSpc>
                <a:spcPct val="150000"/>
              </a:lnSpc>
            </a:pPr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 [V,D]=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eig</a:t>
            </a:r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(A)</a:t>
            </a:r>
          </a:p>
          <a:p>
            <a:pPr marL="342900" indent="-342900">
              <a:lnSpc>
                <a:spcPct val="150000"/>
              </a:lnSpc>
            </a:pPr>
            <a:endParaRPr lang="en-US" sz="240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sz="240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7" y="4508097"/>
            <a:ext cx="3558732" cy="1939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5513" y="2519966"/>
            <a:ext cx="3681292" cy="1843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75591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8030</TotalTime>
  <Words>320</Words>
  <Application>Microsoft Office PowerPoint</Application>
  <PresentationFormat>Custom</PresentationFormat>
  <Paragraphs>129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 Eigen values and Eigen vectors continued...</vt:lpstr>
      <vt:lpstr> Eigen values and Eigen vectors continued...</vt:lpstr>
      <vt:lpstr>      Eigen values and Eigen vectors continued...   </vt:lpstr>
      <vt:lpstr>     Eigen values and Eigen vectors continued...    </vt:lpstr>
      <vt:lpstr>    Eigen values and Eigen vectors continued...   </vt:lpstr>
      <vt:lpstr>Eigen values and Eigen vectors continued...  </vt:lpstr>
      <vt:lpstr>     Eigen values and Eigen vectors continued...  </vt:lpstr>
      <vt:lpstr>Eigen values and Eigen vectors continued... </vt:lpstr>
      <vt:lpstr>Eigen values and Eigen vectors continued... </vt:lpstr>
      <vt:lpstr> Eigen values and Eigen vectors continued...   </vt:lpstr>
      <vt:lpstr>   Eigen values and Eigen vectors continued... </vt:lpstr>
      <vt:lpstr>Eigen values and Eigen vectors continued... </vt:lpstr>
      <vt:lpstr>Eigen values and Eigen vectors continued... 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Prahallad Nith</dc:creator>
  <cp:lastModifiedBy>ACER</cp:lastModifiedBy>
  <cp:revision>792</cp:revision>
  <dcterms:created xsi:type="dcterms:W3CDTF">2019-05-30T23:14:36Z</dcterms:created>
  <dcterms:modified xsi:type="dcterms:W3CDTF">2022-02-08T16:54:02Z</dcterms:modified>
</cp:coreProperties>
</file>