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15" r:id="rId2"/>
    <p:sldId id="417" r:id="rId3"/>
    <p:sldId id="555" r:id="rId4"/>
    <p:sldId id="556" r:id="rId5"/>
    <p:sldId id="557" r:id="rId6"/>
    <p:sldId id="558" r:id="rId7"/>
    <p:sldId id="499" r:id="rId8"/>
    <p:sldId id="567" r:id="rId9"/>
    <p:sldId id="568" r:id="rId10"/>
    <p:sldId id="5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94107"/>
    <a:srgbClr val="FF3300"/>
    <a:srgbClr val="DFA267"/>
    <a:srgbClr val="FEDC32"/>
    <a:srgbClr val="F4B350"/>
    <a:srgbClr val="FDBA53"/>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p:scale>
          <a:sx n="95" d="100"/>
          <a:sy n="95" d="100"/>
        </p:scale>
        <p:origin x="-78" y="1068"/>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200016-E20F-478B-8D45-1F300C6493DA}" type="datetimeFigureOut">
              <a:rPr lang="en-US" smtClean="0"/>
              <a:pPr/>
              <a:t>4/5/2022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8A639-4C6A-4154-A760-CE1CDC50D164}" type="slidenum">
              <a:rPr lang="en-US" smtClean="0"/>
              <a:pPr/>
              <a:t>‹#›</a:t>
            </a:fld>
            <a:endParaRPr lang="en-US"/>
          </a:p>
        </p:txBody>
      </p:sp>
    </p:spTree>
    <p:extLst>
      <p:ext uri="{BB962C8B-B14F-4D97-AF65-F5344CB8AC3E}">
        <p14:creationId xmlns:p14="http://schemas.microsoft.com/office/powerpoint/2010/main" val="389648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7DF93E-677D-48F6-8B5A-46E43F2C154F}"/>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5" name="Footer Placeholder 4">
            <a:extLst>
              <a:ext uri="{FF2B5EF4-FFF2-40B4-BE49-F238E27FC236}">
                <a16:creationId xmlns:a16="http://schemas.microsoft.com/office/drawing/2014/main"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091F3-2079-48AC-A58B-4C729775D003}"/>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5" name="Footer Placeholder 4">
            <a:extLst>
              <a:ext uri="{FF2B5EF4-FFF2-40B4-BE49-F238E27FC236}">
                <a16:creationId xmlns:a16="http://schemas.microsoft.com/office/drawing/2014/main"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44BC1C-22DF-43AD-B4A1-B55EB4C01F8A}"/>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5" name="Footer Placeholder 4">
            <a:extLst>
              <a:ext uri="{FF2B5EF4-FFF2-40B4-BE49-F238E27FC236}">
                <a16:creationId xmlns:a16="http://schemas.microsoft.com/office/drawing/2014/main"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CF7A95-22EE-4F22-AEDA-C190D2F87D01}"/>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5" name="Footer Placeholder 4">
            <a:extLst>
              <a:ext uri="{FF2B5EF4-FFF2-40B4-BE49-F238E27FC236}">
                <a16:creationId xmlns:a16="http://schemas.microsoft.com/office/drawing/2014/main"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9D4037-319B-46C2-9889-B7EE91425689}"/>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6" name="Footer Placeholder 5">
            <a:extLst>
              <a:ext uri="{FF2B5EF4-FFF2-40B4-BE49-F238E27FC236}">
                <a16:creationId xmlns:a16="http://schemas.microsoft.com/office/drawing/2014/main"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2FE0-EADD-43E3-B191-7F6FEA9C81E6}"/>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8" name="Footer Placeholder 7">
            <a:extLst>
              <a:ext uri="{FF2B5EF4-FFF2-40B4-BE49-F238E27FC236}">
                <a16:creationId xmlns:a16="http://schemas.microsoft.com/office/drawing/2014/main"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4E3B9-7089-4D8E-9F92-ED9350E73E40}"/>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3" name="Footer Placeholder 2">
            <a:extLst>
              <a:ext uri="{FF2B5EF4-FFF2-40B4-BE49-F238E27FC236}">
                <a16:creationId xmlns:a16="http://schemas.microsoft.com/office/drawing/2014/main"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1144FC-DE55-4C66-B467-EE320664508C}"/>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6" name="Footer Placeholder 5">
            <a:extLst>
              <a:ext uri="{FF2B5EF4-FFF2-40B4-BE49-F238E27FC236}">
                <a16:creationId xmlns:a16="http://schemas.microsoft.com/office/drawing/2014/main"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17E0BD-405F-407D-AAE8-84A2C67291BD}"/>
              </a:ext>
            </a:extLst>
          </p:cNvPr>
          <p:cNvSpPr>
            <a:spLocks noGrp="1"/>
          </p:cNvSpPr>
          <p:nvPr>
            <p:ph type="dt" sz="half" idx="10"/>
          </p:nvPr>
        </p:nvSpPr>
        <p:spPr/>
        <p:txBody>
          <a:bodyPr/>
          <a:lstStyle/>
          <a:p>
            <a:fld id="{C0697723-E498-4D64-BBB6-490ED1364AC9}" type="datetimeFigureOut">
              <a:rPr lang="en-IN" smtClean="0"/>
              <a:pPr/>
              <a:t>05-04-2022</a:t>
            </a:fld>
            <a:endParaRPr lang="en-IN"/>
          </a:p>
        </p:txBody>
      </p:sp>
      <p:sp>
        <p:nvSpPr>
          <p:cNvPr id="6" name="Footer Placeholder 5">
            <a:extLst>
              <a:ext uri="{FF2B5EF4-FFF2-40B4-BE49-F238E27FC236}">
                <a16:creationId xmlns:a16="http://schemas.microsoft.com/office/drawing/2014/main"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05-04-2022</a:t>
            </a:fld>
            <a:endParaRPr lang="en-IN"/>
          </a:p>
        </p:txBody>
      </p:sp>
      <p:sp>
        <p:nvSpPr>
          <p:cNvPr id="5" name="Footer Placeholder 4">
            <a:extLst>
              <a:ext uri="{FF2B5EF4-FFF2-40B4-BE49-F238E27FC236}">
                <a16:creationId xmlns:a16="http://schemas.microsoft.com/office/drawing/2014/main"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550097" y="1606241"/>
            <a:ext cx="7497214" cy="1200329"/>
          </a:xfrm>
          <a:prstGeom prst="rect">
            <a:avLst/>
          </a:prstGeom>
        </p:spPr>
        <p:txBody>
          <a:bodyPr wrap="square">
            <a:spAutoFit/>
          </a:bodyPr>
          <a:lstStyle/>
          <a:p>
            <a:r>
              <a:rPr lang="en-US" sz="3600" dirty="0">
                <a:solidFill>
                  <a:srgbClr val="C00000"/>
                </a:solidFill>
              </a:rPr>
              <a:t>ENGINEERING MATHEMATICS-I</a:t>
            </a:r>
          </a:p>
          <a:p>
            <a:r>
              <a:rPr lang="en-US" sz="3600" dirty="0">
                <a:solidFill>
                  <a:srgbClr val="C00000"/>
                </a:solidFill>
              </a:rPr>
              <a:t>MATLAB</a:t>
            </a:r>
          </a:p>
        </p:txBody>
      </p:sp>
      <p:sp>
        <p:nvSpPr>
          <p:cNvPr id="15" name="Rectangle 14">
            <a:extLst>
              <a:ext uri="{FF2B5EF4-FFF2-40B4-BE49-F238E27FC236}">
                <a16:creationId xmlns:a16="http://schemas.microsoft.com/office/drawing/2014/main" id="{743662B4-0C28-4203-AEB1-4CC1644B8226}"/>
              </a:ext>
            </a:extLst>
          </p:cNvPr>
          <p:cNvSpPr/>
          <p:nvPr/>
        </p:nvSpPr>
        <p:spPr>
          <a:xfrm>
            <a:off x="4425383" y="3365351"/>
            <a:ext cx="7497214" cy="461665"/>
          </a:xfrm>
          <a:prstGeom prst="rect">
            <a:avLst/>
          </a:prstGeom>
        </p:spPr>
        <p:txBody>
          <a:bodyPr wrap="square">
            <a:spAutoFit/>
          </a:bodyPr>
          <a:lstStyle/>
          <a:p>
            <a:r>
              <a:rPr lang="en-US" sz="2400" dirty="0">
                <a:solidFill>
                  <a:srgbClr val="002060"/>
                </a:solidFill>
              </a:rPr>
              <a:t>  Department of Science and Humanities</a:t>
            </a:r>
            <a:endParaRPr lang="en-IN" sz="2400" dirty="0">
              <a:solidFill>
                <a:srgbClr val="002060"/>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666005" y="2941024"/>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60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35733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7" y="398927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606241"/>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3048715"/>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Tree>
    <p:extLst>
      <p:ext uri="{BB962C8B-B14F-4D97-AF65-F5344CB8AC3E}">
        <p14:creationId xmlns:p14="http://schemas.microsoft.com/office/powerpoint/2010/main" val="1574443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285826" y="469890"/>
            <a:ext cx="9164027" cy="461665"/>
          </a:xfrm>
          <a:prstGeom prst="rect">
            <a:avLst/>
          </a:prstGeom>
        </p:spPr>
        <p:txBody>
          <a:bodyPr wrap="square">
            <a:spAutoFit/>
          </a:bodyPr>
          <a:lstStyle/>
          <a:p>
            <a:r>
              <a:rPr lang="en-US" altLang="en-US" sz="2400" dirty="0">
                <a:solidFill>
                  <a:srgbClr val="C00000"/>
                </a:solidFill>
                <a:latin typeface="Calibri" panose="020F0502020204030204" pitchFamily="34" charset="0"/>
                <a:cs typeface="Calibri" panose="020F0502020204030204" pitchFamily="34" charset="0"/>
              </a:rPr>
              <a:t>Grams- Schmidt in 9  Lines of MATLAB.</a:t>
            </a:r>
            <a:endParaRPr lang="en-US" sz="2400" dirty="0">
              <a:solidFill>
                <a:srgbClr val="C00000"/>
              </a:solidFill>
              <a:latin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285827" y="931555"/>
            <a:ext cx="7904054"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2" name="TextBox 1"/>
          <p:cNvSpPr txBox="1"/>
          <p:nvPr/>
        </p:nvSpPr>
        <p:spPr>
          <a:xfrm>
            <a:off x="285826" y="1040417"/>
            <a:ext cx="8777492" cy="4524315"/>
          </a:xfrm>
          <a:prstGeom prst="rect">
            <a:avLst/>
          </a:prstGeom>
          <a:noFill/>
        </p:spPr>
        <p:txBody>
          <a:bodyPr wrap="square" rtlCol="0">
            <a:spAutoFit/>
          </a:bodyPr>
          <a:lstStyle/>
          <a:p>
            <a:pPr lvl="0" algn="just">
              <a:lnSpc>
                <a:spcPct val="150000"/>
              </a:lnSpc>
            </a:pPr>
            <a:r>
              <a:rPr lang="en-US" sz="2400" dirty="0">
                <a:solidFill>
                  <a:srgbClr val="002060"/>
                </a:solidFill>
                <a:latin typeface="Calibri" panose="020F0502020204030204" pitchFamily="34" charset="0"/>
                <a:cs typeface="Calibri" panose="020F0502020204030204" pitchFamily="34" charset="0"/>
              </a:rPr>
              <a:t>The Gram-Schmidt algorithm starts with n independent vectors a1,….,an (the columns of A). It produces n orthonormal vectors q1,…,qn (the columns of Q). To find qj, start with aj and subtract off its projections onto the previous q’s and then divide by the length of that vector v to produce a unit vector.</a:t>
            </a:r>
          </a:p>
          <a:p>
            <a:pPr lvl="0" algn="just">
              <a:lnSpc>
                <a:spcPct val="150000"/>
              </a:lnSpc>
            </a:pPr>
            <a:r>
              <a:rPr lang="en-US" sz="2400" dirty="0">
                <a:solidFill>
                  <a:srgbClr val="002060"/>
                </a:solidFill>
                <a:latin typeface="Calibri" panose="020F0502020204030204" pitchFamily="34" charset="0"/>
                <a:cs typeface="Calibri" panose="020F0502020204030204" pitchFamily="34" charset="0"/>
              </a:rPr>
              <a:t>The inner products (qi )T aj =0 when </a:t>
            </a:r>
            <a:r>
              <a:rPr lang="en-US" sz="2400" dirty="0" err="1">
                <a:solidFill>
                  <a:srgbClr val="002060"/>
                </a:solidFill>
                <a:latin typeface="Calibri" panose="020F0502020204030204" pitchFamily="34" charset="0"/>
                <a:cs typeface="Calibri" panose="020F0502020204030204" pitchFamily="34" charset="0"/>
              </a:rPr>
              <a:t>i</a:t>
            </a:r>
            <a:r>
              <a:rPr lang="en-US" sz="2400" dirty="0">
                <a:solidFill>
                  <a:srgbClr val="002060"/>
                </a:solidFill>
                <a:latin typeface="Calibri" panose="020F0502020204030204" pitchFamily="34" charset="0"/>
                <a:cs typeface="Calibri" panose="020F0502020204030204" pitchFamily="34" charset="0"/>
              </a:rPr>
              <a:t> is larger than j (later q’s are orthogonal to earlier a’s, that is the point of the algorithm).</a:t>
            </a:r>
          </a:p>
          <a:p>
            <a:pPr marL="342900" lvl="0" indent="-342900" algn="just">
              <a:lnSpc>
                <a:spcPct val="150000"/>
              </a:lnSpc>
            </a:pPr>
            <a:endParaRPr lang="en-US" sz="24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63179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70452" y="0"/>
            <a:ext cx="8229600" cy="833377"/>
          </a:xfrm>
        </p:spPr>
        <p:txBody>
          <a:bodyPr>
            <a:normAutofit fontScale="90000"/>
          </a:bodyPr>
          <a:lstStyle/>
          <a:p>
            <a:pPr>
              <a:spcBef>
                <a:spcPts val="600"/>
              </a:spcBef>
              <a:defRPr/>
            </a:pPr>
            <a:br>
              <a:rPr lang="en-AU" sz="2400" dirty="0">
                <a:solidFill>
                  <a:srgbClr val="C00000"/>
                </a:solidFill>
                <a:latin typeface="Calibri" panose="020F0502020204030204" pitchFamily="34" charset="0"/>
                <a:cs typeface="Calibri" panose="020F0502020204030204" pitchFamily="34" charset="0"/>
              </a:rPr>
            </a:br>
            <a:r>
              <a:rPr lang="en-US" altLang="en-US" sz="2400" dirty="0">
                <a:solidFill>
                  <a:srgbClr val="C00000"/>
                </a:solidFill>
                <a:latin typeface="Calibri" panose="020F0502020204030204" pitchFamily="34" charset="0"/>
                <a:cs typeface="Calibri" panose="020F0502020204030204" pitchFamily="34" charset="0"/>
              </a:rPr>
              <a:t>Grams- Schmidt in 9  Lines of MATLAB. </a:t>
            </a:r>
            <a:br>
              <a:rPr lang="en-US" altLang="en-US" sz="2400" dirty="0">
                <a:solidFill>
                  <a:srgbClr val="C00000"/>
                </a:solidFill>
                <a:latin typeface="Calibri" panose="020F0502020204030204" pitchFamily="34" charset="0"/>
                <a:cs typeface="Calibri" panose="020F0502020204030204" pitchFamily="34" charset="0"/>
              </a:rPr>
            </a:br>
            <a:endParaRPr lang="en-AU"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59386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6770" y="509287"/>
            <a:ext cx="9031129" cy="6278908"/>
          </a:xfrm>
          <a:prstGeom prst="rect">
            <a:avLst/>
          </a:prstGeom>
        </p:spPr>
        <p:txBody>
          <a:bodyPr wrap="square">
            <a:spAutoFit/>
          </a:bodyPr>
          <a:lstStyle/>
          <a:p>
            <a:pPr algn="just">
              <a:lnSpc>
                <a:spcPct val="150000"/>
              </a:lnSpc>
            </a:pPr>
            <a:r>
              <a:rPr lang="en-US" sz="2400" dirty="0">
                <a:solidFill>
                  <a:srgbClr val="002060"/>
                </a:solidFill>
                <a:latin typeface="Calibri" panose="020F0502020204030204" pitchFamily="34" charset="0"/>
                <a:cs typeface="Calibri" panose="020F0502020204030204" pitchFamily="34" charset="0"/>
              </a:rPr>
              <a:t>Here is a 9-line MATLAB code to build Q and R from A. Start with [</a:t>
            </a:r>
            <a:r>
              <a:rPr lang="en-US" sz="2400" dirty="0" err="1">
                <a:solidFill>
                  <a:srgbClr val="002060"/>
                </a:solidFill>
                <a:latin typeface="Calibri" panose="020F0502020204030204" pitchFamily="34" charset="0"/>
                <a:cs typeface="Calibri" panose="020F0502020204030204" pitchFamily="34" charset="0"/>
              </a:rPr>
              <a:t>m,n</a:t>
            </a:r>
            <a:r>
              <a:rPr lang="en-US" sz="2400" dirty="0">
                <a:solidFill>
                  <a:srgbClr val="002060"/>
                </a:solidFill>
                <a:latin typeface="Calibri" panose="020F0502020204030204" pitchFamily="34" charset="0"/>
                <a:cs typeface="Calibri" panose="020F0502020204030204" pitchFamily="34" charset="0"/>
              </a:rPr>
              <a:t>]=size(A); Q=zeros(</a:t>
            </a:r>
            <a:r>
              <a:rPr lang="en-US" sz="2400" dirty="0" err="1">
                <a:solidFill>
                  <a:srgbClr val="002060"/>
                </a:solidFill>
                <a:latin typeface="Calibri" panose="020F0502020204030204" pitchFamily="34" charset="0"/>
                <a:cs typeface="Calibri" panose="020F0502020204030204" pitchFamily="34" charset="0"/>
              </a:rPr>
              <a:t>m,n</a:t>
            </a:r>
            <a:r>
              <a:rPr lang="en-US" sz="2400" dirty="0">
                <a:solidFill>
                  <a:srgbClr val="002060"/>
                </a:solidFill>
                <a:latin typeface="Calibri" panose="020F0502020204030204" pitchFamily="34" charset="0"/>
                <a:cs typeface="Calibri" panose="020F0502020204030204" pitchFamily="34" charset="0"/>
              </a:rPr>
              <a:t>); R=zeros(</a:t>
            </a:r>
            <a:r>
              <a:rPr lang="en-US" sz="2400" dirty="0" err="1">
                <a:solidFill>
                  <a:srgbClr val="002060"/>
                </a:solidFill>
                <a:latin typeface="Calibri" panose="020F0502020204030204" pitchFamily="34" charset="0"/>
                <a:cs typeface="Calibri" panose="020F0502020204030204" pitchFamily="34" charset="0"/>
              </a:rPr>
              <a:t>n,n</a:t>
            </a:r>
            <a:r>
              <a:rPr lang="en-US" sz="2400" dirty="0">
                <a:solidFill>
                  <a:srgbClr val="002060"/>
                </a:solidFill>
                <a:latin typeface="Calibri" panose="020F0502020204030204" pitchFamily="34" charset="0"/>
                <a:cs typeface="Calibri" panose="020F0502020204030204" pitchFamily="34" charset="0"/>
              </a:rPr>
              <a:t>);to get the shapes correct.</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for j=1:n                                        % Grams-Schmidt </a:t>
            </a:r>
            <a:r>
              <a:rPr lang="en-US" sz="2400" dirty="0" err="1">
                <a:solidFill>
                  <a:srgbClr val="002060"/>
                </a:solidFill>
                <a:latin typeface="Calibri" panose="020F0502020204030204" pitchFamily="34" charset="0"/>
                <a:cs typeface="Calibri" panose="020F0502020204030204" pitchFamily="34" charset="0"/>
              </a:rPr>
              <a:t>orthogonalization</a:t>
            </a:r>
            <a:endParaRPr lang="en-US" sz="2400" dirty="0">
              <a:solidFill>
                <a:srgbClr val="002060"/>
              </a:solidFill>
              <a:latin typeface="Calibri" panose="020F0502020204030204" pitchFamily="34" charset="0"/>
              <a:cs typeface="Calibri" panose="020F0502020204030204" pitchFamily="34" charset="0"/>
            </a:endParaRP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v=A(: , j);                                       % v begins as column j of A</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for </a:t>
            </a:r>
            <a:r>
              <a:rPr lang="en-US" sz="2400" dirty="0" err="1">
                <a:solidFill>
                  <a:srgbClr val="002060"/>
                </a:solidFill>
                <a:latin typeface="Calibri" panose="020F0502020204030204" pitchFamily="34" charset="0"/>
                <a:cs typeface="Calibri" panose="020F0502020204030204" pitchFamily="34" charset="0"/>
              </a:rPr>
              <a:t>i</a:t>
            </a:r>
            <a:r>
              <a:rPr lang="en-US" sz="2400" dirty="0">
                <a:solidFill>
                  <a:srgbClr val="002060"/>
                </a:solidFill>
                <a:latin typeface="Calibri" panose="020F0502020204030204" pitchFamily="34" charset="0"/>
                <a:cs typeface="Calibri" panose="020F0502020204030204" pitchFamily="34" charset="0"/>
              </a:rPr>
              <a:t>=1:j-1</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R(</a:t>
            </a:r>
            <a:r>
              <a:rPr lang="en-US" sz="2400" dirty="0" err="1">
                <a:solidFill>
                  <a:srgbClr val="002060"/>
                </a:solidFill>
                <a:latin typeface="Calibri" panose="020F0502020204030204" pitchFamily="34" charset="0"/>
                <a:cs typeface="Calibri" panose="020F0502020204030204" pitchFamily="34" charset="0"/>
              </a:rPr>
              <a:t>i,j</a:t>
            </a:r>
            <a:r>
              <a:rPr lang="en-US" sz="2400" dirty="0">
                <a:solidFill>
                  <a:srgbClr val="002060"/>
                </a:solidFill>
                <a:latin typeface="Calibri" panose="020F0502020204030204" pitchFamily="34" charset="0"/>
                <a:cs typeface="Calibri" panose="020F0502020204030204" pitchFamily="34" charset="0"/>
              </a:rPr>
              <a:t>)=Q(:,</a:t>
            </a:r>
            <a:r>
              <a:rPr lang="en-US" sz="2400" dirty="0" err="1">
                <a:solidFill>
                  <a:srgbClr val="002060"/>
                </a:solidFill>
                <a:latin typeface="Calibri" panose="020F0502020204030204" pitchFamily="34" charset="0"/>
                <a:cs typeface="Calibri" panose="020F0502020204030204" pitchFamily="34" charset="0"/>
              </a:rPr>
              <a:t>i</a:t>
            </a:r>
            <a:r>
              <a:rPr lang="en-US" sz="2400" dirty="0">
                <a:solidFill>
                  <a:srgbClr val="002060"/>
                </a:solidFill>
                <a:latin typeface="Calibri" panose="020F0502020204030204" pitchFamily="34" charset="0"/>
                <a:cs typeface="Calibri" panose="020F0502020204030204" pitchFamily="34" charset="0"/>
              </a:rPr>
              <a:t>)’*A(:,j);                  % modify A(:,j) to v for more accuracy</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v=v-R(</a:t>
            </a:r>
            <a:r>
              <a:rPr lang="en-US" sz="2400" dirty="0" err="1">
                <a:solidFill>
                  <a:srgbClr val="002060"/>
                </a:solidFill>
                <a:latin typeface="Calibri" panose="020F0502020204030204" pitchFamily="34" charset="0"/>
                <a:cs typeface="Calibri" panose="020F0502020204030204" pitchFamily="34" charset="0"/>
              </a:rPr>
              <a:t>i,j</a:t>
            </a:r>
            <a:r>
              <a:rPr lang="en-US" sz="2400" dirty="0">
                <a:solidFill>
                  <a:srgbClr val="002060"/>
                </a:solidFill>
                <a:latin typeface="Calibri" panose="020F0502020204030204" pitchFamily="34" charset="0"/>
                <a:cs typeface="Calibri" panose="020F0502020204030204" pitchFamily="34" charset="0"/>
              </a:rPr>
              <a:t>)*Q(:,</a:t>
            </a:r>
            <a:r>
              <a:rPr lang="en-US" sz="2400" dirty="0" err="1">
                <a:solidFill>
                  <a:srgbClr val="002060"/>
                </a:solidFill>
                <a:latin typeface="Calibri" panose="020F0502020204030204" pitchFamily="34" charset="0"/>
                <a:cs typeface="Calibri" panose="020F0502020204030204" pitchFamily="34" charset="0"/>
              </a:rPr>
              <a:t>i</a:t>
            </a:r>
            <a:r>
              <a:rPr lang="en-US" sz="2400" dirty="0">
                <a:solidFill>
                  <a:srgbClr val="002060"/>
                </a:solidFill>
                <a:latin typeface="Calibri" panose="020F0502020204030204" pitchFamily="34" charset="0"/>
                <a:cs typeface="Calibri" panose="020F0502020204030204" pitchFamily="34" charset="0"/>
              </a:rPr>
              <a:t>);                      % subtract the projection</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end                                       % v is now perpendicular to all of q1,…qj-1</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R(</a:t>
            </a:r>
            <a:r>
              <a:rPr lang="en-US" sz="2400" dirty="0" err="1">
                <a:solidFill>
                  <a:srgbClr val="002060"/>
                </a:solidFill>
                <a:latin typeface="Calibri" panose="020F0502020204030204" pitchFamily="34" charset="0"/>
                <a:cs typeface="Calibri" panose="020F0502020204030204" pitchFamily="34" charset="0"/>
              </a:rPr>
              <a:t>j,j</a:t>
            </a:r>
            <a:r>
              <a:rPr lang="en-US" sz="2400" dirty="0">
                <a:solidFill>
                  <a:srgbClr val="002060"/>
                </a:solidFill>
                <a:latin typeface="Calibri" panose="020F0502020204030204" pitchFamily="34" charset="0"/>
                <a:cs typeface="Calibri" panose="020F0502020204030204" pitchFamily="34" charset="0"/>
              </a:rPr>
              <a:t>)=norm(v);</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Q(:,j)=v/R(</a:t>
            </a:r>
            <a:r>
              <a:rPr lang="en-US" sz="2400" dirty="0" err="1">
                <a:solidFill>
                  <a:srgbClr val="002060"/>
                </a:solidFill>
                <a:latin typeface="Calibri" panose="020F0502020204030204" pitchFamily="34" charset="0"/>
                <a:cs typeface="Calibri" panose="020F0502020204030204" pitchFamily="34" charset="0"/>
              </a:rPr>
              <a:t>j,j</a:t>
            </a:r>
            <a:r>
              <a:rPr lang="en-US" sz="2400" dirty="0">
                <a:solidFill>
                  <a:srgbClr val="002060"/>
                </a:solidFill>
                <a:latin typeface="Calibri" panose="020F0502020204030204" pitchFamily="34" charset="0"/>
                <a:cs typeface="Calibri" panose="020F0502020204030204" pitchFamily="34" charset="0"/>
              </a:rPr>
              <a:t>);                    % normalize v to be the next unit vector qj</a:t>
            </a:r>
          </a:p>
          <a:p>
            <a:pPr algn="just">
              <a:lnSpc>
                <a:spcPct val="150000"/>
              </a:lnSpc>
            </a:pPr>
            <a:r>
              <a:rPr lang="en-US" sz="2400" dirty="0">
                <a:solidFill>
                  <a:srgbClr val="002060"/>
                </a:solidFill>
                <a:latin typeface="Calibri" panose="020F0502020204030204" pitchFamily="34" charset="0"/>
                <a:cs typeface="Calibri" panose="020F0502020204030204" pitchFamily="34" charset="0"/>
              </a:rPr>
              <a:t>&gt;&gt; end</a:t>
            </a:r>
          </a:p>
        </p:txBody>
      </p:sp>
      <p:pic>
        <p:nvPicPr>
          <p:cNvPr id="6" name="Picture 2"/>
          <p:cNvPicPr>
            <a:picLocks noChangeAspect="1" noChangeArrowheads="1"/>
          </p:cNvPicPr>
          <p:nvPr/>
        </p:nvPicPr>
        <p:blipFill>
          <a:blip r:embed="rId3" cstate="print"/>
          <a:srcRect/>
          <a:stretch>
            <a:fillRect/>
          </a:stretch>
        </p:blipFill>
        <p:spPr bwMode="auto">
          <a:xfrm>
            <a:off x="7173109" y="3950704"/>
            <a:ext cx="1781175" cy="438150"/>
          </a:xfrm>
          <a:prstGeom prst="rect">
            <a:avLst/>
          </a:prstGeom>
          <a:noFill/>
          <a:ln w="9525">
            <a:noFill/>
            <a:miter lim="800000"/>
            <a:headEnd/>
            <a:tailEnd/>
          </a:ln>
        </p:spPr>
      </p:pic>
    </p:spTree>
    <p:extLst>
      <p:ext uri="{BB962C8B-B14F-4D97-AF65-F5344CB8AC3E}">
        <p14:creationId xmlns:p14="http://schemas.microsoft.com/office/powerpoint/2010/main" val="120588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199405" y="358588"/>
            <a:ext cx="8100647" cy="613685"/>
          </a:xfrm>
        </p:spPr>
        <p:txBody>
          <a:bodyPr>
            <a:normAutofit/>
          </a:bodyPr>
          <a:lstStyle/>
          <a:p>
            <a:r>
              <a:rPr lang="en-US" altLang="en-US" sz="2400" dirty="0">
                <a:solidFill>
                  <a:srgbClr val="C00000"/>
                </a:solidFill>
                <a:latin typeface="Calibri" panose="020F0502020204030204" pitchFamily="34" charset="0"/>
                <a:cs typeface="Calibri" panose="020F0502020204030204" pitchFamily="34" charset="0"/>
              </a:rPr>
              <a:t>Grams- Schmidt </a:t>
            </a:r>
            <a:r>
              <a:rPr lang="en-US" altLang="en-US" sz="2400" dirty="0" err="1">
                <a:solidFill>
                  <a:srgbClr val="C00000"/>
                </a:solidFill>
                <a:latin typeface="Calibri" panose="020F0502020204030204" pitchFamily="34" charset="0"/>
                <a:cs typeface="Calibri" panose="020F0502020204030204" pitchFamily="34" charset="0"/>
              </a:rPr>
              <a:t>Orthogonalization</a:t>
            </a:r>
            <a:r>
              <a:rPr lang="en-US" altLang="en-US" sz="2400" dirty="0">
                <a:solidFill>
                  <a:srgbClr val="C00000"/>
                </a:solidFill>
                <a:latin typeface="Calibri" panose="020F0502020204030204" pitchFamily="34" charset="0"/>
                <a:cs typeface="Calibri" panose="020F0502020204030204" pitchFamily="34" charset="0"/>
              </a:rPr>
              <a:t> process continued..</a:t>
            </a:r>
            <a:endParaRPr lang="en-US" altLang="en-US"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88391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9405" y="972274"/>
            <a:ext cx="8944595" cy="6001643"/>
          </a:xfrm>
          <a:prstGeom prst="rect">
            <a:avLst/>
          </a:prstGeom>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Example: </a:t>
            </a:r>
          </a:p>
          <a:p>
            <a:r>
              <a:rPr lang="en-US" sz="2400" dirty="0">
                <a:solidFill>
                  <a:srgbClr val="C00000"/>
                </a:solidFill>
                <a:latin typeface="Calibri" panose="020F0502020204030204" pitchFamily="34" charset="0"/>
                <a:cs typeface="Calibri" panose="020F0502020204030204" pitchFamily="34" charset="0"/>
              </a:rPr>
              <a:t> Apply the Gram-Schmidt process to the vectors (1,0,1), (1,0,0) and (2,1,0) to produce a set of Orthonormal  vectors. </a:t>
            </a:r>
          </a:p>
          <a:p>
            <a:r>
              <a:rPr lang="pt-BR" sz="2400" dirty="0"/>
              <a:t>&gt;&gt; A=[1,1,2;0,0,1;1,0,0]</a:t>
            </a:r>
          </a:p>
          <a:p>
            <a:r>
              <a:rPr lang="pt-BR" sz="2400" dirty="0"/>
              <a:t>&gt;&gt; Q=zeros(3)</a:t>
            </a:r>
          </a:p>
          <a:p>
            <a:r>
              <a:rPr lang="pt-BR" sz="2400" dirty="0"/>
              <a:t>&gt;&gt; R=zeros(3)</a:t>
            </a:r>
          </a:p>
          <a:p>
            <a:r>
              <a:rPr lang="pt-BR" sz="2400" dirty="0"/>
              <a:t>&gt;&gt; for j=1:3 </a:t>
            </a:r>
          </a:p>
          <a:p>
            <a:r>
              <a:rPr lang="pt-BR" sz="2400" dirty="0"/>
              <a:t>&gt;&gt; v=A(: , j)</a:t>
            </a:r>
          </a:p>
          <a:p>
            <a:r>
              <a:rPr lang="pt-BR" sz="2400" dirty="0"/>
              <a:t>&gt;&gt; for i=1:j-1</a:t>
            </a:r>
          </a:p>
          <a:p>
            <a:r>
              <a:rPr lang="pt-BR" sz="2400" dirty="0"/>
              <a:t>&gt;&gt; R(i,j)=Q(:,i)'*A(:,j) </a:t>
            </a:r>
          </a:p>
          <a:p>
            <a:r>
              <a:rPr lang="pt-BR" sz="2400" dirty="0"/>
              <a:t>&gt;&gt; v=v-R(i,j)*Q(:,i) </a:t>
            </a:r>
          </a:p>
          <a:p>
            <a:r>
              <a:rPr lang="pt-BR" sz="2400" dirty="0"/>
              <a:t>&gt;&gt; end </a:t>
            </a:r>
          </a:p>
          <a:p>
            <a:r>
              <a:rPr lang="pt-BR" sz="2400" dirty="0"/>
              <a:t>&gt;&gt; R(j,j)=norm(v)</a:t>
            </a:r>
          </a:p>
          <a:p>
            <a:r>
              <a:rPr lang="pt-BR" sz="2400" dirty="0"/>
              <a:t>&gt;&gt; Q(:,j)=v/R(j,j) </a:t>
            </a:r>
          </a:p>
          <a:p>
            <a:r>
              <a:rPr lang="pt-BR" sz="2400" dirty="0"/>
              <a:t>&gt;&gt; end </a:t>
            </a:r>
          </a:p>
          <a:p>
            <a:endParaRPr lang="en-US" sz="2400" dirty="0">
              <a:solidFill>
                <a:srgbClr val="C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5920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99702" y="231495"/>
            <a:ext cx="8100647" cy="370389"/>
          </a:xfrm>
        </p:spPr>
        <p:txBody>
          <a:bodyPr>
            <a:normAutofit fontScale="90000"/>
          </a:bodyPr>
          <a:lstStyle/>
          <a:p>
            <a:r>
              <a:rPr lang="sv-SE" sz="2400" dirty="0">
                <a:solidFill>
                  <a:srgbClr val="C00000"/>
                </a:solidFill>
                <a:latin typeface="Calibri" panose="020F0502020204030204" pitchFamily="34" charset="0"/>
                <a:cs typeface="Calibri" panose="020F0502020204030204" pitchFamily="34" charset="0"/>
              </a:rPr>
              <a:t>  </a:t>
            </a:r>
            <a:br>
              <a:rPr lang="sv-SE" sz="2400" dirty="0">
                <a:solidFill>
                  <a:srgbClr val="C00000"/>
                </a:solidFill>
                <a:latin typeface="Calibri" panose="020F0502020204030204" pitchFamily="34" charset="0"/>
                <a:cs typeface="Calibri" panose="020F0502020204030204" pitchFamily="34" charset="0"/>
              </a:rPr>
            </a:br>
            <a:br>
              <a:rPr lang="sv-SE" sz="2400" dirty="0">
                <a:solidFill>
                  <a:srgbClr val="C00000"/>
                </a:solidFill>
                <a:latin typeface="Calibri" panose="020F0502020204030204" pitchFamily="34" charset="0"/>
                <a:cs typeface="Calibri" panose="020F0502020204030204" pitchFamily="34" charset="0"/>
              </a:rPr>
            </a:br>
            <a:br>
              <a:rPr lang="sv-SE" sz="2400" dirty="0">
                <a:solidFill>
                  <a:srgbClr val="C00000"/>
                </a:solidFill>
                <a:latin typeface="Calibri" panose="020F0502020204030204" pitchFamily="34" charset="0"/>
                <a:cs typeface="Calibri" panose="020F0502020204030204" pitchFamily="34" charset="0"/>
              </a:rPr>
            </a:br>
            <a:r>
              <a:rPr lang="en-US" altLang="en-US" sz="2800" dirty="0">
                <a:solidFill>
                  <a:srgbClr val="C00000"/>
                </a:solidFill>
                <a:latin typeface="Calibri" panose="020F0502020204030204" pitchFamily="34" charset="0"/>
                <a:cs typeface="Calibri" panose="020F0502020204030204" pitchFamily="34" charset="0"/>
              </a:rPr>
              <a:t>Grams- Schmidt </a:t>
            </a:r>
            <a:r>
              <a:rPr lang="en-US" altLang="en-US" sz="2800" dirty="0" err="1">
                <a:solidFill>
                  <a:srgbClr val="C00000"/>
                </a:solidFill>
                <a:latin typeface="Calibri" panose="020F0502020204030204" pitchFamily="34" charset="0"/>
                <a:cs typeface="Calibri" panose="020F0502020204030204" pitchFamily="34" charset="0"/>
              </a:rPr>
              <a:t>Orthogonalization</a:t>
            </a:r>
            <a:r>
              <a:rPr lang="en-US" altLang="en-US" sz="2800" dirty="0">
                <a:solidFill>
                  <a:srgbClr val="C00000"/>
                </a:solidFill>
                <a:latin typeface="Calibri" panose="020F0502020204030204" pitchFamily="34" charset="0"/>
                <a:cs typeface="Calibri" panose="020F0502020204030204" pitchFamily="34" charset="0"/>
              </a:rPr>
              <a:t> process continued..</a:t>
            </a:r>
            <a:br>
              <a:rPr lang="sv-SE" sz="2700" dirty="0">
                <a:solidFill>
                  <a:srgbClr val="C00000"/>
                </a:solidFill>
                <a:latin typeface="Calibri" panose="020F0502020204030204" pitchFamily="34" charset="0"/>
                <a:cs typeface="Calibri" panose="020F0502020204030204" pitchFamily="34" charset="0"/>
              </a:rPr>
            </a:br>
            <a:endParaRPr lang="en-US" altLang="en-US"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932783"/>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99405" y="1411942"/>
            <a:ext cx="8944595" cy="589072"/>
          </a:xfrm>
          <a:prstGeom prst="rect">
            <a:avLst/>
          </a:prstGeom>
        </p:spPr>
        <p:txBody>
          <a:bodyPr wrap="square">
            <a:spAutoFit/>
          </a:bodyPr>
          <a:lstStyle/>
          <a:p>
            <a:pPr marL="342900" indent="-342900">
              <a:lnSpc>
                <a:spcPct val="150000"/>
              </a:lnSpc>
              <a:buFont typeface="Wingdings" panose="05000000000000000000" pitchFamily="2" charset="2"/>
              <a:buChar char="Ø"/>
            </a:pPr>
            <a:endParaRPr lang="en-US" sz="2400" dirty="0">
              <a:solidFill>
                <a:srgbClr val="0070C0"/>
              </a:solidFill>
              <a:latin typeface="Calibri" panose="020F0502020204030204" pitchFamily="34" charset="0"/>
              <a:cs typeface="Calibri" panose="020F0502020204030204" pitchFamily="34" charset="0"/>
            </a:endParaRPr>
          </a:p>
        </p:txBody>
      </p:sp>
      <p:sp>
        <p:nvSpPr>
          <p:cNvPr id="3" name="Rectangle 2"/>
          <p:cNvSpPr/>
          <p:nvPr/>
        </p:nvSpPr>
        <p:spPr>
          <a:xfrm>
            <a:off x="199405" y="909634"/>
            <a:ext cx="8100647" cy="2308324"/>
          </a:xfrm>
          <a:prstGeom prst="rect">
            <a:avLst/>
          </a:prstGeom>
        </p:spPr>
        <p:txBody>
          <a:bodyPr wrap="square">
            <a:spAutoFit/>
          </a:bodyPr>
          <a:lstStyle/>
          <a:p>
            <a:pPr lvl="0">
              <a:lnSpc>
                <a:spcPct val="150000"/>
              </a:lnSpc>
            </a:pPr>
            <a:r>
              <a:rPr lang="en-US" sz="2400" dirty="0">
                <a:solidFill>
                  <a:srgbClr val="002060"/>
                </a:solidFill>
                <a:latin typeface="Calibri" panose="020F0502020204030204" pitchFamily="34" charset="0"/>
                <a:cs typeface="Calibri" panose="020F0502020204030204" pitchFamily="34" charset="0"/>
              </a:rPr>
              <a:t> </a:t>
            </a:r>
            <a:r>
              <a:rPr lang="en-US" sz="2400" dirty="0">
                <a:solidFill>
                  <a:srgbClr val="C00000"/>
                </a:solidFill>
                <a:latin typeface="Calibri" panose="020F0502020204030204" pitchFamily="34" charset="0"/>
                <a:cs typeface="Calibri" panose="020F0502020204030204" pitchFamily="34" charset="0"/>
              </a:rPr>
              <a:t>Output:</a:t>
            </a:r>
          </a:p>
          <a:p>
            <a:pPr lvl="0">
              <a:lnSpc>
                <a:spcPct val="150000"/>
              </a:lnSpc>
            </a:pPr>
            <a:endParaRPr lang="en-US" sz="2400" dirty="0">
              <a:solidFill>
                <a:srgbClr val="C00000"/>
              </a:solidFill>
              <a:latin typeface="Calibri" panose="020F0502020204030204" pitchFamily="34" charset="0"/>
              <a:cs typeface="Calibri" panose="020F0502020204030204" pitchFamily="34" charset="0"/>
            </a:endParaRPr>
          </a:p>
          <a:p>
            <a:pPr lvl="0">
              <a:lnSpc>
                <a:spcPct val="150000"/>
              </a:lnSpc>
            </a:pPr>
            <a:endParaRPr lang="en-US" sz="2400" dirty="0">
              <a:solidFill>
                <a:srgbClr val="C00000"/>
              </a:solidFill>
              <a:latin typeface="Calibri" panose="020F0502020204030204" pitchFamily="34" charset="0"/>
              <a:cs typeface="Calibri" panose="020F0502020204030204" pitchFamily="34" charset="0"/>
            </a:endParaRPr>
          </a:p>
          <a:p>
            <a:pPr lvl="0">
              <a:lnSpc>
                <a:spcPct val="150000"/>
              </a:lnSpc>
            </a:pPr>
            <a:endParaRPr lang="en-US" sz="2400" dirty="0">
              <a:solidFill>
                <a:srgbClr val="002060"/>
              </a:solidFill>
              <a:latin typeface="Calibri" panose="020F0502020204030204" pitchFamily="34" charset="0"/>
              <a:cs typeface="Calibri" panose="020F0502020204030204"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1250478" y="1594021"/>
            <a:ext cx="4347133" cy="4720281"/>
          </a:xfrm>
          <a:prstGeom prst="rect">
            <a:avLst/>
          </a:prstGeom>
          <a:noFill/>
          <a:ln w="9525">
            <a:noFill/>
            <a:miter lim="800000"/>
            <a:headEnd/>
            <a:tailEnd/>
          </a:ln>
        </p:spPr>
      </p:pic>
    </p:spTree>
    <p:extLst>
      <p:ext uri="{BB962C8B-B14F-4D97-AF65-F5344CB8AC3E}">
        <p14:creationId xmlns:p14="http://schemas.microsoft.com/office/powerpoint/2010/main" val="40611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215153" y="335448"/>
            <a:ext cx="8100647" cy="587283"/>
          </a:xfrm>
        </p:spPr>
        <p:txBody>
          <a:bodyPr>
            <a:normAutofit fontScale="90000"/>
          </a:bodyPr>
          <a:lstStyle/>
          <a:p>
            <a:r>
              <a:rPr lang="sv-SE" sz="2400" dirty="0">
                <a:solidFill>
                  <a:srgbClr val="C00000"/>
                </a:solidFill>
                <a:latin typeface="Calibri" panose="020F0502020204030204" pitchFamily="34" charset="0"/>
                <a:cs typeface="Calibri" panose="020F0502020204030204" pitchFamily="34" charset="0"/>
              </a:rPr>
              <a:t>  </a:t>
            </a:r>
            <a:br>
              <a:rPr lang="sv-SE" sz="2400" dirty="0">
                <a:solidFill>
                  <a:srgbClr val="C00000"/>
                </a:solidFill>
                <a:latin typeface="Calibri" panose="020F0502020204030204" pitchFamily="34" charset="0"/>
                <a:cs typeface="Calibri" panose="020F0502020204030204" pitchFamily="34" charset="0"/>
              </a:rPr>
            </a:br>
            <a:br>
              <a:rPr lang="sv-SE" sz="2400" dirty="0">
                <a:solidFill>
                  <a:srgbClr val="C00000"/>
                </a:solidFill>
                <a:latin typeface="Calibri" panose="020F0502020204030204" pitchFamily="34" charset="0"/>
                <a:cs typeface="Calibri" panose="020F0502020204030204" pitchFamily="34" charset="0"/>
              </a:rPr>
            </a:br>
            <a:br>
              <a:rPr lang="sv-SE" sz="2400" dirty="0">
                <a:solidFill>
                  <a:srgbClr val="C00000"/>
                </a:solidFill>
                <a:latin typeface="Calibri" panose="020F0502020204030204" pitchFamily="34" charset="0"/>
                <a:cs typeface="Calibri" panose="020F0502020204030204" pitchFamily="34" charset="0"/>
              </a:rPr>
            </a:br>
            <a:r>
              <a:rPr lang="en-US" altLang="en-US" sz="2400" dirty="0">
                <a:solidFill>
                  <a:srgbClr val="C00000"/>
                </a:solidFill>
                <a:latin typeface="Calibri" panose="020F0502020204030204" pitchFamily="34" charset="0"/>
                <a:cs typeface="Calibri" panose="020F0502020204030204" pitchFamily="34" charset="0"/>
              </a:rPr>
              <a:t> Grams- Schmidt </a:t>
            </a:r>
            <a:r>
              <a:rPr lang="en-US" altLang="en-US" sz="2400" dirty="0" err="1">
                <a:solidFill>
                  <a:srgbClr val="C00000"/>
                </a:solidFill>
                <a:latin typeface="Calibri" panose="020F0502020204030204" pitchFamily="34" charset="0"/>
                <a:cs typeface="Calibri" panose="020F0502020204030204" pitchFamily="34" charset="0"/>
              </a:rPr>
              <a:t>Orthogonalization</a:t>
            </a:r>
            <a:r>
              <a:rPr lang="en-US" altLang="en-US" sz="2400" dirty="0">
                <a:solidFill>
                  <a:srgbClr val="C00000"/>
                </a:solidFill>
                <a:latin typeface="Calibri" panose="020F0502020204030204" pitchFamily="34" charset="0"/>
                <a:cs typeface="Calibri" panose="020F0502020204030204" pitchFamily="34" charset="0"/>
              </a:rPr>
              <a:t> process continued.. </a:t>
            </a:r>
            <a:br>
              <a:rPr lang="sv-SE" sz="2700" dirty="0">
                <a:solidFill>
                  <a:srgbClr val="C00000"/>
                </a:solidFill>
                <a:latin typeface="Calibri" panose="020F0502020204030204" pitchFamily="34" charset="0"/>
                <a:cs typeface="Calibri" panose="020F0502020204030204" pitchFamily="34" charset="0"/>
              </a:rPr>
            </a:br>
            <a:br>
              <a:rPr lang="sv-SE" sz="2700" dirty="0">
                <a:solidFill>
                  <a:srgbClr val="C00000"/>
                </a:solidFill>
                <a:latin typeface="Calibri" panose="020F0502020204030204" pitchFamily="34" charset="0"/>
                <a:cs typeface="Calibri" panose="020F0502020204030204" pitchFamily="34" charset="0"/>
              </a:rPr>
            </a:br>
            <a:endParaRPr lang="en-US" altLang="en-US" sz="2700" dirty="0">
              <a:solidFill>
                <a:srgbClr val="C00000"/>
              </a:solidFill>
              <a:latin typeface="Calibri" panose="020F0502020204030204" pitchFamily="34" charset="0"/>
              <a:cs typeface="Calibri" panose="020F0502020204030204" pitchFamily="34" charset="0"/>
            </a:endParaRPr>
          </a:p>
        </p:txBody>
      </p:sp>
      <p:pic>
        <p:nvPicPr>
          <p:cNvPr id="5" name="Picture 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6475" y="223250"/>
            <a:ext cx="933598" cy="1398963"/>
          </a:xfrm>
          <a:prstGeom prst="rect">
            <a:avLst/>
          </a:prstGeom>
        </p:spPr>
      </p:pic>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215153" y="102650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43158" y="1642774"/>
            <a:ext cx="8944595" cy="589072"/>
          </a:xfrm>
          <a:prstGeom prst="rect">
            <a:avLst/>
          </a:prstGeom>
        </p:spPr>
        <p:txBody>
          <a:bodyPr wrap="square">
            <a:spAutoFit/>
          </a:bodyPr>
          <a:lstStyle/>
          <a:p>
            <a:pPr marL="342900" indent="-342900">
              <a:lnSpc>
                <a:spcPct val="150000"/>
              </a:lnSpc>
              <a:buFont typeface="Wingdings" panose="05000000000000000000" pitchFamily="2" charset="2"/>
              <a:buChar char="Ø"/>
            </a:pPr>
            <a:endParaRPr lang="en-US" sz="2400" dirty="0">
              <a:solidFill>
                <a:srgbClr val="0070C0"/>
              </a:solidFill>
              <a:latin typeface="Calibri" panose="020F0502020204030204" pitchFamily="34" charset="0"/>
              <a:cs typeface="Calibri" panose="020F0502020204030204" pitchFamily="34" charset="0"/>
            </a:endParaRPr>
          </a:p>
        </p:txBody>
      </p:sp>
      <p:sp>
        <p:nvSpPr>
          <p:cNvPr id="4" name="Rectangle 3"/>
          <p:cNvSpPr/>
          <p:nvPr/>
        </p:nvSpPr>
        <p:spPr>
          <a:xfrm>
            <a:off x="215153" y="1333525"/>
            <a:ext cx="8928847" cy="646331"/>
          </a:xfrm>
          <a:prstGeom prst="rect">
            <a:avLst/>
          </a:prstGeom>
        </p:spPr>
        <p:txBody>
          <a:bodyPr wrap="square">
            <a:spAutoFit/>
          </a:bodyPr>
          <a:lstStyle/>
          <a:p>
            <a:pPr>
              <a:lnSpc>
                <a:spcPct val="150000"/>
              </a:lnSpc>
            </a:pPr>
            <a:r>
              <a:rPr lang="en-US" sz="2400" dirty="0">
                <a:solidFill>
                  <a:srgbClr val="002060"/>
                </a:solidFill>
                <a:latin typeface="Calibri" panose="020F0502020204030204" pitchFamily="34" charset="0"/>
                <a:cs typeface="Calibri" panose="020F0502020204030204" pitchFamily="34" charset="0"/>
              </a:rPr>
              <a:t>.</a:t>
            </a:r>
            <a:r>
              <a:rPr lang="en-US" sz="2400" dirty="0">
                <a:solidFill>
                  <a:srgbClr val="C00000"/>
                </a:solidFill>
                <a:latin typeface="Calibri" panose="020F0502020204030204" pitchFamily="34" charset="0"/>
                <a:cs typeface="Calibri" panose="020F0502020204030204" pitchFamily="34" charset="0"/>
              </a:rPr>
              <a:t>Output:</a:t>
            </a:r>
          </a:p>
        </p:txBody>
      </p:sp>
      <p:pic>
        <p:nvPicPr>
          <p:cNvPr id="4098" name="Picture 2"/>
          <p:cNvPicPr>
            <a:picLocks noChangeAspect="1" noChangeArrowheads="1"/>
          </p:cNvPicPr>
          <p:nvPr/>
        </p:nvPicPr>
        <p:blipFill>
          <a:blip r:embed="rId3" cstate="print"/>
          <a:srcRect/>
          <a:stretch>
            <a:fillRect/>
          </a:stretch>
        </p:blipFill>
        <p:spPr bwMode="auto">
          <a:xfrm>
            <a:off x="1361690" y="2162432"/>
            <a:ext cx="3729294" cy="2458995"/>
          </a:xfrm>
          <a:prstGeom prst="rect">
            <a:avLst/>
          </a:prstGeom>
          <a:noFill/>
          <a:ln w="9525">
            <a:noFill/>
            <a:miter lim="800000"/>
            <a:headEnd/>
            <a:tailEnd/>
          </a:ln>
        </p:spPr>
      </p:pic>
    </p:spTree>
    <p:extLst>
      <p:ext uri="{BB962C8B-B14F-4D97-AF65-F5344CB8AC3E}">
        <p14:creationId xmlns:p14="http://schemas.microsoft.com/office/powerpoint/2010/main" val="409495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Rectangle 2"/>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No4CyrTCYLig" pitchFamily="2" charset="0"/>
              </a:defRPr>
            </a:lvl1pPr>
            <a:lvl2pPr marL="742950" indent="-285750">
              <a:defRPr>
                <a:solidFill>
                  <a:schemeClr val="tx1"/>
                </a:solidFill>
                <a:latin typeface="GaramondNo4CyrTCYLig" pitchFamily="2" charset="0"/>
              </a:defRPr>
            </a:lvl2pPr>
            <a:lvl3pPr marL="1143000" indent="-228600">
              <a:defRPr>
                <a:solidFill>
                  <a:schemeClr val="tx1"/>
                </a:solidFill>
                <a:latin typeface="GaramondNo4CyrTCYLig" pitchFamily="2" charset="0"/>
              </a:defRPr>
            </a:lvl3pPr>
            <a:lvl4pPr marL="1600200" indent="-228600">
              <a:defRPr>
                <a:solidFill>
                  <a:schemeClr val="tx1"/>
                </a:solidFill>
                <a:latin typeface="GaramondNo4CyrTCYLig" pitchFamily="2" charset="0"/>
              </a:defRPr>
            </a:lvl4pPr>
            <a:lvl5pPr marL="2057400" indent="-228600">
              <a:defRPr>
                <a:solidFill>
                  <a:schemeClr val="tx1"/>
                </a:solidFill>
                <a:latin typeface="GaramondNo4CyrTCYLig" pitchFamily="2" charset="0"/>
              </a:defRPr>
            </a:lvl5pPr>
            <a:lvl6pPr marL="2514600" indent="-228600" eaLnBrk="0" fontAlgn="base" hangingPunct="0">
              <a:spcBef>
                <a:spcPct val="0"/>
              </a:spcBef>
              <a:spcAft>
                <a:spcPct val="0"/>
              </a:spcAft>
              <a:defRPr>
                <a:solidFill>
                  <a:schemeClr val="tx1"/>
                </a:solidFill>
                <a:latin typeface="GaramondNo4CyrTCYLig" pitchFamily="2" charset="0"/>
              </a:defRPr>
            </a:lvl6pPr>
            <a:lvl7pPr marL="2971800" indent="-228600" eaLnBrk="0" fontAlgn="base" hangingPunct="0">
              <a:spcBef>
                <a:spcPct val="0"/>
              </a:spcBef>
              <a:spcAft>
                <a:spcPct val="0"/>
              </a:spcAft>
              <a:defRPr>
                <a:solidFill>
                  <a:schemeClr val="tx1"/>
                </a:solidFill>
                <a:latin typeface="GaramondNo4CyrTCYLig" pitchFamily="2" charset="0"/>
              </a:defRPr>
            </a:lvl7pPr>
            <a:lvl8pPr marL="3429000" indent="-228600" eaLnBrk="0" fontAlgn="base" hangingPunct="0">
              <a:spcBef>
                <a:spcPct val="0"/>
              </a:spcBef>
              <a:spcAft>
                <a:spcPct val="0"/>
              </a:spcAft>
              <a:defRPr>
                <a:solidFill>
                  <a:schemeClr val="tx1"/>
                </a:solidFill>
                <a:latin typeface="GaramondNo4CyrTCYLig" pitchFamily="2" charset="0"/>
              </a:defRPr>
            </a:lvl8pPr>
            <a:lvl9pPr marL="3886200" indent="-228600" eaLnBrk="0" fontAlgn="base" hangingPunct="0">
              <a:spcBef>
                <a:spcPct val="0"/>
              </a:spcBef>
              <a:spcAft>
                <a:spcPct val="0"/>
              </a:spcAft>
              <a:defRPr>
                <a:solidFill>
                  <a:schemeClr val="tx1"/>
                </a:solidFill>
                <a:latin typeface="GaramondNo4CyrTCYLig" pitchFamily="2" charset="0"/>
              </a:defRPr>
            </a:lvl9pPr>
          </a:lstStyle>
          <a:p>
            <a:endParaRPr lang="en-US" altLang="en-US"/>
          </a:p>
        </p:txBody>
      </p:sp>
      <p:sp>
        <p:nvSpPr>
          <p:cNvPr id="13325"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GaramondNo4CyrTCYLig" pitchFamily="2" charset="0"/>
              </a:defRPr>
            </a:lvl1pPr>
            <a:lvl2pPr marL="742950" indent="-285750">
              <a:defRPr>
                <a:solidFill>
                  <a:schemeClr val="tx1"/>
                </a:solidFill>
                <a:latin typeface="GaramondNo4CyrTCYLig" pitchFamily="2" charset="0"/>
              </a:defRPr>
            </a:lvl2pPr>
            <a:lvl3pPr marL="1143000" indent="-228600">
              <a:defRPr>
                <a:solidFill>
                  <a:schemeClr val="tx1"/>
                </a:solidFill>
                <a:latin typeface="GaramondNo4CyrTCYLig" pitchFamily="2" charset="0"/>
              </a:defRPr>
            </a:lvl3pPr>
            <a:lvl4pPr marL="1600200" indent="-228600">
              <a:defRPr>
                <a:solidFill>
                  <a:schemeClr val="tx1"/>
                </a:solidFill>
                <a:latin typeface="GaramondNo4CyrTCYLig" pitchFamily="2" charset="0"/>
              </a:defRPr>
            </a:lvl4pPr>
            <a:lvl5pPr marL="2057400" indent="-228600">
              <a:defRPr>
                <a:solidFill>
                  <a:schemeClr val="tx1"/>
                </a:solidFill>
                <a:latin typeface="GaramondNo4CyrTCYLig" pitchFamily="2" charset="0"/>
              </a:defRPr>
            </a:lvl5pPr>
            <a:lvl6pPr marL="2514600" indent="-228600" eaLnBrk="0" fontAlgn="base" hangingPunct="0">
              <a:spcBef>
                <a:spcPct val="0"/>
              </a:spcBef>
              <a:spcAft>
                <a:spcPct val="0"/>
              </a:spcAft>
              <a:defRPr>
                <a:solidFill>
                  <a:schemeClr val="tx1"/>
                </a:solidFill>
                <a:latin typeface="GaramondNo4CyrTCYLig" pitchFamily="2" charset="0"/>
              </a:defRPr>
            </a:lvl6pPr>
            <a:lvl7pPr marL="2971800" indent="-228600" eaLnBrk="0" fontAlgn="base" hangingPunct="0">
              <a:spcBef>
                <a:spcPct val="0"/>
              </a:spcBef>
              <a:spcAft>
                <a:spcPct val="0"/>
              </a:spcAft>
              <a:defRPr>
                <a:solidFill>
                  <a:schemeClr val="tx1"/>
                </a:solidFill>
                <a:latin typeface="GaramondNo4CyrTCYLig" pitchFamily="2" charset="0"/>
              </a:defRPr>
            </a:lvl7pPr>
            <a:lvl8pPr marL="3429000" indent="-228600" eaLnBrk="0" fontAlgn="base" hangingPunct="0">
              <a:spcBef>
                <a:spcPct val="0"/>
              </a:spcBef>
              <a:spcAft>
                <a:spcPct val="0"/>
              </a:spcAft>
              <a:defRPr>
                <a:solidFill>
                  <a:schemeClr val="tx1"/>
                </a:solidFill>
                <a:latin typeface="GaramondNo4CyrTCYLig" pitchFamily="2" charset="0"/>
              </a:defRPr>
            </a:lvl8pPr>
            <a:lvl9pPr marL="3886200" indent="-228600" eaLnBrk="0" fontAlgn="base" hangingPunct="0">
              <a:spcBef>
                <a:spcPct val="0"/>
              </a:spcBef>
              <a:spcAft>
                <a:spcPct val="0"/>
              </a:spcAft>
              <a:defRPr>
                <a:solidFill>
                  <a:schemeClr val="tx1"/>
                </a:solidFill>
                <a:latin typeface="GaramondNo4CyrTCYLig" pitchFamily="2" charset="0"/>
              </a:defRPr>
            </a:lvl9pPr>
          </a:lstStyle>
          <a:p>
            <a:endParaRPr lang="en-US" altLang="en-US"/>
          </a:p>
        </p:txBody>
      </p:sp>
      <p:pic>
        <p:nvPicPr>
          <p:cNvPr id="15" name="Picture 14"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5429" y="512"/>
            <a:ext cx="933598" cy="1398963"/>
          </a:xfrm>
          <a:prstGeom prst="rect">
            <a:avLst/>
          </a:prstGeom>
        </p:spPr>
      </p:pic>
      <p:sp>
        <p:nvSpPr>
          <p:cNvPr id="21" name="Title 2"/>
          <p:cNvSpPr>
            <a:spLocks noGrp="1"/>
          </p:cNvSpPr>
          <p:nvPr>
            <p:ph type="title"/>
          </p:nvPr>
        </p:nvSpPr>
        <p:spPr>
          <a:xfrm>
            <a:off x="193013" y="320334"/>
            <a:ext cx="8396485" cy="679265"/>
          </a:xfrm>
        </p:spPr>
        <p:txBody>
          <a:bodyPr>
            <a:noAutofit/>
          </a:bodyPr>
          <a:lstStyle/>
          <a:p>
            <a:br>
              <a:rPr lang="en-US" altLang="en-US" sz="2400" dirty="0">
                <a:solidFill>
                  <a:srgbClr val="C00000"/>
                </a:solidFill>
                <a:latin typeface="Calibri" panose="020F0502020204030204" pitchFamily="34" charset="0"/>
                <a:cs typeface="Calibri" panose="020F0502020204030204" pitchFamily="34" charset="0"/>
              </a:rPr>
            </a:br>
            <a:br>
              <a:rPr lang="en-US" altLang="en-US" sz="2400" dirty="0">
                <a:solidFill>
                  <a:srgbClr val="C00000"/>
                </a:solidFill>
                <a:latin typeface="Calibri" panose="020F0502020204030204" pitchFamily="34" charset="0"/>
                <a:cs typeface="Calibri" panose="020F0502020204030204" pitchFamily="34" charset="0"/>
              </a:rPr>
            </a:br>
            <a:r>
              <a:rPr lang="en-US" altLang="en-US" sz="2400" dirty="0">
                <a:solidFill>
                  <a:srgbClr val="C00000"/>
                </a:solidFill>
                <a:latin typeface="Calibri" panose="020F0502020204030204" pitchFamily="34" charset="0"/>
                <a:cs typeface="Calibri" panose="020F0502020204030204" pitchFamily="34" charset="0"/>
              </a:rPr>
              <a:t> Grams- Schmidt </a:t>
            </a:r>
            <a:r>
              <a:rPr lang="en-US" altLang="en-US" sz="2400" dirty="0" err="1">
                <a:solidFill>
                  <a:srgbClr val="C00000"/>
                </a:solidFill>
                <a:latin typeface="Calibri" panose="020F0502020204030204" pitchFamily="34" charset="0"/>
                <a:cs typeface="Calibri" panose="020F0502020204030204" pitchFamily="34" charset="0"/>
              </a:rPr>
              <a:t>Orthogonalization</a:t>
            </a:r>
            <a:r>
              <a:rPr lang="en-US" altLang="en-US" sz="2400" dirty="0">
                <a:solidFill>
                  <a:srgbClr val="C00000"/>
                </a:solidFill>
                <a:latin typeface="Calibri" panose="020F0502020204030204" pitchFamily="34" charset="0"/>
                <a:cs typeface="Calibri" panose="020F0502020204030204" pitchFamily="34" charset="0"/>
              </a:rPr>
              <a:t> process continued.. </a:t>
            </a:r>
            <a:br>
              <a:rPr lang="en-US" altLang="en-US" sz="2400" dirty="0">
                <a:solidFill>
                  <a:srgbClr val="C00000"/>
                </a:solidFill>
                <a:latin typeface="Calibri" panose="020F0502020204030204" pitchFamily="34" charset="0"/>
                <a:cs typeface="Calibri" panose="020F0502020204030204" pitchFamily="34" charset="0"/>
              </a:rPr>
            </a:br>
            <a:endParaRPr lang="en-US" altLang="en-US" sz="2400" dirty="0">
              <a:solidFill>
                <a:srgbClr val="C00000"/>
              </a:solidFill>
              <a:latin typeface="Calibri" panose="020F0502020204030204" pitchFamily="34" charset="0"/>
              <a:cs typeface="Calibri" panose="020F0502020204030204" pitchFamily="34" charset="0"/>
            </a:endParaRPr>
          </a:p>
        </p:txBody>
      </p:sp>
      <p:cxnSp>
        <p:nvCxnSpPr>
          <p:cNvPr id="9" name="Straight Connector 8">
            <a:extLst>
              <a:ext uri="{FF2B5EF4-FFF2-40B4-BE49-F238E27FC236}">
                <a16:creationId xmlns:a16="http://schemas.microsoft.com/office/drawing/2014/main" id="{A4293697-6E2C-4331-B4E1-C58B355192F4}"/>
              </a:ext>
            </a:extLst>
          </p:cNvPr>
          <p:cNvCxnSpPr>
            <a:cxnSpLocks/>
          </p:cNvCxnSpPr>
          <p:nvPr/>
        </p:nvCxnSpPr>
        <p:spPr>
          <a:xfrm>
            <a:off x="289446" y="97704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31597" y="926757"/>
            <a:ext cx="9214338" cy="7848302"/>
          </a:xfrm>
          <a:prstGeom prst="rect">
            <a:avLst/>
          </a:prstGeom>
        </p:spPr>
        <p:txBody>
          <a:bodyPr wrap="square">
            <a:spAutoFit/>
          </a:bodyPr>
          <a:lstStyle/>
          <a:p>
            <a:endParaRPr lang="en-US" sz="2400" dirty="0"/>
          </a:p>
          <a:p>
            <a:r>
              <a:rPr lang="en-US" sz="2400" dirty="0">
                <a:solidFill>
                  <a:srgbClr val="C00000"/>
                </a:solidFill>
              </a:rPr>
              <a:t>2. </a:t>
            </a:r>
            <a:r>
              <a:rPr lang="en-US" sz="2400" dirty="0">
                <a:solidFill>
                  <a:srgbClr val="C00000"/>
                </a:solidFill>
                <a:latin typeface="Calibri" panose="020F0502020204030204" pitchFamily="34" charset="0"/>
                <a:cs typeface="Calibri" panose="020F0502020204030204" pitchFamily="34" charset="0"/>
              </a:rPr>
              <a:t>Apply the Gram-Schmidt process to the vectors </a:t>
            </a:r>
            <a:r>
              <a:rPr lang="en-US" sz="2400" dirty="0">
                <a:solidFill>
                  <a:srgbClr val="C00000"/>
                </a:solidFill>
              </a:rPr>
              <a:t>a=(0,1,1,1), </a:t>
            </a:r>
          </a:p>
          <a:p>
            <a:r>
              <a:rPr lang="en-US" sz="2400" dirty="0">
                <a:solidFill>
                  <a:srgbClr val="C00000"/>
                </a:solidFill>
              </a:rPr>
              <a:t>b=(1,1,-1,0) and c=(1,0,2,-1).</a:t>
            </a:r>
          </a:p>
          <a:p>
            <a:r>
              <a:rPr lang="pt-BR" sz="2400" dirty="0"/>
              <a:t>&gt;&gt; A=[0,1,1;1,1,0;1,-1,2;1,0,-1]</a:t>
            </a:r>
          </a:p>
          <a:p>
            <a:r>
              <a:rPr lang="pt-BR" sz="2400" dirty="0"/>
              <a:t>&gt;&gt; Q=zeros(4,3)</a:t>
            </a:r>
          </a:p>
          <a:p>
            <a:r>
              <a:rPr lang="pt-BR" sz="2400" dirty="0"/>
              <a:t>&gt;&gt; R=zeros(3)</a:t>
            </a:r>
          </a:p>
          <a:p>
            <a:r>
              <a:rPr lang="pt-BR" sz="2400" dirty="0"/>
              <a:t>&gt;&gt; for j=1:3 </a:t>
            </a:r>
          </a:p>
          <a:p>
            <a:r>
              <a:rPr lang="pt-BR" sz="2400" dirty="0"/>
              <a:t>&gt;&gt; v=A(: , j); </a:t>
            </a:r>
          </a:p>
          <a:p>
            <a:r>
              <a:rPr lang="pt-BR" sz="2400" dirty="0"/>
              <a:t>&gt;&gt; For i=1:j-1</a:t>
            </a:r>
          </a:p>
          <a:p>
            <a:r>
              <a:rPr lang="pt-BR" sz="2400" dirty="0"/>
              <a:t>&gt;&gt; R(i,j)=Q(:,i)'*A(:,j) </a:t>
            </a:r>
          </a:p>
          <a:p>
            <a:r>
              <a:rPr lang="pt-BR" sz="2400" dirty="0"/>
              <a:t>&gt;&gt; v=v-R(i,j)*Q(:,i) </a:t>
            </a:r>
          </a:p>
          <a:p>
            <a:r>
              <a:rPr lang="pt-BR" sz="2400" dirty="0"/>
              <a:t>&gt;&gt; end </a:t>
            </a:r>
          </a:p>
          <a:p>
            <a:r>
              <a:rPr lang="pt-BR" sz="2400" dirty="0"/>
              <a:t>&gt;&gt; R(j,j)=norm(v)</a:t>
            </a:r>
          </a:p>
          <a:p>
            <a:r>
              <a:rPr lang="pt-BR" sz="2400" dirty="0"/>
              <a:t>&gt;&gt; Q(:,j)=v/R(j,j) </a:t>
            </a:r>
          </a:p>
          <a:p>
            <a:r>
              <a:rPr lang="pt-BR" sz="2400" dirty="0"/>
              <a:t>&gt;&gt; end </a:t>
            </a:r>
          </a:p>
          <a:p>
            <a:endParaRPr lang="pt-BR" sz="2400" dirty="0"/>
          </a:p>
          <a:p>
            <a:endParaRPr lang="en-US" sz="2400" dirty="0">
              <a:solidFill>
                <a:srgbClr val="C00000"/>
              </a:solidFill>
            </a:endParaRPr>
          </a:p>
          <a:p>
            <a:endParaRPr lang="en-US" sz="2400" dirty="0">
              <a:solidFill>
                <a:srgbClr val="C00000"/>
              </a:solidFill>
            </a:endParaRPr>
          </a:p>
          <a:p>
            <a:endParaRPr lang="en-US" sz="2400" dirty="0">
              <a:solidFill>
                <a:srgbClr val="C00000"/>
              </a:solidFill>
            </a:endParaRPr>
          </a:p>
          <a:p>
            <a:endParaRPr lang="en-US" sz="2400" dirty="0">
              <a:solidFill>
                <a:srgbClr val="C00000"/>
              </a:solidFill>
            </a:endParaRPr>
          </a:p>
          <a:p>
            <a:endParaRPr lang="en-US" sz="2400" dirty="0"/>
          </a:p>
        </p:txBody>
      </p:sp>
      <p:sp>
        <p:nvSpPr>
          <p:cNvPr id="4" name="Rectangle 3"/>
          <p:cNvSpPr/>
          <p:nvPr/>
        </p:nvSpPr>
        <p:spPr>
          <a:xfrm>
            <a:off x="3048000" y="2967335"/>
            <a:ext cx="6096000" cy="369332"/>
          </a:xfrm>
          <a:prstGeom prst="rect">
            <a:avLst/>
          </a:prstGeom>
        </p:spPr>
        <p:txBody>
          <a:bodyPr>
            <a:spAutoFit/>
          </a:bodyPr>
          <a:lstStyle/>
          <a:p>
            <a:r>
              <a:rPr lang="en-US" dirty="0"/>
              <a:t>.</a:t>
            </a:r>
          </a:p>
        </p:txBody>
      </p:sp>
    </p:spTree>
    <p:extLst>
      <p:ext uri="{BB962C8B-B14F-4D97-AF65-F5344CB8AC3E}">
        <p14:creationId xmlns:p14="http://schemas.microsoft.com/office/powerpoint/2010/main" val="60718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5329"/>
          </a:xfrm>
        </p:spPr>
        <p:txBody>
          <a:bodyPr>
            <a:noAutofit/>
          </a:bodyPr>
          <a:lstStyle/>
          <a:p>
            <a:r>
              <a:rPr lang="en-US" altLang="en-US" sz="2400" dirty="0">
                <a:solidFill>
                  <a:srgbClr val="C00000"/>
                </a:solidFill>
                <a:latin typeface="Calibri" panose="020F0502020204030204" pitchFamily="34" charset="0"/>
                <a:cs typeface="Calibri" panose="020F0502020204030204" pitchFamily="34" charset="0"/>
              </a:rPr>
              <a:t>Grams- Schmidt </a:t>
            </a:r>
            <a:r>
              <a:rPr lang="en-US" altLang="en-US" sz="2400" dirty="0" err="1">
                <a:solidFill>
                  <a:srgbClr val="C00000"/>
                </a:solidFill>
                <a:latin typeface="Calibri" panose="020F0502020204030204" pitchFamily="34" charset="0"/>
                <a:cs typeface="Calibri" panose="020F0502020204030204" pitchFamily="34" charset="0"/>
              </a:rPr>
              <a:t>Orthogonalization</a:t>
            </a:r>
            <a:r>
              <a:rPr lang="en-US" altLang="en-US" sz="2400" dirty="0">
                <a:solidFill>
                  <a:srgbClr val="C00000"/>
                </a:solidFill>
                <a:latin typeface="Calibri" panose="020F0502020204030204" pitchFamily="34" charset="0"/>
                <a:cs typeface="Calibri" panose="020F0502020204030204" pitchFamily="34" charset="0"/>
              </a:rPr>
              <a:t> process continued.. </a:t>
            </a:r>
            <a:br>
              <a:rPr lang="en-US" altLang="en-US" sz="2400" dirty="0">
                <a:solidFill>
                  <a:srgbClr val="C00000"/>
                </a:solidFill>
                <a:latin typeface="Calibri" panose="020F0502020204030204" pitchFamily="34" charset="0"/>
                <a:cs typeface="Calibri" panose="020F0502020204030204" pitchFamily="34" charset="0"/>
              </a:rPr>
            </a:br>
            <a:br>
              <a:rPr lang="en-US" altLang="en-US" sz="2400" dirty="0">
                <a:solidFill>
                  <a:srgbClr val="C00000"/>
                </a:solidFill>
                <a:latin typeface="Calibri" panose="020F0502020204030204" pitchFamily="34" charset="0"/>
                <a:cs typeface="Calibri" panose="020F0502020204030204" pitchFamily="34" charset="0"/>
              </a:rPr>
            </a:br>
            <a:r>
              <a:rPr lang="en-US" altLang="en-US" sz="2400" dirty="0">
                <a:solidFill>
                  <a:srgbClr val="C00000"/>
                </a:solidFill>
                <a:latin typeface="Calibri" panose="020F0502020204030204" pitchFamily="34" charset="0"/>
                <a:cs typeface="Calibri" panose="020F0502020204030204" pitchFamily="34" charset="0"/>
              </a:rPr>
              <a:t>Output:</a:t>
            </a:r>
            <a:br>
              <a:rPr lang="en-US" altLang="en-US" sz="2400" dirty="0">
                <a:solidFill>
                  <a:srgbClr val="C00000"/>
                </a:solidFill>
                <a:latin typeface="Calibri" panose="020F0502020204030204" pitchFamily="34" charset="0"/>
                <a:cs typeface="Calibri" panose="020F0502020204030204" pitchFamily="34" charset="0"/>
              </a:rPr>
            </a:br>
            <a:endParaRPr lang="en-US" sz="2400" dirty="0"/>
          </a:p>
        </p:txBody>
      </p:sp>
      <p:cxnSp>
        <p:nvCxnSpPr>
          <p:cNvPr id="6" name="Straight Connector 5">
            <a:extLst>
              <a:ext uri="{FF2B5EF4-FFF2-40B4-BE49-F238E27FC236}">
                <a16:creationId xmlns:a16="http://schemas.microsoft.com/office/drawing/2014/main" id="{A4293697-6E2C-4331-B4E1-C58B355192F4}"/>
              </a:ext>
            </a:extLst>
          </p:cNvPr>
          <p:cNvCxnSpPr>
            <a:cxnSpLocks/>
          </p:cNvCxnSpPr>
          <p:nvPr/>
        </p:nvCxnSpPr>
        <p:spPr>
          <a:xfrm flipV="1">
            <a:off x="914400" y="642552"/>
            <a:ext cx="6919784" cy="12356"/>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Grp="1" noChangeAspect="1" noChangeArrowheads="1"/>
          </p:cNvPicPr>
          <p:nvPr>
            <p:ph idx="1"/>
          </p:nvPr>
        </p:nvPicPr>
        <p:blipFill>
          <a:blip r:embed="rId2" cstate="print"/>
          <a:srcRect/>
          <a:stretch>
            <a:fillRect/>
          </a:stretch>
        </p:blipFill>
        <p:spPr bwMode="auto">
          <a:xfrm>
            <a:off x="990985" y="1569308"/>
            <a:ext cx="4754907" cy="4917989"/>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5772"/>
          </a:xfrm>
        </p:spPr>
        <p:txBody>
          <a:bodyPr>
            <a:noAutofit/>
          </a:bodyPr>
          <a:lstStyle/>
          <a:p>
            <a:r>
              <a:rPr lang="en-US" altLang="en-US" sz="2400" dirty="0">
                <a:solidFill>
                  <a:srgbClr val="C00000"/>
                </a:solidFill>
                <a:latin typeface="Calibri" panose="020F0502020204030204" pitchFamily="34" charset="0"/>
                <a:cs typeface="Calibri" panose="020F0502020204030204" pitchFamily="34" charset="0"/>
              </a:rPr>
              <a:t> Grams- Schmidt </a:t>
            </a:r>
            <a:r>
              <a:rPr lang="en-US" altLang="en-US" sz="2400" dirty="0" err="1">
                <a:solidFill>
                  <a:srgbClr val="C00000"/>
                </a:solidFill>
                <a:latin typeface="Calibri" panose="020F0502020204030204" pitchFamily="34" charset="0"/>
                <a:cs typeface="Calibri" panose="020F0502020204030204" pitchFamily="34" charset="0"/>
              </a:rPr>
              <a:t>Orthogonalization</a:t>
            </a:r>
            <a:r>
              <a:rPr lang="en-US" altLang="en-US" sz="2400" dirty="0">
                <a:solidFill>
                  <a:srgbClr val="C00000"/>
                </a:solidFill>
                <a:latin typeface="Calibri" panose="020F0502020204030204" pitchFamily="34" charset="0"/>
                <a:cs typeface="Calibri" panose="020F0502020204030204" pitchFamily="34" charset="0"/>
              </a:rPr>
              <a:t> process continued.. </a:t>
            </a:r>
            <a:br>
              <a:rPr lang="en-US" altLang="en-US" sz="2400" dirty="0">
                <a:solidFill>
                  <a:srgbClr val="C00000"/>
                </a:solidFill>
                <a:latin typeface="Calibri" panose="020F0502020204030204" pitchFamily="34" charset="0"/>
                <a:cs typeface="Calibri" panose="020F0502020204030204" pitchFamily="34" charset="0"/>
              </a:rPr>
            </a:br>
            <a:endParaRPr lang="en-US" sz="2400" dirty="0"/>
          </a:p>
        </p:txBody>
      </p:sp>
      <p:cxnSp>
        <p:nvCxnSpPr>
          <p:cNvPr id="4" name="Straight Connector 3">
            <a:extLst>
              <a:ext uri="{FF2B5EF4-FFF2-40B4-BE49-F238E27FC236}">
                <a16:creationId xmlns:a16="http://schemas.microsoft.com/office/drawing/2014/main" id="{A4293697-6E2C-4331-B4E1-C58B355192F4}"/>
              </a:ext>
            </a:extLst>
          </p:cNvPr>
          <p:cNvCxnSpPr>
            <a:cxnSpLocks/>
          </p:cNvCxnSpPr>
          <p:nvPr/>
        </p:nvCxnSpPr>
        <p:spPr>
          <a:xfrm>
            <a:off x="838200" y="689190"/>
            <a:ext cx="6958914" cy="39859"/>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Grp="1" noChangeAspect="1" noChangeArrowheads="1"/>
          </p:cNvPicPr>
          <p:nvPr>
            <p:ph idx="1"/>
          </p:nvPr>
        </p:nvPicPr>
        <p:blipFill>
          <a:blip r:embed="rId2" cstate="print"/>
          <a:srcRect/>
          <a:stretch>
            <a:fillRect/>
          </a:stretch>
        </p:blipFill>
        <p:spPr bwMode="auto">
          <a:xfrm>
            <a:off x="1108761" y="1581643"/>
            <a:ext cx="4068719" cy="2681438"/>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7529</TotalTime>
  <Words>440</Words>
  <Application>Microsoft Office PowerPoint</Application>
  <PresentationFormat>Widescreen</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 Grams- Schmidt in 9  Lines of MATLAB.  </vt:lpstr>
      <vt:lpstr>Grams- Schmidt Orthogonalization process continued..</vt:lpstr>
      <vt:lpstr>     Grams- Schmidt Orthogonalization process continued.. </vt:lpstr>
      <vt:lpstr>      Grams- Schmidt Orthogonalization process continued..   </vt:lpstr>
      <vt:lpstr>   Grams- Schmidt Orthogonalization process continued..  </vt:lpstr>
      <vt:lpstr>Grams- Schmidt Orthogonalization process continued..   Output: </vt:lpstr>
      <vt:lpstr> Grams- Schmidt Orthogonalization process continued..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Swetha D S</cp:lastModifiedBy>
  <cp:revision>788</cp:revision>
  <dcterms:created xsi:type="dcterms:W3CDTF">2019-05-30T23:14:36Z</dcterms:created>
  <dcterms:modified xsi:type="dcterms:W3CDTF">2022-04-05T03:47:45Z</dcterms:modified>
</cp:coreProperties>
</file>