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415" r:id="rId2"/>
    <p:sldId id="417" r:id="rId3"/>
    <p:sldId id="555" r:id="rId4"/>
    <p:sldId id="556" r:id="rId5"/>
    <p:sldId id="557" r:id="rId6"/>
    <p:sldId id="558" r:id="rId7"/>
    <p:sldId id="499" r:id="rId8"/>
    <p:sldId id="567" r:id="rId9"/>
    <p:sldId id="568" r:id="rId10"/>
    <p:sldId id="5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CC"/>
    <a:srgbClr val="F94107"/>
    <a:srgbClr val="FF3300"/>
    <a:srgbClr val="DFA267"/>
    <a:srgbClr val="FEDC32"/>
    <a:srgbClr val="F4B350"/>
    <a:srgbClr val="FDBA53"/>
    <a:srgbClr val="10B9A7"/>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p:scale>
          <a:sx n="95" d="100"/>
          <a:sy n="95" d="100"/>
        </p:scale>
        <p:origin x="-78" y="1068"/>
      </p:cViewPr>
      <p:guideLst>
        <p:guide orient="horz" pos="2160"/>
        <p:guide pos="3840"/>
      </p:guideLst>
    </p:cSldViewPr>
  </p:slideViewPr>
  <p:notesTextViewPr>
    <p:cViewPr>
      <p:scale>
        <a:sx n="1" d="1"/>
        <a:sy n="1" d="1"/>
      </p:scale>
      <p:origin x="0" y="0"/>
    </p:cViewPr>
  </p:notesTextViewPr>
  <p:sorterViewPr>
    <p:cViewPr>
      <p:scale>
        <a:sx n="60" d="100"/>
        <a:sy n="6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200016-E20F-478B-8D45-1F300C6493DA}" type="datetimeFigureOut">
              <a:rPr lang="en-US" smtClean="0"/>
              <a:pPr/>
              <a:t>2/11/2022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578A639-4C6A-4154-A760-CE1CDC50D164}" type="slidenum">
              <a:rPr lang="en-US" smtClean="0"/>
              <a:pPr/>
              <a:t>‹#›</a:t>
            </a:fld>
            <a:endParaRPr lang="en-US"/>
          </a:p>
        </p:txBody>
      </p:sp>
    </p:spTree>
    <p:extLst>
      <p:ext uri="{BB962C8B-B14F-4D97-AF65-F5344CB8AC3E}">
        <p14:creationId xmlns="" xmlns:p14="http://schemas.microsoft.com/office/powerpoint/2010/main" val="389648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EC3D4B-626B-4009-8192-CEAEED1423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6A51827C-B164-4C81-9990-CA48A6D695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507DF93E-677D-48F6-8B5A-46E43F2C154F}"/>
              </a:ext>
            </a:extLst>
          </p:cNvPr>
          <p:cNvSpPr>
            <a:spLocks noGrp="1"/>
          </p:cNvSpPr>
          <p:nvPr>
            <p:ph type="dt" sz="half" idx="10"/>
          </p:nvPr>
        </p:nvSpPr>
        <p:spPr/>
        <p:txBody>
          <a:bodyPr/>
          <a:lstStyle/>
          <a:p>
            <a:fld id="{C0697723-E498-4D64-BBB6-490ED1364AC9}" type="datetimeFigureOut">
              <a:rPr lang="en-IN" smtClean="0"/>
              <a:pPr/>
              <a:t>11-02-2022</a:t>
            </a:fld>
            <a:endParaRPr lang="en-IN"/>
          </a:p>
        </p:txBody>
      </p:sp>
      <p:sp>
        <p:nvSpPr>
          <p:cNvPr id="5" name="Footer Placeholder 4">
            <a:extLst>
              <a:ext uri="{FF2B5EF4-FFF2-40B4-BE49-F238E27FC236}">
                <a16:creationId xmlns="" xmlns:a16="http://schemas.microsoft.com/office/drawing/2014/main" id="{B1DF4446-763D-4DB5-A60E-E76234DDA4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E782FF9A-F0E6-4BE5-A785-09D93A759624}"/>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 xmlns:p14="http://schemas.microsoft.com/office/powerpoint/2010/main" val="805025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EE96CC-24D7-4AC0-845A-98CA572FE6D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E2261921-3E80-4007-9849-91F4F1D9CF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26A091F3-2079-48AC-A58B-4C729775D003}"/>
              </a:ext>
            </a:extLst>
          </p:cNvPr>
          <p:cNvSpPr>
            <a:spLocks noGrp="1"/>
          </p:cNvSpPr>
          <p:nvPr>
            <p:ph type="dt" sz="half" idx="10"/>
          </p:nvPr>
        </p:nvSpPr>
        <p:spPr/>
        <p:txBody>
          <a:bodyPr/>
          <a:lstStyle/>
          <a:p>
            <a:fld id="{C0697723-E498-4D64-BBB6-490ED1364AC9}" type="datetimeFigureOut">
              <a:rPr lang="en-IN" smtClean="0"/>
              <a:pPr/>
              <a:t>11-02-2022</a:t>
            </a:fld>
            <a:endParaRPr lang="en-IN"/>
          </a:p>
        </p:txBody>
      </p:sp>
      <p:sp>
        <p:nvSpPr>
          <p:cNvPr id="5" name="Footer Placeholder 4">
            <a:extLst>
              <a:ext uri="{FF2B5EF4-FFF2-40B4-BE49-F238E27FC236}">
                <a16:creationId xmlns="" xmlns:a16="http://schemas.microsoft.com/office/drawing/2014/main" id="{42536A67-7BBF-4557-B86C-E3D43DA805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87DF2A7F-20B3-4FEC-B2FB-22B3B56A9620}"/>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 xmlns:p14="http://schemas.microsoft.com/office/powerpoint/2010/main" val="3386502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FC974505-5F88-4C68-B044-B90A875A12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98154938-180F-400A-A444-2DAC9B404C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C744BC1C-22DF-43AD-B4A1-B55EB4C01F8A}"/>
              </a:ext>
            </a:extLst>
          </p:cNvPr>
          <p:cNvSpPr>
            <a:spLocks noGrp="1"/>
          </p:cNvSpPr>
          <p:nvPr>
            <p:ph type="dt" sz="half" idx="10"/>
          </p:nvPr>
        </p:nvSpPr>
        <p:spPr/>
        <p:txBody>
          <a:bodyPr/>
          <a:lstStyle/>
          <a:p>
            <a:fld id="{C0697723-E498-4D64-BBB6-490ED1364AC9}" type="datetimeFigureOut">
              <a:rPr lang="en-IN" smtClean="0"/>
              <a:pPr/>
              <a:t>11-02-2022</a:t>
            </a:fld>
            <a:endParaRPr lang="en-IN"/>
          </a:p>
        </p:txBody>
      </p:sp>
      <p:sp>
        <p:nvSpPr>
          <p:cNvPr id="5" name="Footer Placeholder 4">
            <a:extLst>
              <a:ext uri="{FF2B5EF4-FFF2-40B4-BE49-F238E27FC236}">
                <a16:creationId xmlns="" xmlns:a16="http://schemas.microsoft.com/office/drawing/2014/main" id="{1C439F43-011E-4BE1-A79A-17FE1495CC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A3025448-2680-4648-B696-07B726E5BEA4}"/>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 xmlns:p14="http://schemas.microsoft.com/office/powerpoint/2010/main" val="1186034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17E7D49-DB18-4481-BBAD-3CCDB0B6E13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37B48B0F-E770-4648-80B0-0B9A177348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8689BBA6-35F4-4C69-B817-8B6D5B3C7F64}"/>
              </a:ext>
            </a:extLst>
          </p:cNvPr>
          <p:cNvSpPr>
            <a:spLocks noGrp="1"/>
          </p:cNvSpPr>
          <p:nvPr>
            <p:ph type="dt" sz="half" idx="10"/>
          </p:nvPr>
        </p:nvSpPr>
        <p:spPr/>
        <p:txBody>
          <a:bodyPr/>
          <a:lstStyle/>
          <a:p>
            <a:fld id="{C0697723-E498-4D64-BBB6-490ED1364AC9}" type="datetimeFigureOut">
              <a:rPr lang="en-IN" smtClean="0"/>
              <a:pPr/>
              <a:t>11-02-2022</a:t>
            </a:fld>
            <a:endParaRPr lang="en-IN"/>
          </a:p>
        </p:txBody>
      </p:sp>
      <p:sp>
        <p:nvSpPr>
          <p:cNvPr id="5" name="Footer Placeholder 4">
            <a:extLst>
              <a:ext uri="{FF2B5EF4-FFF2-40B4-BE49-F238E27FC236}">
                <a16:creationId xmlns="" xmlns:a16="http://schemas.microsoft.com/office/drawing/2014/main" id="{1F6B119B-E4E0-4014-B1F1-495E208A0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19B45A5E-AE1B-4A92-B64A-2F8A4786E1A2}"/>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 xmlns:p14="http://schemas.microsoft.com/office/powerpoint/2010/main" val="1563409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08196D-BED0-4BD8-AB4C-B2B3CCC7D5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0CC613EC-F0A0-4466-A6C2-D28B863D15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A3CF7A95-22EE-4F22-AEDA-C190D2F87D01}"/>
              </a:ext>
            </a:extLst>
          </p:cNvPr>
          <p:cNvSpPr>
            <a:spLocks noGrp="1"/>
          </p:cNvSpPr>
          <p:nvPr>
            <p:ph type="dt" sz="half" idx="10"/>
          </p:nvPr>
        </p:nvSpPr>
        <p:spPr/>
        <p:txBody>
          <a:bodyPr/>
          <a:lstStyle/>
          <a:p>
            <a:fld id="{C0697723-E498-4D64-BBB6-490ED1364AC9}" type="datetimeFigureOut">
              <a:rPr lang="en-IN" smtClean="0"/>
              <a:pPr/>
              <a:t>11-02-2022</a:t>
            </a:fld>
            <a:endParaRPr lang="en-IN"/>
          </a:p>
        </p:txBody>
      </p:sp>
      <p:sp>
        <p:nvSpPr>
          <p:cNvPr id="5" name="Footer Placeholder 4">
            <a:extLst>
              <a:ext uri="{FF2B5EF4-FFF2-40B4-BE49-F238E27FC236}">
                <a16:creationId xmlns="" xmlns:a16="http://schemas.microsoft.com/office/drawing/2014/main" id="{7C385F91-0601-4D65-A3E8-CFDC20A775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88D0A9F0-9DDE-4015-8C5C-5C9D6B60DDA0}"/>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 xmlns:p14="http://schemas.microsoft.com/office/powerpoint/2010/main" val="255963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8E85AF-03C6-4B44-A538-43B0427D31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83C33EE5-59F6-4A1A-AE1E-8765B2B763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1D9D6861-A242-46E3-9BF3-A0C8A8DBB4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6A9D4037-319B-46C2-9889-B7EE91425689}"/>
              </a:ext>
            </a:extLst>
          </p:cNvPr>
          <p:cNvSpPr>
            <a:spLocks noGrp="1"/>
          </p:cNvSpPr>
          <p:nvPr>
            <p:ph type="dt" sz="half" idx="10"/>
          </p:nvPr>
        </p:nvSpPr>
        <p:spPr/>
        <p:txBody>
          <a:bodyPr/>
          <a:lstStyle/>
          <a:p>
            <a:fld id="{C0697723-E498-4D64-BBB6-490ED1364AC9}" type="datetimeFigureOut">
              <a:rPr lang="en-IN" smtClean="0"/>
              <a:pPr/>
              <a:t>11-02-2022</a:t>
            </a:fld>
            <a:endParaRPr lang="en-IN"/>
          </a:p>
        </p:txBody>
      </p:sp>
      <p:sp>
        <p:nvSpPr>
          <p:cNvPr id="6" name="Footer Placeholder 5">
            <a:extLst>
              <a:ext uri="{FF2B5EF4-FFF2-40B4-BE49-F238E27FC236}">
                <a16:creationId xmlns="" xmlns:a16="http://schemas.microsoft.com/office/drawing/2014/main" id="{C1EE4E15-6B43-42E0-9689-9D809E7745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9E5B8A2C-7787-42C7-9053-9FAC49800765}"/>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 xmlns:p14="http://schemas.microsoft.com/office/powerpoint/2010/main" val="4130094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FD7F82-17CF-402C-A83C-9BB0B0450C8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AD6925B8-18E2-4648-9C7D-9A50568E68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63ECAC91-5516-49CF-ABB2-BDCA1101D9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A13B518C-5424-4D17-AE61-73B5540B3F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7418E488-5143-4637-878A-8024B768B6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12F92FE0-EADD-43E3-B191-7F6FEA9C81E6}"/>
              </a:ext>
            </a:extLst>
          </p:cNvPr>
          <p:cNvSpPr>
            <a:spLocks noGrp="1"/>
          </p:cNvSpPr>
          <p:nvPr>
            <p:ph type="dt" sz="half" idx="10"/>
          </p:nvPr>
        </p:nvSpPr>
        <p:spPr/>
        <p:txBody>
          <a:bodyPr/>
          <a:lstStyle/>
          <a:p>
            <a:fld id="{C0697723-E498-4D64-BBB6-490ED1364AC9}" type="datetimeFigureOut">
              <a:rPr lang="en-IN" smtClean="0"/>
              <a:pPr/>
              <a:t>11-02-2022</a:t>
            </a:fld>
            <a:endParaRPr lang="en-IN"/>
          </a:p>
        </p:txBody>
      </p:sp>
      <p:sp>
        <p:nvSpPr>
          <p:cNvPr id="8" name="Footer Placeholder 7">
            <a:extLst>
              <a:ext uri="{FF2B5EF4-FFF2-40B4-BE49-F238E27FC236}">
                <a16:creationId xmlns="" xmlns:a16="http://schemas.microsoft.com/office/drawing/2014/main" id="{FD4604E9-CD41-4846-B48F-03B22B3709D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5AFE060F-933B-49D3-8FF3-B0DEF9DC6484}"/>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 xmlns:p14="http://schemas.microsoft.com/office/powerpoint/2010/main" val="3046113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D133CA-B572-4BA7-A189-A42C96F1089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28BA2B92-6276-46C5-8418-926229142AF0}"/>
              </a:ext>
            </a:extLst>
          </p:cNvPr>
          <p:cNvSpPr>
            <a:spLocks noGrp="1"/>
          </p:cNvSpPr>
          <p:nvPr>
            <p:ph type="dt" sz="half" idx="10"/>
          </p:nvPr>
        </p:nvSpPr>
        <p:spPr/>
        <p:txBody>
          <a:bodyPr/>
          <a:lstStyle/>
          <a:p>
            <a:fld id="{C0697723-E498-4D64-BBB6-490ED1364AC9}" type="datetimeFigureOut">
              <a:rPr lang="en-IN" smtClean="0"/>
              <a:pPr/>
              <a:t>11-02-2022</a:t>
            </a:fld>
            <a:endParaRPr lang="en-IN"/>
          </a:p>
        </p:txBody>
      </p:sp>
      <p:sp>
        <p:nvSpPr>
          <p:cNvPr id="4" name="Footer Placeholder 3">
            <a:extLst>
              <a:ext uri="{FF2B5EF4-FFF2-40B4-BE49-F238E27FC236}">
                <a16:creationId xmlns="" xmlns:a16="http://schemas.microsoft.com/office/drawing/2014/main" id="{ADC7E3F1-B21B-41C5-BFFE-A0D23D01EE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A033B9AF-625C-4788-81E5-2B790AE33D0F}"/>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 xmlns:p14="http://schemas.microsoft.com/office/powerpoint/2010/main" val="34773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7034E3B9-7089-4D8E-9F92-ED9350E73E40}"/>
              </a:ext>
            </a:extLst>
          </p:cNvPr>
          <p:cNvSpPr>
            <a:spLocks noGrp="1"/>
          </p:cNvSpPr>
          <p:nvPr>
            <p:ph type="dt" sz="half" idx="10"/>
          </p:nvPr>
        </p:nvSpPr>
        <p:spPr/>
        <p:txBody>
          <a:bodyPr/>
          <a:lstStyle/>
          <a:p>
            <a:fld id="{C0697723-E498-4D64-BBB6-490ED1364AC9}" type="datetimeFigureOut">
              <a:rPr lang="en-IN" smtClean="0"/>
              <a:pPr/>
              <a:t>11-02-2022</a:t>
            </a:fld>
            <a:endParaRPr lang="en-IN"/>
          </a:p>
        </p:txBody>
      </p:sp>
      <p:sp>
        <p:nvSpPr>
          <p:cNvPr id="3" name="Footer Placeholder 2">
            <a:extLst>
              <a:ext uri="{FF2B5EF4-FFF2-40B4-BE49-F238E27FC236}">
                <a16:creationId xmlns="" xmlns:a16="http://schemas.microsoft.com/office/drawing/2014/main" id="{C85D6F49-DBB0-4783-8669-C7B8A7030AF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68775C0C-F413-41B7-B055-646B0BFD3A09}"/>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 xmlns:p14="http://schemas.microsoft.com/office/powerpoint/2010/main" val="4223190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525262E-9CC6-4471-87B5-E96BB4A839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CC85306A-CD4B-46EE-9161-2B0A130F2A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17A59BE6-9514-4D99-A003-32E53BEDF6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051144FC-DE55-4C66-B467-EE320664508C}"/>
              </a:ext>
            </a:extLst>
          </p:cNvPr>
          <p:cNvSpPr>
            <a:spLocks noGrp="1"/>
          </p:cNvSpPr>
          <p:nvPr>
            <p:ph type="dt" sz="half" idx="10"/>
          </p:nvPr>
        </p:nvSpPr>
        <p:spPr/>
        <p:txBody>
          <a:bodyPr/>
          <a:lstStyle/>
          <a:p>
            <a:fld id="{C0697723-E498-4D64-BBB6-490ED1364AC9}" type="datetimeFigureOut">
              <a:rPr lang="en-IN" smtClean="0"/>
              <a:pPr/>
              <a:t>11-02-2022</a:t>
            </a:fld>
            <a:endParaRPr lang="en-IN"/>
          </a:p>
        </p:txBody>
      </p:sp>
      <p:sp>
        <p:nvSpPr>
          <p:cNvPr id="6" name="Footer Placeholder 5">
            <a:extLst>
              <a:ext uri="{FF2B5EF4-FFF2-40B4-BE49-F238E27FC236}">
                <a16:creationId xmlns="" xmlns:a16="http://schemas.microsoft.com/office/drawing/2014/main" id="{7ABC472B-5E7F-485E-A706-89B79D412C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7556C44B-3BC6-40D9-94ED-B0796F8E1329}"/>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 xmlns:p14="http://schemas.microsoft.com/office/powerpoint/2010/main" val="3490178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759C2A-444C-4E85-BF34-29BD3E3F6D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4B688350-F59A-41DF-B2EF-F9EEA24700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AC5D8DC2-A933-46C8-BE16-322CE1A3EC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2D17E0BD-405F-407D-AAE8-84A2C67291BD}"/>
              </a:ext>
            </a:extLst>
          </p:cNvPr>
          <p:cNvSpPr>
            <a:spLocks noGrp="1"/>
          </p:cNvSpPr>
          <p:nvPr>
            <p:ph type="dt" sz="half" idx="10"/>
          </p:nvPr>
        </p:nvSpPr>
        <p:spPr/>
        <p:txBody>
          <a:bodyPr/>
          <a:lstStyle/>
          <a:p>
            <a:fld id="{C0697723-E498-4D64-BBB6-490ED1364AC9}" type="datetimeFigureOut">
              <a:rPr lang="en-IN" smtClean="0"/>
              <a:pPr/>
              <a:t>11-02-2022</a:t>
            </a:fld>
            <a:endParaRPr lang="en-IN"/>
          </a:p>
        </p:txBody>
      </p:sp>
      <p:sp>
        <p:nvSpPr>
          <p:cNvPr id="6" name="Footer Placeholder 5">
            <a:extLst>
              <a:ext uri="{FF2B5EF4-FFF2-40B4-BE49-F238E27FC236}">
                <a16:creationId xmlns="" xmlns:a16="http://schemas.microsoft.com/office/drawing/2014/main" id="{F5294B3E-2DAE-4C72-9B6F-EE43965DA9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5474055D-9410-4E28-8C54-90B4F6E7DBFF}"/>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 xmlns:p14="http://schemas.microsoft.com/office/powerpoint/2010/main" val="2931258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9449A4AD-9C61-4A2F-99E0-675E335926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A10F732A-189B-4AC1-886A-23584A50B8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D5F3EE23-AF03-4903-9219-60875A711F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697723-E498-4D64-BBB6-490ED1364AC9}" type="datetimeFigureOut">
              <a:rPr lang="en-IN" smtClean="0"/>
              <a:pPr/>
              <a:t>11-02-2022</a:t>
            </a:fld>
            <a:endParaRPr lang="en-IN"/>
          </a:p>
        </p:txBody>
      </p:sp>
      <p:sp>
        <p:nvSpPr>
          <p:cNvPr id="5" name="Footer Placeholder 4">
            <a:extLst>
              <a:ext uri="{FF2B5EF4-FFF2-40B4-BE49-F238E27FC236}">
                <a16:creationId xmlns="" xmlns:a16="http://schemas.microsoft.com/office/drawing/2014/main" id="{957FC4B0-FF26-4AB9-BACD-041A24DCD2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F4C8E684-F46A-48CC-BAD8-663F8E1173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30BA08-B69C-4752-B2CF-0C56A0BACDE6}" type="slidenum">
              <a:rPr lang="en-IN" smtClean="0"/>
              <a:pPr/>
              <a:t>‹#›</a:t>
            </a:fld>
            <a:endParaRPr lang="en-IN"/>
          </a:p>
        </p:txBody>
      </p:sp>
    </p:spTree>
    <p:extLst>
      <p:ext uri="{BB962C8B-B14F-4D97-AF65-F5344CB8AC3E}">
        <p14:creationId xmlns="" xmlns:p14="http://schemas.microsoft.com/office/powerpoint/2010/main" val="4711093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5DFE3490-CF8C-4FDE-9D71-2170861F2A61}"/>
              </a:ext>
            </a:extLst>
          </p:cNvPr>
          <p:cNvSpPr/>
          <p:nvPr/>
        </p:nvSpPr>
        <p:spPr>
          <a:xfrm>
            <a:off x="4550097" y="1606241"/>
            <a:ext cx="7497214" cy="1200329"/>
          </a:xfrm>
          <a:prstGeom prst="rect">
            <a:avLst/>
          </a:prstGeom>
        </p:spPr>
        <p:txBody>
          <a:bodyPr wrap="square">
            <a:spAutoFit/>
          </a:bodyPr>
          <a:lstStyle/>
          <a:p>
            <a:r>
              <a:rPr lang="en-US" sz="3600" dirty="0">
                <a:solidFill>
                  <a:srgbClr val="C00000"/>
                </a:solidFill>
              </a:rPr>
              <a:t>ENGINEERING MATHEMATICS-I</a:t>
            </a:r>
          </a:p>
          <a:p>
            <a:r>
              <a:rPr lang="en-US" sz="3600" dirty="0">
                <a:solidFill>
                  <a:srgbClr val="C00000"/>
                </a:solidFill>
              </a:rPr>
              <a:t>MATLAB</a:t>
            </a:r>
          </a:p>
        </p:txBody>
      </p:sp>
      <p:sp>
        <p:nvSpPr>
          <p:cNvPr id="15" name="Rectangle 14">
            <a:extLst>
              <a:ext uri="{FF2B5EF4-FFF2-40B4-BE49-F238E27FC236}">
                <a16:creationId xmlns="" xmlns:a16="http://schemas.microsoft.com/office/drawing/2014/main" id="{743662B4-0C28-4203-AEB1-4CC1644B8226}"/>
              </a:ext>
            </a:extLst>
          </p:cNvPr>
          <p:cNvSpPr/>
          <p:nvPr/>
        </p:nvSpPr>
        <p:spPr>
          <a:xfrm>
            <a:off x="4425383" y="3365351"/>
            <a:ext cx="7497214" cy="461665"/>
          </a:xfrm>
          <a:prstGeom prst="rect">
            <a:avLst/>
          </a:prstGeom>
        </p:spPr>
        <p:txBody>
          <a:bodyPr wrap="square">
            <a:spAutoFit/>
          </a:bodyPr>
          <a:lstStyle/>
          <a:p>
            <a:r>
              <a:rPr lang="en-US" sz="2400" dirty="0">
                <a:solidFill>
                  <a:srgbClr val="002060"/>
                </a:solidFill>
              </a:rPr>
              <a:t>  Department of Science and Humanities</a:t>
            </a:r>
            <a:endParaRPr lang="en-IN" sz="2400" dirty="0">
              <a:solidFill>
                <a:srgbClr val="002060"/>
              </a:solidFill>
            </a:endParaRPr>
          </a:p>
        </p:txBody>
      </p:sp>
      <p:grpSp>
        <p:nvGrpSpPr>
          <p:cNvPr id="20" name="Group 19">
            <a:extLst>
              <a:ext uri="{FF2B5EF4-FFF2-40B4-BE49-F238E27FC236}">
                <a16:creationId xmlns=""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75000"/>
            </a:schemeClr>
          </a:solidFill>
        </p:grpSpPr>
        <p:sp>
          <p:nvSpPr>
            <p:cNvPr id="24" name="Rectangle 23">
              <a:extLst>
                <a:ext uri="{FF2B5EF4-FFF2-40B4-BE49-F238E27FC236}">
                  <a16:creationId xmlns=""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a:extLst>
              <a:ext uri="{FF2B5EF4-FFF2-40B4-BE49-F238E27FC236}">
                <a16:creationId xmlns="" xmlns:a16="http://schemas.microsoft.com/office/drawing/2014/main" id="{1EEB87D2-BD33-43D4-B135-6F0E91C4917A}"/>
              </a:ext>
            </a:extLst>
          </p:cNvPr>
          <p:cNvCxnSpPr>
            <a:cxnSpLocks/>
          </p:cNvCxnSpPr>
          <p:nvPr/>
        </p:nvCxnSpPr>
        <p:spPr>
          <a:xfrm flipV="1">
            <a:off x="4666005" y="2941024"/>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a:extLst>
              <a:ext uri="{FF2B5EF4-FFF2-40B4-BE49-F238E27FC236}">
                <a16:creationId xmlns="" xmlns:a16="http://schemas.microsoft.com/office/drawing/2014/main" id="{66C7B340-EC4A-4D32-8643-325F1D66DF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745722" y="1606241"/>
            <a:ext cx="2369218" cy="3550188"/>
          </a:xfrm>
          <a:prstGeom prst="rect">
            <a:avLst/>
          </a:prstGeom>
        </p:spPr>
      </p:pic>
      <p:grpSp>
        <p:nvGrpSpPr>
          <p:cNvPr id="16" name="Group 15">
            <a:extLst>
              <a:ext uri="{FF2B5EF4-FFF2-40B4-BE49-F238E27FC236}">
                <a16:creationId xmlns="" xmlns:a16="http://schemas.microsoft.com/office/drawing/2014/main" id="{87008925-27BE-4F37-8F3C-D51A4CE1017D}"/>
              </a:ext>
            </a:extLst>
          </p:cNvPr>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a:extLst>
                <a:ext uri="{FF2B5EF4-FFF2-40B4-BE49-F238E27FC236}">
                  <a16:creationId xmlns=""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 xmlns:p14="http://schemas.microsoft.com/office/powerpoint/2010/main" val="2135733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 xmlns:a16="http://schemas.microsoft.com/office/drawing/2014/main" id="{9473B520-A9D1-472D-B234-C4032DD0E596}"/>
              </a:ext>
            </a:extLst>
          </p:cNvPr>
          <p:cNvCxnSpPr>
            <a:cxnSpLocks/>
          </p:cNvCxnSpPr>
          <p:nvPr/>
        </p:nvCxnSpPr>
        <p:spPr>
          <a:xfrm flipV="1">
            <a:off x="5448167" y="3989276"/>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nvGrpSpPr>
          <p:cNvPr id="2" name="Group 12">
            <a:extLst>
              <a:ext uri="{FF2B5EF4-FFF2-40B4-BE49-F238E27FC236}">
                <a16:creationId xmlns="" xmlns:a16="http://schemas.microsoft.com/office/drawing/2014/main" id="{0B436274-E913-46F7-B58F-E0B0713EC594}"/>
              </a:ext>
            </a:extLst>
          </p:cNvPr>
          <p:cNvGrpSpPr/>
          <p:nvPr/>
        </p:nvGrpSpPr>
        <p:grpSpPr>
          <a:xfrm>
            <a:off x="313844" y="349466"/>
            <a:ext cx="11518407" cy="6218388"/>
            <a:chOff x="313844" y="349466"/>
            <a:chExt cx="11518407" cy="6218388"/>
          </a:xfrm>
          <a:solidFill>
            <a:schemeClr val="accent2">
              <a:lumMod val="75000"/>
            </a:schemeClr>
          </a:solidFill>
        </p:grpSpPr>
        <p:sp>
          <p:nvSpPr>
            <p:cNvPr id="14" name="Rectangle 13">
              <a:extLst>
                <a:ext uri="{FF2B5EF4-FFF2-40B4-BE49-F238E27FC236}">
                  <a16:creationId xmlns="" xmlns:a16="http://schemas.microsoft.com/office/drawing/2014/main" id="{54B9092D-46D3-4724-A230-51F43D78A967}"/>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 xmlns:a16="http://schemas.microsoft.com/office/drawing/2014/main" id="{B5E94C15-EFC4-4DC4-AE91-4D6631C438BE}"/>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 xmlns:a16="http://schemas.microsoft.com/office/drawing/2014/main" id="{828287AB-A481-4BDF-BE49-1BBA364237E1}"/>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 xmlns:a16="http://schemas.microsoft.com/office/drawing/2014/main" id="{EC3328F7-E593-44F8-A55A-576E1E3E973D}"/>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8" name="Picture 17" descr="A close up of a logo&#10;&#10;Description automatically generated">
            <a:extLst>
              <a:ext uri="{FF2B5EF4-FFF2-40B4-BE49-F238E27FC236}">
                <a16:creationId xmlns="" xmlns:a16="http://schemas.microsoft.com/office/drawing/2014/main" id="{A88F3CC2-5C5B-4685-8D94-FFC4B5D64CBC}"/>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2411974" y="1606241"/>
            <a:ext cx="2369218" cy="3550188"/>
          </a:xfrm>
          <a:prstGeom prst="rect">
            <a:avLst/>
          </a:prstGeom>
        </p:spPr>
      </p:pic>
      <p:sp>
        <p:nvSpPr>
          <p:cNvPr id="19" name="Rectangle 18">
            <a:extLst>
              <a:ext uri="{FF2B5EF4-FFF2-40B4-BE49-F238E27FC236}">
                <a16:creationId xmlns="" xmlns:a16="http://schemas.microsoft.com/office/drawing/2014/main" id="{94BAC35B-0C86-48BD-81AE-8629CCB2734E}"/>
              </a:ext>
            </a:extLst>
          </p:cNvPr>
          <p:cNvSpPr/>
          <p:nvPr/>
        </p:nvSpPr>
        <p:spPr>
          <a:xfrm>
            <a:off x="5448168" y="3048715"/>
            <a:ext cx="4603806" cy="665240"/>
          </a:xfrm>
          <a:prstGeom prst="rect">
            <a:avLst/>
          </a:prstGeom>
        </p:spPr>
        <p:txBody>
          <a:bodyPr wrap="square">
            <a:spAutoFit/>
          </a:bodyPr>
          <a:lstStyle/>
          <a:p>
            <a:r>
              <a:rPr lang="en-US" sz="3600" b="1" dirty="0">
                <a:solidFill>
                  <a:schemeClr val="accent2">
                    <a:lumMod val="75000"/>
                  </a:schemeClr>
                </a:solidFill>
              </a:rPr>
              <a:t>T</a:t>
            </a:r>
            <a:r>
              <a:rPr lang="en-IN" sz="3600" b="1" dirty="0">
                <a:solidFill>
                  <a:schemeClr val="accent2">
                    <a:lumMod val="75000"/>
                  </a:schemeClr>
                </a:solidFill>
              </a:rPr>
              <a:t>HANK YOU</a:t>
            </a:r>
          </a:p>
        </p:txBody>
      </p:sp>
    </p:spTree>
    <p:extLst>
      <p:ext uri="{BB962C8B-B14F-4D97-AF65-F5344CB8AC3E}">
        <p14:creationId xmlns="" xmlns:p14="http://schemas.microsoft.com/office/powerpoint/2010/main" val="1574443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5DFE3490-CF8C-4FDE-9D71-2170861F2A61}"/>
              </a:ext>
            </a:extLst>
          </p:cNvPr>
          <p:cNvSpPr/>
          <p:nvPr/>
        </p:nvSpPr>
        <p:spPr>
          <a:xfrm>
            <a:off x="285826" y="469890"/>
            <a:ext cx="9164027" cy="461665"/>
          </a:xfrm>
          <a:prstGeom prst="rect">
            <a:avLst/>
          </a:prstGeom>
        </p:spPr>
        <p:txBody>
          <a:bodyPr wrap="square">
            <a:spAutoFit/>
          </a:bodyPr>
          <a:lstStyle/>
          <a:p>
            <a:r>
              <a:rPr lang="en-US" altLang="en-US" sz="2400" dirty="0" smtClean="0">
                <a:solidFill>
                  <a:srgbClr val="C00000"/>
                </a:solidFill>
                <a:latin typeface="Calibri" panose="020F0502020204030204" pitchFamily="34" charset="0"/>
                <a:cs typeface="Calibri" panose="020F0502020204030204" pitchFamily="34" charset="0"/>
              </a:rPr>
              <a:t>Grams- Schmidt in 9  Lines of MATLAB.</a:t>
            </a:r>
            <a:endParaRPr lang="en-US" sz="2400" dirty="0">
              <a:solidFill>
                <a:srgbClr val="C00000"/>
              </a:solidFill>
              <a:latin typeface="Calibri" panose="020F0502020204030204" pitchFamily="34" charset="0"/>
              <a:cs typeface="Calibri" panose="020F0502020204030204" pitchFamily="34" charset="0"/>
            </a:endParaRPr>
          </a:p>
        </p:txBody>
      </p:sp>
      <p:cxnSp>
        <p:nvCxnSpPr>
          <p:cNvPr id="16" name="Straight Connector 15">
            <a:extLst>
              <a:ext uri="{FF2B5EF4-FFF2-40B4-BE49-F238E27FC236}">
                <a16:creationId xmlns="" xmlns:a16="http://schemas.microsoft.com/office/drawing/2014/main" id="{DD6B6443-C2DA-47C3-A986-5EE935046CC9}"/>
              </a:ext>
            </a:extLst>
          </p:cNvPr>
          <p:cNvCxnSpPr>
            <a:cxnSpLocks/>
          </p:cNvCxnSpPr>
          <p:nvPr/>
        </p:nvCxnSpPr>
        <p:spPr>
          <a:xfrm>
            <a:off x="285827" y="931555"/>
            <a:ext cx="7904054" cy="1"/>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a:extLst>
              <a:ext uri="{FF2B5EF4-FFF2-40B4-BE49-F238E27FC236}">
                <a16:creationId xmlns="" xmlns:a16="http://schemas.microsoft.com/office/drawing/2014/main" id="{6727F4C1-5802-414C-BEF9-8F8DC7D7B65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659519" y="469890"/>
            <a:ext cx="933598" cy="1398963"/>
          </a:xfrm>
          <a:prstGeom prst="rect">
            <a:avLst/>
          </a:prstGeom>
        </p:spPr>
      </p:pic>
      <p:sp>
        <p:nvSpPr>
          <p:cNvPr id="2" name="TextBox 1"/>
          <p:cNvSpPr txBox="1"/>
          <p:nvPr/>
        </p:nvSpPr>
        <p:spPr>
          <a:xfrm>
            <a:off x="285826" y="1040417"/>
            <a:ext cx="8777492" cy="4524315"/>
          </a:xfrm>
          <a:prstGeom prst="rect">
            <a:avLst/>
          </a:prstGeom>
          <a:noFill/>
        </p:spPr>
        <p:txBody>
          <a:bodyPr wrap="square" rtlCol="0">
            <a:spAutoFit/>
          </a:bodyPr>
          <a:lstStyle/>
          <a:p>
            <a:pPr lvl="0" algn="just">
              <a:lnSpc>
                <a:spcPct val="150000"/>
              </a:lnSpc>
            </a:pPr>
            <a:r>
              <a:rPr lang="en-US" sz="2400" dirty="0" smtClean="0">
                <a:solidFill>
                  <a:srgbClr val="002060"/>
                </a:solidFill>
                <a:latin typeface="Calibri" panose="020F0502020204030204" pitchFamily="34" charset="0"/>
                <a:cs typeface="Calibri" panose="020F0502020204030204" pitchFamily="34" charset="0"/>
              </a:rPr>
              <a:t>The Gram-Schmidt algorithm starts with n independent vectors a1,….,an (the columns of A). It produces n orthonormal vectors q1,…,qn (the columns of Q). To find qj, start with aj and subtract off its projections onto the previous q’s and then divide by the length of that vector v to produce a unit vector.</a:t>
            </a:r>
          </a:p>
          <a:p>
            <a:pPr lvl="0" algn="just">
              <a:lnSpc>
                <a:spcPct val="150000"/>
              </a:lnSpc>
            </a:pPr>
            <a:r>
              <a:rPr lang="en-US" sz="2400" dirty="0" smtClean="0">
                <a:solidFill>
                  <a:srgbClr val="002060"/>
                </a:solidFill>
                <a:latin typeface="Calibri" panose="020F0502020204030204" pitchFamily="34" charset="0"/>
                <a:cs typeface="Calibri" panose="020F0502020204030204" pitchFamily="34" charset="0"/>
              </a:rPr>
              <a:t>The inner products (qi )T aj =0 when </a:t>
            </a:r>
            <a:r>
              <a:rPr lang="en-US" sz="2400" dirty="0" err="1" smtClean="0">
                <a:solidFill>
                  <a:srgbClr val="002060"/>
                </a:solidFill>
                <a:latin typeface="Calibri" panose="020F0502020204030204" pitchFamily="34" charset="0"/>
                <a:cs typeface="Calibri" panose="020F0502020204030204" pitchFamily="34" charset="0"/>
              </a:rPr>
              <a:t>i</a:t>
            </a:r>
            <a:r>
              <a:rPr lang="en-US" sz="2400" dirty="0" smtClean="0">
                <a:solidFill>
                  <a:srgbClr val="002060"/>
                </a:solidFill>
                <a:latin typeface="Calibri" panose="020F0502020204030204" pitchFamily="34" charset="0"/>
                <a:cs typeface="Calibri" panose="020F0502020204030204" pitchFamily="34" charset="0"/>
              </a:rPr>
              <a:t> is larger than j (later q’s are orthogonal to earlier a’s, that is the point of the algorithm).</a:t>
            </a:r>
          </a:p>
          <a:p>
            <a:pPr marL="342900" lvl="0" indent="-342900" algn="just">
              <a:lnSpc>
                <a:spcPct val="150000"/>
              </a:lnSpc>
            </a:pPr>
            <a:endParaRPr lang="en-US" sz="2400" dirty="0">
              <a:solidFill>
                <a:srgbClr val="002060"/>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948631798"/>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2"/>
          <p:cNvSpPr>
            <a:spLocks noGrp="1"/>
          </p:cNvSpPr>
          <p:nvPr>
            <p:ph type="title"/>
          </p:nvPr>
        </p:nvSpPr>
        <p:spPr>
          <a:xfrm>
            <a:off x="70452" y="0"/>
            <a:ext cx="8229600" cy="833377"/>
          </a:xfrm>
        </p:spPr>
        <p:txBody>
          <a:bodyPr>
            <a:normAutofit fontScale="90000"/>
          </a:bodyPr>
          <a:lstStyle/>
          <a:p>
            <a:pPr>
              <a:spcBef>
                <a:spcPts val="600"/>
              </a:spcBef>
              <a:defRPr/>
            </a:pPr>
            <a:r>
              <a:rPr lang="en-AU" sz="2400" dirty="0">
                <a:solidFill>
                  <a:srgbClr val="C00000"/>
                </a:solidFill>
                <a:latin typeface="Calibri" panose="020F0502020204030204" pitchFamily="34" charset="0"/>
                <a:cs typeface="Calibri" panose="020F0502020204030204" pitchFamily="34" charset="0"/>
              </a:rPr>
              <a:t/>
            </a:r>
            <a:br>
              <a:rPr lang="en-AU" sz="2400" dirty="0">
                <a:solidFill>
                  <a:srgbClr val="C00000"/>
                </a:solidFill>
                <a:latin typeface="Calibri" panose="020F0502020204030204" pitchFamily="34" charset="0"/>
                <a:cs typeface="Calibri" panose="020F0502020204030204" pitchFamily="34" charset="0"/>
              </a:rPr>
            </a:br>
            <a:r>
              <a:rPr lang="en-US" altLang="en-US" sz="2400" dirty="0" smtClean="0">
                <a:solidFill>
                  <a:srgbClr val="C00000"/>
                </a:solidFill>
                <a:latin typeface="Calibri" panose="020F0502020204030204" pitchFamily="34" charset="0"/>
                <a:cs typeface="Calibri" panose="020F0502020204030204" pitchFamily="34" charset="0"/>
              </a:rPr>
              <a:t>Grams- Schmidt in 9  Lines of MATLAB. </a:t>
            </a:r>
            <a:br>
              <a:rPr lang="en-US" altLang="en-US" sz="2400" dirty="0" smtClean="0">
                <a:solidFill>
                  <a:srgbClr val="C00000"/>
                </a:solidFill>
                <a:latin typeface="Calibri" panose="020F0502020204030204" pitchFamily="34" charset="0"/>
                <a:cs typeface="Calibri" panose="020F0502020204030204" pitchFamily="34" charset="0"/>
              </a:rPr>
            </a:br>
            <a:endParaRPr lang="en-AU" sz="2700" dirty="0">
              <a:solidFill>
                <a:srgbClr val="C00000"/>
              </a:solidFill>
              <a:latin typeface="Calibri" panose="020F0502020204030204" pitchFamily="34" charset="0"/>
              <a:cs typeface="Calibri" panose="020F0502020204030204" pitchFamily="34" charset="0"/>
            </a:endParaRPr>
          </a:p>
        </p:txBody>
      </p:sp>
      <p:pic>
        <p:nvPicPr>
          <p:cNvPr id="5" name="Picture 4" descr="A close up of a logo&#10;&#10;Description automatically generated">
            <a:extLst>
              <a:ext uri="{FF2B5EF4-FFF2-40B4-BE49-F238E27FC236}">
                <a16:creationId xmlns="" xmlns:a16="http://schemas.microsoft.com/office/drawing/2014/main" id="{6727F4C1-5802-414C-BEF9-8F8DC7D7B65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646475" y="223250"/>
            <a:ext cx="933598" cy="1398963"/>
          </a:xfrm>
          <a:prstGeom prst="rect">
            <a:avLst/>
          </a:prstGeom>
        </p:spPr>
      </p:pic>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0" y="593862"/>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96770" y="509287"/>
            <a:ext cx="9031129" cy="6278908"/>
          </a:xfrm>
          <a:prstGeom prst="rect">
            <a:avLst/>
          </a:prstGeom>
        </p:spPr>
        <p:txBody>
          <a:bodyPr wrap="square">
            <a:spAutoFit/>
          </a:bodyPr>
          <a:lstStyle/>
          <a:p>
            <a:pPr algn="just">
              <a:lnSpc>
                <a:spcPct val="150000"/>
              </a:lnSpc>
            </a:pPr>
            <a:r>
              <a:rPr lang="en-US" sz="2400" dirty="0" smtClean="0">
                <a:solidFill>
                  <a:srgbClr val="002060"/>
                </a:solidFill>
                <a:latin typeface="Calibri" panose="020F0502020204030204" pitchFamily="34" charset="0"/>
                <a:cs typeface="Calibri" panose="020F0502020204030204" pitchFamily="34" charset="0"/>
              </a:rPr>
              <a:t>Here is a 9-line MATLAB code to build Q and R from A. Start with [</a:t>
            </a:r>
            <a:r>
              <a:rPr lang="en-US" sz="2400" dirty="0" err="1" smtClean="0">
                <a:solidFill>
                  <a:srgbClr val="002060"/>
                </a:solidFill>
                <a:latin typeface="Calibri" panose="020F0502020204030204" pitchFamily="34" charset="0"/>
                <a:cs typeface="Calibri" panose="020F0502020204030204" pitchFamily="34" charset="0"/>
              </a:rPr>
              <a:t>m,n</a:t>
            </a:r>
            <a:r>
              <a:rPr lang="en-US" sz="2400" dirty="0" smtClean="0">
                <a:solidFill>
                  <a:srgbClr val="002060"/>
                </a:solidFill>
                <a:latin typeface="Calibri" panose="020F0502020204030204" pitchFamily="34" charset="0"/>
                <a:cs typeface="Calibri" panose="020F0502020204030204" pitchFamily="34" charset="0"/>
              </a:rPr>
              <a:t>]=size(A); Q=zeros(</a:t>
            </a:r>
            <a:r>
              <a:rPr lang="en-US" sz="2400" dirty="0" err="1" smtClean="0">
                <a:solidFill>
                  <a:srgbClr val="002060"/>
                </a:solidFill>
                <a:latin typeface="Calibri" panose="020F0502020204030204" pitchFamily="34" charset="0"/>
                <a:cs typeface="Calibri" panose="020F0502020204030204" pitchFamily="34" charset="0"/>
              </a:rPr>
              <a:t>m,n</a:t>
            </a:r>
            <a:r>
              <a:rPr lang="en-US" sz="2400" dirty="0" smtClean="0">
                <a:solidFill>
                  <a:srgbClr val="002060"/>
                </a:solidFill>
                <a:latin typeface="Calibri" panose="020F0502020204030204" pitchFamily="34" charset="0"/>
                <a:cs typeface="Calibri" panose="020F0502020204030204" pitchFamily="34" charset="0"/>
              </a:rPr>
              <a:t>); R=zeros(</a:t>
            </a:r>
            <a:r>
              <a:rPr lang="en-US" sz="2400" dirty="0" err="1" smtClean="0">
                <a:solidFill>
                  <a:srgbClr val="002060"/>
                </a:solidFill>
                <a:latin typeface="Calibri" panose="020F0502020204030204" pitchFamily="34" charset="0"/>
                <a:cs typeface="Calibri" panose="020F0502020204030204" pitchFamily="34" charset="0"/>
              </a:rPr>
              <a:t>n,n</a:t>
            </a:r>
            <a:r>
              <a:rPr lang="en-US" sz="2400" dirty="0" smtClean="0">
                <a:solidFill>
                  <a:srgbClr val="002060"/>
                </a:solidFill>
                <a:latin typeface="Calibri" panose="020F0502020204030204" pitchFamily="34" charset="0"/>
                <a:cs typeface="Calibri" panose="020F0502020204030204" pitchFamily="34" charset="0"/>
              </a:rPr>
              <a:t>);to get the shapes correct.</a:t>
            </a:r>
          </a:p>
          <a:p>
            <a:pPr algn="just">
              <a:lnSpc>
                <a:spcPct val="150000"/>
              </a:lnSpc>
            </a:pPr>
            <a:r>
              <a:rPr lang="en-US" sz="2400" dirty="0" smtClean="0">
                <a:solidFill>
                  <a:srgbClr val="002060"/>
                </a:solidFill>
                <a:latin typeface="Calibri" panose="020F0502020204030204" pitchFamily="34" charset="0"/>
                <a:cs typeface="Calibri" panose="020F0502020204030204" pitchFamily="34" charset="0"/>
              </a:rPr>
              <a:t>&gt;&gt; for j=1:n                                        % Grams-Schmidt </a:t>
            </a:r>
            <a:r>
              <a:rPr lang="en-US" sz="2400" dirty="0" err="1" smtClean="0">
                <a:solidFill>
                  <a:srgbClr val="002060"/>
                </a:solidFill>
                <a:latin typeface="Calibri" panose="020F0502020204030204" pitchFamily="34" charset="0"/>
                <a:cs typeface="Calibri" panose="020F0502020204030204" pitchFamily="34" charset="0"/>
              </a:rPr>
              <a:t>orthogonalization</a:t>
            </a:r>
            <a:endParaRPr lang="en-US" sz="2400" dirty="0" smtClean="0">
              <a:solidFill>
                <a:srgbClr val="002060"/>
              </a:solidFill>
              <a:latin typeface="Calibri" panose="020F0502020204030204" pitchFamily="34" charset="0"/>
              <a:cs typeface="Calibri" panose="020F0502020204030204" pitchFamily="34" charset="0"/>
            </a:endParaRPr>
          </a:p>
          <a:p>
            <a:pPr algn="just">
              <a:lnSpc>
                <a:spcPct val="150000"/>
              </a:lnSpc>
            </a:pPr>
            <a:r>
              <a:rPr lang="en-US" sz="2400" dirty="0" smtClean="0">
                <a:solidFill>
                  <a:srgbClr val="002060"/>
                </a:solidFill>
                <a:latin typeface="Calibri" panose="020F0502020204030204" pitchFamily="34" charset="0"/>
                <a:cs typeface="Calibri" panose="020F0502020204030204" pitchFamily="34" charset="0"/>
              </a:rPr>
              <a:t>&gt;&gt; v=A(: , j);                                       % v begins as column j of A</a:t>
            </a:r>
          </a:p>
          <a:p>
            <a:pPr algn="just">
              <a:lnSpc>
                <a:spcPct val="150000"/>
              </a:lnSpc>
            </a:pPr>
            <a:r>
              <a:rPr lang="en-US" sz="2400" dirty="0" smtClean="0">
                <a:solidFill>
                  <a:srgbClr val="002060"/>
                </a:solidFill>
                <a:latin typeface="Calibri" panose="020F0502020204030204" pitchFamily="34" charset="0"/>
                <a:cs typeface="Calibri" panose="020F0502020204030204" pitchFamily="34" charset="0"/>
              </a:rPr>
              <a:t>&gt;&gt; for </a:t>
            </a:r>
            <a:r>
              <a:rPr lang="en-US" sz="2400" dirty="0" err="1" smtClean="0">
                <a:solidFill>
                  <a:srgbClr val="002060"/>
                </a:solidFill>
                <a:latin typeface="Calibri" panose="020F0502020204030204" pitchFamily="34" charset="0"/>
                <a:cs typeface="Calibri" panose="020F0502020204030204" pitchFamily="34" charset="0"/>
              </a:rPr>
              <a:t>i</a:t>
            </a:r>
            <a:r>
              <a:rPr lang="en-US" sz="2400" dirty="0" smtClean="0">
                <a:solidFill>
                  <a:srgbClr val="002060"/>
                </a:solidFill>
                <a:latin typeface="Calibri" panose="020F0502020204030204" pitchFamily="34" charset="0"/>
                <a:cs typeface="Calibri" panose="020F0502020204030204" pitchFamily="34" charset="0"/>
              </a:rPr>
              <a:t>=1:j-1</a:t>
            </a:r>
          </a:p>
          <a:p>
            <a:pPr algn="just">
              <a:lnSpc>
                <a:spcPct val="150000"/>
              </a:lnSpc>
            </a:pPr>
            <a:r>
              <a:rPr lang="en-US" sz="2400" dirty="0" smtClean="0">
                <a:solidFill>
                  <a:srgbClr val="002060"/>
                </a:solidFill>
                <a:latin typeface="Calibri" panose="020F0502020204030204" pitchFamily="34" charset="0"/>
                <a:cs typeface="Calibri" panose="020F0502020204030204" pitchFamily="34" charset="0"/>
              </a:rPr>
              <a:t>&gt;&gt; R(</a:t>
            </a:r>
            <a:r>
              <a:rPr lang="en-US" sz="2400" dirty="0" err="1" smtClean="0">
                <a:solidFill>
                  <a:srgbClr val="002060"/>
                </a:solidFill>
                <a:latin typeface="Calibri" panose="020F0502020204030204" pitchFamily="34" charset="0"/>
                <a:cs typeface="Calibri" panose="020F0502020204030204" pitchFamily="34" charset="0"/>
              </a:rPr>
              <a:t>i,j</a:t>
            </a:r>
            <a:r>
              <a:rPr lang="en-US" sz="2400" dirty="0" smtClean="0">
                <a:solidFill>
                  <a:srgbClr val="002060"/>
                </a:solidFill>
                <a:latin typeface="Calibri" panose="020F0502020204030204" pitchFamily="34" charset="0"/>
                <a:cs typeface="Calibri" panose="020F0502020204030204" pitchFamily="34" charset="0"/>
              </a:rPr>
              <a:t>)=Q(:,</a:t>
            </a:r>
            <a:r>
              <a:rPr lang="en-US" sz="2400" dirty="0" err="1" smtClean="0">
                <a:solidFill>
                  <a:srgbClr val="002060"/>
                </a:solidFill>
                <a:latin typeface="Calibri" panose="020F0502020204030204" pitchFamily="34" charset="0"/>
                <a:cs typeface="Calibri" panose="020F0502020204030204" pitchFamily="34" charset="0"/>
              </a:rPr>
              <a:t>i</a:t>
            </a:r>
            <a:r>
              <a:rPr lang="en-US" sz="2400" dirty="0" smtClean="0">
                <a:solidFill>
                  <a:srgbClr val="002060"/>
                </a:solidFill>
                <a:latin typeface="Calibri" panose="020F0502020204030204" pitchFamily="34" charset="0"/>
                <a:cs typeface="Calibri" panose="020F0502020204030204" pitchFamily="34" charset="0"/>
              </a:rPr>
              <a:t>)’*A(:,j);                  % modify A(:,j) to v for more accuracy</a:t>
            </a:r>
          </a:p>
          <a:p>
            <a:pPr algn="just">
              <a:lnSpc>
                <a:spcPct val="150000"/>
              </a:lnSpc>
            </a:pPr>
            <a:r>
              <a:rPr lang="en-US" sz="2400" dirty="0" smtClean="0">
                <a:solidFill>
                  <a:srgbClr val="002060"/>
                </a:solidFill>
                <a:latin typeface="Calibri" panose="020F0502020204030204" pitchFamily="34" charset="0"/>
                <a:cs typeface="Calibri" panose="020F0502020204030204" pitchFamily="34" charset="0"/>
              </a:rPr>
              <a:t>&gt;&gt; v=v-R(</a:t>
            </a:r>
            <a:r>
              <a:rPr lang="en-US" sz="2400" dirty="0" err="1" smtClean="0">
                <a:solidFill>
                  <a:srgbClr val="002060"/>
                </a:solidFill>
                <a:latin typeface="Calibri" panose="020F0502020204030204" pitchFamily="34" charset="0"/>
                <a:cs typeface="Calibri" panose="020F0502020204030204" pitchFamily="34" charset="0"/>
              </a:rPr>
              <a:t>i,j</a:t>
            </a:r>
            <a:r>
              <a:rPr lang="en-US" sz="2400" dirty="0" smtClean="0">
                <a:solidFill>
                  <a:srgbClr val="002060"/>
                </a:solidFill>
                <a:latin typeface="Calibri" panose="020F0502020204030204" pitchFamily="34" charset="0"/>
                <a:cs typeface="Calibri" panose="020F0502020204030204" pitchFamily="34" charset="0"/>
              </a:rPr>
              <a:t>)*Q(:,</a:t>
            </a:r>
            <a:r>
              <a:rPr lang="en-US" sz="2400" dirty="0" err="1" smtClean="0">
                <a:solidFill>
                  <a:srgbClr val="002060"/>
                </a:solidFill>
                <a:latin typeface="Calibri" panose="020F0502020204030204" pitchFamily="34" charset="0"/>
                <a:cs typeface="Calibri" panose="020F0502020204030204" pitchFamily="34" charset="0"/>
              </a:rPr>
              <a:t>i</a:t>
            </a:r>
            <a:r>
              <a:rPr lang="en-US" sz="2400" dirty="0" smtClean="0">
                <a:solidFill>
                  <a:srgbClr val="002060"/>
                </a:solidFill>
                <a:latin typeface="Calibri" panose="020F0502020204030204" pitchFamily="34" charset="0"/>
                <a:cs typeface="Calibri" panose="020F0502020204030204" pitchFamily="34" charset="0"/>
              </a:rPr>
              <a:t>);                      % subtract the projection</a:t>
            </a:r>
          </a:p>
          <a:p>
            <a:pPr algn="just">
              <a:lnSpc>
                <a:spcPct val="150000"/>
              </a:lnSpc>
            </a:pPr>
            <a:r>
              <a:rPr lang="en-US" sz="2400" dirty="0" smtClean="0">
                <a:solidFill>
                  <a:srgbClr val="002060"/>
                </a:solidFill>
                <a:latin typeface="Calibri" panose="020F0502020204030204" pitchFamily="34" charset="0"/>
                <a:cs typeface="Calibri" panose="020F0502020204030204" pitchFamily="34" charset="0"/>
              </a:rPr>
              <a:t>&gt;&gt; end                                       % v is now perpendicular to all of q1,…qj-1</a:t>
            </a:r>
          </a:p>
          <a:p>
            <a:pPr algn="just">
              <a:lnSpc>
                <a:spcPct val="150000"/>
              </a:lnSpc>
            </a:pPr>
            <a:r>
              <a:rPr lang="en-US" sz="2400" dirty="0" smtClean="0">
                <a:solidFill>
                  <a:srgbClr val="002060"/>
                </a:solidFill>
                <a:latin typeface="Calibri" panose="020F0502020204030204" pitchFamily="34" charset="0"/>
                <a:cs typeface="Calibri" panose="020F0502020204030204" pitchFamily="34" charset="0"/>
              </a:rPr>
              <a:t>&gt;&gt; R(</a:t>
            </a:r>
            <a:r>
              <a:rPr lang="en-US" sz="2400" dirty="0" err="1" smtClean="0">
                <a:solidFill>
                  <a:srgbClr val="002060"/>
                </a:solidFill>
                <a:latin typeface="Calibri" panose="020F0502020204030204" pitchFamily="34" charset="0"/>
                <a:cs typeface="Calibri" panose="020F0502020204030204" pitchFamily="34" charset="0"/>
              </a:rPr>
              <a:t>j,j</a:t>
            </a:r>
            <a:r>
              <a:rPr lang="en-US" sz="2400" dirty="0" smtClean="0">
                <a:solidFill>
                  <a:srgbClr val="002060"/>
                </a:solidFill>
                <a:latin typeface="Calibri" panose="020F0502020204030204" pitchFamily="34" charset="0"/>
                <a:cs typeface="Calibri" panose="020F0502020204030204" pitchFamily="34" charset="0"/>
              </a:rPr>
              <a:t>)=norm(v);</a:t>
            </a:r>
          </a:p>
          <a:p>
            <a:pPr algn="just">
              <a:lnSpc>
                <a:spcPct val="150000"/>
              </a:lnSpc>
            </a:pPr>
            <a:r>
              <a:rPr lang="en-US" sz="2400" dirty="0" smtClean="0">
                <a:solidFill>
                  <a:srgbClr val="002060"/>
                </a:solidFill>
                <a:latin typeface="Calibri" panose="020F0502020204030204" pitchFamily="34" charset="0"/>
                <a:cs typeface="Calibri" panose="020F0502020204030204" pitchFamily="34" charset="0"/>
              </a:rPr>
              <a:t>&gt;&gt; Q(:,j)=v/R(</a:t>
            </a:r>
            <a:r>
              <a:rPr lang="en-US" sz="2400" dirty="0" err="1" smtClean="0">
                <a:solidFill>
                  <a:srgbClr val="002060"/>
                </a:solidFill>
                <a:latin typeface="Calibri" panose="020F0502020204030204" pitchFamily="34" charset="0"/>
                <a:cs typeface="Calibri" panose="020F0502020204030204" pitchFamily="34" charset="0"/>
              </a:rPr>
              <a:t>j,j</a:t>
            </a:r>
            <a:r>
              <a:rPr lang="en-US" sz="2400" dirty="0" smtClean="0">
                <a:solidFill>
                  <a:srgbClr val="002060"/>
                </a:solidFill>
                <a:latin typeface="Calibri" panose="020F0502020204030204" pitchFamily="34" charset="0"/>
                <a:cs typeface="Calibri" panose="020F0502020204030204" pitchFamily="34" charset="0"/>
              </a:rPr>
              <a:t>);                    % normalize v to be the next unit vector qj</a:t>
            </a:r>
          </a:p>
          <a:p>
            <a:pPr algn="just">
              <a:lnSpc>
                <a:spcPct val="150000"/>
              </a:lnSpc>
            </a:pPr>
            <a:r>
              <a:rPr lang="en-US" sz="2400" dirty="0" smtClean="0">
                <a:solidFill>
                  <a:srgbClr val="002060"/>
                </a:solidFill>
                <a:latin typeface="Calibri" panose="020F0502020204030204" pitchFamily="34" charset="0"/>
                <a:cs typeface="Calibri" panose="020F0502020204030204" pitchFamily="34" charset="0"/>
              </a:rPr>
              <a:t>&gt;&gt; end</a:t>
            </a:r>
            <a:endParaRPr lang="en-US" sz="2400" dirty="0">
              <a:solidFill>
                <a:srgbClr val="002060"/>
              </a:solidFill>
              <a:latin typeface="Calibri" panose="020F0502020204030204" pitchFamily="34" charset="0"/>
              <a:cs typeface="Calibri" panose="020F0502020204030204" pitchFamily="34" charset="0"/>
            </a:endParaRPr>
          </a:p>
        </p:txBody>
      </p:sp>
      <p:pic>
        <p:nvPicPr>
          <p:cNvPr id="6" name="Picture 2"/>
          <p:cNvPicPr>
            <a:picLocks noChangeAspect="1" noChangeArrowheads="1"/>
          </p:cNvPicPr>
          <p:nvPr/>
        </p:nvPicPr>
        <p:blipFill>
          <a:blip r:embed="rId3" cstate="print"/>
          <a:srcRect/>
          <a:stretch>
            <a:fillRect/>
          </a:stretch>
        </p:blipFill>
        <p:spPr bwMode="auto">
          <a:xfrm>
            <a:off x="7173109" y="3950704"/>
            <a:ext cx="1781175" cy="438150"/>
          </a:xfrm>
          <a:prstGeom prst="rect">
            <a:avLst/>
          </a:prstGeom>
          <a:noFill/>
          <a:ln w="9525">
            <a:noFill/>
            <a:miter lim="800000"/>
            <a:headEnd/>
            <a:tailEnd/>
          </a:ln>
        </p:spPr>
      </p:pic>
    </p:spTree>
    <p:extLst>
      <p:ext uri="{BB962C8B-B14F-4D97-AF65-F5344CB8AC3E}">
        <p14:creationId xmlns="" xmlns:p14="http://schemas.microsoft.com/office/powerpoint/2010/main" val="12058878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2"/>
          <p:cNvSpPr>
            <a:spLocks noGrp="1"/>
          </p:cNvSpPr>
          <p:nvPr>
            <p:ph type="title"/>
          </p:nvPr>
        </p:nvSpPr>
        <p:spPr>
          <a:xfrm>
            <a:off x="199405" y="358588"/>
            <a:ext cx="8100647" cy="613685"/>
          </a:xfrm>
        </p:spPr>
        <p:txBody>
          <a:bodyPr>
            <a:normAutofit/>
          </a:bodyPr>
          <a:lstStyle/>
          <a:p>
            <a:r>
              <a:rPr lang="en-US" altLang="en-US" sz="2400" dirty="0" smtClean="0">
                <a:solidFill>
                  <a:srgbClr val="C00000"/>
                </a:solidFill>
                <a:latin typeface="Calibri" panose="020F0502020204030204" pitchFamily="34" charset="0"/>
                <a:cs typeface="Calibri" panose="020F0502020204030204" pitchFamily="34" charset="0"/>
              </a:rPr>
              <a:t>Grams- Schmidt </a:t>
            </a:r>
            <a:r>
              <a:rPr lang="en-US" altLang="en-US" sz="2400" dirty="0" err="1" smtClean="0">
                <a:solidFill>
                  <a:srgbClr val="C00000"/>
                </a:solidFill>
                <a:latin typeface="Calibri" panose="020F0502020204030204" pitchFamily="34" charset="0"/>
                <a:cs typeface="Calibri" panose="020F0502020204030204" pitchFamily="34" charset="0"/>
              </a:rPr>
              <a:t>Orthogonalization</a:t>
            </a:r>
            <a:r>
              <a:rPr lang="en-US" altLang="en-US" sz="2400" dirty="0" smtClean="0">
                <a:solidFill>
                  <a:srgbClr val="C00000"/>
                </a:solidFill>
                <a:latin typeface="Calibri" panose="020F0502020204030204" pitchFamily="34" charset="0"/>
                <a:cs typeface="Calibri" panose="020F0502020204030204" pitchFamily="34" charset="0"/>
              </a:rPr>
              <a:t> process continued..</a:t>
            </a:r>
            <a:endParaRPr lang="en-US" altLang="en-US" sz="2700" dirty="0">
              <a:solidFill>
                <a:srgbClr val="C00000"/>
              </a:solidFill>
              <a:latin typeface="Calibri" panose="020F0502020204030204" pitchFamily="34" charset="0"/>
              <a:cs typeface="Calibri" panose="020F0502020204030204" pitchFamily="34" charset="0"/>
            </a:endParaRPr>
          </a:p>
        </p:txBody>
      </p:sp>
      <p:pic>
        <p:nvPicPr>
          <p:cNvPr id="5" name="Picture 4" descr="A close up of a logo&#10;&#10;Description automatically generated">
            <a:extLst>
              <a:ext uri="{FF2B5EF4-FFF2-40B4-BE49-F238E27FC236}">
                <a16:creationId xmlns="" xmlns:a16="http://schemas.microsoft.com/office/drawing/2014/main" id="{6727F4C1-5802-414C-BEF9-8F8DC7D7B65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646475" y="223250"/>
            <a:ext cx="933598" cy="1398963"/>
          </a:xfrm>
          <a:prstGeom prst="rect">
            <a:avLst/>
          </a:prstGeom>
        </p:spPr>
      </p:pic>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0" y="883913"/>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99405" y="972274"/>
            <a:ext cx="8944595" cy="6001643"/>
          </a:xfrm>
          <a:prstGeom prst="rect">
            <a:avLst/>
          </a:prstGeom>
        </p:spPr>
        <p:txBody>
          <a:bodyPr wrap="square">
            <a:spAutoFit/>
          </a:bodyPr>
          <a:lstStyle/>
          <a:p>
            <a:r>
              <a:rPr lang="en-US" sz="2400" dirty="0" smtClean="0">
                <a:solidFill>
                  <a:srgbClr val="C00000"/>
                </a:solidFill>
                <a:latin typeface="Calibri" panose="020F0502020204030204" pitchFamily="34" charset="0"/>
                <a:cs typeface="Calibri" panose="020F0502020204030204" pitchFamily="34" charset="0"/>
              </a:rPr>
              <a:t>Example: </a:t>
            </a:r>
          </a:p>
          <a:p>
            <a:r>
              <a:rPr lang="en-US" sz="2400" dirty="0" smtClean="0">
                <a:solidFill>
                  <a:srgbClr val="C00000"/>
                </a:solidFill>
                <a:latin typeface="Calibri" panose="020F0502020204030204" pitchFamily="34" charset="0"/>
                <a:cs typeface="Calibri" panose="020F0502020204030204" pitchFamily="34" charset="0"/>
              </a:rPr>
              <a:t> Apply the Gram-Schmidt process to the vectors (1,0,1), (1,0,0) and (2,1,0) to produce a set of Orthonormal  vectors. </a:t>
            </a:r>
          </a:p>
          <a:p>
            <a:r>
              <a:rPr lang="pt-BR" sz="2400" dirty="0" smtClean="0"/>
              <a:t>&gt;&gt; A=[1,1,2;0,0,1;1,0,0]</a:t>
            </a:r>
          </a:p>
          <a:p>
            <a:r>
              <a:rPr lang="pt-BR" sz="2400" dirty="0" smtClean="0"/>
              <a:t>&gt;&gt; Q=zeros(3)</a:t>
            </a:r>
          </a:p>
          <a:p>
            <a:r>
              <a:rPr lang="pt-BR" sz="2400" dirty="0" smtClean="0"/>
              <a:t>&gt;&gt; R=zeros(3)</a:t>
            </a:r>
          </a:p>
          <a:p>
            <a:r>
              <a:rPr lang="pt-BR" sz="2400" dirty="0" smtClean="0"/>
              <a:t>&gt;&gt; for j=1:3 </a:t>
            </a:r>
          </a:p>
          <a:p>
            <a:r>
              <a:rPr lang="pt-BR" sz="2400" dirty="0" smtClean="0"/>
              <a:t>&gt;&gt; v=A(: , j)</a:t>
            </a:r>
          </a:p>
          <a:p>
            <a:r>
              <a:rPr lang="pt-BR" sz="2400" dirty="0" smtClean="0"/>
              <a:t>&gt;&gt; for i=1:j-1</a:t>
            </a:r>
          </a:p>
          <a:p>
            <a:r>
              <a:rPr lang="pt-BR" sz="2400" dirty="0" smtClean="0"/>
              <a:t>&gt;&gt; R(i,j)=Q(:,i)'*A(:,j) </a:t>
            </a:r>
          </a:p>
          <a:p>
            <a:r>
              <a:rPr lang="pt-BR" sz="2400" dirty="0" smtClean="0"/>
              <a:t>&gt;&gt; v=v-R(i,j)*Q(:,i) </a:t>
            </a:r>
          </a:p>
          <a:p>
            <a:r>
              <a:rPr lang="pt-BR" sz="2400" dirty="0" smtClean="0"/>
              <a:t>&gt;&gt; end </a:t>
            </a:r>
          </a:p>
          <a:p>
            <a:r>
              <a:rPr lang="pt-BR" sz="2400" dirty="0" smtClean="0"/>
              <a:t>&gt;&gt; R(j,j)=norm(v)</a:t>
            </a:r>
          </a:p>
          <a:p>
            <a:r>
              <a:rPr lang="pt-BR" sz="2400" dirty="0" smtClean="0"/>
              <a:t>&gt;&gt; Q(:,j)=v/R(j,j) </a:t>
            </a:r>
          </a:p>
          <a:p>
            <a:r>
              <a:rPr lang="pt-BR" sz="2400" dirty="0" smtClean="0"/>
              <a:t>&gt;&gt; end </a:t>
            </a:r>
          </a:p>
          <a:p>
            <a:endParaRPr lang="en-US" sz="2400" dirty="0" smtClean="0">
              <a:solidFill>
                <a:srgbClr val="C00000"/>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6559202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2"/>
          <p:cNvSpPr>
            <a:spLocks noGrp="1"/>
          </p:cNvSpPr>
          <p:nvPr>
            <p:ph type="title"/>
          </p:nvPr>
        </p:nvSpPr>
        <p:spPr>
          <a:xfrm>
            <a:off x="99702" y="231495"/>
            <a:ext cx="8100647" cy="370389"/>
          </a:xfrm>
        </p:spPr>
        <p:txBody>
          <a:bodyPr>
            <a:normAutofit fontScale="90000"/>
          </a:bodyPr>
          <a:lstStyle/>
          <a:p>
            <a:r>
              <a:rPr lang="sv-SE" sz="2400" dirty="0">
                <a:solidFill>
                  <a:srgbClr val="C00000"/>
                </a:solidFill>
                <a:latin typeface="Calibri" panose="020F0502020204030204" pitchFamily="34" charset="0"/>
                <a:cs typeface="Calibri" panose="020F0502020204030204" pitchFamily="34" charset="0"/>
              </a:rPr>
              <a:t>  </a:t>
            </a:r>
            <a:br>
              <a:rPr lang="sv-SE" sz="2400" dirty="0">
                <a:solidFill>
                  <a:srgbClr val="C00000"/>
                </a:solidFill>
                <a:latin typeface="Calibri" panose="020F0502020204030204" pitchFamily="34" charset="0"/>
                <a:cs typeface="Calibri" panose="020F0502020204030204" pitchFamily="34" charset="0"/>
              </a:rPr>
            </a:br>
            <a:r>
              <a:rPr lang="sv-SE" sz="2400" dirty="0">
                <a:solidFill>
                  <a:srgbClr val="C00000"/>
                </a:solidFill>
                <a:latin typeface="Calibri" panose="020F0502020204030204" pitchFamily="34" charset="0"/>
                <a:cs typeface="Calibri" panose="020F0502020204030204" pitchFamily="34" charset="0"/>
              </a:rPr>
              <a:t/>
            </a:r>
            <a:br>
              <a:rPr lang="sv-SE" sz="2400" dirty="0">
                <a:solidFill>
                  <a:srgbClr val="C00000"/>
                </a:solidFill>
                <a:latin typeface="Calibri" panose="020F0502020204030204" pitchFamily="34" charset="0"/>
                <a:cs typeface="Calibri" panose="020F0502020204030204" pitchFamily="34" charset="0"/>
              </a:rPr>
            </a:br>
            <a:r>
              <a:rPr lang="sv-SE" sz="2400" dirty="0">
                <a:solidFill>
                  <a:srgbClr val="C00000"/>
                </a:solidFill>
                <a:latin typeface="Calibri" panose="020F0502020204030204" pitchFamily="34" charset="0"/>
                <a:cs typeface="Calibri" panose="020F0502020204030204" pitchFamily="34" charset="0"/>
              </a:rPr>
              <a:t/>
            </a:r>
            <a:br>
              <a:rPr lang="sv-SE" sz="2400" dirty="0">
                <a:solidFill>
                  <a:srgbClr val="C00000"/>
                </a:solidFill>
                <a:latin typeface="Calibri" panose="020F0502020204030204" pitchFamily="34" charset="0"/>
                <a:cs typeface="Calibri" panose="020F0502020204030204" pitchFamily="34" charset="0"/>
              </a:rPr>
            </a:br>
            <a:r>
              <a:rPr lang="en-US" altLang="en-US" sz="2800" dirty="0" smtClean="0">
                <a:solidFill>
                  <a:srgbClr val="C00000"/>
                </a:solidFill>
                <a:latin typeface="Calibri" panose="020F0502020204030204" pitchFamily="34" charset="0"/>
                <a:cs typeface="Calibri" panose="020F0502020204030204" pitchFamily="34" charset="0"/>
              </a:rPr>
              <a:t>Grams- Schmidt </a:t>
            </a:r>
            <a:r>
              <a:rPr lang="en-US" altLang="en-US" sz="2800" dirty="0" err="1" smtClean="0">
                <a:solidFill>
                  <a:srgbClr val="C00000"/>
                </a:solidFill>
                <a:latin typeface="Calibri" panose="020F0502020204030204" pitchFamily="34" charset="0"/>
                <a:cs typeface="Calibri" panose="020F0502020204030204" pitchFamily="34" charset="0"/>
              </a:rPr>
              <a:t>Orthogonalization</a:t>
            </a:r>
            <a:r>
              <a:rPr lang="en-US" altLang="en-US" sz="2800" dirty="0" smtClean="0">
                <a:solidFill>
                  <a:srgbClr val="C00000"/>
                </a:solidFill>
                <a:latin typeface="Calibri" panose="020F0502020204030204" pitchFamily="34" charset="0"/>
                <a:cs typeface="Calibri" panose="020F0502020204030204" pitchFamily="34" charset="0"/>
              </a:rPr>
              <a:t> process continued..</a:t>
            </a:r>
            <a:r>
              <a:rPr lang="sv-SE" sz="2700" dirty="0">
                <a:solidFill>
                  <a:srgbClr val="C00000"/>
                </a:solidFill>
                <a:latin typeface="Calibri" panose="020F0502020204030204" pitchFamily="34" charset="0"/>
                <a:cs typeface="Calibri" panose="020F0502020204030204" pitchFamily="34" charset="0"/>
              </a:rPr>
              <a:t/>
            </a:r>
            <a:br>
              <a:rPr lang="sv-SE" sz="2700" dirty="0">
                <a:solidFill>
                  <a:srgbClr val="C00000"/>
                </a:solidFill>
                <a:latin typeface="Calibri" panose="020F0502020204030204" pitchFamily="34" charset="0"/>
                <a:cs typeface="Calibri" panose="020F0502020204030204" pitchFamily="34" charset="0"/>
              </a:rPr>
            </a:br>
            <a:endParaRPr lang="en-US" altLang="en-US" sz="2700" dirty="0">
              <a:solidFill>
                <a:srgbClr val="C00000"/>
              </a:solidFill>
              <a:latin typeface="Calibri" panose="020F0502020204030204" pitchFamily="34" charset="0"/>
              <a:cs typeface="Calibri" panose="020F0502020204030204" pitchFamily="34" charset="0"/>
            </a:endParaRPr>
          </a:p>
        </p:txBody>
      </p:sp>
      <p:pic>
        <p:nvPicPr>
          <p:cNvPr id="5" name="Picture 4" descr="A close up of a logo&#10;&#10;Description automatically generated">
            <a:extLst>
              <a:ext uri="{FF2B5EF4-FFF2-40B4-BE49-F238E27FC236}">
                <a16:creationId xmlns="" xmlns:a16="http://schemas.microsoft.com/office/drawing/2014/main" id="{6727F4C1-5802-414C-BEF9-8F8DC7D7B65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646475" y="223250"/>
            <a:ext cx="933598" cy="1398963"/>
          </a:xfrm>
          <a:prstGeom prst="rect">
            <a:avLst/>
          </a:prstGeom>
        </p:spPr>
      </p:pic>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0" y="932783"/>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99405" y="1411942"/>
            <a:ext cx="8944595" cy="589072"/>
          </a:xfrm>
          <a:prstGeom prst="rect">
            <a:avLst/>
          </a:prstGeom>
        </p:spPr>
        <p:txBody>
          <a:bodyPr wrap="square">
            <a:spAutoFit/>
          </a:bodyPr>
          <a:lstStyle/>
          <a:p>
            <a:pPr marL="342900" indent="-342900">
              <a:lnSpc>
                <a:spcPct val="150000"/>
              </a:lnSpc>
              <a:buFont typeface="Wingdings" panose="05000000000000000000" pitchFamily="2" charset="2"/>
              <a:buChar char="Ø"/>
            </a:pPr>
            <a:endParaRPr lang="en-US" sz="2400" dirty="0">
              <a:solidFill>
                <a:srgbClr val="0070C0"/>
              </a:solidFill>
              <a:latin typeface="Calibri" panose="020F0502020204030204" pitchFamily="34" charset="0"/>
              <a:cs typeface="Calibri" panose="020F0502020204030204" pitchFamily="34" charset="0"/>
            </a:endParaRPr>
          </a:p>
        </p:txBody>
      </p:sp>
      <p:sp>
        <p:nvSpPr>
          <p:cNvPr id="3" name="Rectangle 2"/>
          <p:cNvSpPr/>
          <p:nvPr/>
        </p:nvSpPr>
        <p:spPr>
          <a:xfrm>
            <a:off x="199405" y="909634"/>
            <a:ext cx="8100647" cy="2308324"/>
          </a:xfrm>
          <a:prstGeom prst="rect">
            <a:avLst/>
          </a:prstGeom>
        </p:spPr>
        <p:txBody>
          <a:bodyPr wrap="square">
            <a:spAutoFit/>
          </a:bodyPr>
          <a:lstStyle/>
          <a:p>
            <a:pPr lvl="0">
              <a:lnSpc>
                <a:spcPct val="150000"/>
              </a:lnSpc>
            </a:pPr>
            <a:r>
              <a:rPr lang="en-US" sz="2400" dirty="0">
                <a:solidFill>
                  <a:srgbClr val="002060"/>
                </a:solidFill>
                <a:latin typeface="Calibri" panose="020F0502020204030204" pitchFamily="34" charset="0"/>
                <a:cs typeface="Calibri" panose="020F0502020204030204" pitchFamily="34" charset="0"/>
              </a:rPr>
              <a:t> </a:t>
            </a:r>
            <a:r>
              <a:rPr lang="en-US" sz="2400" dirty="0" smtClean="0">
                <a:solidFill>
                  <a:srgbClr val="C00000"/>
                </a:solidFill>
                <a:latin typeface="Calibri" panose="020F0502020204030204" pitchFamily="34" charset="0"/>
                <a:cs typeface="Calibri" panose="020F0502020204030204" pitchFamily="34" charset="0"/>
              </a:rPr>
              <a:t>Output</a:t>
            </a:r>
            <a:r>
              <a:rPr lang="en-US" sz="2400" dirty="0" smtClean="0">
                <a:solidFill>
                  <a:srgbClr val="C00000"/>
                </a:solidFill>
                <a:latin typeface="Calibri" panose="020F0502020204030204" pitchFamily="34" charset="0"/>
                <a:cs typeface="Calibri" panose="020F0502020204030204" pitchFamily="34" charset="0"/>
              </a:rPr>
              <a:t>:</a:t>
            </a:r>
          </a:p>
          <a:p>
            <a:pPr lvl="0">
              <a:lnSpc>
                <a:spcPct val="150000"/>
              </a:lnSpc>
            </a:pPr>
            <a:endParaRPr lang="en-US" sz="2400" dirty="0" smtClean="0">
              <a:solidFill>
                <a:srgbClr val="C00000"/>
              </a:solidFill>
              <a:latin typeface="Calibri" panose="020F0502020204030204" pitchFamily="34" charset="0"/>
              <a:cs typeface="Calibri" panose="020F0502020204030204" pitchFamily="34" charset="0"/>
            </a:endParaRPr>
          </a:p>
          <a:p>
            <a:pPr lvl="0">
              <a:lnSpc>
                <a:spcPct val="150000"/>
              </a:lnSpc>
            </a:pPr>
            <a:endParaRPr lang="en-US" sz="2400" dirty="0" smtClean="0">
              <a:solidFill>
                <a:srgbClr val="C00000"/>
              </a:solidFill>
              <a:latin typeface="Calibri" panose="020F0502020204030204" pitchFamily="34" charset="0"/>
              <a:cs typeface="Calibri" panose="020F0502020204030204" pitchFamily="34" charset="0"/>
            </a:endParaRPr>
          </a:p>
          <a:p>
            <a:pPr lvl="0">
              <a:lnSpc>
                <a:spcPct val="150000"/>
              </a:lnSpc>
            </a:pPr>
            <a:endParaRPr lang="en-US" sz="2400" dirty="0">
              <a:solidFill>
                <a:srgbClr val="002060"/>
              </a:solidFill>
              <a:latin typeface="Calibri" panose="020F0502020204030204" pitchFamily="34" charset="0"/>
              <a:cs typeface="Calibri" panose="020F0502020204030204" pitchFamily="34" charset="0"/>
            </a:endParaRPr>
          </a:p>
        </p:txBody>
      </p:sp>
      <p:pic>
        <p:nvPicPr>
          <p:cNvPr id="3074" name="Picture 2"/>
          <p:cNvPicPr>
            <a:picLocks noChangeAspect="1" noChangeArrowheads="1"/>
          </p:cNvPicPr>
          <p:nvPr/>
        </p:nvPicPr>
        <p:blipFill>
          <a:blip r:embed="rId3" cstate="print"/>
          <a:srcRect/>
          <a:stretch>
            <a:fillRect/>
          </a:stretch>
        </p:blipFill>
        <p:spPr bwMode="auto">
          <a:xfrm>
            <a:off x="1250478" y="1594021"/>
            <a:ext cx="4347133" cy="4720281"/>
          </a:xfrm>
          <a:prstGeom prst="rect">
            <a:avLst/>
          </a:prstGeom>
          <a:noFill/>
          <a:ln w="9525">
            <a:noFill/>
            <a:miter lim="800000"/>
            <a:headEnd/>
            <a:tailEnd/>
          </a:ln>
        </p:spPr>
      </p:pic>
    </p:spTree>
    <p:extLst>
      <p:ext uri="{BB962C8B-B14F-4D97-AF65-F5344CB8AC3E}">
        <p14:creationId xmlns="" xmlns:p14="http://schemas.microsoft.com/office/powerpoint/2010/main" val="4061140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2"/>
          <p:cNvSpPr>
            <a:spLocks noGrp="1"/>
          </p:cNvSpPr>
          <p:nvPr>
            <p:ph type="title"/>
          </p:nvPr>
        </p:nvSpPr>
        <p:spPr>
          <a:xfrm>
            <a:off x="215153" y="335448"/>
            <a:ext cx="8100647" cy="587283"/>
          </a:xfrm>
        </p:spPr>
        <p:txBody>
          <a:bodyPr>
            <a:normAutofit fontScale="90000"/>
          </a:bodyPr>
          <a:lstStyle/>
          <a:p>
            <a:r>
              <a:rPr lang="sv-SE" sz="2400" dirty="0">
                <a:solidFill>
                  <a:srgbClr val="C00000"/>
                </a:solidFill>
                <a:latin typeface="Calibri" panose="020F0502020204030204" pitchFamily="34" charset="0"/>
                <a:cs typeface="Calibri" panose="020F0502020204030204" pitchFamily="34" charset="0"/>
              </a:rPr>
              <a:t>  </a:t>
            </a:r>
            <a:br>
              <a:rPr lang="sv-SE" sz="2400" dirty="0">
                <a:solidFill>
                  <a:srgbClr val="C00000"/>
                </a:solidFill>
                <a:latin typeface="Calibri" panose="020F0502020204030204" pitchFamily="34" charset="0"/>
                <a:cs typeface="Calibri" panose="020F0502020204030204" pitchFamily="34" charset="0"/>
              </a:rPr>
            </a:br>
            <a:r>
              <a:rPr lang="sv-SE" sz="2400" dirty="0">
                <a:solidFill>
                  <a:srgbClr val="C00000"/>
                </a:solidFill>
                <a:latin typeface="Calibri" panose="020F0502020204030204" pitchFamily="34" charset="0"/>
                <a:cs typeface="Calibri" panose="020F0502020204030204" pitchFamily="34" charset="0"/>
              </a:rPr>
              <a:t/>
            </a:r>
            <a:br>
              <a:rPr lang="sv-SE" sz="2400" dirty="0">
                <a:solidFill>
                  <a:srgbClr val="C00000"/>
                </a:solidFill>
                <a:latin typeface="Calibri" panose="020F0502020204030204" pitchFamily="34" charset="0"/>
                <a:cs typeface="Calibri" panose="020F0502020204030204" pitchFamily="34" charset="0"/>
              </a:rPr>
            </a:br>
            <a:r>
              <a:rPr lang="sv-SE" sz="2400" dirty="0">
                <a:solidFill>
                  <a:srgbClr val="C00000"/>
                </a:solidFill>
                <a:latin typeface="Calibri" panose="020F0502020204030204" pitchFamily="34" charset="0"/>
                <a:cs typeface="Calibri" panose="020F0502020204030204" pitchFamily="34" charset="0"/>
              </a:rPr>
              <a:t/>
            </a:r>
            <a:br>
              <a:rPr lang="sv-SE" sz="2400" dirty="0">
                <a:solidFill>
                  <a:srgbClr val="C00000"/>
                </a:solidFill>
                <a:latin typeface="Calibri" panose="020F0502020204030204" pitchFamily="34" charset="0"/>
                <a:cs typeface="Calibri" panose="020F0502020204030204" pitchFamily="34" charset="0"/>
              </a:rPr>
            </a:br>
            <a:r>
              <a:rPr lang="en-US" altLang="en-US" sz="2400" dirty="0" smtClean="0">
                <a:solidFill>
                  <a:srgbClr val="C00000"/>
                </a:solidFill>
                <a:latin typeface="Calibri" panose="020F0502020204030204" pitchFamily="34" charset="0"/>
                <a:cs typeface="Calibri" panose="020F0502020204030204" pitchFamily="34" charset="0"/>
              </a:rPr>
              <a:t> Grams- Schmidt </a:t>
            </a:r>
            <a:r>
              <a:rPr lang="en-US" altLang="en-US" sz="2400" dirty="0" err="1" smtClean="0">
                <a:solidFill>
                  <a:srgbClr val="C00000"/>
                </a:solidFill>
                <a:latin typeface="Calibri" panose="020F0502020204030204" pitchFamily="34" charset="0"/>
                <a:cs typeface="Calibri" panose="020F0502020204030204" pitchFamily="34" charset="0"/>
              </a:rPr>
              <a:t>Orthogonalization</a:t>
            </a:r>
            <a:r>
              <a:rPr lang="en-US" altLang="en-US" sz="2400" dirty="0" smtClean="0">
                <a:solidFill>
                  <a:srgbClr val="C00000"/>
                </a:solidFill>
                <a:latin typeface="Calibri" panose="020F0502020204030204" pitchFamily="34" charset="0"/>
                <a:cs typeface="Calibri" panose="020F0502020204030204" pitchFamily="34" charset="0"/>
              </a:rPr>
              <a:t> process continued.. </a:t>
            </a:r>
            <a:r>
              <a:rPr lang="sv-SE" sz="2700" dirty="0">
                <a:solidFill>
                  <a:srgbClr val="C00000"/>
                </a:solidFill>
                <a:latin typeface="Calibri" panose="020F0502020204030204" pitchFamily="34" charset="0"/>
                <a:cs typeface="Calibri" panose="020F0502020204030204" pitchFamily="34" charset="0"/>
              </a:rPr>
              <a:t/>
            </a:r>
            <a:br>
              <a:rPr lang="sv-SE" sz="2700" dirty="0">
                <a:solidFill>
                  <a:srgbClr val="C00000"/>
                </a:solidFill>
                <a:latin typeface="Calibri" panose="020F0502020204030204" pitchFamily="34" charset="0"/>
                <a:cs typeface="Calibri" panose="020F0502020204030204" pitchFamily="34" charset="0"/>
              </a:rPr>
            </a:br>
            <a:r>
              <a:rPr lang="sv-SE" sz="2700" dirty="0">
                <a:solidFill>
                  <a:srgbClr val="C00000"/>
                </a:solidFill>
                <a:latin typeface="Calibri" panose="020F0502020204030204" pitchFamily="34" charset="0"/>
                <a:cs typeface="Calibri" panose="020F0502020204030204" pitchFamily="34" charset="0"/>
              </a:rPr>
              <a:t/>
            </a:r>
            <a:br>
              <a:rPr lang="sv-SE" sz="2700" dirty="0">
                <a:solidFill>
                  <a:srgbClr val="C00000"/>
                </a:solidFill>
                <a:latin typeface="Calibri" panose="020F0502020204030204" pitchFamily="34" charset="0"/>
                <a:cs typeface="Calibri" panose="020F0502020204030204" pitchFamily="34" charset="0"/>
              </a:rPr>
            </a:br>
            <a:endParaRPr lang="en-US" altLang="en-US" sz="2700" dirty="0">
              <a:solidFill>
                <a:srgbClr val="C00000"/>
              </a:solidFill>
              <a:latin typeface="Calibri" panose="020F0502020204030204" pitchFamily="34" charset="0"/>
              <a:cs typeface="Calibri" panose="020F0502020204030204" pitchFamily="34" charset="0"/>
            </a:endParaRPr>
          </a:p>
        </p:txBody>
      </p:sp>
      <p:pic>
        <p:nvPicPr>
          <p:cNvPr id="5" name="Picture 4" descr="A close up of a logo&#10;&#10;Description automatically generated">
            <a:extLst>
              <a:ext uri="{FF2B5EF4-FFF2-40B4-BE49-F238E27FC236}">
                <a16:creationId xmlns="" xmlns:a16="http://schemas.microsoft.com/office/drawing/2014/main" id="{6727F4C1-5802-414C-BEF9-8F8DC7D7B65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646475" y="223250"/>
            <a:ext cx="933598" cy="1398963"/>
          </a:xfrm>
          <a:prstGeom prst="rect">
            <a:avLst/>
          </a:prstGeom>
        </p:spPr>
      </p:pic>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215153" y="1026506"/>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643158" y="1642774"/>
            <a:ext cx="8944595" cy="589072"/>
          </a:xfrm>
          <a:prstGeom prst="rect">
            <a:avLst/>
          </a:prstGeom>
        </p:spPr>
        <p:txBody>
          <a:bodyPr wrap="square">
            <a:spAutoFit/>
          </a:bodyPr>
          <a:lstStyle/>
          <a:p>
            <a:pPr marL="342900" indent="-342900">
              <a:lnSpc>
                <a:spcPct val="150000"/>
              </a:lnSpc>
              <a:buFont typeface="Wingdings" panose="05000000000000000000" pitchFamily="2" charset="2"/>
              <a:buChar char="Ø"/>
            </a:pPr>
            <a:endParaRPr lang="en-US" sz="2400" dirty="0">
              <a:solidFill>
                <a:srgbClr val="0070C0"/>
              </a:solidFill>
              <a:latin typeface="Calibri" panose="020F0502020204030204" pitchFamily="34" charset="0"/>
              <a:cs typeface="Calibri" panose="020F0502020204030204" pitchFamily="34" charset="0"/>
            </a:endParaRPr>
          </a:p>
        </p:txBody>
      </p:sp>
      <p:sp>
        <p:nvSpPr>
          <p:cNvPr id="4" name="Rectangle 3"/>
          <p:cNvSpPr/>
          <p:nvPr/>
        </p:nvSpPr>
        <p:spPr>
          <a:xfrm>
            <a:off x="215153" y="1333525"/>
            <a:ext cx="8928847" cy="646331"/>
          </a:xfrm>
          <a:prstGeom prst="rect">
            <a:avLst/>
          </a:prstGeom>
        </p:spPr>
        <p:txBody>
          <a:bodyPr wrap="square">
            <a:spAutoFit/>
          </a:bodyPr>
          <a:lstStyle/>
          <a:p>
            <a:pPr>
              <a:lnSpc>
                <a:spcPct val="150000"/>
              </a:lnSpc>
            </a:pPr>
            <a:r>
              <a:rPr lang="en-US" sz="2400" dirty="0" smtClean="0">
                <a:solidFill>
                  <a:srgbClr val="002060"/>
                </a:solidFill>
                <a:latin typeface="Calibri" panose="020F0502020204030204" pitchFamily="34" charset="0"/>
                <a:cs typeface="Calibri" panose="020F0502020204030204" pitchFamily="34" charset="0"/>
              </a:rPr>
              <a:t>.</a:t>
            </a:r>
            <a:r>
              <a:rPr lang="en-US" sz="2400" dirty="0" smtClean="0">
                <a:solidFill>
                  <a:srgbClr val="C00000"/>
                </a:solidFill>
                <a:latin typeface="Calibri" panose="020F0502020204030204" pitchFamily="34" charset="0"/>
                <a:cs typeface="Calibri" panose="020F0502020204030204" pitchFamily="34" charset="0"/>
              </a:rPr>
              <a:t>Output:</a:t>
            </a:r>
            <a:endParaRPr lang="en-US" sz="2400" dirty="0">
              <a:solidFill>
                <a:srgbClr val="C00000"/>
              </a:solidFill>
              <a:latin typeface="Calibri" panose="020F0502020204030204" pitchFamily="34" charset="0"/>
              <a:cs typeface="Calibri" panose="020F0502020204030204" pitchFamily="34" charset="0"/>
            </a:endParaRPr>
          </a:p>
        </p:txBody>
      </p:sp>
      <p:pic>
        <p:nvPicPr>
          <p:cNvPr id="4098" name="Picture 2"/>
          <p:cNvPicPr>
            <a:picLocks noChangeAspect="1" noChangeArrowheads="1"/>
          </p:cNvPicPr>
          <p:nvPr/>
        </p:nvPicPr>
        <p:blipFill>
          <a:blip r:embed="rId3" cstate="print"/>
          <a:srcRect/>
          <a:stretch>
            <a:fillRect/>
          </a:stretch>
        </p:blipFill>
        <p:spPr bwMode="auto">
          <a:xfrm>
            <a:off x="1361690" y="2162432"/>
            <a:ext cx="3729294" cy="2458995"/>
          </a:xfrm>
          <a:prstGeom prst="rect">
            <a:avLst/>
          </a:prstGeom>
          <a:noFill/>
          <a:ln w="9525">
            <a:noFill/>
            <a:miter lim="800000"/>
            <a:headEnd/>
            <a:tailEnd/>
          </a:ln>
        </p:spPr>
      </p:pic>
    </p:spTree>
    <p:extLst>
      <p:ext uri="{BB962C8B-B14F-4D97-AF65-F5344CB8AC3E}">
        <p14:creationId xmlns="" xmlns:p14="http://schemas.microsoft.com/office/powerpoint/2010/main" val="40949577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4"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GaramondNo4CyrTCYLig" pitchFamily="2" charset="0"/>
              </a:defRPr>
            </a:lvl1pPr>
            <a:lvl2pPr marL="742950" indent="-285750">
              <a:defRPr>
                <a:solidFill>
                  <a:schemeClr val="tx1"/>
                </a:solidFill>
                <a:latin typeface="GaramondNo4CyrTCYLig" pitchFamily="2" charset="0"/>
              </a:defRPr>
            </a:lvl2pPr>
            <a:lvl3pPr marL="1143000" indent="-228600">
              <a:defRPr>
                <a:solidFill>
                  <a:schemeClr val="tx1"/>
                </a:solidFill>
                <a:latin typeface="GaramondNo4CyrTCYLig" pitchFamily="2" charset="0"/>
              </a:defRPr>
            </a:lvl3pPr>
            <a:lvl4pPr marL="1600200" indent="-228600">
              <a:defRPr>
                <a:solidFill>
                  <a:schemeClr val="tx1"/>
                </a:solidFill>
                <a:latin typeface="GaramondNo4CyrTCYLig" pitchFamily="2" charset="0"/>
              </a:defRPr>
            </a:lvl4pPr>
            <a:lvl5pPr marL="2057400" indent="-228600">
              <a:defRPr>
                <a:solidFill>
                  <a:schemeClr val="tx1"/>
                </a:solidFill>
                <a:latin typeface="GaramondNo4CyrTCYLig" pitchFamily="2" charset="0"/>
              </a:defRPr>
            </a:lvl5pPr>
            <a:lvl6pPr marL="2514600" indent="-228600" eaLnBrk="0" fontAlgn="base" hangingPunct="0">
              <a:spcBef>
                <a:spcPct val="0"/>
              </a:spcBef>
              <a:spcAft>
                <a:spcPct val="0"/>
              </a:spcAft>
              <a:defRPr>
                <a:solidFill>
                  <a:schemeClr val="tx1"/>
                </a:solidFill>
                <a:latin typeface="GaramondNo4CyrTCYLig" pitchFamily="2" charset="0"/>
              </a:defRPr>
            </a:lvl6pPr>
            <a:lvl7pPr marL="2971800" indent="-228600" eaLnBrk="0" fontAlgn="base" hangingPunct="0">
              <a:spcBef>
                <a:spcPct val="0"/>
              </a:spcBef>
              <a:spcAft>
                <a:spcPct val="0"/>
              </a:spcAft>
              <a:defRPr>
                <a:solidFill>
                  <a:schemeClr val="tx1"/>
                </a:solidFill>
                <a:latin typeface="GaramondNo4CyrTCYLig" pitchFamily="2" charset="0"/>
              </a:defRPr>
            </a:lvl7pPr>
            <a:lvl8pPr marL="3429000" indent="-228600" eaLnBrk="0" fontAlgn="base" hangingPunct="0">
              <a:spcBef>
                <a:spcPct val="0"/>
              </a:spcBef>
              <a:spcAft>
                <a:spcPct val="0"/>
              </a:spcAft>
              <a:defRPr>
                <a:solidFill>
                  <a:schemeClr val="tx1"/>
                </a:solidFill>
                <a:latin typeface="GaramondNo4CyrTCYLig" pitchFamily="2" charset="0"/>
              </a:defRPr>
            </a:lvl8pPr>
            <a:lvl9pPr marL="3886200" indent="-228600" eaLnBrk="0" fontAlgn="base" hangingPunct="0">
              <a:spcBef>
                <a:spcPct val="0"/>
              </a:spcBef>
              <a:spcAft>
                <a:spcPct val="0"/>
              </a:spcAft>
              <a:defRPr>
                <a:solidFill>
                  <a:schemeClr val="tx1"/>
                </a:solidFill>
                <a:latin typeface="GaramondNo4CyrTCYLig" pitchFamily="2" charset="0"/>
              </a:defRPr>
            </a:lvl9pPr>
          </a:lstStyle>
          <a:p>
            <a:endParaRPr lang="en-US" altLang="en-US"/>
          </a:p>
        </p:txBody>
      </p:sp>
      <p:sp>
        <p:nvSpPr>
          <p:cNvPr id="13325"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GaramondNo4CyrTCYLig" pitchFamily="2" charset="0"/>
              </a:defRPr>
            </a:lvl1pPr>
            <a:lvl2pPr marL="742950" indent="-285750">
              <a:defRPr>
                <a:solidFill>
                  <a:schemeClr val="tx1"/>
                </a:solidFill>
                <a:latin typeface="GaramondNo4CyrTCYLig" pitchFamily="2" charset="0"/>
              </a:defRPr>
            </a:lvl2pPr>
            <a:lvl3pPr marL="1143000" indent="-228600">
              <a:defRPr>
                <a:solidFill>
                  <a:schemeClr val="tx1"/>
                </a:solidFill>
                <a:latin typeface="GaramondNo4CyrTCYLig" pitchFamily="2" charset="0"/>
              </a:defRPr>
            </a:lvl3pPr>
            <a:lvl4pPr marL="1600200" indent="-228600">
              <a:defRPr>
                <a:solidFill>
                  <a:schemeClr val="tx1"/>
                </a:solidFill>
                <a:latin typeface="GaramondNo4CyrTCYLig" pitchFamily="2" charset="0"/>
              </a:defRPr>
            </a:lvl4pPr>
            <a:lvl5pPr marL="2057400" indent="-228600">
              <a:defRPr>
                <a:solidFill>
                  <a:schemeClr val="tx1"/>
                </a:solidFill>
                <a:latin typeface="GaramondNo4CyrTCYLig" pitchFamily="2" charset="0"/>
              </a:defRPr>
            </a:lvl5pPr>
            <a:lvl6pPr marL="2514600" indent="-228600" eaLnBrk="0" fontAlgn="base" hangingPunct="0">
              <a:spcBef>
                <a:spcPct val="0"/>
              </a:spcBef>
              <a:spcAft>
                <a:spcPct val="0"/>
              </a:spcAft>
              <a:defRPr>
                <a:solidFill>
                  <a:schemeClr val="tx1"/>
                </a:solidFill>
                <a:latin typeface="GaramondNo4CyrTCYLig" pitchFamily="2" charset="0"/>
              </a:defRPr>
            </a:lvl6pPr>
            <a:lvl7pPr marL="2971800" indent="-228600" eaLnBrk="0" fontAlgn="base" hangingPunct="0">
              <a:spcBef>
                <a:spcPct val="0"/>
              </a:spcBef>
              <a:spcAft>
                <a:spcPct val="0"/>
              </a:spcAft>
              <a:defRPr>
                <a:solidFill>
                  <a:schemeClr val="tx1"/>
                </a:solidFill>
                <a:latin typeface="GaramondNo4CyrTCYLig" pitchFamily="2" charset="0"/>
              </a:defRPr>
            </a:lvl7pPr>
            <a:lvl8pPr marL="3429000" indent="-228600" eaLnBrk="0" fontAlgn="base" hangingPunct="0">
              <a:spcBef>
                <a:spcPct val="0"/>
              </a:spcBef>
              <a:spcAft>
                <a:spcPct val="0"/>
              </a:spcAft>
              <a:defRPr>
                <a:solidFill>
                  <a:schemeClr val="tx1"/>
                </a:solidFill>
                <a:latin typeface="GaramondNo4CyrTCYLig" pitchFamily="2" charset="0"/>
              </a:defRPr>
            </a:lvl8pPr>
            <a:lvl9pPr marL="3886200" indent="-228600" eaLnBrk="0" fontAlgn="base" hangingPunct="0">
              <a:spcBef>
                <a:spcPct val="0"/>
              </a:spcBef>
              <a:spcAft>
                <a:spcPct val="0"/>
              </a:spcAft>
              <a:defRPr>
                <a:solidFill>
                  <a:schemeClr val="tx1"/>
                </a:solidFill>
                <a:latin typeface="GaramondNo4CyrTCYLig" pitchFamily="2" charset="0"/>
              </a:defRPr>
            </a:lvl9pPr>
          </a:lstStyle>
          <a:p>
            <a:endParaRPr lang="en-US" altLang="en-US"/>
          </a:p>
        </p:txBody>
      </p:sp>
      <p:pic>
        <p:nvPicPr>
          <p:cNvPr id="15" name="Picture 14" descr="A close up of a logo&#10;&#10;Description automatically generated">
            <a:extLst>
              <a:ext uri="{FF2B5EF4-FFF2-40B4-BE49-F238E27FC236}">
                <a16:creationId xmlns="" xmlns:a16="http://schemas.microsoft.com/office/drawing/2014/main" id="{6727F4C1-5802-414C-BEF9-8F8DC7D7B65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775429" y="512"/>
            <a:ext cx="933598" cy="1398963"/>
          </a:xfrm>
          <a:prstGeom prst="rect">
            <a:avLst/>
          </a:prstGeom>
        </p:spPr>
      </p:pic>
      <p:sp>
        <p:nvSpPr>
          <p:cNvPr id="21" name="Title 2"/>
          <p:cNvSpPr>
            <a:spLocks noGrp="1"/>
          </p:cNvSpPr>
          <p:nvPr>
            <p:ph type="title"/>
          </p:nvPr>
        </p:nvSpPr>
        <p:spPr>
          <a:xfrm>
            <a:off x="193013" y="320334"/>
            <a:ext cx="8396485" cy="679265"/>
          </a:xfrm>
        </p:spPr>
        <p:txBody>
          <a:bodyPr>
            <a:noAutofit/>
          </a:bodyPr>
          <a:lstStyle/>
          <a:p>
            <a:r>
              <a:rPr lang="en-US" altLang="en-US" sz="2400" dirty="0">
                <a:solidFill>
                  <a:srgbClr val="C00000"/>
                </a:solidFill>
                <a:latin typeface="Calibri" panose="020F0502020204030204" pitchFamily="34" charset="0"/>
                <a:cs typeface="Calibri" panose="020F0502020204030204" pitchFamily="34" charset="0"/>
              </a:rPr>
              <a:t/>
            </a:r>
            <a:br>
              <a:rPr lang="en-US" altLang="en-US" sz="2400" dirty="0">
                <a:solidFill>
                  <a:srgbClr val="C00000"/>
                </a:solidFill>
                <a:latin typeface="Calibri" panose="020F0502020204030204" pitchFamily="34" charset="0"/>
                <a:cs typeface="Calibri" panose="020F0502020204030204" pitchFamily="34" charset="0"/>
              </a:rPr>
            </a:br>
            <a:r>
              <a:rPr lang="en-US" altLang="en-US" sz="2400" dirty="0">
                <a:solidFill>
                  <a:srgbClr val="C00000"/>
                </a:solidFill>
                <a:latin typeface="Calibri" panose="020F0502020204030204" pitchFamily="34" charset="0"/>
                <a:cs typeface="Calibri" panose="020F0502020204030204" pitchFamily="34" charset="0"/>
              </a:rPr>
              <a:t/>
            </a:r>
            <a:br>
              <a:rPr lang="en-US" altLang="en-US" sz="2400" dirty="0">
                <a:solidFill>
                  <a:srgbClr val="C00000"/>
                </a:solidFill>
                <a:latin typeface="Calibri" panose="020F0502020204030204" pitchFamily="34" charset="0"/>
                <a:cs typeface="Calibri" panose="020F0502020204030204" pitchFamily="34" charset="0"/>
              </a:rPr>
            </a:br>
            <a:r>
              <a:rPr lang="en-US" altLang="en-US" sz="2400" dirty="0" smtClean="0">
                <a:solidFill>
                  <a:srgbClr val="C00000"/>
                </a:solidFill>
                <a:latin typeface="Calibri" panose="020F0502020204030204" pitchFamily="34" charset="0"/>
                <a:cs typeface="Calibri" panose="020F0502020204030204" pitchFamily="34" charset="0"/>
              </a:rPr>
              <a:t> Grams- Schmidt </a:t>
            </a:r>
            <a:r>
              <a:rPr lang="en-US" altLang="en-US" sz="2400" dirty="0" err="1" smtClean="0">
                <a:solidFill>
                  <a:srgbClr val="C00000"/>
                </a:solidFill>
                <a:latin typeface="Calibri" panose="020F0502020204030204" pitchFamily="34" charset="0"/>
                <a:cs typeface="Calibri" panose="020F0502020204030204" pitchFamily="34" charset="0"/>
              </a:rPr>
              <a:t>Orthogonalization</a:t>
            </a:r>
            <a:r>
              <a:rPr lang="en-US" altLang="en-US" sz="2400" dirty="0" smtClean="0">
                <a:solidFill>
                  <a:srgbClr val="C00000"/>
                </a:solidFill>
                <a:latin typeface="Calibri" panose="020F0502020204030204" pitchFamily="34" charset="0"/>
                <a:cs typeface="Calibri" panose="020F0502020204030204" pitchFamily="34" charset="0"/>
              </a:rPr>
              <a:t> process continued.. </a:t>
            </a:r>
            <a:r>
              <a:rPr lang="en-US" altLang="en-US" sz="2400" dirty="0">
                <a:solidFill>
                  <a:srgbClr val="C00000"/>
                </a:solidFill>
                <a:latin typeface="Calibri" panose="020F0502020204030204" pitchFamily="34" charset="0"/>
                <a:cs typeface="Calibri" panose="020F0502020204030204" pitchFamily="34" charset="0"/>
              </a:rPr>
              <a:t/>
            </a:r>
            <a:br>
              <a:rPr lang="en-US" altLang="en-US" sz="2400" dirty="0">
                <a:solidFill>
                  <a:srgbClr val="C00000"/>
                </a:solidFill>
                <a:latin typeface="Calibri" panose="020F0502020204030204" pitchFamily="34" charset="0"/>
                <a:cs typeface="Calibri" panose="020F0502020204030204" pitchFamily="34" charset="0"/>
              </a:rPr>
            </a:br>
            <a:endParaRPr lang="en-US" altLang="en-US" sz="2400" dirty="0">
              <a:solidFill>
                <a:srgbClr val="C00000"/>
              </a:solidFill>
              <a:latin typeface="Calibri" panose="020F0502020204030204" pitchFamily="34" charset="0"/>
              <a:cs typeface="Calibri" panose="020F0502020204030204" pitchFamily="34" charset="0"/>
            </a:endParaRPr>
          </a:p>
        </p:txBody>
      </p:sp>
      <p:cxnSp>
        <p:nvCxnSpPr>
          <p:cNvPr id="9" name="Straight Connector 8">
            <a:extLst>
              <a:ext uri="{FF2B5EF4-FFF2-40B4-BE49-F238E27FC236}">
                <a16:creationId xmlns="" xmlns:a16="http://schemas.microsoft.com/office/drawing/2014/main" id="{A4293697-6E2C-4331-B4E1-C58B355192F4}"/>
              </a:ext>
            </a:extLst>
          </p:cNvPr>
          <p:cNvCxnSpPr>
            <a:cxnSpLocks/>
          </p:cNvCxnSpPr>
          <p:nvPr/>
        </p:nvCxnSpPr>
        <p:spPr>
          <a:xfrm>
            <a:off x="289446" y="97704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331597" y="926757"/>
            <a:ext cx="9214338" cy="7848302"/>
          </a:xfrm>
          <a:prstGeom prst="rect">
            <a:avLst/>
          </a:prstGeom>
        </p:spPr>
        <p:txBody>
          <a:bodyPr wrap="square">
            <a:spAutoFit/>
          </a:bodyPr>
          <a:lstStyle/>
          <a:p>
            <a:endParaRPr lang="en-US" sz="2400" dirty="0"/>
          </a:p>
          <a:p>
            <a:r>
              <a:rPr lang="en-US" sz="2400" dirty="0" smtClean="0">
                <a:solidFill>
                  <a:srgbClr val="C00000"/>
                </a:solidFill>
              </a:rPr>
              <a:t>2. </a:t>
            </a:r>
            <a:r>
              <a:rPr lang="en-US" sz="2400" dirty="0" smtClean="0">
                <a:solidFill>
                  <a:srgbClr val="C00000"/>
                </a:solidFill>
                <a:latin typeface="Calibri" panose="020F0502020204030204" pitchFamily="34" charset="0"/>
                <a:cs typeface="Calibri" panose="020F0502020204030204" pitchFamily="34" charset="0"/>
              </a:rPr>
              <a:t>Apply the Gram-Schmidt process to the vectors </a:t>
            </a:r>
            <a:r>
              <a:rPr lang="en-US" sz="2400" dirty="0" smtClean="0">
                <a:solidFill>
                  <a:srgbClr val="C00000"/>
                </a:solidFill>
              </a:rPr>
              <a:t>a=(0,1,1,1), </a:t>
            </a:r>
          </a:p>
          <a:p>
            <a:r>
              <a:rPr lang="en-US" sz="2400" dirty="0" smtClean="0">
                <a:solidFill>
                  <a:srgbClr val="C00000"/>
                </a:solidFill>
              </a:rPr>
              <a:t>b=(1,1,-1,0) and c=(1,0,2,-1).</a:t>
            </a:r>
          </a:p>
          <a:p>
            <a:r>
              <a:rPr lang="pt-BR" sz="2400" dirty="0" smtClean="0"/>
              <a:t>&gt;&gt; A=[0,1,1;1,1,0;1,-1,2;1,0,-1]</a:t>
            </a:r>
          </a:p>
          <a:p>
            <a:r>
              <a:rPr lang="pt-BR" sz="2400" dirty="0" smtClean="0"/>
              <a:t>&gt;&gt; Q=zeros(4,3)</a:t>
            </a:r>
          </a:p>
          <a:p>
            <a:r>
              <a:rPr lang="pt-BR" sz="2400" dirty="0" smtClean="0"/>
              <a:t>&gt;&gt; </a:t>
            </a:r>
            <a:r>
              <a:rPr lang="pt-BR" sz="2400" dirty="0" smtClean="0"/>
              <a:t>R=zeros(3)</a:t>
            </a:r>
            <a:endParaRPr lang="pt-BR" sz="2400" dirty="0" smtClean="0"/>
          </a:p>
          <a:p>
            <a:r>
              <a:rPr lang="pt-BR" sz="2400" dirty="0" smtClean="0"/>
              <a:t>&gt;&gt; for </a:t>
            </a:r>
            <a:r>
              <a:rPr lang="pt-BR" sz="2400" dirty="0" smtClean="0"/>
              <a:t>j=1:3 </a:t>
            </a:r>
            <a:endParaRPr lang="pt-BR" sz="2400" dirty="0" smtClean="0"/>
          </a:p>
          <a:p>
            <a:r>
              <a:rPr lang="pt-BR" sz="2400" dirty="0" smtClean="0"/>
              <a:t>&gt;&gt; v=A(: , j); </a:t>
            </a:r>
          </a:p>
          <a:p>
            <a:r>
              <a:rPr lang="pt-BR" sz="2400" dirty="0" smtClean="0"/>
              <a:t>&gt;&gt; For i=1:j-1</a:t>
            </a:r>
          </a:p>
          <a:p>
            <a:r>
              <a:rPr lang="pt-BR" sz="2400" dirty="0" smtClean="0"/>
              <a:t>&gt;&gt; R(i,j)=Q(:,i)'*A(:,j) </a:t>
            </a:r>
          </a:p>
          <a:p>
            <a:r>
              <a:rPr lang="pt-BR" sz="2400" dirty="0" smtClean="0"/>
              <a:t>&gt;&gt; v=v-R(i,j)*Q(:,i) </a:t>
            </a:r>
          </a:p>
          <a:p>
            <a:r>
              <a:rPr lang="pt-BR" sz="2400" dirty="0" smtClean="0"/>
              <a:t>&gt;&gt; end </a:t>
            </a:r>
          </a:p>
          <a:p>
            <a:r>
              <a:rPr lang="pt-BR" sz="2400" dirty="0" smtClean="0"/>
              <a:t>&gt;&gt; R(j,j)=norm(v)</a:t>
            </a:r>
          </a:p>
          <a:p>
            <a:r>
              <a:rPr lang="pt-BR" sz="2400" dirty="0" smtClean="0"/>
              <a:t>&gt;&gt; Q(:,j)=v/R(j,j) </a:t>
            </a:r>
          </a:p>
          <a:p>
            <a:r>
              <a:rPr lang="pt-BR" sz="2400" dirty="0" smtClean="0"/>
              <a:t>&gt;&gt; end </a:t>
            </a:r>
            <a:endParaRPr lang="pt-BR" sz="2400" dirty="0" smtClean="0"/>
          </a:p>
          <a:p>
            <a:endParaRPr lang="pt-BR" sz="2400" dirty="0" smtClean="0"/>
          </a:p>
          <a:p>
            <a:endParaRPr lang="en-US" sz="2400" dirty="0" smtClean="0">
              <a:solidFill>
                <a:srgbClr val="C00000"/>
              </a:solidFill>
            </a:endParaRPr>
          </a:p>
          <a:p>
            <a:endParaRPr lang="en-US" sz="2400" dirty="0" smtClean="0">
              <a:solidFill>
                <a:srgbClr val="C00000"/>
              </a:solidFill>
            </a:endParaRPr>
          </a:p>
          <a:p>
            <a:endParaRPr lang="en-US" sz="2400" dirty="0" smtClean="0">
              <a:solidFill>
                <a:srgbClr val="C00000"/>
              </a:solidFill>
            </a:endParaRPr>
          </a:p>
          <a:p>
            <a:endParaRPr lang="en-US" sz="2400" dirty="0" smtClean="0">
              <a:solidFill>
                <a:srgbClr val="C00000"/>
              </a:solidFill>
            </a:endParaRPr>
          </a:p>
          <a:p>
            <a:endParaRPr lang="en-US" sz="2400" dirty="0"/>
          </a:p>
        </p:txBody>
      </p:sp>
      <p:sp>
        <p:nvSpPr>
          <p:cNvPr id="4" name="Rectangle 3"/>
          <p:cNvSpPr/>
          <p:nvPr/>
        </p:nvSpPr>
        <p:spPr>
          <a:xfrm>
            <a:off x="3048000" y="2967335"/>
            <a:ext cx="6096000" cy="369332"/>
          </a:xfrm>
          <a:prstGeom prst="rect">
            <a:avLst/>
          </a:prstGeom>
        </p:spPr>
        <p:txBody>
          <a:bodyPr>
            <a:spAutoFit/>
          </a:bodyPr>
          <a:lstStyle/>
          <a:p>
            <a:r>
              <a:rPr lang="en-US" dirty="0"/>
              <a:t>.</a:t>
            </a:r>
          </a:p>
        </p:txBody>
      </p:sp>
    </p:spTree>
    <p:extLst>
      <p:ext uri="{BB962C8B-B14F-4D97-AF65-F5344CB8AC3E}">
        <p14:creationId xmlns="" xmlns:p14="http://schemas.microsoft.com/office/powerpoint/2010/main" val="6071888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05329"/>
          </a:xfrm>
        </p:spPr>
        <p:txBody>
          <a:bodyPr>
            <a:noAutofit/>
          </a:bodyPr>
          <a:lstStyle/>
          <a:p>
            <a:r>
              <a:rPr lang="en-US" altLang="en-US" sz="2400" dirty="0" smtClean="0">
                <a:solidFill>
                  <a:srgbClr val="C00000"/>
                </a:solidFill>
                <a:latin typeface="Calibri" panose="020F0502020204030204" pitchFamily="34" charset="0"/>
                <a:cs typeface="Calibri" panose="020F0502020204030204" pitchFamily="34" charset="0"/>
              </a:rPr>
              <a:t>Grams- Schmidt </a:t>
            </a:r>
            <a:r>
              <a:rPr lang="en-US" altLang="en-US" sz="2400" dirty="0" err="1" smtClean="0">
                <a:solidFill>
                  <a:srgbClr val="C00000"/>
                </a:solidFill>
                <a:latin typeface="Calibri" panose="020F0502020204030204" pitchFamily="34" charset="0"/>
                <a:cs typeface="Calibri" panose="020F0502020204030204" pitchFamily="34" charset="0"/>
              </a:rPr>
              <a:t>Orthogonalization</a:t>
            </a:r>
            <a:r>
              <a:rPr lang="en-US" altLang="en-US" sz="2400" dirty="0" smtClean="0">
                <a:solidFill>
                  <a:srgbClr val="C00000"/>
                </a:solidFill>
                <a:latin typeface="Calibri" panose="020F0502020204030204" pitchFamily="34" charset="0"/>
                <a:cs typeface="Calibri" panose="020F0502020204030204" pitchFamily="34" charset="0"/>
              </a:rPr>
              <a:t> process continued.. </a:t>
            </a:r>
            <a:r>
              <a:rPr lang="en-US" altLang="en-US" sz="2400" dirty="0" smtClean="0">
                <a:solidFill>
                  <a:srgbClr val="C00000"/>
                </a:solidFill>
                <a:latin typeface="Calibri" panose="020F0502020204030204" pitchFamily="34" charset="0"/>
                <a:cs typeface="Calibri" panose="020F0502020204030204" pitchFamily="34" charset="0"/>
              </a:rPr>
              <a:t/>
            </a:r>
            <a:br>
              <a:rPr lang="en-US" altLang="en-US" sz="2400" dirty="0" smtClean="0">
                <a:solidFill>
                  <a:srgbClr val="C00000"/>
                </a:solidFill>
                <a:latin typeface="Calibri" panose="020F0502020204030204" pitchFamily="34" charset="0"/>
                <a:cs typeface="Calibri" panose="020F0502020204030204" pitchFamily="34" charset="0"/>
              </a:rPr>
            </a:br>
            <a:r>
              <a:rPr lang="en-US" altLang="en-US" sz="2400" dirty="0" smtClean="0">
                <a:solidFill>
                  <a:srgbClr val="C00000"/>
                </a:solidFill>
                <a:latin typeface="Calibri" panose="020F0502020204030204" pitchFamily="34" charset="0"/>
                <a:cs typeface="Calibri" panose="020F0502020204030204" pitchFamily="34" charset="0"/>
              </a:rPr>
              <a:t/>
            </a:r>
            <a:br>
              <a:rPr lang="en-US" altLang="en-US" sz="2400" dirty="0" smtClean="0">
                <a:solidFill>
                  <a:srgbClr val="C00000"/>
                </a:solidFill>
                <a:latin typeface="Calibri" panose="020F0502020204030204" pitchFamily="34" charset="0"/>
                <a:cs typeface="Calibri" panose="020F0502020204030204" pitchFamily="34" charset="0"/>
              </a:rPr>
            </a:br>
            <a:r>
              <a:rPr lang="en-US" altLang="en-US" sz="2400" dirty="0" smtClean="0">
                <a:solidFill>
                  <a:srgbClr val="C00000"/>
                </a:solidFill>
                <a:latin typeface="Calibri" panose="020F0502020204030204" pitchFamily="34" charset="0"/>
                <a:cs typeface="Calibri" panose="020F0502020204030204" pitchFamily="34" charset="0"/>
              </a:rPr>
              <a:t>Output:</a:t>
            </a:r>
            <a:r>
              <a:rPr lang="en-US" altLang="en-US" sz="2400" dirty="0" smtClean="0">
                <a:solidFill>
                  <a:srgbClr val="C00000"/>
                </a:solidFill>
                <a:latin typeface="Calibri" panose="020F0502020204030204" pitchFamily="34" charset="0"/>
                <a:cs typeface="Calibri" panose="020F0502020204030204" pitchFamily="34" charset="0"/>
              </a:rPr>
              <a:t/>
            </a:r>
            <a:br>
              <a:rPr lang="en-US" altLang="en-US" sz="2400" dirty="0" smtClean="0">
                <a:solidFill>
                  <a:srgbClr val="C00000"/>
                </a:solidFill>
                <a:latin typeface="Calibri" panose="020F0502020204030204" pitchFamily="34" charset="0"/>
                <a:cs typeface="Calibri" panose="020F0502020204030204" pitchFamily="34" charset="0"/>
              </a:rPr>
            </a:br>
            <a:endParaRPr lang="en-US" sz="2400" dirty="0"/>
          </a:p>
        </p:txBody>
      </p:sp>
      <p:cxnSp>
        <p:nvCxnSpPr>
          <p:cNvPr id="6" name="Straight Connector 5">
            <a:extLst>
              <a:ext uri="{FF2B5EF4-FFF2-40B4-BE49-F238E27FC236}">
                <a16:creationId xmlns="" xmlns:a16="http://schemas.microsoft.com/office/drawing/2014/main" id="{A4293697-6E2C-4331-B4E1-C58B355192F4}"/>
              </a:ext>
            </a:extLst>
          </p:cNvPr>
          <p:cNvCxnSpPr>
            <a:cxnSpLocks/>
          </p:cNvCxnSpPr>
          <p:nvPr/>
        </p:nvCxnSpPr>
        <p:spPr>
          <a:xfrm flipV="1">
            <a:off x="914400" y="642552"/>
            <a:ext cx="6919784" cy="12356"/>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027" name="Picture 3"/>
          <p:cNvPicPr>
            <a:picLocks noGrp="1" noChangeAspect="1" noChangeArrowheads="1"/>
          </p:cNvPicPr>
          <p:nvPr>
            <p:ph idx="1"/>
          </p:nvPr>
        </p:nvPicPr>
        <p:blipFill>
          <a:blip r:embed="rId2" cstate="print"/>
          <a:srcRect/>
          <a:stretch>
            <a:fillRect/>
          </a:stretch>
        </p:blipFill>
        <p:spPr bwMode="auto">
          <a:xfrm>
            <a:off x="990985" y="1569308"/>
            <a:ext cx="4754907" cy="4917989"/>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35772"/>
          </a:xfrm>
        </p:spPr>
        <p:txBody>
          <a:bodyPr>
            <a:noAutofit/>
          </a:bodyPr>
          <a:lstStyle/>
          <a:p>
            <a:r>
              <a:rPr lang="en-US" altLang="en-US" sz="2400" dirty="0" smtClean="0">
                <a:solidFill>
                  <a:srgbClr val="C00000"/>
                </a:solidFill>
                <a:latin typeface="Calibri" panose="020F0502020204030204" pitchFamily="34" charset="0"/>
                <a:cs typeface="Calibri" panose="020F0502020204030204" pitchFamily="34" charset="0"/>
              </a:rPr>
              <a:t> Grams- Schmidt </a:t>
            </a:r>
            <a:r>
              <a:rPr lang="en-US" altLang="en-US" sz="2400" dirty="0" err="1" smtClean="0">
                <a:solidFill>
                  <a:srgbClr val="C00000"/>
                </a:solidFill>
                <a:latin typeface="Calibri" panose="020F0502020204030204" pitchFamily="34" charset="0"/>
                <a:cs typeface="Calibri" panose="020F0502020204030204" pitchFamily="34" charset="0"/>
              </a:rPr>
              <a:t>Orthogonalization</a:t>
            </a:r>
            <a:r>
              <a:rPr lang="en-US" altLang="en-US" sz="2400" dirty="0" smtClean="0">
                <a:solidFill>
                  <a:srgbClr val="C00000"/>
                </a:solidFill>
                <a:latin typeface="Calibri" panose="020F0502020204030204" pitchFamily="34" charset="0"/>
                <a:cs typeface="Calibri" panose="020F0502020204030204" pitchFamily="34" charset="0"/>
              </a:rPr>
              <a:t> process continued.. </a:t>
            </a:r>
            <a:br>
              <a:rPr lang="en-US" altLang="en-US" sz="2400" dirty="0" smtClean="0">
                <a:solidFill>
                  <a:srgbClr val="C00000"/>
                </a:solidFill>
                <a:latin typeface="Calibri" panose="020F0502020204030204" pitchFamily="34" charset="0"/>
                <a:cs typeface="Calibri" panose="020F0502020204030204" pitchFamily="34" charset="0"/>
              </a:rPr>
            </a:br>
            <a:endParaRPr lang="en-US" sz="2400" dirty="0"/>
          </a:p>
        </p:txBody>
      </p:sp>
      <p:cxnSp>
        <p:nvCxnSpPr>
          <p:cNvPr id="4" name="Straight Connector 3">
            <a:extLst>
              <a:ext uri="{FF2B5EF4-FFF2-40B4-BE49-F238E27FC236}">
                <a16:creationId xmlns="" xmlns:a16="http://schemas.microsoft.com/office/drawing/2014/main" id="{A4293697-6E2C-4331-B4E1-C58B355192F4}"/>
              </a:ext>
            </a:extLst>
          </p:cNvPr>
          <p:cNvCxnSpPr>
            <a:cxnSpLocks/>
          </p:cNvCxnSpPr>
          <p:nvPr/>
        </p:nvCxnSpPr>
        <p:spPr>
          <a:xfrm>
            <a:off x="838200" y="689190"/>
            <a:ext cx="6958914" cy="39859"/>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2050" name="Picture 2"/>
          <p:cNvPicPr>
            <a:picLocks noGrp="1" noChangeAspect="1" noChangeArrowheads="1"/>
          </p:cNvPicPr>
          <p:nvPr>
            <p:ph idx="1"/>
          </p:nvPr>
        </p:nvPicPr>
        <p:blipFill>
          <a:blip r:embed="rId2" cstate="print"/>
          <a:srcRect/>
          <a:stretch>
            <a:fillRect/>
          </a:stretch>
        </p:blipFill>
        <p:spPr bwMode="auto">
          <a:xfrm>
            <a:off x="1108761" y="1581643"/>
            <a:ext cx="4068719" cy="2681438"/>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7529</TotalTime>
  <Words>440</Words>
  <Application>Microsoft Office PowerPoint</Application>
  <PresentationFormat>Custom</PresentationFormat>
  <Paragraphs>61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Slide 1</vt:lpstr>
      <vt:lpstr>Slide 2</vt:lpstr>
      <vt:lpstr> Grams- Schmidt in 9  Lines of MATLAB.  </vt:lpstr>
      <vt:lpstr>Grams- Schmidt Orthogonalization process continued..</vt:lpstr>
      <vt:lpstr>     Grams- Schmidt Orthogonalization process continued.. </vt:lpstr>
      <vt:lpstr>      Grams- Schmidt Orthogonalization process continued..   </vt:lpstr>
      <vt:lpstr>   Grams- Schmidt Orthogonalization process continued..  </vt:lpstr>
      <vt:lpstr>Grams- Schmidt Orthogonalization process continued..   Output: </vt:lpstr>
      <vt:lpstr> Grams- Schmidt Orthogonalization process continued..  </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Prahallad Nith</dc:creator>
  <cp:lastModifiedBy>ACER</cp:lastModifiedBy>
  <cp:revision>787</cp:revision>
  <dcterms:created xsi:type="dcterms:W3CDTF">2019-05-30T23:14:36Z</dcterms:created>
  <dcterms:modified xsi:type="dcterms:W3CDTF">2022-02-11T05:48:16Z</dcterms:modified>
</cp:coreProperties>
</file>