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441" r:id="rId2"/>
    <p:sldId id="531" r:id="rId3"/>
    <p:sldId id="532" r:id="rId4"/>
    <p:sldId id="533" r:id="rId5"/>
    <p:sldId id="534" r:id="rId6"/>
    <p:sldId id="454" r:id="rId7"/>
    <p:sldId id="455" r:id="rId8"/>
    <p:sldId id="457" r:id="rId9"/>
    <p:sldId id="464" r:id="rId10"/>
    <p:sldId id="462" r:id="rId11"/>
    <p:sldId id="463" r:id="rId12"/>
    <p:sldId id="465" r:id="rId13"/>
    <p:sldId id="467" r:id="rId14"/>
    <p:sldId id="481" r:id="rId15"/>
    <p:sldId id="482" r:id="rId16"/>
    <p:sldId id="469" r:id="rId17"/>
    <p:sldId id="470" r:id="rId18"/>
    <p:sldId id="471" r:id="rId19"/>
    <p:sldId id="472" r:id="rId20"/>
    <p:sldId id="474" r:id="rId21"/>
    <p:sldId id="475" r:id="rId22"/>
    <p:sldId id="483" r:id="rId23"/>
    <p:sldId id="484" r:id="rId24"/>
    <p:sldId id="485" r:id="rId25"/>
    <p:sldId id="486" r:id="rId26"/>
    <p:sldId id="487" r:id="rId27"/>
    <p:sldId id="466" r:id="rId28"/>
    <p:sldId id="488" r:id="rId29"/>
    <p:sldId id="489" r:id="rId30"/>
    <p:sldId id="491" r:id="rId31"/>
    <p:sldId id="492" r:id="rId32"/>
    <p:sldId id="493" r:id="rId33"/>
    <p:sldId id="494" r:id="rId34"/>
    <p:sldId id="495" r:id="rId35"/>
    <p:sldId id="496" r:id="rId36"/>
    <p:sldId id="497" r:id="rId37"/>
    <p:sldId id="500" r:id="rId38"/>
    <p:sldId id="501" r:id="rId39"/>
    <p:sldId id="504" r:id="rId40"/>
    <p:sldId id="476" r:id="rId41"/>
    <p:sldId id="477" r:id="rId42"/>
    <p:sldId id="507" r:id="rId43"/>
    <p:sldId id="473" r:id="rId44"/>
    <p:sldId id="508" r:id="rId45"/>
    <p:sldId id="509" r:id="rId46"/>
    <p:sldId id="510" r:id="rId47"/>
    <p:sldId id="511" r:id="rId48"/>
    <p:sldId id="478" r:id="rId49"/>
    <p:sldId id="456" r:id="rId50"/>
    <p:sldId id="513" r:id="rId51"/>
    <p:sldId id="460" r:id="rId52"/>
    <p:sldId id="515" r:id="rId53"/>
    <p:sldId id="516" r:id="rId54"/>
    <p:sldId id="517" r:id="rId55"/>
    <p:sldId id="519" r:id="rId56"/>
    <p:sldId id="520" r:id="rId57"/>
    <p:sldId id="521" r:id="rId58"/>
    <p:sldId id="522" r:id="rId59"/>
    <p:sldId id="523" r:id="rId60"/>
    <p:sldId id="524" r:id="rId61"/>
    <p:sldId id="525" r:id="rId62"/>
    <p:sldId id="527" r:id="rId63"/>
    <p:sldId id="528" r:id="rId64"/>
    <p:sldId id="530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15" autoAdjust="0"/>
    <p:restoredTop sz="94624" autoAdjust="0"/>
  </p:normalViewPr>
  <p:slideViewPr>
    <p:cSldViewPr snapToGrid="0">
      <p:cViewPr varScale="1">
        <p:scale>
          <a:sx n="69" d="100"/>
          <a:sy n="69" d="100"/>
        </p:scale>
        <p:origin x="-756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709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AE9F7E-98C9-4D2B-8988-E5394D49602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0937FD43-99BD-4D3E-88B7-BC201B89C302}">
      <dgm:prSet phldrT="[Text]"/>
      <dgm:spPr/>
      <dgm:t>
        <a:bodyPr/>
        <a:lstStyle/>
        <a:p>
          <a:r>
            <a:rPr lang="en-US" dirty="0"/>
            <a:t>Source</a:t>
          </a:r>
        </a:p>
      </dgm:t>
    </dgm:pt>
    <dgm:pt modelId="{CD702F96-EA94-4180-B808-C8A8BEF8E0BC}" type="parTrans" cxnId="{798B0028-1595-48CF-A46D-9E73BB429613}">
      <dgm:prSet/>
      <dgm:spPr/>
      <dgm:t>
        <a:bodyPr/>
        <a:lstStyle/>
        <a:p>
          <a:endParaRPr lang="en-US"/>
        </a:p>
      </dgm:t>
    </dgm:pt>
    <dgm:pt modelId="{C21A4232-3457-4AE8-97ED-74310837FA74}" type="sibTrans" cxnId="{798B0028-1595-48CF-A46D-9E73BB429613}">
      <dgm:prSet/>
      <dgm:spPr/>
      <dgm:t>
        <a:bodyPr/>
        <a:lstStyle/>
        <a:p>
          <a:endParaRPr lang="en-US" dirty="0"/>
        </a:p>
      </dgm:t>
    </dgm:pt>
    <dgm:pt modelId="{C8F815A8-4019-46B4-BA96-5AFADC8B91EE}">
      <dgm:prSet/>
      <dgm:spPr/>
      <dgm:t>
        <a:bodyPr/>
        <a:lstStyle/>
        <a:p>
          <a:r>
            <a:rPr lang="en-US" dirty="0"/>
            <a:t>Transmitter</a:t>
          </a:r>
        </a:p>
      </dgm:t>
    </dgm:pt>
    <dgm:pt modelId="{745334AA-54D0-4934-B409-409A9C7D926B}" type="parTrans" cxnId="{BC5BD8A6-466B-429B-B9B7-66730F0514B2}">
      <dgm:prSet/>
      <dgm:spPr/>
      <dgm:t>
        <a:bodyPr/>
        <a:lstStyle/>
        <a:p>
          <a:endParaRPr lang="en-US"/>
        </a:p>
      </dgm:t>
    </dgm:pt>
    <dgm:pt modelId="{8D7C613B-E2CC-4EA0-99A9-1473C563B16B}" type="sibTrans" cxnId="{BC5BD8A6-466B-429B-B9B7-66730F0514B2}">
      <dgm:prSet/>
      <dgm:spPr/>
      <dgm:t>
        <a:bodyPr/>
        <a:lstStyle/>
        <a:p>
          <a:endParaRPr lang="en-US"/>
        </a:p>
      </dgm:t>
    </dgm:pt>
    <dgm:pt modelId="{CE18856A-1440-4366-B43F-8E00A4E0F832}">
      <dgm:prSet/>
      <dgm:spPr/>
      <dgm:t>
        <a:bodyPr/>
        <a:lstStyle/>
        <a:p>
          <a:r>
            <a:rPr lang="en-US" dirty="0"/>
            <a:t>Channel</a:t>
          </a:r>
        </a:p>
      </dgm:t>
    </dgm:pt>
    <dgm:pt modelId="{DEDA20F5-DED4-4A05-88D6-95A7B9B1A2D0}" type="parTrans" cxnId="{779F74D5-CA73-4EC2-B55A-963EDE0FF5AE}">
      <dgm:prSet/>
      <dgm:spPr/>
      <dgm:t>
        <a:bodyPr/>
        <a:lstStyle/>
        <a:p>
          <a:endParaRPr lang="en-US"/>
        </a:p>
      </dgm:t>
    </dgm:pt>
    <dgm:pt modelId="{5660E8F5-E29E-434F-A196-77FAC13D9EEF}" type="sibTrans" cxnId="{779F74D5-CA73-4EC2-B55A-963EDE0FF5AE}">
      <dgm:prSet/>
      <dgm:spPr/>
      <dgm:t>
        <a:bodyPr/>
        <a:lstStyle/>
        <a:p>
          <a:endParaRPr lang="en-US"/>
        </a:p>
      </dgm:t>
    </dgm:pt>
    <dgm:pt modelId="{7D4BC666-537A-4CDA-A352-4ACF4F9AA598}">
      <dgm:prSet/>
      <dgm:spPr/>
      <dgm:t>
        <a:bodyPr/>
        <a:lstStyle/>
        <a:p>
          <a:r>
            <a:rPr lang="en-US" dirty="0"/>
            <a:t>Receiver</a:t>
          </a:r>
        </a:p>
      </dgm:t>
    </dgm:pt>
    <dgm:pt modelId="{D526F4C0-9DF6-46F8-8226-5C26856522FA}" type="parTrans" cxnId="{341253BD-A75B-46A7-A66E-C8F8B21596DC}">
      <dgm:prSet/>
      <dgm:spPr/>
      <dgm:t>
        <a:bodyPr/>
        <a:lstStyle/>
        <a:p>
          <a:endParaRPr lang="en-US"/>
        </a:p>
      </dgm:t>
    </dgm:pt>
    <dgm:pt modelId="{11E953EB-C30E-4809-B96D-1B09C5EE26DA}" type="sibTrans" cxnId="{341253BD-A75B-46A7-A66E-C8F8B21596DC}">
      <dgm:prSet/>
      <dgm:spPr/>
      <dgm:t>
        <a:bodyPr/>
        <a:lstStyle/>
        <a:p>
          <a:endParaRPr lang="en-US"/>
        </a:p>
      </dgm:t>
    </dgm:pt>
    <dgm:pt modelId="{E788610C-4C07-43D7-9F1F-B4C33B783880}">
      <dgm:prSet phldrT="[Text]"/>
      <dgm:spPr/>
      <dgm:t>
        <a:bodyPr/>
        <a:lstStyle/>
        <a:p>
          <a:r>
            <a:rPr lang="en-US" dirty="0"/>
            <a:t>Destination</a:t>
          </a:r>
        </a:p>
      </dgm:t>
    </dgm:pt>
    <dgm:pt modelId="{6F1EAF4D-8301-4FEE-8189-F9F0456D903D}" type="parTrans" cxnId="{191D1BDC-A27E-40EA-8736-EC8778ECB2BA}">
      <dgm:prSet/>
      <dgm:spPr/>
      <dgm:t>
        <a:bodyPr/>
        <a:lstStyle/>
        <a:p>
          <a:endParaRPr lang="en-US"/>
        </a:p>
      </dgm:t>
    </dgm:pt>
    <dgm:pt modelId="{F8BDAE1C-6FAA-43C9-B44D-5C1FD8CEDC3B}" type="sibTrans" cxnId="{191D1BDC-A27E-40EA-8736-EC8778ECB2BA}">
      <dgm:prSet/>
      <dgm:spPr/>
      <dgm:t>
        <a:bodyPr/>
        <a:lstStyle/>
        <a:p>
          <a:endParaRPr lang="en-US"/>
        </a:p>
      </dgm:t>
    </dgm:pt>
    <dgm:pt modelId="{2BF7DF11-05D1-42DC-AD94-E44A48450238}" type="pres">
      <dgm:prSet presAssocID="{21AE9F7E-98C9-4D2B-8988-E5394D49602E}" presName="Name0" presStyleCnt="0">
        <dgm:presLayoutVars>
          <dgm:dir/>
          <dgm:resizeHandles val="exact"/>
        </dgm:presLayoutVars>
      </dgm:prSet>
      <dgm:spPr/>
    </dgm:pt>
    <dgm:pt modelId="{8EB1EEB5-DB92-4D54-8EDC-BA7A5FE41A6F}" type="pres">
      <dgm:prSet presAssocID="{0937FD43-99BD-4D3E-88B7-BC201B89C302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EA09644-FEF5-45C1-98A3-4CF72663652A}" type="pres">
      <dgm:prSet presAssocID="{C21A4232-3457-4AE8-97ED-74310837FA74}" presName="sibTrans" presStyleLbl="sibTrans2D1" presStyleIdx="0" presStyleCnt="4" custScaleX="195189" custScaleY="93653" custLinFactNeighborX="4024"/>
      <dgm:spPr/>
      <dgm:t>
        <a:bodyPr/>
        <a:lstStyle/>
        <a:p>
          <a:endParaRPr lang="en-IN"/>
        </a:p>
      </dgm:t>
    </dgm:pt>
    <dgm:pt modelId="{6D887A55-DA94-4528-BD1B-75F7136F3F4F}" type="pres">
      <dgm:prSet presAssocID="{C21A4232-3457-4AE8-97ED-74310837FA74}" presName="connectorText" presStyleLbl="sibTrans2D1" presStyleIdx="0" presStyleCnt="4"/>
      <dgm:spPr/>
      <dgm:t>
        <a:bodyPr/>
        <a:lstStyle/>
        <a:p>
          <a:endParaRPr lang="en-IN"/>
        </a:p>
      </dgm:t>
    </dgm:pt>
    <dgm:pt modelId="{C99887F2-253B-4B9D-AD2D-BE6D69C3BF09}" type="pres">
      <dgm:prSet presAssocID="{C8F815A8-4019-46B4-BA96-5AFADC8B91EE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47FC0BE-D134-4039-8374-555D82F8D849}" type="pres">
      <dgm:prSet presAssocID="{8D7C613B-E2CC-4EA0-99A9-1473C563B16B}" presName="sibTrans" presStyleLbl="sibTrans2D1" presStyleIdx="1" presStyleCnt="4" custScaleX="195189" custScaleY="93653" custLinFactNeighborX="4024"/>
      <dgm:spPr/>
      <dgm:t>
        <a:bodyPr/>
        <a:lstStyle/>
        <a:p>
          <a:endParaRPr lang="en-IN"/>
        </a:p>
      </dgm:t>
    </dgm:pt>
    <dgm:pt modelId="{FE1D3FA1-4967-4546-BF8D-FA69A78516EE}" type="pres">
      <dgm:prSet presAssocID="{8D7C613B-E2CC-4EA0-99A9-1473C563B16B}" presName="connectorText" presStyleLbl="sibTrans2D1" presStyleIdx="1" presStyleCnt="4"/>
      <dgm:spPr/>
      <dgm:t>
        <a:bodyPr/>
        <a:lstStyle/>
        <a:p>
          <a:endParaRPr lang="en-IN"/>
        </a:p>
      </dgm:t>
    </dgm:pt>
    <dgm:pt modelId="{3975EC92-4A40-427D-8B50-C6C8E6651A36}" type="pres">
      <dgm:prSet presAssocID="{CE18856A-1440-4366-B43F-8E00A4E0F832}" presName="node" presStyleLbl="node1" presStyleIdx="2" presStyleCnt="5" custLinFactNeighborX="32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833508-A6F5-4941-9E47-048D046BEEF4}" type="pres">
      <dgm:prSet presAssocID="{5660E8F5-E29E-434F-A196-77FAC13D9EEF}" presName="sibTrans" presStyleLbl="sibTrans2D1" presStyleIdx="2" presStyleCnt="4" custScaleX="195189" custScaleY="93653" custLinFactNeighborX="4024"/>
      <dgm:spPr/>
      <dgm:t>
        <a:bodyPr/>
        <a:lstStyle/>
        <a:p>
          <a:endParaRPr lang="en-IN"/>
        </a:p>
      </dgm:t>
    </dgm:pt>
    <dgm:pt modelId="{4E96FC2D-216F-4C55-941E-0107B4CA8F4B}" type="pres">
      <dgm:prSet presAssocID="{5660E8F5-E29E-434F-A196-77FAC13D9EEF}" presName="connectorText" presStyleLbl="sibTrans2D1" presStyleIdx="2" presStyleCnt="4"/>
      <dgm:spPr/>
      <dgm:t>
        <a:bodyPr/>
        <a:lstStyle/>
        <a:p>
          <a:endParaRPr lang="en-IN"/>
        </a:p>
      </dgm:t>
    </dgm:pt>
    <dgm:pt modelId="{ADB1FD61-2DA5-451F-8CB5-5507407BC814}" type="pres">
      <dgm:prSet presAssocID="{7D4BC666-537A-4CDA-A352-4ACF4F9AA598}" presName="node" presStyleLbl="node1" presStyleIdx="3" presStyleCnt="5" custLinFactNeighborX="3280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2246F4D-D1C7-42A2-A0D1-2A953E996FB1}" type="pres">
      <dgm:prSet presAssocID="{11E953EB-C30E-4809-B96D-1B09C5EE26DA}" presName="sibTrans" presStyleLbl="sibTrans2D1" presStyleIdx="3" presStyleCnt="4" custScaleX="195189" custScaleY="93653" custLinFactNeighborX="4024"/>
      <dgm:spPr/>
      <dgm:t>
        <a:bodyPr/>
        <a:lstStyle/>
        <a:p>
          <a:endParaRPr lang="en-IN"/>
        </a:p>
      </dgm:t>
    </dgm:pt>
    <dgm:pt modelId="{89C81E66-42F5-4BC1-A552-7726A72DCCCA}" type="pres">
      <dgm:prSet presAssocID="{11E953EB-C30E-4809-B96D-1B09C5EE26DA}" presName="connectorText" presStyleLbl="sibTrans2D1" presStyleIdx="3" presStyleCnt="4"/>
      <dgm:spPr/>
      <dgm:t>
        <a:bodyPr/>
        <a:lstStyle/>
        <a:p>
          <a:endParaRPr lang="en-IN"/>
        </a:p>
      </dgm:t>
    </dgm:pt>
    <dgm:pt modelId="{234F1132-024B-4914-A260-4319F8F30912}" type="pres">
      <dgm:prSet presAssocID="{E788610C-4C07-43D7-9F1F-B4C33B7838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EAFCBC31-A6A9-437A-AE6D-C867D43B8F27}" type="presOf" srcId="{5660E8F5-E29E-434F-A196-77FAC13D9EEF}" destId="{15833508-A6F5-4941-9E47-048D046BEEF4}" srcOrd="0" destOrd="0" presId="urn:microsoft.com/office/officeart/2005/8/layout/process1"/>
    <dgm:cxn modelId="{C0AB6C6E-3D39-45DD-80D6-CE99227EB84B}" type="presOf" srcId="{C8F815A8-4019-46B4-BA96-5AFADC8B91EE}" destId="{C99887F2-253B-4B9D-AD2D-BE6D69C3BF09}" srcOrd="0" destOrd="0" presId="urn:microsoft.com/office/officeart/2005/8/layout/process1"/>
    <dgm:cxn modelId="{341253BD-A75B-46A7-A66E-C8F8B21596DC}" srcId="{21AE9F7E-98C9-4D2B-8988-E5394D49602E}" destId="{7D4BC666-537A-4CDA-A352-4ACF4F9AA598}" srcOrd="3" destOrd="0" parTransId="{D526F4C0-9DF6-46F8-8226-5C26856522FA}" sibTransId="{11E953EB-C30E-4809-B96D-1B09C5EE26DA}"/>
    <dgm:cxn modelId="{BC5BD8A6-466B-429B-B9B7-66730F0514B2}" srcId="{21AE9F7E-98C9-4D2B-8988-E5394D49602E}" destId="{C8F815A8-4019-46B4-BA96-5AFADC8B91EE}" srcOrd="1" destOrd="0" parTransId="{745334AA-54D0-4934-B409-409A9C7D926B}" sibTransId="{8D7C613B-E2CC-4EA0-99A9-1473C563B16B}"/>
    <dgm:cxn modelId="{338836DB-3677-4E6A-8454-094EBF355F21}" type="presOf" srcId="{C21A4232-3457-4AE8-97ED-74310837FA74}" destId="{9EA09644-FEF5-45C1-98A3-4CF72663652A}" srcOrd="0" destOrd="0" presId="urn:microsoft.com/office/officeart/2005/8/layout/process1"/>
    <dgm:cxn modelId="{798B0028-1595-48CF-A46D-9E73BB429613}" srcId="{21AE9F7E-98C9-4D2B-8988-E5394D49602E}" destId="{0937FD43-99BD-4D3E-88B7-BC201B89C302}" srcOrd="0" destOrd="0" parTransId="{CD702F96-EA94-4180-B808-C8A8BEF8E0BC}" sibTransId="{C21A4232-3457-4AE8-97ED-74310837FA74}"/>
    <dgm:cxn modelId="{84171BF9-9D0E-4918-8C7E-27B5AE2700DE}" type="presOf" srcId="{0937FD43-99BD-4D3E-88B7-BC201B89C302}" destId="{8EB1EEB5-DB92-4D54-8EDC-BA7A5FE41A6F}" srcOrd="0" destOrd="0" presId="urn:microsoft.com/office/officeart/2005/8/layout/process1"/>
    <dgm:cxn modelId="{0C2526F9-4252-403D-97E1-5D47863D4404}" type="presOf" srcId="{CE18856A-1440-4366-B43F-8E00A4E0F832}" destId="{3975EC92-4A40-427D-8B50-C6C8E6651A36}" srcOrd="0" destOrd="0" presId="urn:microsoft.com/office/officeart/2005/8/layout/process1"/>
    <dgm:cxn modelId="{0766B143-C7D2-4E99-887E-DD94DC319F7A}" type="presOf" srcId="{5660E8F5-E29E-434F-A196-77FAC13D9EEF}" destId="{4E96FC2D-216F-4C55-941E-0107B4CA8F4B}" srcOrd="1" destOrd="0" presId="urn:microsoft.com/office/officeart/2005/8/layout/process1"/>
    <dgm:cxn modelId="{191D1BDC-A27E-40EA-8736-EC8778ECB2BA}" srcId="{21AE9F7E-98C9-4D2B-8988-E5394D49602E}" destId="{E788610C-4C07-43D7-9F1F-B4C33B783880}" srcOrd="4" destOrd="0" parTransId="{6F1EAF4D-8301-4FEE-8189-F9F0456D903D}" sibTransId="{F8BDAE1C-6FAA-43C9-B44D-5C1FD8CEDC3B}"/>
    <dgm:cxn modelId="{D8F7A475-55D5-4EB0-BEFD-A48B3F1ED641}" type="presOf" srcId="{E788610C-4C07-43D7-9F1F-B4C33B783880}" destId="{234F1132-024B-4914-A260-4319F8F30912}" srcOrd="0" destOrd="0" presId="urn:microsoft.com/office/officeart/2005/8/layout/process1"/>
    <dgm:cxn modelId="{86D0F03C-C8EA-42BB-B1B1-F907FE73597A}" type="presOf" srcId="{11E953EB-C30E-4809-B96D-1B09C5EE26DA}" destId="{12246F4D-D1C7-42A2-A0D1-2A953E996FB1}" srcOrd="0" destOrd="0" presId="urn:microsoft.com/office/officeart/2005/8/layout/process1"/>
    <dgm:cxn modelId="{779F74D5-CA73-4EC2-B55A-963EDE0FF5AE}" srcId="{21AE9F7E-98C9-4D2B-8988-E5394D49602E}" destId="{CE18856A-1440-4366-B43F-8E00A4E0F832}" srcOrd="2" destOrd="0" parTransId="{DEDA20F5-DED4-4A05-88D6-95A7B9B1A2D0}" sibTransId="{5660E8F5-E29E-434F-A196-77FAC13D9EEF}"/>
    <dgm:cxn modelId="{1A1AFCEB-205E-4A57-9495-0C8898D03AD5}" type="presOf" srcId="{7D4BC666-537A-4CDA-A352-4ACF4F9AA598}" destId="{ADB1FD61-2DA5-451F-8CB5-5507407BC814}" srcOrd="0" destOrd="0" presId="urn:microsoft.com/office/officeart/2005/8/layout/process1"/>
    <dgm:cxn modelId="{714FC1CA-58CE-462E-881D-1058D4C72973}" type="presOf" srcId="{8D7C613B-E2CC-4EA0-99A9-1473C563B16B}" destId="{FE1D3FA1-4967-4546-BF8D-FA69A78516EE}" srcOrd="1" destOrd="0" presId="urn:microsoft.com/office/officeart/2005/8/layout/process1"/>
    <dgm:cxn modelId="{BF994D0F-438F-4D5E-A112-1A521B6DCD41}" type="presOf" srcId="{8D7C613B-E2CC-4EA0-99A9-1473C563B16B}" destId="{C47FC0BE-D134-4039-8374-555D82F8D849}" srcOrd="0" destOrd="0" presId="urn:microsoft.com/office/officeart/2005/8/layout/process1"/>
    <dgm:cxn modelId="{6DFD46D5-DAD9-4343-8785-98A18487F516}" type="presOf" srcId="{C21A4232-3457-4AE8-97ED-74310837FA74}" destId="{6D887A55-DA94-4528-BD1B-75F7136F3F4F}" srcOrd="1" destOrd="0" presId="urn:microsoft.com/office/officeart/2005/8/layout/process1"/>
    <dgm:cxn modelId="{9DEB88B0-9F6C-4A53-9D2B-E4F5029FA1BF}" type="presOf" srcId="{21AE9F7E-98C9-4D2B-8988-E5394D49602E}" destId="{2BF7DF11-05D1-42DC-AD94-E44A48450238}" srcOrd="0" destOrd="0" presId="urn:microsoft.com/office/officeart/2005/8/layout/process1"/>
    <dgm:cxn modelId="{74706ABF-90FF-4E0E-92CC-0A8D270BD59A}" type="presOf" srcId="{11E953EB-C30E-4809-B96D-1B09C5EE26DA}" destId="{89C81E66-42F5-4BC1-A552-7726A72DCCCA}" srcOrd="1" destOrd="0" presId="urn:microsoft.com/office/officeart/2005/8/layout/process1"/>
    <dgm:cxn modelId="{00185117-E3FF-487D-A542-C903AC541C38}" type="presParOf" srcId="{2BF7DF11-05D1-42DC-AD94-E44A48450238}" destId="{8EB1EEB5-DB92-4D54-8EDC-BA7A5FE41A6F}" srcOrd="0" destOrd="0" presId="urn:microsoft.com/office/officeart/2005/8/layout/process1"/>
    <dgm:cxn modelId="{4093D2C7-4C85-485A-982F-A5FBE226A1B6}" type="presParOf" srcId="{2BF7DF11-05D1-42DC-AD94-E44A48450238}" destId="{9EA09644-FEF5-45C1-98A3-4CF72663652A}" srcOrd="1" destOrd="0" presId="urn:microsoft.com/office/officeart/2005/8/layout/process1"/>
    <dgm:cxn modelId="{CBEE65AE-6C75-4567-96A1-7198E8060922}" type="presParOf" srcId="{9EA09644-FEF5-45C1-98A3-4CF72663652A}" destId="{6D887A55-DA94-4528-BD1B-75F7136F3F4F}" srcOrd="0" destOrd="0" presId="urn:microsoft.com/office/officeart/2005/8/layout/process1"/>
    <dgm:cxn modelId="{1EEC0A33-026F-4B9D-9059-4DF0FBB9B662}" type="presParOf" srcId="{2BF7DF11-05D1-42DC-AD94-E44A48450238}" destId="{C99887F2-253B-4B9D-AD2D-BE6D69C3BF09}" srcOrd="2" destOrd="0" presId="urn:microsoft.com/office/officeart/2005/8/layout/process1"/>
    <dgm:cxn modelId="{2B1CFDF0-29FA-43B4-89F3-5809671E83E6}" type="presParOf" srcId="{2BF7DF11-05D1-42DC-AD94-E44A48450238}" destId="{C47FC0BE-D134-4039-8374-555D82F8D849}" srcOrd="3" destOrd="0" presId="urn:microsoft.com/office/officeart/2005/8/layout/process1"/>
    <dgm:cxn modelId="{8248D7ED-65FE-4360-BEF6-EC74B504B350}" type="presParOf" srcId="{C47FC0BE-D134-4039-8374-555D82F8D849}" destId="{FE1D3FA1-4967-4546-BF8D-FA69A78516EE}" srcOrd="0" destOrd="0" presId="urn:microsoft.com/office/officeart/2005/8/layout/process1"/>
    <dgm:cxn modelId="{4E92E705-15A9-4052-B156-652884344B02}" type="presParOf" srcId="{2BF7DF11-05D1-42DC-AD94-E44A48450238}" destId="{3975EC92-4A40-427D-8B50-C6C8E6651A36}" srcOrd="4" destOrd="0" presId="urn:microsoft.com/office/officeart/2005/8/layout/process1"/>
    <dgm:cxn modelId="{7A123CD2-5EAE-4A5E-9EB7-D26F056477CD}" type="presParOf" srcId="{2BF7DF11-05D1-42DC-AD94-E44A48450238}" destId="{15833508-A6F5-4941-9E47-048D046BEEF4}" srcOrd="5" destOrd="0" presId="urn:microsoft.com/office/officeart/2005/8/layout/process1"/>
    <dgm:cxn modelId="{C9B8D579-A2B6-47B2-8202-99842CDF28F5}" type="presParOf" srcId="{15833508-A6F5-4941-9E47-048D046BEEF4}" destId="{4E96FC2D-216F-4C55-941E-0107B4CA8F4B}" srcOrd="0" destOrd="0" presId="urn:microsoft.com/office/officeart/2005/8/layout/process1"/>
    <dgm:cxn modelId="{815662FC-B144-49B1-9895-65FC74B2CC20}" type="presParOf" srcId="{2BF7DF11-05D1-42DC-AD94-E44A48450238}" destId="{ADB1FD61-2DA5-451F-8CB5-5507407BC814}" srcOrd="6" destOrd="0" presId="urn:microsoft.com/office/officeart/2005/8/layout/process1"/>
    <dgm:cxn modelId="{F9F34ABF-C989-48A8-9D92-FD0CE2B447A8}" type="presParOf" srcId="{2BF7DF11-05D1-42DC-AD94-E44A48450238}" destId="{12246F4D-D1C7-42A2-A0D1-2A953E996FB1}" srcOrd="7" destOrd="0" presId="urn:microsoft.com/office/officeart/2005/8/layout/process1"/>
    <dgm:cxn modelId="{AAB7A972-04A9-4AAB-B443-8018138A71B9}" type="presParOf" srcId="{12246F4D-D1C7-42A2-A0D1-2A953E996FB1}" destId="{89C81E66-42F5-4BC1-A552-7726A72DCCCA}" srcOrd="0" destOrd="0" presId="urn:microsoft.com/office/officeart/2005/8/layout/process1"/>
    <dgm:cxn modelId="{995DC54D-2995-43A3-9946-C007BEFCBDD9}" type="presParOf" srcId="{2BF7DF11-05D1-42DC-AD94-E44A48450238}" destId="{234F1132-024B-4914-A260-4319F8F3091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B1EEB5-DB92-4D54-8EDC-BA7A5FE41A6F}">
      <dsp:nvSpPr>
        <dsp:cNvPr id="0" name=""/>
        <dsp:cNvSpPr/>
      </dsp:nvSpPr>
      <dsp:spPr>
        <a:xfrm>
          <a:off x="5402" y="298325"/>
          <a:ext cx="1674799" cy="1004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Source</a:t>
          </a:r>
        </a:p>
      </dsp:txBody>
      <dsp:txXfrm>
        <a:off x="34834" y="327757"/>
        <a:ext cx="1615935" cy="946015"/>
      </dsp:txXfrm>
    </dsp:sp>
    <dsp:sp modelId="{9EA09644-FEF5-45C1-98A3-4CF72663652A}">
      <dsp:nvSpPr>
        <dsp:cNvPr id="0" name=""/>
        <dsp:cNvSpPr/>
      </dsp:nvSpPr>
      <dsp:spPr>
        <a:xfrm>
          <a:off x="1692981" y="606271"/>
          <a:ext cx="693032" cy="388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1692981" y="684068"/>
        <a:ext cx="576336" cy="233393"/>
      </dsp:txXfrm>
    </dsp:sp>
    <dsp:sp modelId="{C99887F2-253B-4B9D-AD2D-BE6D69C3BF09}">
      <dsp:nvSpPr>
        <dsp:cNvPr id="0" name=""/>
        <dsp:cNvSpPr/>
      </dsp:nvSpPr>
      <dsp:spPr>
        <a:xfrm>
          <a:off x="2350121" y="298325"/>
          <a:ext cx="1674799" cy="1004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Transmitter</a:t>
          </a:r>
        </a:p>
      </dsp:txBody>
      <dsp:txXfrm>
        <a:off x="2379553" y="327757"/>
        <a:ext cx="1615935" cy="946015"/>
      </dsp:txXfrm>
    </dsp:sp>
    <dsp:sp modelId="{C47FC0BE-D134-4039-8374-555D82F8D849}">
      <dsp:nvSpPr>
        <dsp:cNvPr id="0" name=""/>
        <dsp:cNvSpPr/>
      </dsp:nvSpPr>
      <dsp:spPr>
        <a:xfrm>
          <a:off x="4037914" y="606271"/>
          <a:ext cx="704678" cy="388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4037914" y="684068"/>
        <a:ext cx="587982" cy="233393"/>
      </dsp:txXfrm>
    </dsp:sp>
    <dsp:sp modelId="{3975EC92-4A40-427D-8B50-C6C8E6651A36}">
      <dsp:nvSpPr>
        <dsp:cNvPr id="0" name=""/>
        <dsp:cNvSpPr/>
      </dsp:nvSpPr>
      <dsp:spPr>
        <a:xfrm>
          <a:off x="4706097" y="298325"/>
          <a:ext cx="1674799" cy="1004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Channel</a:t>
          </a:r>
        </a:p>
      </dsp:txBody>
      <dsp:txXfrm>
        <a:off x="4735529" y="327757"/>
        <a:ext cx="1615935" cy="946015"/>
      </dsp:txXfrm>
    </dsp:sp>
    <dsp:sp modelId="{15833508-A6F5-4941-9E47-048D046BEEF4}">
      <dsp:nvSpPr>
        <dsp:cNvPr id="0" name=""/>
        <dsp:cNvSpPr/>
      </dsp:nvSpPr>
      <dsp:spPr>
        <a:xfrm>
          <a:off x="6393676" y="606271"/>
          <a:ext cx="693032" cy="388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6393676" y="684068"/>
        <a:ext cx="576336" cy="233393"/>
      </dsp:txXfrm>
    </dsp:sp>
    <dsp:sp modelId="{ADB1FD61-2DA5-451F-8CB5-5507407BC814}">
      <dsp:nvSpPr>
        <dsp:cNvPr id="0" name=""/>
        <dsp:cNvSpPr/>
      </dsp:nvSpPr>
      <dsp:spPr>
        <a:xfrm>
          <a:off x="7050816" y="298325"/>
          <a:ext cx="1674799" cy="1004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Receiver</a:t>
          </a:r>
        </a:p>
      </dsp:txBody>
      <dsp:txXfrm>
        <a:off x="7080248" y="327757"/>
        <a:ext cx="1615935" cy="946015"/>
      </dsp:txXfrm>
    </dsp:sp>
    <dsp:sp modelId="{12246F4D-D1C7-42A2-A0D1-2A953E996FB1}">
      <dsp:nvSpPr>
        <dsp:cNvPr id="0" name=""/>
        <dsp:cNvSpPr/>
      </dsp:nvSpPr>
      <dsp:spPr>
        <a:xfrm>
          <a:off x="8738180" y="606271"/>
          <a:ext cx="681387" cy="3889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8738180" y="684068"/>
        <a:ext cx="564691" cy="233393"/>
      </dsp:txXfrm>
    </dsp:sp>
    <dsp:sp modelId="{234F1132-024B-4914-A260-4319F8F30912}">
      <dsp:nvSpPr>
        <dsp:cNvPr id="0" name=""/>
        <dsp:cNvSpPr/>
      </dsp:nvSpPr>
      <dsp:spPr>
        <a:xfrm>
          <a:off x="9384277" y="298325"/>
          <a:ext cx="1674799" cy="100487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Destination</a:t>
          </a:r>
        </a:p>
      </dsp:txBody>
      <dsp:txXfrm>
        <a:off x="9413709" y="327757"/>
        <a:ext cx="1615935" cy="94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FFBAF9-6CAB-4C11-B23B-D1DF9C05F7E1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767F-C842-4B17-BFEF-4D37C00429FC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8674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FE7196-0A1D-43F9-96F8-6131A8C3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591A347-14E4-4DA6-8466-E20F5DD0C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5BB59-6C06-4608-B9C2-AFD556E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E024737-A7EA-405D-9C53-00DC7635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AFCA8F-5152-4E17-A634-AAC30C0A1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938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181B9E-9443-4F41-8CDB-8E6E4CF2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637440A-C0A0-4620-8CB7-BC24F4E10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1ECDE26-EE92-4514-B595-DD288D69B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B18649-6317-4A86-BF87-6BCCFA208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9FA2ED-B0E3-48EA-BF01-F14C24A36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7627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0C195C72-B502-4011-AB72-4BBC7CCE94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1A45A48-60F9-47B3-9E1A-0E76EE6ED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C2F640-11BE-4566-9603-D1D7F7E96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F45CB06-5043-4F88-9848-829BAD7A0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693EAC-3ADD-4236-B7D3-0540B8D6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10687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B97697-0E3B-45DE-993E-41D6192C5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F5D431-817D-468E-AC74-4AEFB8C24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E66076-D71B-432E-B3DA-D6BFA8E70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E9EAE1-A891-420F-AABF-E5D35707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2050AF0-4B82-4D90-9977-2702EFAD0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9803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876000-B1F3-49B4-8840-4F2FE09F3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F9AD8B6-0C53-47EB-9E27-9A8CFF9C0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4A0F0A-5BC1-44A8-A937-DAAFBEA3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516B7DB-3DF3-4E87-84F1-6D3BB836F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2586888-F8BA-4159-BE04-8C9B0A74B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91180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31BC13-A691-4A44-8F09-DEAB94E6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C0470BA-CF69-482F-86D7-B3B2B8103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6EF3F02-F9D9-4D4B-932D-10D3C7015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154D0B3-961E-4BAC-9CA4-08D89CF8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D4364F-C564-48E4-84D0-352B17CE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6B6F2F7-150E-4C49-B6B7-8E72E6E8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75150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4D61F13-E7B0-4450-891A-12D3F0031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070134-48F1-45F0-9C63-38634B426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4F6F59C-8B0A-4097-8A5D-BA9FB1FC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C0E4A01-83B3-465C-B056-C028FF594C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CDF7CD2-C62B-450F-A438-929A17296D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13DBE79-A9B6-48AB-9F01-88AA6A05B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CA1A849-F61D-416C-82D9-FD2F0D5B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D4E5968-BD8E-49EA-B1C0-883FDCD5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7428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95C0C5-C1DF-4B30-86BF-702058A0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9980EB2-6319-452D-816A-655EE9C34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2847E02-77DD-4F7C-9461-431051F3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5B48EC9-FFDF-4F14-A006-9ED08C221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35135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AC4010-3CC3-4ED9-BC47-437A2B95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80484C3-38E2-44A7-AD87-98DF739A7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7CE2B-838A-454A-852B-8EAFFA5B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088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D518C39-136A-490F-82E6-B74F1610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4E3FA5-A6D0-407B-9353-45807BDC7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665529D-8A1D-4CEC-ACF2-A9668B5D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51B61FA-7B4A-49EE-9F1B-8F14E749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B6BDBE7-EB71-426C-8E02-2F39733F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4714907-13EA-4E79-8417-0EC5E502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37483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3C4529-7C3C-4D10-AD9C-86CB67D2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2173FF7-1E37-47DA-BCCB-AFDD0F6F84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0C43DAF-8DA8-48F8-B118-56B11692B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4DBE107-EEF1-4F60-8BFB-A0B8F32E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BB2FC9C-1AB4-400D-8A60-C7B3A805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125E51E-1606-443F-8DDC-5BC7A3D9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056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F435DF9-745D-444C-9DD7-A6DD95468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FA09DCF-D326-45B4-9E4E-070E32531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480EC5D-D4D0-42B9-9170-212F1B335C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/>
              <a:pPr/>
              <a:t>19-01-2022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7E3022-2659-46A1-A7BE-9894421E21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6EAFC63-250A-46C7-8FC2-85F3F318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2142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6.png"/><Relationship Id="rId7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4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3.png"/><Relationship Id="rId17" Type="http://schemas.openxmlformats.org/officeDocument/2006/relationships/image" Target="../media/image118.png"/><Relationship Id="rId2" Type="http://schemas.openxmlformats.org/officeDocument/2006/relationships/image" Target="../media/image2.png"/><Relationship Id="rId16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112.png"/><Relationship Id="rId5" Type="http://schemas.openxmlformats.org/officeDocument/2006/relationships/image" Target="../media/image106.png"/><Relationship Id="rId15" Type="http://schemas.openxmlformats.org/officeDocument/2006/relationships/image" Target="../media/image116.png"/><Relationship Id="rId10" Type="http://schemas.openxmlformats.org/officeDocument/2006/relationships/image" Target="../media/image111.png"/><Relationship Id="rId4" Type="http://schemas.openxmlformats.org/officeDocument/2006/relationships/image" Target="../media/image105.png"/><Relationship Id="rId9" Type="http://schemas.openxmlformats.org/officeDocument/2006/relationships/image" Target="../media/image110.png"/><Relationship Id="rId14" Type="http://schemas.openxmlformats.org/officeDocument/2006/relationships/image" Target="../media/image11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DFE3490-CF8C-4FDE-9D71-2170861F2A61}"/>
              </a:ext>
            </a:extLst>
          </p:cNvPr>
          <p:cNvSpPr/>
          <p:nvPr/>
        </p:nvSpPr>
        <p:spPr>
          <a:xfrm>
            <a:off x="4781916" y="2912107"/>
            <a:ext cx="749721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UE20EC254</a:t>
            </a:r>
          </a:p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DIGITAL COMMUNICATION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743662B4-0C28-4203-AEB1-4CC1644B8226}"/>
              </a:ext>
            </a:extLst>
          </p:cNvPr>
          <p:cNvSpPr/>
          <p:nvPr/>
        </p:nvSpPr>
        <p:spPr>
          <a:xfrm>
            <a:off x="4781916" y="4813108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400" dirty="0">
                <a:solidFill>
                  <a:srgbClr val="000000"/>
                </a:solidFill>
              </a:rPr>
              <a:t>Department of Electronics and Communication </a:t>
            </a:r>
            <a:r>
              <a:rPr lang="en-IN" sz="2400" dirty="0" err="1">
                <a:solidFill>
                  <a:srgbClr val="000000"/>
                </a:solidFill>
              </a:rPr>
              <a:t>Engg</a:t>
            </a:r>
            <a:endParaRPr lang="en-IN" sz="24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1EEB87D2-BD33-43D4-B135-6F0E91C4917A}"/>
              </a:ext>
            </a:extLst>
          </p:cNvPr>
          <p:cNvCxnSpPr>
            <a:cxnSpLocks/>
          </p:cNvCxnSpPr>
          <p:nvPr/>
        </p:nvCxnSpPr>
        <p:spPr>
          <a:xfrm>
            <a:off x="4781916" y="4112438"/>
            <a:ext cx="5302610" cy="1542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6C7B340-EC4A-4D32-8643-325F1D66DF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745722" y="1606241"/>
            <a:ext cx="2369218" cy="355018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xmlns="" val="47902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What and Why?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MODULATION</a:t>
            </a:r>
          </a:p>
        </p:txBody>
      </p:sp>
      <p:sp>
        <p:nvSpPr>
          <p:cNvPr id="9" name="CustomShape 4"/>
          <p:cNvSpPr/>
          <p:nvPr/>
        </p:nvSpPr>
        <p:spPr>
          <a:xfrm>
            <a:off x="371880" y="1513221"/>
            <a:ext cx="6600420" cy="495901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The information bearing signal is called </a:t>
            </a:r>
            <a:r>
              <a:rPr lang="en-IN" sz="2400" dirty="0">
                <a:solidFill>
                  <a:srgbClr val="FF0000"/>
                </a:solidFill>
              </a:rPr>
              <a:t>message signal </a:t>
            </a:r>
            <a:r>
              <a:rPr lang="en-IN" sz="2400" dirty="0">
                <a:solidFill>
                  <a:srgbClr val="000000"/>
                </a:solidFill>
              </a:rPr>
              <a:t>/ modulating signal / baseband signal</a:t>
            </a:r>
            <a:endParaRPr sz="2400" dirty="0"/>
          </a:p>
          <a:p>
            <a:pPr marL="342900" indent="-342900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The term </a:t>
            </a:r>
            <a:r>
              <a:rPr lang="en-IN" sz="2400" dirty="0">
                <a:solidFill>
                  <a:srgbClr val="FF0000"/>
                </a:solidFill>
              </a:rPr>
              <a:t>baseband</a:t>
            </a:r>
            <a:r>
              <a:rPr lang="en-IN" sz="2400" dirty="0">
                <a:solidFill>
                  <a:srgbClr val="000000"/>
                </a:solidFill>
              </a:rPr>
              <a:t> refers to band of frequencies occupied by the message signal</a:t>
            </a:r>
            <a:endParaRPr sz="2400" dirty="0"/>
          </a:p>
          <a:p>
            <a:pPr marL="342900" indent="-342900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84D1"/>
                </a:solidFill>
              </a:rPr>
              <a:t>Modulation is a process by which some characteristic of carrier wave is varied in accordance with message signal</a:t>
            </a:r>
            <a:endParaRPr sz="2400" dirty="0"/>
          </a:p>
          <a:p>
            <a:pPr marL="342900" indent="-342900">
              <a:lnSpc>
                <a:spcPct val="125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The carrier is typically a sinusoid, the result of modulation is called the </a:t>
            </a:r>
            <a:r>
              <a:rPr lang="en-IN" sz="2400" dirty="0">
                <a:solidFill>
                  <a:srgbClr val="C5000B"/>
                </a:solidFill>
              </a:rPr>
              <a:t>modulated signal</a:t>
            </a:r>
            <a:endParaRPr sz="2400" dirty="0"/>
          </a:p>
        </p:txBody>
      </p:sp>
      <p:sp>
        <p:nvSpPr>
          <p:cNvPr id="11" name="CustomShape 4"/>
          <p:cNvSpPr/>
          <p:nvPr/>
        </p:nvSpPr>
        <p:spPr>
          <a:xfrm>
            <a:off x="6972300" y="2268511"/>
            <a:ext cx="4721814" cy="391331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Antenna height</a:t>
            </a:r>
            <a:endParaRPr sz="2400"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To avoid interference from other baseband sources, since ”separation in time” is not practical , so we employ “separation in frequencies”</a:t>
            </a:r>
            <a:endParaRPr sz="2400"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Efficient utilization of the available spectrum</a:t>
            </a:r>
            <a:endParaRPr sz="2400" dirty="0"/>
          </a:p>
          <a:p>
            <a:pPr marL="457200" indent="-4572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To avoid man made noise in baseband frequencies</a:t>
            </a:r>
            <a:endParaRPr sz="2400" dirty="0"/>
          </a:p>
          <a:p>
            <a:pPr marL="285750" indent="-28575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xmlns="" val="1538460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Types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MODULATION</a:t>
            </a:r>
          </a:p>
        </p:txBody>
      </p:sp>
      <p:sp>
        <p:nvSpPr>
          <p:cNvPr id="12" name="CustomShape 4"/>
          <p:cNvSpPr/>
          <p:nvPr/>
        </p:nvSpPr>
        <p:spPr>
          <a:xfrm>
            <a:off x="538200" y="2016000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0000"/>
                </a:solidFill>
              </a:rPr>
              <a:t>Depending on the varied parameter of the carrier wave</a:t>
            </a:r>
          </a:p>
          <a:p>
            <a:pPr>
              <a:lnSpc>
                <a:spcPct val="100000"/>
              </a:lnSpc>
              <a:buSzPct val="45000"/>
            </a:pPr>
            <a:endParaRPr sz="2400" dirty="0"/>
          </a:p>
          <a:p>
            <a:pPr lvl="3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0000"/>
                </a:solidFill>
              </a:rPr>
              <a:t>1. Amplitude modulation</a:t>
            </a:r>
            <a:endParaRPr sz="2400" dirty="0"/>
          </a:p>
          <a:p>
            <a:pPr lvl="3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0000"/>
                </a:solidFill>
              </a:rPr>
              <a:t>2. Frequency modulation</a:t>
            </a:r>
            <a:endParaRPr sz="2400" dirty="0"/>
          </a:p>
          <a:p>
            <a:pPr lvl="3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0000"/>
                </a:solidFill>
              </a:rPr>
              <a:t>3. Phase modulation</a:t>
            </a: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xmlns="" val="3233824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Need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MODULATION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CustomShape 4"/>
              <p:cNvSpPr/>
              <p:nvPr/>
            </p:nvSpPr>
            <p:spPr>
              <a:xfrm>
                <a:off x="393111" y="1513221"/>
                <a:ext cx="8565152" cy="34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Antenna height</a:t>
                </a:r>
              </a:p>
              <a:p>
                <a:pPr marL="8001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Height of an antenna should be at least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sz="2400" dirty="0"/>
              </a:p>
              <a:p>
                <a:pPr marL="8001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Recall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400" dirty="0"/>
              </a:p>
              <a:p>
                <a:pPr marL="8001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Find the antenna height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400" dirty="0"/>
                  <a:t> kHz</a:t>
                </a:r>
              </a:p>
              <a:p>
                <a:pPr marL="8001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Find the antenna height for a speech signal (300 Hz to 3 kHz)</a:t>
                </a:r>
              </a:p>
              <a:p>
                <a:pPr marL="8001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Radio frequency transmission at high frequencies is helpful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Avoiding interference with other baseband sources</a:t>
                </a:r>
              </a:p>
              <a:p>
                <a:pPr marL="8001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Separation in time is not practical</a:t>
                </a:r>
              </a:p>
              <a:p>
                <a:pPr marL="8001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Separation in frequency can be used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Efficient utilization of available spectrum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Avoiding man-made noise in baseband frequencies</a:t>
                </a:r>
              </a:p>
              <a:p>
                <a:pPr>
                  <a:lnSpc>
                    <a:spcPct val="100000"/>
                  </a:lnSpc>
                </a:pPr>
                <a:endParaRPr sz="2400" dirty="0"/>
              </a:p>
            </p:txBody>
          </p:sp>
        </mc:Choice>
        <mc:Fallback>
          <p:sp>
            <p:nvSpPr>
              <p:cNvPr id="12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1513221"/>
                <a:ext cx="8565152" cy="3423600"/>
              </a:xfrm>
              <a:prstGeom prst="rect">
                <a:avLst/>
              </a:prstGeom>
              <a:blipFill rotWithShape="0">
                <a:blip r:embed="rId3"/>
                <a:stretch>
                  <a:fillRect l="-925" t="-1423" b="-2419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507815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Types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Amplitude Modulation</a:t>
            </a:r>
          </a:p>
        </p:txBody>
      </p:sp>
      <p:sp>
        <p:nvSpPr>
          <p:cNvPr id="7" name="CustomShape 4"/>
          <p:cNvSpPr/>
          <p:nvPr/>
        </p:nvSpPr>
        <p:spPr>
          <a:xfrm>
            <a:off x="371880" y="1513221"/>
            <a:ext cx="10115145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Standard Amplitude Modulation (AM)</a:t>
            </a:r>
          </a:p>
          <a:p>
            <a:pPr marL="7429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Also called as Double-sideband full carrier (DSBFC) modulation</a:t>
            </a:r>
          </a:p>
          <a:p>
            <a:pPr marL="7429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Transmit power is “wasted”</a:t>
            </a:r>
          </a:p>
          <a:p>
            <a:pPr marL="7429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Channel bandwidth is “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wasted”</a:t>
            </a:r>
          </a:p>
          <a:p>
            <a:pPr marL="457200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Double-sideband suppressed carrier (DSBSC) modulation</a:t>
            </a:r>
          </a:p>
          <a:p>
            <a:pPr marL="7429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Transmit power is saved due to suppression of carrier wave</a:t>
            </a:r>
          </a:p>
        </p:txBody>
      </p:sp>
    </p:spTree>
    <p:extLst>
      <p:ext uri="{BB962C8B-B14F-4D97-AF65-F5344CB8AC3E}">
        <p14:creationId xmlns:p14="http://schemas.microsoft.com/office/powerpoint/2010/main" xmlns="" val="856282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Modulation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DSBSC</a:t>
            </a:r>
          </a:p>
        </p:txBody>
      </p:sp>
      <p:sp>
        <p:nvSpPr>
          <p:cNvPr id="7" name="CustomShape 4"/>
          <p:cNvSpPr/>
          <p:nvPr/>
        </p:nvSpPr>
        <p:spPr>
          <a:xfrm>
            <a:off x="371880" y="1672200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Arial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technique is the direct application of frequency shift property of Fourier transform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8685" y="2955375"/>
            <a:ext cx="5741640" cy="23958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702435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Modulation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DSBSC</a:t>
            </a:r>
          </a:p>
        </p:txBody>
      </p:sp>
      <p:sp>
        <p:nvSpPr>
          <p:cNvPr id="9" name="CustomShape 4"/>
          <p:cNvSpPr/>
          <p:nvPr/>
        </p:nvSpPr>
        <p:spPr>
          <a:xfrm>
            <a:off x="393111" y="1687388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message signal m(t) is multiplied with the carrier to obtain the modulated waveform s(t).</a:t>
            </a: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0" marR="0" lvl="0" indent="-4572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frequency shift property of FT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4407" y="2740348"/>
            <a:ext cx="3285916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8382" y="4418286"/>
            <a:ext cx="4176645" cy="780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48778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Frequency and Time Domain Representations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DSBSC</a:t>
            </a:r>
          </a:p>
        </p:txBody>
      </p:sp>
      <p:pic>
        <p:nvPicPr>
          <p:cNvPr id="11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9548" y="1513221"/>
            <a:ext cx="5781240" cy="4756365"/>
          </a:xfrm>
          <a:prstGeom prst="rect">
            <a:avLst/>
          </a:prstGeom>
          <a:ln w="9360">
            <a:noFill/>
          </a:ln>
        </p:spPr>
      </p:pic>
      <p:pic>
        <p:nvPicPr>
          <p:cNvPr id="14" name="Picture 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86453" y="1617074"/>
            <a:ext cx="3973066" cy="4969463"/>
          </a:xfrm>
          <a:prstGeom prst="rect">
            <a:avLst/>
          </a:prstGeom>
          <a:ln w="9360">
            <a:noFill/>
          </a:ln>
        </p:spPr>
      </p:pic>
    </p:spTree>
    <p:extLst>
      <p:ext uri="{BB962C8B-B14F-4D97-AF65-F5344CB8AC3E}">
        <p14:creationId xmlns:p14="http://schemas.microsoft.com/office/powerpoint/2010/main" xmlns="" val="3731250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Side Note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DSBSC</a:t>
            </a:r>
          </a:p>
        </p:txBody>
      </p:sp>
      <p:sp>
        <p:nvSpPr>
          <p:cNvPr id="11" name="CustomShape 4"/>
          <p:cNvSpPr/>
          <p:nvPr/>
        </p:nvSpPr>
        <p:spPr>
          <a:xfrm>
            <a:off x="538200" y="2016000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l"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3111" y="1670682"/>
            <a:ext cx="915093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Deterministic signals do not contain information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Only “Random” signals do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Hence, we need to consider random process and their power spectra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t>The above deterministic example is for illustration purpose only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Times New Roman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Times New Roman"/>
              </a:rPr>
              <a:t>Eventually, we consider random signals and their spectra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648185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Generation: Method 1 – Using Non-Linearity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DSBSC</a:t>
            </a:r>
          </a:p>
        </p:txBody>
      </p:sp>
      <p:sp>
        <p:nvSpPr>
          <p:cNvPr id="11" name="CustomShape 4"/>
          <p:cNvSpPr/>
          <p:nvPr/>
        </p:nvSpPr>
        <p:spPr>
          <a:xfrm>
            <a:off x="681075" y="2416008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l"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393111" y="1803480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Consider a device with characteristic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7910" y="4144199"/>
            <a:ext cx="10871417" cy="1772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9919" y="2416008"/>
            <a:ext cx="5267325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1061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Generation: Method 1 – Using Non-Linearity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DSBSC</a:t>
            </a:r>
          </a:p>
        </p:txBody>
      </p:sp>
      <p:sp>
        <p:nvSpPr>
          <p:cNvPr id="11" name="CustomShape 4"/>
          <p:cNvSpPr/>
          <p:nvPr/>
        </p:nvSpPr>
        <p:spPr>
          <a:xfrm>
            <a:off x="681075" y="2416008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l"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CustomShape 4"/>
              <p:cNvSpPr/>
              <p:nvPr/>
            </p:nvSpPr>
            <p:spPr>
              <a:xfrm>
                <a:off x="690600" y="2168400"/>
                <a:ext cx="8245080" cy="3423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A  BPF can be used to recover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𝑚</m:t>
                    </m:r>
                    <m:d>
                      <m:dPr>
                        <m:ctrlPr>
                          <a:rPr kumimoji="0" lang="ar-AE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ar-AE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 </m:t>
                    </m:r>
                    <m:r>
                      <a:rPr kumimoji="0" lang="ar-AE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𝑐</m:t>
                    </m:r>
                    <m:r>
                      <a:rPr kumimoji="0" lang="ar-AE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ar-AE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𝑡</m:t>
                    </m:r>
                    <m:r>
                      <a:rPr kumimoji="0" lang="ar-AE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</m:t>
                    </m:r>
                  </m:oMath>
                </a14:m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ar-A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 panose="020B060402020202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14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00" y="2168400"/>
                <a:ext cx="8245080" cy="3423600"/>
              </a:xfrm>
              <a:prstGeom prst="rect">
                <a:avLst/>
              </a:prstGeom>
              <a:blipFill rotWithShape="0">
                <a:blip r:embed="rId3"/>
                <a:stretch>
                  <a:fillRect l="-961" t="-14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9415" y="2924943"/>
            <a:ext cx="8776561" cy="2804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94184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010" y="378188"/>
            <a:ext cx="10722429" cy="1325563"/>
          </a:xfrm>
        </p:spPr>
        <p:txBody>
          <a:bodyPr/>
          <a:lstStyle/>
          <a:p>
            <a:pPr algn="ctr"/>
            <a:r>
              <a:rPr lang="en-IN" dirty="0"/>
              <a:t>Course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Understand the principles of amplitude and angle modulation</a:t>
            </a:r>
          </a:p>
          <a:p>
            <a:pPr lvl="0"/>
            <a:r>
              <a:rPr lang="en-IN" dirty="0"/>
              <a:t>Learn the different sampling techniques</a:t>
            </a:r>
          </a:p>
          <a:p>
            <a:pPr lvl="0"/>
            <a:r>
              <a:rPr lang="en-IN" dirty="0"/>
              <a:t>Understand the performance of different waveform coding techniques</a:t>
            </a:r>
          </a:p>
          <a:p>
            <a:pPr lvl="0"/>
            <a:r>
              <a:rPr lang="en-IN" dirty="0"/>
              <a:t>Understand the idea of signal space</a:t>
            </a:r>
          </a:p>
          <a:p>
            <a:r>
              <a:rPr lang="en-IN" dirty="0"/>
              <a:t>Learn the different digital modulation techniques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300073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Generation: Method 1 – Using Non-Linearity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DSBSC</a:t>
            </a:r>
          </a:p>
        </p:txBody>
      </p:sp>
      <p:sp>
        <p:nvSpPr>
          <p:cNvPr id="11" name="CustomShape 4"/>
          <p:cNvSpPr/>
          <p:nvPr/>
        </p:nvSpPr>
        <p:spPr>
          <a:xfrm>
            <a:off x="681075" y="2416008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l"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110" y="1513221"/>
            <a:ext cx="10093915" cy="410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318684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Generation: Method 1 – Using Non-Linearity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DSBSC</a:t>
            </a:r>
          </a:p>
        </p:txBody>
      </p:sp>
      <p:sp>
        <p:nvSpPr>
          <p:cNvPr id="11" name="CustomShape 4"/>
          <p:cNvSpPr/>
          <p:nvPr/>
        </p:nvSpPr>
        <p:spPr>
          <a:xfrm>
            <a:off x="681075" y="2416008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45000"/>
              <a:buFont typeface="StarSymbol"/>
              <a:buChar char="l"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CustomShape 4"/>
          <p:cNvSpPr/>
          <p:nvPr/>
        </p:nvSpPr>
        <p:spPr>
          <a:xfrm>
            <a:off x="393111" y="1550491"/>
            <a:ext cx="8245080" cy="3423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Therefore, we have the following structure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1074" y="2107460"/>
            <a:ext cx="9093817" cy="412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475142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Average Power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p:sp>
        <p:nvSpPr>
          <p:cNvPr id="9" name="Rectangle 8"/>
          <p:cNvSpPr/>
          <p:nvPr/>
        </p:nvSpPr>
        <p:spPr>
          <a:xfrm>
            <a:off x="105992" y="1567559"/>
            <a:ext cx="695070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buFont typeface="Arial" pitchFamily="34" charset="0"/>
              <a:buChar char="•"/>
            </a:pPr>
            <a:r>
              <a:rPr lang="en-IN" sz="2400" dirty="0"/>
              <a:t>   Let m(t) have an average power of P</a:t>
            </a:r>
            <a:r>
              <a:rPr lang="en-IN" sz="2400" baseline="-25000" dirty="0"/>
              <a:t>m</a:t>
            </a:r>
            <a:r>
              <a:rPr lang="en-IN" sz="2400" dirty="0"/>
              <a:t> Watts</a:t>
            </a:r>
          </a:p>
          <a:p>
            <a:pPr lvl="1" algn="just">
              <a:buFont typeface="Arial" pitchFamily="34" charset="0"/>
              <a:buChar char="•"/>
            </a:pPr>
            <a:endParaRPr lang="en-IN" sz="2600" dirty="0"/>
          </a:p>
          <a:p>
            <a:pPr lvl="1" algn="just">
              <a:buFont typeface="Arial" pitchFamily="34" charset="0"/>
              <a:buChar char="•"/>
            </a:pPr>
            <a:endParaRPr lang="en-IN" sz="2600" dirty="0"/>
          </a:p>
          <a:p>
            <a:pPr lvl="1" algn="just"/>
            <a:endParaRPr lang="en-IN" sz="2600" dirty="0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8199" y="2329061"/>
            <a:ext cx="8063171" cy="2843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37151" y="5172075"/>
            <a:ext cx="3522418" cy="90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88808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Coherent Demodulation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p:sp>
        <p:nvSpPr>
          <p:cNvPr id="11" name="CustomShape 4"/>
          <p:cNvSpPr/>
          <p:nvPr/>
        </p:nvSpPr>
        <p:spPr>
          <a:xfrm>
            <a:off x="371880" y="1513221"/>
            <a:ext cx="10108135" cy="46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400" dirty="0"/>
              <a:t>Coherent =&gt; A Local copy of carrier (with the same phase) is used at the receiver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sz="2400" dirty="0"/>
          </a:p>
          <a:p>
            <a:pPr>
              <a:lnSpc>
                <a:spcPct val="100000"/>
              </a:lnSpc>
            </a:pPr>
            <a:endParaRPr lang="en-US" b="1"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847" y="2154878"/>
            <a:ext cx="5215922" cy="19599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3273" y="3911032"/>
            <a:ext cx="6267287" cy="2889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4293887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Coherent Demodulation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880" y="2268511"/>
            <a:ext cx="10995539" cy="2080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1181175" y="5104631"/>
            <a:ext cx="525658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cs typeface="Arial" pitchFamily="34" charset="0"/>
              </a:rPr>
              <a:t>After LPF,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3182" y="5750962"/>
            <a:ext cx="3186353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23923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0" y="1489913"/>
            <a:ext cx="8632156" cy="24655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101" y="4005426"/>
            <a:ext cx="8812974" cy="27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71373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70" y="1489913"/>
            <a:ext cx="8632156" cy="24655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11" y="4331831"/>
            <a:ext cx="9777453" cy="233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502985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Example: Single Tone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880" y="1513221"/>
            <a:ext cx="9028103" cy="228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991682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Example: Single Tone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513221"/>
            <a:ext cx="9946354" cy="480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761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Example: Single Tone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11" y="1654800"/>
            <a:ext cx="9860530" cy="371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5304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Course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/>
              <a:t>Students completing the course should be able to</a:t>
            </a:r>
          </a:p>
          <a:p>
            <a:pPr lvl="0"/>
            <a:r>
              <a:rPr lang="en-IN" dirty="0"/>
              <a:t>Analyze the different </a:t>
            </a:r>
            <a:r>
              <a:rPr lang="en-IN" dirty="0" err="1"/>
              <a:t>analog</a:t>
            </a:r>
            <a:r>
              <a:rPr lang="en-IN" dirty="0"/>
              <a:t> modulation techniques</a:t>
            </a:r>
          </a:p>
          <a:p>
            <a:pPr lvl="0"/>
            <a:r>
              <a:rPr lang="en-IN" dirty="0"/>
              <a:t>Analyze the different sampling techniques</a:t>
            </a:r>
          </a:p>
          <a:p>
            <a:pPr lvl="0"/>
            <a:r>
              <a:rPr lang="en-IN" dirty="0"/>
              <a:t> Design quantization and pulse shaping systems</a:t>
            </a:r>
          </a:p>
          <a:p>
            <a:pPr lvl="0"/>
            <a:r>
              <a:rPr lang="en-IN" dirty="0"/>
              <a:t> Develop detection rules for the given transmission scheme</a:t>
            </a:r>
          </a:p>
          <a:p>
            <a:pPr lvl="0"/>
            <a:r>
              <a:rPr lang="en-IN" dirty="0"/>
              <a:t>Analyze the different coherent and non-coherent digital modulation techniques</a:t>
            </a:r>
          </a:p>
          <a:p>
            <a:pPr>
              <a:buNone/>
            </a:pPr>
            <a:endParaRPr lang="en-IN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85644" y="287011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Basics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ustomShape 4"/>
              <p:cNvSpPr/>
              <p:nvPr/>
            </p:nvSpPr>
            <p:spPr>
              <a:xfrm>
                <a:off x="371880" y="1316458"/>
                <a:ext cx="9972271" cy="46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 The amplitude of the carrier is modulated according to the message signal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 A simpler alternative to coherent demodulation is envelope detector 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 Cannot be used in DSBSC, since the envelope in DSBSC is distorted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 Let carrier be denoted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𝜋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The AM wave is described as s(t) given below</a:t>
                </a:r>
              </a:p>
              <a:p>
                <a:pPr marL="342900" indent="-342900"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el-GR" sz="2400" i="1"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sSub>
                                <m:sSubPr>
                                  <m:ctrlPr>
                                    <a:rPr lang="el-G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0" lvl="1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>
                    <a:sym typeface="Wingdings" pitchFamily="2" charset="2"/>
                  </a:rPr>
                  <a:t> </a:t>
                </a:r>
                <a:r>
                  <a:rPr lang="en-US" sz="2400" b="1" dirty="0"/>
                  <a:t>Amplitude Sensitivity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𝐕𝐨𝐥𝐭</m:t>
                            </m:r>
                          </m:e>
                          <m:sup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e>
                    </m:d>
                  </m:oMath>
                </a14:m>
                <a:endParaRPr lang="en-US" sz="2400" b="1" dirty="0"/>
              </a:p>
              <a:p>
                <a:pPr marL="342900" lvl="1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µ = |</a:t>
                </a:r>
                <a:r>
                  <a:rPr lang="en-US" sz="2400" dirty="0" err="1"/>
                  <a:t>k</a:t>
                </a:r>
                <a:r>
                  <a:rPr lang="en-US" sz="2400" baseline="-25000" dirty="0" err="1"/>
                  <a:t>a</a:t>
                </a:r>
                <a:r>
                  <a:rPr lang="en-US" sz="2400" dirty="0"/>
                  <a:t>m(t)|</a:t>
                </a:r>
                <a:r>
                  <a:rPr lang="en-US" sz="2400" baseline="-25000" dirty="0"/>
                  <a:t>max</a:t>
                </a:r>
                <a:r>
                  <a:rPr lang="en-US" sz="2400" dirty="0"/>
                  <a:t>  = </a:t>
                </a:r>
                <a:r>
                  <a:rPr lang="en-US" sz="2400" b="1" dirty="0"/>
                  <a:t>Modulation index</a:t>
                </a:r>
                <a:endParaRPr lang="en-US" sz="2400" dirty="0"/>
              </a:p>
              <a:p>
                <a:pPr marL="342900" lvl="1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Generally, |</a:t>
                </a:r>
                <a:r>
                  <a:rPr lang="en-US" sz="2400" dirty="0" err="1"/>
                  <a:t>k</a:t>
                </a:r>
                <a:r>
                  <a:rPr lang="en-US" sz="2400" baseline="-25000" dirty="0" err="1"/>
                  <a:t>a</a:t>
                </a:r>
                <a:r>
                  <a:rPr lang="en-US" sz="2400" dirty="0"/>
                  <a:t>m(t)|&lt;= 1 for all t to avoid envelope distortion</a:t>
                </a:r>
              </a:p>
            </p:txBody>
          </p:sp>
        </mc:Choice>
        <mc:Fallback>
          <p:sp>
            <p:nvSpPr>
              <p:cNvPr id="11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316458"/>
                <a:ext cx="9972271" cy="4689600"/>
              </a:xfrm>
              <a:prstGeom prst="rect">
                <a:avLst/>
              </a:prstGeom>
              <a:blipFill rotWithShape="0">
                <a:blip r:embed="rId3"/>
                <a:stretch>
                  <a:fillRect l="-856" b="-105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982054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Effect of Modulation Index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93110" y="1513221"/>
            <a:ext cx="8365127" cy="5087604"/>
            <a:chOff x="971600" y="2132856"/>
            <a:chExt cx="7992888" cy="4653136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71600" y="2132856"/>
              <a:ext cx="4270836" cy="465313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11663" y="2780928"/>
              <a:ext cx="3552825" cy="306705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753512" y="6309320"/>
              <a:ext cx="1457325" cy="190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5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6516216" y="5714968"/>
              <a:ext cx="1514475" cy="180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xmlns="" val="13298651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 Frequency Domain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ustomShape 4"/>
              <p:cNvSpPr/>
              <p:nvPr/>
            </p:nvSpPr>
            <p:spPr>
              <a:xfrm>
                <a:off x="371880" y="1316458"/>
                <a:ext cx="9557933" cy="2958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228600" indent="-2286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The modulated signal</a:t>
                </a:r>
              </a:p>
              <a:p>
                <a:pPr marL="228600" indent="-2286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𝜋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228600" lvl="1" indent="-228600">
                  <a:lnSpc>
                    <a:spcPct val="150000"/>
                  </a:lnSpc>
                  <a:buFont typeface="Arial" pitchFamily="34" charset="0"/>
                  <a:buChar char="•"/>
                </a:pPr>
                <a:endParaRPr lang="en-US" sz="2400" dirty="0"/>
              </a:p>
              <a:p>
                <a:pPr marL="228600" lvl="1" indent="-228600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The Fourier transform gives</a:t>
                </a:r>
              </a:p>
              <a:p>
                <a:pPr marL="228600" lvl="1" indent="-22860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𝑀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  <m:t>𝑐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  <a:p>
                <a:pPr>
                  <a:lnSpc>
                    <a:spcPct val="100000"/>
                  </a:lnSpc>
                </a:pPr>
                <a:endParaRPr lang="en-US" sz="2400" b="1" dirty="0"/>
              </a:p>
            </p:txBody>
          </p:sp>
        </mc:Choice>
        <mc:Fallback>
          <p:sp>
            <p:nvSpPr>
              <p:cNvPr id="11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316458"/>
                <a:ext cx="9557933" cy="2958375"/>
              </a:xfrm>
              <a:prstGeom prst="rect">
                <a:avLst/>
              </a:prstGeom>
              <a:blipFill rotWithShape="0">
                <a:blip r:embed="rId3"/>
                <a:stretch>
                  <a:fillRect l="-893" b="-76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0820" y="4746320"/>
            <a:ext cx="10070290" cy="2111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Left Brace 15"/>
          <p:cNvSpPr/>
          <p:nvPr/>
        </p:nvSpPr>
        <p:spPr>
          <a:xfrm rot="16200000">
            <a:off x="3825999" y="1858814"/>
            <a:ext cx="437909" cy="15043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/>
          <p:cNvSpPr/>
          <p:nvPr/>
        </p:nvSpPr>
        <p:spPr>
          <a:xfrm rot="16200000">
            <a:off x="6292228" y="1253664"/>
            <a:ext cx="437909" cy="275828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04095" y="2770183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Carrier Component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118197" y="2829934"/>
            <a:ext cx="1294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Sidebands</a:t>
            </a:r>
          </a:p>
        </p:txBody>
      </p:sp>
    </p:spTree>
    <p:extLst>
      <p:ext uri="{BB962C8B-B14F-4D97-AF65-F5344CB8AC3E}">
        <p14:creationId xmlns:p14="http://schemas.microsoft.com/office/powerpoint/2010/main" xmlns="" val="31036973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Single Tone 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p:sp>
        <p:nvSpPr>
          <p:cNvPr id="12" name="CustomShape 4"/>
          <p:cNvSpPr/>
          <p:nvPr/>
        </p:nvSpPr>
        <p:spPr>
          <a:xfrm>
            <a:off x="393111" y="1513221"/>
            <a:ext cx="8245080" cy="46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0" lvl="1"/>
            <a:r>
              <a:rPr lang="en-IN" sz="2400" dirty="0"/>
              <a:t>The AM wave is given by</a:t>
            </a:r>
            <a:endParaRPr lang="en-US" sz="2400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161" y="1968953"/>
            <a:ext cx="10294358" cy="18890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0324" y="4510515"/>
            <a:ext cx="10460316" cy="949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216756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Single Tone 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p:sp>
        <p:nvSpPr>
          <p:cNvPr id="9" name="CustomShape 4"/>
          <p:cNvSpPr/>
          <p:nvPr/>
        </p:nvSpPr>
        <p:spPr>
          <a:xfrm>
            <a:off x="329711" y="1489527"/>
            <a:ext cx="8245080" cy="46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endParaRPr lang="en-IN" sz="2600" dirty="0"/>
          </a:p>
          <a:p>
            <a:pPr lvl="1"/>
            <a:r>
              <a:rPr lang="en-IN" sz="2400" dirty="0"/>
              <a:t>Envelope : a(t) =</a:t>
            </a:r>
          </a:p>
          <a:p>
            <a:pPr lvl="1"/>
            <a:r>
              <a:rPr lang="en-IN" sz="2600" dirty="0"/>
              <a:t>                      </a:t>
            </a:r>
          </a:p>
          <a:p>
            <a:pPr lvl="1"/>
            <a:r>
              <a:rPr lang="en-IN" sz="2600" dirty="0" err="1"/>
              <a:t>a</a:t>
            </a:r>
            <a:r>
              <a:rPr lang="en-IN" sz="1400" dirty="0" err="1"/>
              <a:t>max</a:t>
            </a:r>
            <a:r>
              <a:rPr lang="en-IN" sz="1400" dirty="0"/>
              <a:t> </a:t>
            </a:r>
            <a:r>
              <a:rPr lang="en-IN" sz="2400" dirty="0"/>
              <a:t>  = </a:t>
            </a:r>
            <a:r>
              <a:rPr lang="en-IN" sz="1400" dirty="0"/>
              <a:t> </a:t>
            </a:r>
            <a:r>
              <a:rPr lang="en-IN" sz="2600" dirty="0"/>
              <a:t> </a:t>
            </a:r>
          </a:p>
          <a:p>
            <a:pPr lvl="1"/>
            <a:r>
              <a:rPr lang="en-US" sz="2600" dirty="0"/>
              <a:t>                       </a:t>
            </a:r>
          </a:p>
          <a:p>
            <a:pPr lvl="1"/>
            <a:r>
              <a:rPr lang="en-US" sz="2600" dirty="0" err="1"/>
              <a:t>a</a:t>
            </a:r>
            <a:r>
              <a:rPr lang="en-US" sz="1400" dirty="0" err="1"/>
              <a:t>min</a:t>
            </a:r>
            <a:r>
              <a:rPr lang="en-US" sz="1400" dirty="0"/>
              <a:t>      </a:t>
            </a:r>
            <a:r>
              <a:rPr lang="en-US" sz="2400" dirty="0"/>
              <a:t>=  </a:t>
            </a:r>
            <a:r>
              <a:rPr lang="en-US" sz="1400" dirty="0"/>
              <a:t>    </a:t>
            </a:r>
          </a:p>
          <a:p>
            <a:pPr lvl="1"/>
            <a:endParaRPr lang="en-US" sz="2600" dirty="0"/>
          </a:p>
          <a:p>
            <a:r>
              <a:rPr lang="en-US" sz="2400" dirty="0"/>
              <a:t>                            or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 marL="0" lvl="1"/>
            <a:r>
              <a:rPr lang="en-IN" sz="2400" dirty="0"/>
              <a:t>When µ = 1   =&gt; 100 % Modulation , </a:t>
            </a:r>
            <a:r>
              <a:rPr lang="en-IN" sz="2400" dirty="0" err="1"/>
              <a:t>a</a:t>
            </a:r>
            <a:r>
              <a:rPr lang="en-IN" sz="1400" dirty="0" err="1"/>
              <a:t>min</a:t>
            </a:r>
            <a:r>
              <a:rPr lang="en-IN" sz="1400" dirty="0"/>
              <a:t> </a:t>
            </a:r>
            <a:r>
              <a:rPr lang="en-IN" sz="2400" dirty="0"/>
              <a:t> = 0</a:t>
            </a:r>
            <a:endParaRPr lang="en-US" b="1" dirty="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5374" y="2707900"/>
            <a:ext cx="1606755" cy="398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49857" y="3414523"/>
            <a:ext cx="1577788" cy="507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565728" y="1513221"/>
            <a:ext cx="6229471" cy="46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99013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Single Tone 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p:sp>
        <p:nvSpPr>
          <p:cNvPr id="12" name="CustomShape 4"/>
          <p:cNvSpPr/>
          <p:nvPr/>
        </p:nvSpPr>
        <p:spPr>
          <a:xfrm>
            <a:off x="371880" y="247305"/>
            <a:ext cx="8245080" cy="46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lvl="1"/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IN" sz="1400" dirty="0"/>
          </a:p>
          <a:p>
            <a:pPr lvl="1"/>
            <a:r>
              <a:rPr lang="en-IN" sz="2600" dirty="0"/>
              <a:t>                     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 Carrier Power   :</a:t>
            </a:r>
          </a:p>
          <a:p>
            <a:r>
              <a:rPr lang="en-US" sz="2400" dirty="0"/>
              <a:t>    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Side band Power :   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Total Power :   </a:t>
            </a:r>
          </a:p>
          <a:p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4955" y="3966185"/>
            <a:ext cx="7658162" cy="249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8438" y="1865586"/>
            <a:ext cx="11144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865645" y="2470007"/>
            <a:ext cx="16287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91410" y="3388049"/>
            <a:ext cx="23526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7400449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Modulation / Power Efficiency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CustomShape 4"/>
              <p:cNvSpPr/>
              <p:nvPr/>
            </p:nvSpPr>
            <p:spPr>
              <a:xfrm>
                <a:off x="168346" y="1644285"/>
                <a:ext cx="8245080" cy="468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algn="just"/>
                <a:endParaRPr lang="en-IN" sz="2400" dirty="0"/>
              </a:p>
              <a:p>
                <a:pPr algn="just"/>
                <a:endParaRPr lang="en-IN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IN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IN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endParaRPr lang="en-IN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For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IN" sz="2400" i="1" smtClean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</m:oMath>
                </a14:m>
                <a:r>
                  <a:rPr lang="en-IN" sz="2400" dirty="0"/>
                  <a:t> µ 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IN" sz="2400" dirty="0"/>
                  <a:t>  , we have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IN" sz="2400" i="1" smtClean="0">
                        <a:latin typeface="Cambria Math" panose="02040503050406030204" pitchFamily="18" charset="0"/>
                      </a:rPr>
                      <m:t>ƞ</m:t>
                    </m:r>
                    <m:r>
                      <a:rPr lang="en-IN" sz="2400" i="1">
                        <a:latin typeface="Cambria Math" panose="02040503050406030204" pitchFamily="18" charset="0"/>
                        <a:ea typeface="Cambria Math"/>
                      </a:rPr>
                      <m:t>≤ </m:t>
                    </m:r>
                    <m:f>
                      <m:fPr>
                        <m:ctrlPr>
                          <a:rPr lang="ar-AE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ar-AE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den>
                    </m:f>
                  </m:oMath>
                </a14:m>
                <a:endParaRPr lang="en-IN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n-IN" sz="2400" dirty="0"/>
                  <a:t>Most of the transmit power is spent on the carrier, that carries no information.</a:t>
                </a:r>
              </a:p>
            </p:txBody>
          </p:sp>
        </mc:Choice>
        <mc:Fallback>
          <p:sp>
            <p:nvSpPr>
              <p:cNvPr id="11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346" y="1644285"/>
                <a:ext cx="8245080" cy="4689600"/>
              </a:xfrm>
              <a:prstGeom prst="rect">
                <a:avLst/>
              </a:prstGeom>
              <a:blipFill rotWithShape="0">
                <a:blip r:embed="rId3"/>
                <a:stretch>
                  <a:fillRect l="-1036" r="-11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2729" y="1677488"/>
            <a:ext cx="4578925" cy="133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633811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Generation: Method 1 – Squaring Generator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p:sp>
        <p:nvSpPr>
          <p:cNvPr id="7" name="CustomShape 4"/>
          <p:cNvSpPr/>
          <p:nvPr/>
        </p:nvSpPr>
        <p:spPr>
          <a:xfrm>
            <a:off x="329711" y="1489527"/>
            <a:ext cx="8245080" cy="468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28600" indent="-228600" algn="just">
              <a:buFont typeface="Arial" pitchFamily="34" charset="0"/>
              <a:buChar char="•"/>
            </a:pPr>
            <a:r>
              <a:rPr lang="en-US" sz="2400" dirty="0"/>
              <a:t>Consider the NLD with </a:t>
            </a:r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marL="228600" indent="-228600" algn="just">
              <a:buFont typeface="Arial" pitchFamily="34" charset="0"/>
              <a:buChar char="•"/>
            </a:pPr>
            <a:endParaRPr lang="en-US" sz="2400" dirty="0"/>
          </a:p>
          <a:p>
            <a:pPr marL="228600" indent="-228600" algn="just">
              <a:buFont typeface="Arial" pitchFamily="34" charset="0"/>
              <a:buChar char="•"/>
            </a:pPr>
            <a:endParaRPr lang="en-US" sz="2400" dirty="0"/>
          </a:p>
          <a:p>
            <a:pPr marL="228600" indent="-228600" algn="just">
              <a:buFont typeface="Arial" pitchFamily="34" charset="0"/>
              <a:buChar char="•"/>
            </a:pPr>
            <a:r>
              <a:rPr lang="en-US" sz="2400" dirty="0"/>
              <a:t>After BPF  s(t)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  <a:p>
            <a:pPr algn="just">
              <a:buFont typeface="Arial" pitchFamily="34" charset="0"/>
              <a:buChar char="•"/>
            </a:pPr>
            <a:endParaRPr lang="en-US" sz="2400" dirty="0"/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/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/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endParaRPr lang="en-US" sz="2400" dirty="0"/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endParaRPr lang="en-US" b="1" dirty="0"/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  <a:p>
            <a:pPr algn="just">
              <a:lnSpc>
                <a:spcPct val="100000"/>
              </a:lnSpc>
              <a:buFont typeface="Arial" pitchFamily="34" charset="0"/>
              <a:buChar char="•"/>
            </a:pPr>
            <a:endParaRPr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2366" y="1963781"/>
            <a:ext cx="3603360" cy="559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239" y="2602699"/>
            <a:ext cx="3865749" cy="591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76065" y="3304592"/>
            <a:ext cx="3762780" cy="65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66844" y="3834327"/>
            <a:ext cx="6465306" cy="1308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6239" y="5219394"/>
            <a:ext cx="1874184" cy="905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666783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Generation: Method 1 – Squaring Generator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p:pic>
        <p:nvPicPr>
          <p:cNvPr id="16" name="Picture 1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71879" y="1513221"/>
            <a:ext cx="6643283" cy="515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301861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Detection: Envelope Detector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111" y="1868852"/>
            <a:ext cx="6284634" cy="3517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2" descr="C:\Users\Lavu\Desktop\1592889728424_screenshot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57815" y="4072010"/>
            <a:ext cx="4200863" cy="2294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11088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Units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Amplitude and Angle Modulation</a:t>
            </a:r>
          </a:p>
          <a:p>
            <a:r>
              <a:rPr lang="en-IN" dirty="0"/>
              <a:t>FM and Sampling</a:t>
            </a:r>
          </a:p>
          <a:p>
            <a:r>
              <a:rPr lang="en-IN" dirty="0"/>
              <a:t>Quantization and Pulse Shaping</a:t>
            </a:r>
          </a:p>
          <a:p>
            <a:r>
              <a:rPr lang="en-IN" dirty="0" err="1"/>
              <a:t>Intersymbol</a:t>
            </a:r>
            <a:r>
              <a:rPr lang="en-IN" dirty="0"/>
              <a:t> Interference and Signal Space Representation</a:t>
            </a:r>
          </a:p>
          <a:p>
            <a:r>
              <a:rPr lang="en-IN" dirty="0"/>
              <a:t>Digital Modulation</a:t>
            </a:r>
          </a:p>
          <a:p>
            <a:endParaRPr lang="en-IN" dirty="0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xmlns="" id="{6727F4C1-5802-414C-BEF9-8F8DC7D7B6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Detection: Envelope Detector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260596" y="1221649"/>
                <a:ext cx="10398923" cy="56363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Envelope detector can be used to demodulate the AM wave only if µ &lt;=1</a:t>
                </a:r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If µ &gt; 1, coherent demodulation needs to be used</a:t>
                </a:r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We assume ideal diode behavior</a:t>
                </a:r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It is assumed that he source resistance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is very small, and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&lt;&lt;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>
                  <a:solidFill>
                    <a:srgbClr val="FF0000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Hence during the positive half cycle of s(t) 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diode is forward biased</a:t>
                </a:r>
                <a:r>
                  <a:rPr lang="en-US" sz="2400" dirty="0"/>
                  <a:t>) and the capacitor charges up almost instantaneously to peak voltage</a:t>
                </a:r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 As the input signal decreases from the peak,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diode becomes reverse biased</a:t>
                </a:r>
                <a:r>
                  <a:rPr lang="en-US" sz="2400" dirty="0"/>
                  <a:t>, and the capacitor discharges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/>
                  <a:t>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/>
                  <a:t> is chosen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&gt;&gt;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, hence the capacitor discharges slowly till next half cycle</a:t>
                </a:r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If the envelope varies w.r.t the time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,then the capacitor discharge will too slow and many peaks may be missed. This is known as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Diagonal clipping</a:t>
                </a:r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96" y="1221649"/>
                <a:ext cx="10398923" cy="5636351"/>
              </a:xfrm>
              <a:prstGeom prst="rect">
                <a:avLst/>
              </a:prstGeom>
              <a:blipFill rotWithShape="0">
                <a:blip r:embed="rId3"/>
                <a:stretch>
                  <a:fillRect l="-821" r="-879" b="-14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546419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Avoiding Diagonal Clipping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AMPLITUDE MODULATION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393111" y="1472366"/>
                <a:ext cx="8045122" cy="2379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To avoid this we need to ensure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FF0000"/>
                            </a:solidFill>
                          </a:rPr>
                          <m:t>R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C&lt;&lt;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>
                  <a:solidFill>
                    <a:schemeClr val="accent1"/>
                  </a:solidFill>
                </a:endParaRPr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Overall we require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40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&lt;&lt;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&lt;&lt;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The remaining ripple is removed by LPF</a:t>
                </a:r>
              </a:p>
              <a:p>
                <a:pPr marL="342900" indent="-342900" algn="just">
                  <a:lnSpc>
                    <a:spcPct val="125000"/>
                  </a:lnSpc>
                </a:pPr>
                <a:endParaRPr lang="en-IN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1472366"/>
                <a:ext cx="8045122" cy="2379241"/>
              </a:xfrm>
              <a:prstGeom prst="rect">
                <a:avLst/>
              </a:prstGeom>
              <a:blipFill rotWithShape="0">
                <a:blip r:embed="rId3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9556739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1 – Antenna Height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71880" y="1453354"/>
                <a:ext cx="697189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Consider a signal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with a spectrum as shown below. Find the required antenna height at the cutoff frequencies for</a:t>
                </a:r>
              </a:p>
              <a:p>
                <a:pPr marL="514350" indent="-514350">
                  <a:buAutoNum type="romanLcParenBoth"/>
                </a:pPr>
                <a:r>
                  <a:rPr lang="en-US" sz="2400" dirty="0"/>
                  <a:t>No modulation</a:t>
                </a:r>
              </a:p>
              <a:p>
                <a:pPr marL="514350" indent="-514350">
                  <a:buAutoNum type="romanLcParenBoth"/>
                </a:pPr>
                <a:r>
                  <a:rPr lang="en-US" sz="2400" dirty="0"/>
                  <a:t>DSBSC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/>
                  <a:t> kHz</a:t>
                </a:r>
              </a:p>
              <a:p>
                <a:pPr marL="514350" indent="-514350">
                  <a:buFontTx/>
                  <a:buAutoNum type="romanLcParenBoth"/>
                </a:pPr>
                <a:r>
                  <a:rPr lang="en-US" sz="2400" dirty="0"/>
                  <a:t>DSBSC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1000</m:t>
                    </m:r>
                  </m:oMath>
                </a14:m>
                <a:r>
                  <a:rPr lang="en-US" sz="2400" dirty="0"/>
                  <a:t> kHz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453354"/>
                <a:ext cx="6971895" cy="2308324"/>
              </a:xfrm>
              <a:prstGeom prst="rect">
                <a:avLst/>
              </a:prstGeom>
              <a:blipFill rotWithShape="0">
                <a:blip r:embed="rId3"/>
                <a:stretch>
                  <a:fillRect l="-1399" t="-2111" b="-5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7343775" y="3457574"/>
            <a:ext cx="31003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8747575" y="1527961"/>
            <a:ext cx="0" cy="21220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7890325" y="2128838"/>
            <a:ext cx="857250" cy="13287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747575" y="2128838"/>
            <a:ext cx="857250" cy="13287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9732535" y="2995909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2535" y="2995909"/>
                <a:ext cx="98583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7" name="TextBox 16"/>
              <p:cNvSpPr txBox="1"/>
              <p:nvPr/>
            </p:nvSpPr>
            <p:spPr>
              <a:xfrm>
                <a:off x="8762799" y="1359005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799" y="1359005"/>
                <a:ext cx="98583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8" name="TextBox 17"/>
              <p:cNvSpPr txBox="1"/>
              <p:nvPr/>
            </p:nvSpPr>
            <p:spPr>
              <a:xfrm>
                <a:off x="9268630" y="3457574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kHz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630" y="3457574"/>
                <a:ext cx="9858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9" name="TextBox 18"/>
              <p:cNvSpPr txBox="1"/>
              <p:nvPr/>
            </p:nvSpPr>
            <p:spPr>
              <a:xfrm>
                <a:off x="7301789" y="3457574"/>
                <a:ext cx="1225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400" dirty="0"/>
                  <a:t> kHz</a:t>
                </a:r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789" y="3457574"/>
                <a:ext cx="1225041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794184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2 – Single Tone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DSBSC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71880" y="1453354"/>
                <a:ext cx="10057995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Draw the spectrum of the DSBSC modulated wave for </a:t>
                </a:r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pPr marL="514350" indent="-514350">
                  <a:buAutoNum type="romanLcParenBoth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func>
                  </m:oMath>
                </a14:m>
                <a:r>
                  <a:rPr lang="en-US" sz="2400" dirty="0"/>
                  <a:t> Also, find power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453354"/>
                <a:ext cx="10057995" cy="1569660"/>
              </a:xfrm>
              <a:prstGeom prst="rect">
                <a:avLst/>
              </a:prstGeom>
              <a:blipFill rotWithShape="0">
                <a:blip r:embed="rId3"/>
                <a:stretch>
                  <a:fillRect l="-909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8577680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1 – Modulation Efficiency – Homework Problem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71880" y="1453354"/>
                <a:ext cx="10029419" cy="21875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Recall that modulation efficiency of AM with a single tone is given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For a general signal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recall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be a </a:t>
                </a:r>
                <a:r>
                  <a:rPr lang="en-US" sz="2400" dirty="0" err="1"/>
                  <a:t>bandlimited</a:t>
                </a:r>
                <a:r>
                  <a:rPr lang="en-US" sz="2400" dirty="0"/>
                  <a:t> signal with power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.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and its maximum value,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453354"/>
                <a:ext cx="10029419" cy="2187522"/>
              </a:xfrm>
              <a:prstGeom prst="rect">
                <a:avLst/>
              </a:prstGeom>
              <a:blipFill rotWithShape="0">
                <a:blip r:embed="rId3"/>
                <a:stretch>
                  <a:fillRect l="-912" r="-1581" b="-5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522559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2 – Modulation Efficiency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71881" y="1453354"/>
                <a:ext cx="9015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From the given spectrum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find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1" y="1453354"/>
                <a:ext cx="901500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1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514350" y="3534331"/>
            <a:ext cx="4257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389637" y="2066383"/>
            <a:ext cx="15224" cy="167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4141718" y="2970825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18" y="2970825"/>
                <a:ext cx="98583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2404861" y="1897427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861" y="1897427"/>
                <a:ext cx="98583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3194708" y="3534331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sz="2400" dirty="0"/>
                  <a:t>k</a:t>
                </a: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08" y="3534331"/>
                <a:ext cx="9858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2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2995999" y="2141432"/>
                <a:ext cx="1225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999" y="2141432"/>
                <a:ext cx="122504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 flipV="1">
            <a:off x="3583838" y="2519919"/>
            <a:ext cx="0" cy="1014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156006" y="2904854"/>
            <a:ext cx="0" cy="6294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008243" y="2904853"/>
            <a:ext cx="0" cy="6294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3" name="TextBox 22"/>
              <p:cNvSpPr txBox="1"/>
              <p:nvPr/>
            </p:nvSpPr>
            <p:spPr>
              <a:xfrm>
                <a:off x="2671821" y="3534331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400" dirty="0"/>
                  <a:t>k</a:t>
                </a:r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821" y="3534331"/>
                <a:ext cx="985838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2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TextBox 23"/>
              <p:cNvSpPr txBox="1"/>
              <p:nvPr/>
            </p:nvSpPr>
            <p:spPr>
              <a:xfrm>
                <a:off x="3893547" y="3541068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110</m:t>
                    </m:r>
                  </m:oMath>
                </a14:m>
                <a:r>
                  <a:rPr lang="en-US" sz="2400" dirty="0"/>
                  <a:t>k</a:t>
                </a: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3547" y="3541068"/>
                <a:ext cx="985838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186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/>
              <p:cNvSpPr txBox="1"/>
              <p:nvPr/>
            </p:nvSpPr>
            <p:spPr>
              <a:xfrm>
                <a:off x="3568025" y="2472450"/>
                <a:ext cx="1225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025" y="2472450"/>
                <a:ext cx="1225041" cy="461665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/>
          <p:cNvCxnSpPr/>
          <p:nvPr/>
        </p:nvCxnSpPr>
        <p:spPr>
          <a:xfrm flipH="1" flipV="1">
            <a:off x="1193063" y="2534206"/>
            <a:ext cx="0" cy="1014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1765231" y="2919141"/>
            <a:ext cx="0" cy="6294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17468" y="2919140"/>
            <a:ext cx="0" cy="6294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942814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3 – Modulation Parameters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TextBox 3"/>
              <p:cNvSpPr txBox="1"/>
              <p:nvPr/>
            </p:nvSpPr>
            <p:spPr>
              <a:xfrm>
                <a:off x="371881" y="1453354"/>
                <a:ext cx="901500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450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+20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(550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+5</m:t>
                    </m:r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(650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. Find the following: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. Also, draw the power spectrum.</a:t>
                </a: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1" y="1453354"/>
                <a:ext cx="9015008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14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838424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4 – Modulation Parameters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371881" y="1453354"/>
                <a:ext cx="90150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From the given power spectrum,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1" y="1453354"/>
                <a:ext cx="901500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101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514350" y="3534331"/>
            <a:ext cx="42576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2389637" y="2066383"/>
            <a:ext cx="15224" cy="16769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2" name="TextBox 11"/>
              <p:cNvSpPr txBox="1"/>
              <p:nvPr/>
            </p:nvSpPr>
            <p:spPr>
              <a:xfrm>
                <a:off x="4141718" y="2970825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718" y="2970825"/>
                <a:ext cx="985838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3" name="TextBox 12"/>
              <p:cNvSpPr txBox="1"/>
              <p:nvPr/>
            </p:nvSpPr>
            <p:spPr>
              <a:xfrm>
                <a:off x="2404861" y="1897427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861" y="1897427"/>
                <a:ext cx="985838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TextBox 13"/>
              <p:cNvSpPr txBox="1"/>
              <p:nvPr/>
            </p:nvSpPr>
            <p:spPr>
              <a:xfrm>
                <a:off x="3115600" y="3534330"/>
                <a:ext cx="9858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00" y="3534330"/>
                <a:ext cx="985838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2995999" y="2141432"/>
                <a:ext cx="1225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5999" y="2141432"/>
                <a:ext cx="1225041" cy="46166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 flipH="1" flipV="1">
            <a:off x="3583838" y="2519919"/>
            <a:ext cx="0" cy="1014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4156006" y="2904854"/>
            <a:ext cx="0" cy="6294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008243" y="2904853"/>
            <a:ext cx="0" cy="6294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/>
              <p:cNvSpPr txBox="1"/>
              <p:nvPr/>
            </p:nvSpPr>
            <p:spPr>
              <a:xfrm>
                <a:off x="3718983" y="3528256"/>
                <a:ext cx="12340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983" y="3528256"/>
                <a:ext cx="1234009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568025" y="2472450"/>
                <a:ext cx="12250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025" y="2472450"/>
                <a:ext cx="1225041" cy="46166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 flipH="1" flipV="1">
            <a:off x="1193063" y="2534206"/>
            <a:ext cx="0" cy="10144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1765231" y="2919141"/>
            <a:ext cx="0" cy="6294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17468" y="2919140"/>
            <a:ext cx="0" cy="62947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7853095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Problem 5 – AM Wave as Voltage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extBox 6"/>
              <p:cNvSpPr txBox="1"/>
              <p:nvPr/>
            </p:nvSpPr>
            <p:spPr>
              <a:xfrm>
                <a:off x="371881" y="1453354"/>
                <a:ext cx="901500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Output voltage of an AM transmitter is given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=400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1+0.4</m:t>
                          </m:r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2000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This voltage is fed to a load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600 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400" dirty="0"/>
                  <a:t>. Find,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1" y="1453354"/>
                <a:ext cx="9015008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1014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0945748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HILBERT TRANFORM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Rectangle 15"/>
              <p:cNvSpPr/>
              <p:nvPr/>
            </p:nvSpPr>
            <p:spPr>
              <a:xfrm>
                <a:off x="371880" y="1513221"/>
                <a:ext cx="6243233" cy="5314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Not a “Transform”</a:t>
                </a:r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An LTI system with impulse response h(t)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sz="2400" b="0" dirty="0"/>
              </a:p>
              <a:p>
                <a:pPr marL="342900" indent="-342900" algn="just">
                  <a:lnSpc>
                    <a:spcPct val="125000"/>
                  </a:lnSpc>
                </a:pPr>
                <a:endParaRPr lang="en-US" sz="2400" dirty="0"/>
              </a:p>
              <a:p>
                <a:pPr marL="342900" indent="-342900" algn="just">
                  <a:lnSpc>
                    <a:spcPct val="125000"/>
                  </a:lnSpc>
                </a:pPr>
                <a:endParaRPr lang="en-US" sz="2400" b="0" dirty="0"/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𝑗𝑀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,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&gt;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),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&lt;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25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  <a:ea typeface="Cambria Math"/>
                                  </a:rPr>
                                  <m:t>𝑓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,   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&gt;0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&amp;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𝑀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𝑗</m:t>
                                </m:r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,       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513221"/>
                <a:ext cx="6243233" cy="5314788"/>
              </a:xfrm>
              <a:prstGeom prst="rect">
                <a:avLst/>
              </a:prstGeom>
              <a:blipFill rotWithShape="0">
                <a:blip r:embed="rId3"/>
                <a:stretch>
                  <a:fillRect l="-1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 flipH="1" flipV="1">
            <a:off x="1841587" y="2890807"/>
            <a:ext cx="1304365" cy="6155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endParaRPr lang="en-US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  <p:cxnSp>
        <p:nvCxnSpPr>
          <p:cNvPr id="18" name="Straight Arrow Connector 17"/>
          <p:cNvCxnSpPr>
            <a:endCxn id="17" idx="3"/>
          </p:cNvCxnSpPr>
          <p:nvPr/>
        </p:nvCxnSpPr>
        <p:spPr>
          <a:xfrm>
            <a:off x="699932" y="3198583"/>
            <a:ext cx="11416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145952" y="3198583"/>
            <a:ext cx="1141655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84497" y="2796985"/>
            <a:ext cx="697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m(t)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1" name="TextBox 20"/>
              <p:cNvSpPr txBox="1"/>
              <p:nvPr/>
            </p:nvSpPr>
            <p:spPr>
              <a:xfrm>
                <a:off x="3264351" y="2846739"/>
                <a:ext cx="572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51" y="2846739"/>
                <a:ext cx="57252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6557" r="-20213"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2241095" y="3013917"/>
            <a:ext cx="572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h(t)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4" name="Rectangle 23"/>
              <p:cNvSpPr/>
              <p:nvPr/>
            </p:nvSpPr>
            <p:spPr>
              <a:xfrm>
                <a:off x="6881611" y="2071748"/>
                <a:ext cx="4400550" cy="3966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NOTE: Magnitude spectrum remains unchanged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Only the phase spectrum is modified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Hilbert transform is a “Wideband ”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phase shifter</a:t>
                </a:r>
              </a:p>
              <a:p>
                <a:pPr marL="342900" indent="-342900" algn="just">
                  <a:buFont typeface="Arial" pitchFamily="34" charset="0"/>
                  <a:buChar char="•"/>
                </a:pPr>
                <a:endParaRPr lang="en-IN" sz="2400" dirty="0"/>
              </a:p>
            </p:txBody>
          </p:sp>
        </mc:Choice>
        <mc:Fallback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611" y="2071748"/>
                <a:ext cx="4400550" cy="3966599"/>
              </a:xfrm>
              <a:prstGeom prst="rect">
                <a:avLst/>
              </a:prstGeom>
              <a:blipFill rotWithShape="0">
                <a:blip r:embed="rId5"/>
                <a:stretch>
                  <a:fillRect l="-1939" r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41739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Text Books</a:t>
            </a:r>
          </a:p>
        </p:txBody>
      </p:sp>
      <p:pic>
        <p:nvPicPr>
          <p:cNvPr id="4" name="Content Placeholder 3" descr="DC-Haykin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584531" y="1516005"/>
            <a:ext cx="3771240" cy="5119926"/>
          </a:xfrm>
        </p:spPr>
      </p:pic>
      <p:pic>
        <p:nvPicPr>
          <p:cNvPr id="5" name="Picture 4" descr="CS-Haykin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537573" y="1497862"/>
            <a:ext cx="3964965" cy="5139398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Properties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HILBERT TRANFORM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4" name="Rectangle 13"/>
              <p:cNvSpPr/>
              <p:nvPr/>
            </p:nvSpPr>
            <p:spPr>
              <a:xfrm>
                <a:off x="371880" y="1513221"/>
                <a:ext cx="8585387" cy="36120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</a:pPr>
                <a:r>
                  <a:rPr lang="en-US" sz="2400" dirty="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has the same magnitude spectrum as m(t) [except at f=0, 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]</a:t>
                </a:r>
              </a:p>
              <a:p>
                <a:pPr marL="342900" indent="-342900" algn="just">
                  <a:lnSpc>
                    <a:spcPct val="150000"/>
                  </a:lnSpc>
                </a:pPr>
                <a:r>
                  <a:rPr lang="en-US" sz="2400" dirty="0"/>
                  <a:t>2. The phase spectrum is modified.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400" dirty="0"/>
                  <a:t> has a phase shift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/>
                      </a:rPr>
                      <m:t>±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wrt m(f)</a:t>
                </a:r>
              </a:p>
              <a:p>
                <a:pPr marL="342900" indent="-342900" algn="just">
                  <a:lnSpc>
                    <a:spcPct val="150000"/>
                  </a:lnSpc>
                </a:pPr>
                <a:r>
                  <a:rPr lang="en-US" sz="2400" dirty="0"/>
                  <a:t>3.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{(</m:t>
                    </m:r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= -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50000"/>
                  </a:lnSpc>
                </a:pPr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are orthogonal to each other</a:t>
                </a: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513221"/>
                <a:ext cx="8585387" cy="3612079"/>
              </a:xfrm>
              <a:prstGeom prst="rect">
                <a:avLst/>
              </a:prstGeom>
              <a:blipFill rotWithShape="0">
                <a:blip r:embed="rId3"/>
                <a:stretch>
                  <a:fillRect l="-1065" r="-1136" b="-1012"/>
                </a:stretch>
              </a:blipFill>
            </p:spPr>
            <p:txBody>
              <a:bodyPr/>
              <a:lstStyle/>
              <a:p>
                <a:r>
                  <a:rPr lang="en-US" dirty="0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07493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Canonical representation of </a:t>
            </a:r>
            <a:r>
              <a:rPr lang="en-US" sz="2400" b="1" cap="all" dirty="0" err="1">
                <a:solidFill>
                  <a:schemeClr val="accent1">
                    <a:lumMod val="75000"/>
                  </a:schemeClr>
                </a:solidFill>
              </a:rPr>
              <a:t>bandpass</a:t>
            </a:r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 signals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5241" y="1778226"/>
            <a:ext cx="873158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Directly evaluating the convolution of a bandpass signal with a bandpass system is problematic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For sampling </a:t>
            </a:r>
            <a:r>
              <a:rPr lang="en-US" sz="2400" dirty="0" err="1"/>
              <a:t>bandpass</a:t>
            </a:r>
            <a:r>
              <a:rPr lang="en-US" sz="2400" dirty="0"/>
              <a:t> signals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 single signal processing unit can deal with multiple sources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147889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Pre-Envelope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Canonical representation of </a:t>
            </a:r>
            <a:r>
              <a:rPr lang="en-US" sz="2400" b="1" cap="all" dirty="0" err="1">
                <a:solidFill>
                  <a:schemeClr val="accent1">
                    <a:lumMod val="75000"/>
                  </a:schemeClr>
                </a:solidFill>
              </a:rPr>
              <a:t>bandpass</a:t>
            </a:r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 signals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Rectangle 6"/>
              <p:cNvSpPr/>
              <p:nvPr/>
            </p:nvSpPr>
            <p:spPr>
              <a:xfrm>
                <a:off x="155241" y="1778226"/>
                <a:ext cx="10003172" cy="3805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Let m(t) be a real signal. Its pre-envelope is defined as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en-US" sz="2400" dirty="0"/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Let g(t) be a real signal whose spectrum is restricted to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/>
                      </a:rPr>
                      <m:t>±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𝑐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/>
                      </a:rPr>
                      <m:t>±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𝐵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/>
                      </a:rPr>
                      <m:t>𝐻𝑧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41" y="1778226"/>
                <a:ext cx="10003172" cy="3805657"/>
              </a:xfrm>
              <a:prstGeom prst="rect">
                <a:avLst/>
              </a:prstGeom>
              <a:blipFill rotWithShape="0">
                <a:blip r:embed="rId3"/>
                <a:stretch>
                  <a:fillRect l="-792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208064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Pre-Envelope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Canonical representation of </a:t>
            </a:r>
            <a:r>
              <a:rPr lang="en-US" sz="2400" b="1" cap="all" dirty="0" err="1">
                <a:solidFill>
                  <a:schemeClr val="accent1">
                    <a:lumMod val="75000"/>
                  </a:schemeClr>
                </a:solidFill>
              </a:rPr>
              <a:t>bandpass</a:t>
            </a:r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 signals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371880" y="1513221"/>
                <a:ext cx="9486495" cy="43395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Its Pre-envelope is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−−−→(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is the Hilbert transform of g(t)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We can express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as 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sup>
                      </m:sSup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−−−→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just">
                  <a:lnSpc>
                    <a:spcPct val="150000"/>
                  </a:lnSpc>
                </a:pPr>
                <a:r>
                  <a:rPr lang="en-US" sz="2400" dirty="0"/>
                  <a:t>where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a lowpass signal. It is called complex envelope of g(t)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are baseband signals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513221"/>
                <a:ext cx="9486495" cy="4339521"/>
              </a:xfrm>
              <a:prstGeom prst="rect">
                <a:avLst/>
              </a:prstGeom>
              <a:blipFill rotWithShape="0"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41441601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Pre-Envelope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Canonical representation of </a:t>
            </a:r>
            <a:r>
              <a:rPr lang="en-US" sz="2400" b="1" cap="all" dirty="0" err="1">
                <a:solidFill>
                  <a:schemeClr val="accent1">
                    <a:lumMod val="75000"/>
                  </a:schemeClr>
                </a:solidFill>
              </a:rPr>
              <a:t>bandpass</a:t>
            </a:r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 signals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Rectangle 8"/>
              <p:cNvSpPr/>
              <p:nvPr/>
            </p:nvSpPr>
            <p:spPr>
              <a:xfrm>
                <a:off x="393111" y="1513221"/>
                <a:ext cx="9503109" cy="4273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From equation (1), we have</a:t>
                </a: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begChr m:val="{"/>
                        <m:endChr m:val="}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acc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b="0" dirty="0"/>
                  <a:t> ; from equation (2)</a:t>
                </a:r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Substitute for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b="0" dirty="0"/>
                  <a:t> we have</a:t>
                </a:r>
                <a:endParaRPr lang="en-US" sz="2400" dirty="0"/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𝜋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US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342900" indent="-342900" algn="just">
                  <a:lnSpc>
                    <a:spcPct val="150000"/>
                  </a:lnSpc>
                  <a:buFont typeface="Arial" pitchFamily="34" charset="0"/>
                  <a:buChar char="•"/>
                </a:pPr>
                <a:r>
                  <a:rPr lang="en-US" sz="2400" dirty="0"/>
                  <a:t>This is the representation of a bandpass signal in terms of its baseband In-phase and Quadrature phase components.</a:t>
                </a: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1513221"/>
                <a:ext cx="9503109" cy="4273991"/>
              </a:xfrm>
              <a:prstGeom prst="rect">
                <a:avLst/>
              </a:prstGeom>
              <a:blipFill rotWithShape="0">
                <a:blip r:embed="rId3"/>
                <a:stretch>
                  <a:fillRect l="-834" r="-1026" b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1195027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Types and Details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ANGLE MODULATION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ustomShape 4"/>
              <p:cNvSpPr/>
              <p:nvPr/>
            </p:nvSpPr>
            <p:spPr>
              <a:xfrm>
                <a:off x="393111" y="1513221"/>
                <a:ext cx="10011938" cy="3212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There are two types of angle modulation techniques</a:t>
                </a:r>
              </a:p>
              <a:p>
                <a:pPr marL="8001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Frequency modulation</a:t>
                </a:r>
              </a:p>
              <a:p>
                <a:pPr marL="8001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Phase modulation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Transmission BW is a concern in AM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FM was (wrongly) thought as a technique to reduce BW arbitrarily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Added noise at the receiver affects the amplitude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Effect of noise can be mitigated by using angle modulation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IN" sz="2400" dirty="0"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Consider signal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𝜃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400" dirty="0"/>
                  <a:t> -- angle is varied according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Typically, we choose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sz="2400" dirty="0"/>
              </a:p>
            </p:txBody>
          </p:sp>
        </mc:Choice>
        <mc:Fallback>
          <p:sp>
            <p:nvSpPr>
              <p:cNvPr id="7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1513221"/>
                <a:ext cx="10011938" cy="3212492"/>
              </a:xfrm>
              <a:prstGeom prst="rect">
                <a:avLst/>
              </a:prstGeom>
              <a:blipFill rotWithShape="0">
                <a:blip r:embed="rId3"/>
                <a:stretch>
                  <a:fillRect l="-791" b="-4914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885124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Phase 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ANGLE MODULATION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ustomShape 4"/>
              <p:cNvSpPr/>
              <p:nvPr/>
            </p:nvSpPr>
            <p:spPr>
              <a:xfrm>
                <a:off x="393111" y="1513221"/>
                <a:ext cx="10054800" cy="32124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The expression for a phase modulated signal (“similar” to AM) is given by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[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>
                  <a:lnSpc>
                    <a:spcPct val="125000"/>
                  </a:lnSpc>
                </a:pPr>
                <a:endParaRPr lang="en-IN" sz="2400" dirty="0"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IN" sz="2400" dirty="0"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 is called as </a:t>
                </a:r>
                <a:r>
                  <a:rPr lang="en-IN" sz="2400" b="1" dirty="0">
                    <a:cs typeface="Arial" panose="020B0604020202020204" pitchFamily="34" charset="0"/>
                  </a:rPr>
                  <a:t>phase sensitivity</a:t>
                </a:r>
                <a:r>
                  <a:rPr lang="en-IN" sz="2400" dirty="0">
                    <a:cs typeface="Arial" panose="020B0604020202020204" pitchFamily="34" charset="0"/>
                  </a:rPr>
                  <a:t> (rad/V)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If there are discontinuities in </a:t>
                </a:r>
                <a14:m>
                  <m:oMath xmlns:m="http://schemas.openxmlformats.org/officeDocument/2006/math">
                    <m:r>
                      <a:rPr lang="en-I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IN" sz="2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)⇒</m:t>
                    </m:r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 Discontinuities in phase of modulated signal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⇒</m:t>
                    </m:r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 Unwanted high frequency components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To over the above disadvantage, frequency modulation is used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Note that the instantaneous frequency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𝑑𝑡</m:t>
                        </m:r>
                      </m:den>
                    </m:f>
                  </m:oMath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IN" sz="2400" dirty="0"/>
              </a:p>
            </p:txBody>
          </p:sp>
        </mc:Choice>
        <mc:Fallback>
          <p:sp>
            <p:nvSpPr>
              <p:cNvPr id="7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1513221"/>
                <a:ext cx="10054800" cy="3212492"/>
              </a:xfrm>
              <a:prstGeom prst="rect">
                <a:avLst/>
              </a:prstGeom>
              <a:blipFill rotWithShape="0">
                <a:blip r:embed="rId3"/>
                <a:stretch>
                  <a:fillRect l="-788" b="-413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Left Brace 8"/>
          <p:cNvSpPr/>
          <p:nvPr/>
        </p:nvSpPr>
        <p:spPr>
          <a:xfrm rot="16200000">
            <a:off x="6060403" y="1746587"/>
            <a:ext cx="437909" cy="195738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1" name="TextBox 10"/>
              <p:cNvSpPr txBox="1"/>
              <p:nvPr/>
            </p:nvSpPr>
            <p:spPr>
              <a:xfrm>
                <a:off x="5250657" y="2974560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657" y="2974560"/>
                <a:ext cx="2057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7627447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Frequency 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ANGLE MODULATION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ustomShape 4"/>
              <p:cNvSpPr/>
              <p:nvPr/>
            </p:nvSpPr>
            <p:spPr>
              <a:xfrm>
                <a:off x="393110" y="1513220"/>
                <a:ext cx="10266409" cy="4487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Instantaneous frequency</a:t>
                </a:r>
                <a:r>
                  <a:rPr lang="en-IN" sz="2400" dirty="0">
                    <a:cs typeface="Arial" panose="020B0604020202020204" pitchFamily="34" charset="0"/>
                  </a:rPr>
                  <a:t> of carrier is modulated by the message signal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The instantaneous frequency is modelled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𝑡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IN" sz="2400" dirty="0">
                  <a:cs typeface="Arial" panose="020B0604020202020204" pitchFamily="34" charset="0"/>
                </a:endParaRP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IN" sz="2400" dirty="0">
                    <a:cs typeface="Arial" panose="020B0604020202020204" pitchFamily="34" charset="0"/>
                  </a:rPr>
                  <a:t> is the </a:t>
                </a:r>
                <a:r>
                  <a:rPr lang="en-IN" sz="2400" b="1" dirty="0">
                    <a:cs typeface="Arial" panose="020B0604020202020204" pitchFamily="34" charset="0"/>
                  </a:rPr>
                  <a:t>frequency sensitivity</a:t>
                </a:r>
                <a:r>
                  <a:rPr lang="en-IN" sz="2400" dirty="0">
                    <a:cs typeface="Arial" panose="020B0604020202020204" pitchFamily="34" charset="0"/>
                  </a:rPr>
                  <a:t> (Hz/V)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Recall that the frequency is the rate of change of phase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IN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Therefore, the modulated signal is given as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IN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solidFill>
                      <a:srgbClr val="FF0000"/>
                    </a:solidFill>
                  </a:rPr>
                  <a:t>Maximum frequency deviation/shift: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)|</m:t>
                            </m:r>
                          </m:e>
                        </m:func>
                      </m:e>
                    </m:func>
                  </m:oMath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0" y="1513220"/>
                <a:ext cx="10266409" cy="4487529"/>
              </a:xfrm>
              <a:prstGeom prst="rect">
                <a:avLst/>
              </a:prstGeom>
              <a:blipFill rotWithShape="0">
                <a:blip r:embed="rId3"/>
                <a:stretch>
                  <a:fillRect l="-772" b="-142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Brace 13"/>
          <p:cNvSpPr/>
          <p:nvPr/>
        </p:nvSpPr>
        <p:spPr>
          <a:xfrm rot="16200000" flipH="1">
            <a:off x="6238307" y="3562920"/>
            <a:ext cx="214311" cy="308972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TextBox 14"/>
              <p:cNvSpPr txBox="1"/>
              <p:nvPr/>
            </p:nvSpPr>
            <p:spPr>
              <a:xfrm>
                <a:off x="5702526" y="4620166"/>
                <a:ext cx="2057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2526" y="4620166"/>
                <a:ext cx="20574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0549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Single Tone 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PHASE MODULATION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ustomShape 4"/>
              <p:cNvSpPr/>
              <p:nvPr/>
            </p:nvSpPr>
            <p:spPr>
              <a:xfrm>
                <a:off x="393110" y="1513220"/>
                <a:ext cx="10079627" cy="4487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We 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400" dirty="0"/>
                  <a:t> -- a sinusoidal signal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It can be seen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sz="2400" b="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/>
                  <a:t>For illustration, plotting phase variation is difficult; hence we work with instantaneous frequency, since it is easier to plot/</a:t>
                </a:r>
                <a:r>
                  <a:rPr lang="en-IN" sz="2400" dirty="0" err="1"/>
                  <a:t>analyze</a:t>
                </a:r>
                <a:endParaRPr lang="en-IN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/>
                  <a:t>The instantaneous frequency can be derived to be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IN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/>
                  <a:t>From above, note that the maximum frequency shift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IN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/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IN" sz="2400" dirty="0"/>
                  <a:t> is the </a:t>
                </a:r>
                <a:r>
                  <a:rPr lang="en-IN" sz="2400" dirty="0">
                    <a:solidFill>
                      <a:srgbClr val="FF0000"/>
                    </a:solidFill>
                  </a:rPr>
                  <a:t>maximum phase shift</a:t>
                </a:r>
              </a:p>
            </p:txBody>
          </p:sp>
        </mc:Choice>
        <mc:Fallback>
          <p:sp>
            <p:nvSpPr>
              <p:cNvPr id="7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0" y="1513220"/>
                <a:ext cx="10079627" cy="4487529"/>
              </a:xfrm>
              <a:prstGeom prst="rect">
                <a:avLst/>
              </a:prstGeom>
              <a:blipFill rotWithShape="0">
                <a:blip r:embed="rId3"/>
                <a:stretch>
                  <a:fillRect l="-786" b="-93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085973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Single Tone Modulation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Frequency MODULATION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ustomShape 4"/>
              <p:cNvSpPr/>
              <p:nvPr/>
            </p:nvSpPr>
            <p:spPr>
              <a:xfrm>
                <a:off x="393110" y="1513220"/>
                <a:ext cx="10079627" cy="44875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We consider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400" dirty="0"/>
                  <a:t> -- a sinusoidal signal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/>
                  <a:t>It can be seen that </a:t>
                </a:r>
                <a:endParaRPr lang="en-US" sz="2400" b="0" i="1" dirty="0"/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nary>
                                <m:nary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This can be further simplified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den>
                            </m:f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Therefore, maximum frequency shift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b="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Parameter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b="0" dirty="0"/>
                  <a:t> is defined as the modulation index for FM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Also,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b="0" dirty="0"/>
                  <a:t> is the maximum phase deviation for FM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b="0" dirty="0">
                    <a:solidFill>
                      <a:srgbClr val="FF0000"/>
                    </a:solidFill>
                  </a:rPr>
                  <a:t>Narrowband FM: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b="0" dirty="0">
                    <a:solidFill>
                      <a:srgbClr val="FF0000"/>
                    </a:solidFill>
                  </a:rPr>
                  <a:t>                   Wideband FM: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0" y="1513220"/>
                <a:ext cx="10079627" cy="4487529"/>
              </a:xfrm>
              <a:prstGeom prst="rect">
                <a:avLst/>
              </a:prstGeom>
              <a:blipFill rotWithShape="0">
                <a:blip r:embed="rId3"/>
                <a:stretch>
                  <a:fillRect l="-786" b="-168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500922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Motivation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9" name="CustomShape 4"/>
          <p:cNvSpPr/>
          <p:nvPr/>
        </p:nvSpPr>
        <p:spPr>
          <a:xfrm>
            <a:off x="393111" y="1615950"/>
            <a:ext cx="8245080" cy="379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SzPct val="45000"/>
            </a:pPr>
            <a:r>
              <a:rPr lang="en-IN" sz="2400" dirty="0"/>
              <a:t>Idea of communication : </a:t>
            </a:r>
            <a:r>
              <a:rPr lang="en-IN" sz="2400" dirty="0">
                <a:solidFill>
                  <a:srgbClr val="FF0000"/>
                </a:solidFill>
              </a:rPr>
              <a:t>Transfer of information</a:t>
            </a:r>
            <a:endParaRPr sz="2400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endParaRPr sz="2400" dirty="0"/>
          </a:p>
          <a:p>
            <a:pPr>
              <a:lnSpc>
                <a:spcPct val="100000"/>
              </a:lnSpc>
              <a:buSzPct val="45000"/>
            </a:pPr>
            <a:r>
              <a:rPr lang="en-IN" sz="2400" dirty="0"/>
              <a:t>Electrical Communication : How did it develop?</a:t>
            </a:r>
            <a:endParaRPr sz="2400" dirty="0"/>
          </a:p>
          <a:p>
            <a:pPr marL="457200">
              <a:lnSpc>
                <a:spcPct val="100000"/>
              </a:lnSpc>
              <a:buSzPct val="45000"/>
            </a:pPr>
            <a:endParaRPr lang="en-IN" sz="2400" dirty="0">
              <a:solidFill>
                <a:srgbClr val="004586"/>
              </a:solidFill>
            </a:endParaRPr>
          </a:p>
          <a:p>
            <a:pPr marL="457200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4586"/>
                </a:solidFill>
              </a:rPr>
              <a:t>1. Telegraph</a:t>
            </a:r>
            <a:endParaRPr sz="2400" dirty="0"/>
          </a:p>
          <a:p>
            <a:pPr marL="457200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4586"/>
                </a:solidFill>
              </a:rPr>
              <a:t>2. Telephone</a:t>
            </a:r>
            <a:endParaRPr sz="2400" dirty="0"/>
          </a:p>
          <a:p>
            <a:pPr marL="457200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4586"/>
                </a:solidFill>
              </a:rPr>
              <a:t>3. Triode</a:t>
            </a:r>
            <a:endParaRPr sz="2400" dirty="0"/>
          </a:p>
          <a:p>
            <a:pPr marL="457200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4586"/>
                </a:solidFill>
              </a:rPr>
              <a:t>4. TV</a:t>
            </a:r>
            <a:endParaRPr sz="2400" dirty="0"/>
          </a:p>
          <a:p>
            <a:pPr marL="457200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4586"/>
                </a:solidFill>
              </a:rPr>
              <a:t>5. Shannon's Idea</a:t>
            </a:r>
            <a:endParaRPr sz="2400" dirty="0"/>
          </a:p>
          <a:p>
            <a:pPr marL="457200">
              <a:lnSpc>
                <a:spcPct val="100000"/>
              </a:lnSpc>
              <a:buSzPct val="45000"/>
            </a:pPr>
            <a:r>
              <a:rPr lang="en-IN" sz="2400" dirty="0">
                <a:solidFill>
                  <a:srgbClr val="004586"/>
                </a:solidFill>
              </a:rPr>
              <a:t>6. transistor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xmlns="" val="812662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xmlns="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20A7DEA-950C-4954-B3B7-2672370FABF4}"/>
                  </a:ext>
                </a:extLst>
              </p:cNvPr>
              <p:cNvSpPr/>
              <p:nvPr/>
            </p:nvSpPr>
            <p:spPr>
              <a:xfrm>
                <a:off x="371880" y="651898"/>
                <a:ext cx="799975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Following the Definitions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𝒔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IN" sz="2400" b="1" dirty="0">
                    <a:solidFill>
                      <a:schemeClr val="accent2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b="1" dirty="0">
                  <a:solidFill>
                    <a:schemeClr val="accent2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20A7DEA-950C-4954-B3B7-2672370FAB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651898"/>
                <a:ext cx="7999758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14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RELATION Between </a:t>
            </a:r>
            <a:r>
              <a:rPr lang="en-US" sz="2400" b="1" cap="all" dirty="0" err="1">
                <a:solidFill>
                  <a:schemeClr val="accent1">
                    <a:lumMod val="75000"/>
                  </a:schemeClr>
                </a:solidFill>
              </a:rPr>
              <a:t>fm</a:t>
            </a:r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 and pm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2501683" y="1868853"/>
                <a:ext cx="1771650" cy="1388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683" y="1868853"/>
                <a:ext cx="1771650" cy="138869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5397283" y="1868853"/>
            <a:ext cx="1771650" cy="138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FM</a:t>
            </a:r>
          </a:p>
          <a:p>
            <a:pPr algn="ctr"/>
            <a:r>
              <a:rPr lang="en-US" sz="2400" dirty="0"/>
              <a:t>Generator</a:t>
            </a:r>
          </a:p>
        </p:txBody>
      </p:sp>
      <p:cxnSp>
        <p:nvCxnSpPr>
          <p:cNvPr id="4" name="Straight Arrow Connector 3"/>
          <p:cNvCxnSpPr>
            <a:stCxn id="2" idx="3"/>
            <a:endCxn id="9" idx="1"/>
          </p:cNvCxnSpPr>
          <p:nvPr/>
        </p:nvCxnSpPr>
        <p:spPr>
          <a:xfrm>
            <a:off x="4273333" y="2563202"/>
            <a:ext cx="1123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377733" y="2563201"/>
            <a:ext cx="1123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167794" y="2563201"/>
            <a:ext cx="1123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5" name="TextBox 4"/>
              <p:cNvSpPr txBox="1"/>
              <p:nvPr/>
            </p:nvSpPr>
            <p:spPr>
              <a:xfrm>
                <a:off x="606208" y="2332368"/>
                <a:ext cx="771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08" y="2332368"/>
                <a:ext cx="771525" cy="461665"/>
              </a:xfrm>
              <a:prstGeom prst="rect">
                <a:avLst/>
              </a:prstGeom>
              <a:blipFill rotWithShape="0">
                <a:blip r:embed="rId5"/>
                <a:stretch>
                  <a:fillRect r="-12598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8291744" y="2332368"/>
            <a:ext cx="166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PM Wave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5" name="Rectangle 14"/>
              <p:cNvSpPr/>
              <p:nvPr/>
            </p:nvSpPr>
            <p:spPr>
              <a:xfrm>
                <a:off x="2501683" y="4040774"/>
                <a:ext cx="1771650" cy="138869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(.)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683" y="4040774"/>
                <a:ext cx="1771650" cy="13886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5397283" y="4040774"/>
            <a:ext cx="1771650" cy="13886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PM</a:t>
            </a:r>
          </a:p>
          <a:p>
            <a:pPr algn="ctr"/>
            <a:r>
              <a:rPr lang="en-US" sz="2400" dirty="0"/>
              <a:t>Generator</a:t>
            </a:r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4273333" y="4735123"/>
            <a:ext cx="1123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1377733" y="4735122"/>
            <a:ext cx="1123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167794" y="4735122"/>
            <a:ext cx="1123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0" name="TextBox 19"/>
              <p:cNvSpPr txBox="1"/>
              <p:nvPr/>
            </p:nvSpPr>
            <p:spPr>
              <a:xfrm>
                <a:off x="606208" y="4504289"/>
                <a:ext cx="7715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08" y="4504289"/>
                <a:ext cx="771525" cy="461665"/>
              </a:xfrm>
              <a:prstGeom prst="rect">
                <a:avLst/>
              </a:prstGeom>
              <a:blipFill rotWithShape="0">
                <a:blip r:embed="rId7"/>
                <a:stretch>
                  <a:fillRect r="-1259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8291744" y="4504288"/>
            <a:ext cx="1668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FM Wave</a:t>
            </a:r>
          </a:p>
        </p:txBody>
      </p:sp>
    </p:spTree>
    <p:extLst>
      <p:ext uri="{BB962C8B-B14F-4D97-AF65-F5344CB8AC3E}">
        <p14:creationId xmlns:p14="http://schemas.microsoft.com/office/powerpoint/2010/main" xmlns="" val="24967765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Time-Domain Waveforms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RELATION Between </a:t>
            </a:r>
            <a:r>
              <a:rPr lang="en-US" sz="2400" b="1" cap="all" dirty="0" err="1">
                <a:solidFill>
                  <a:schemeClr val="accent1">
                    <a:lumMod val="75000"/>
                  </a:schemeClr>
                </a:solidFill>
              </a:rPr>
              <a:t>fm</a:t>
            </a:r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 and pm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2875" y="1883141"/>
            <a:ext cx="5734050" cy="4524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86462" y="1900234"/>
            <a:ext cx="5734050" cy="460057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159793" y="3057525"/>
            <a:ext cx="1700213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003380" y="3088047"/>
            <a:ext cx="1700213" cy="3429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85937" y="4518206"/>
            <a:ext cx="2628901" cy="2252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39062" y="4573678"/>
            <a:ext cx="2628901" cy="22524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702768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Narrowband FM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FREQUENCY MODULATION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393111" y="1513221"/>
            <a:ext cx="10011938" cy="32124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sz="24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371880" y="1343779"/>
                <a:ext cx="10266408" cy="49588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Once again, we consider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400" dirty="0"/>
                  <a:t> -- a sinusoidal signal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/>
                  <a:t>Recall that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nary>
                              <m:nary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e>
                                    </m:d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func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Since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for narrowband FM, we use the following approximations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𝛽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To simplify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as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e>
                      </m:func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Comparing with single tone AM equation, which was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func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80" y="1343779"/>
                <a:ext cx="10266408" cy="4958858"/>
              </a:xfrm>
              <a:prstGeom prst="rect">
                <a:avLst/>
              </a:prstGeom>
              <a:blipFill rotWithShape="0">
                <a:blip r:embed="rId3"/>
                <a:stretch>
                  <a:fillRect l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924005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Spectrum and Comparison with AM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cap="all" dirty="0">
                <a:solidFill>
                  <a:schemeClr val="accent1">
                    <a:lumMod val="75000"/>
                  </a:schemeClr>
                </a:solidFill>
              </a:rPr>
              <a:t>Narrowband FM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Rectangle 1"/>
              <p:cNvSpPr/>
              <p:nvPr/>
            </p:nvSpPr>
            <p:spPr>
              <a:xfrm>
                <a:off x="393111" y="5125371"/>
                <a:ext cx="10266408" cy="1527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In AM, sideband are in phase with the carrier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IN" sz="2400" dirty="0">
                    <a:cs typeface="Arial" panose="020B0604020202020204" pitchFamily="34" charset="0"/>
                  </a:rPr>
                  <a:t>In NBFM, the LSB has an offset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2400" dirty="0"/>
                  <a:t> radians with respect to carrier</a:t>
                </a:r>
              </a:p>
              <a:p>
                <a:pPr marL="342900" indent="-34290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BW for both AM and NBFM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1" y="5125371"/>
                <a:ext cx="10266408" cy="1527406"/>
              </a:xfrm>
              <a:prstGeom prst="rect">
                <a:avLst/>
              </a:prstGeom>
              <a:blipFill rotWithShape="0">
                <a:blip r:embed="rId3"/>
                <a:stretch>
                  <a:fillRect l="-772" b="-44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/>
          <p:nvPr/>
        </p:nvCxnSpPr>
        <p:spPr>
          <a:xfrm flipV="1">
            <a:off x="814388" y="4383314"/>
            <a:ext cx="5833155" cy="1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614057" y="1716454"/>
            <a:ext cx="14514" cy="3009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157919" y="3355521"/>
            <a:ext cx="45846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9304445" y="1688786"/>
            <a:ext cx="14514" cy="30092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5283200" y="3071794"/>
            <a:ext cx="0" cy="1297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1705427" y="3075925"/>
            <a:ext cx="0" cy="1297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35714" y="3720297"/>
            <a:ext cx="0" cy="6630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037942" y="3705783"/>
            <a:ext cx="0" cy="6630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957943" y="3715359"/>
            <a:ext cx="0" cy="6630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460171" y="3700845"/>
            <a:ext cx="0" cy="663017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6" name="TextBox 25"/>
              <p:cNvSpPr txBox="1"/>
              <p:nvPr/>
            </p:nvSpPr>
            <p:spPr>
              <a:xfrm>
                <a:off x="2510971" y="1513221"/>
                <a:ext cx="111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)|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971" y="1513221"/>
                <a:ext cx="111760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7" name="TextBox 26"/>
              <p:cNvSpPr txBox="1"/>
              <p:nvPr/>
            </p:nvSpPr>
            <p:spPr>
              <a:xfrm>
                <a:off x="8259415" y="1492024"/>
                <a:ext cx="1117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415" y="1492024"/>
                <a:ext cx="111760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2240" t="-132000" b="-19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extBox 27"/>
              <p:cNvSpPr txBox="1"/>
              <p:nvPr/>
            </p:nvSpPr>
            <p:spPr>
              <a:xfrm>
                <a:off x="6524173" y="4152481"/>
                <a:ext cx="544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173" y="4152481"/>
                <a:ext cx="544647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9" name="TextBox 28"/>
              <p:cNvSpPr txBox="1"/>
              <p:nvPr/>
            </p:nvSpPr>
            <p:spPr>
              <a:xfrm>
                <a:off x="11282260" y="2809020"/>
                <a:ext cx="544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2260" y="2809020"/>
                <a:ext cx="544647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extBox 29"/>
              <p:cNvSpPr txBox="1"/>
              <p:nvPr/>
            </p:nvSpPr>
            <p:spPr>
              <a:xfrm>
                <a:off x="5010876" y="4463877"/>
                <a:ext cx="544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76" y="4463877"/>
                <a:ext cx="544647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1" name="TextBox 30"/>
              <p:cNvSpPr txBox="1"/>
              <p:nvPr/>
            </p:nvSpPr>
            <p:spPr>
              <a:xfrm>
                <a:off x="4019129" y="4459329"/>
                <a:ext cx="1123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29" y="4459329"/>
                <a:ext cx="1123657" cy="461665"/>
              </a:xfrm>
              <a:prstGeom prst="rect">
                <a:avLst/>
              </a:prstGeom>
              <a:blipFill rotWithShape="0">
                <a:blip r:embed="rId9"/>
                <a:stretch>
                  <a:fillRect l="-43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2" name="TextBox 31"/>
              <p:cNvSpPr txBox="1"/>
              <p:nvPr/>
            </p:nvSpPr>
            <p:spPr>
              <a:xfrm>
                <a:off x="5523886" y="4450891"/>
                <a:ext cx="1123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886" y="4450891"/>
                <a:ext cx="1123657" cy="461665"/>
              </a:xfrm>
              <a:prstGeom prst="rect">
                <a:avLst/>
              </a:prstGeom>
              <a:blipFill rotWithShape="0">
                <a:blip r:embed="rId10"/>
                <a:stretch>
                  <a:fillRect l="-43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3" name="TextBox 32"/>
              <p:cNvSpPr txBox="1"/>
              <p:nvPr/>
            </p:nvSpPr>
            <p:spPr>
              <a:xfrm>
                <a:off x="1362227" y="4406364"/>
                <a:ext cx="544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227" y="4406364"/>
                <a:ext cx="544647" cy="461665"/>
              </a:xfrm>
              <a:prstGeom prst="rect">
                <a:avLst/>
              </a:prstGeom>
              <a:blipFill rotWithShape="0">
                <a:blip r:embed="rId11"/>
                <a:stretch>
                  <a:fillRect r="-1444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4" name="TextBox 33"/>
              <p:cNvSpPr txBox="1"/>
              <p:nvPr/>
            </p:nvSpPr>
            <p:spPr>
              <a:xfrm>
                <a:off x="4959222" y="2597848"/>
                <a:ext cx="544647" cy="637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222" y="2597848"/>
                <a:ext cx="544647" cy="637354"/>
              </a:xfrm>
              <a:prstGeom prst="rect">
                <a:avLst/>
              </a:prstGeom>
              <a:blipFill rotWithShape="0">
                <a:blip r:embed="rId12"/>
                <a:stretch>
                  <a:fillRect r="-25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35" name="TextBox 34"/>
              <p:cNvSpPr txBox="1"/>
              <p:nvPr/>
            </p:nvSpPr>
            <p:spPr>
              <a:xfrm>
                <a:off x="5591872" y="3269943"/>
                <a:ext cx="544647" cy="644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72" y="3269943"/>
                <a:ext cx="544647" cy="644857"/>
              </a:xfrm>
              <a:prstGeom prst="rect">
                <a:avLst/>
              </a:prstGeom>
              <a:blipFill rotWithShape="0">
                <a:blip r:embed="rId13"/>
                <a:stretch>
                  <a:fillRect r="-6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0" name="TextBox 39"/>
              <p:cNvSpPr txBox="1"/>
              <p:nvPr/>
            </p:nvSpPr>
            <p:spPr>
              <a:xfrm>
                <a:off x="10025071" y="2809487"/>
                <a:ext cx="11236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5071" y="2809487"/>
                <a:ext cx="1123657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489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1" name="TextBox 40"/>
              <p:cNvSpPr txBox="1"/>
              <p:nvPr/>
            </p:nvSpPr>
            <p:spPr>
              <a:xfrm>
                <a:off x="7285103" y="3400234"/>
                <a:ext cx="171482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5103" y="3400234"/>
                <a:ext cx="1714822" cy="461665"/>
              </a:xfrm>
              <a:prstGeom prst="rect">
                <a:avLst/>
              </a:prstGeom>
              <a:blipFill rotWithShape="0"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/>
          <p:nvPr/>
        </p:nvCxnSpPr>
        <p:spPr>
          <a:xfrm flipV="1">
            <a:off x="8142514" y="2409371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0586899" y="3370035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5" name="TextBox 44"/>
              <p:cNvSpPr txBox="1"/>
              <p:nvPr/>
            </p:nvSpPr>
            <p:spPr>
              <a:xfrm>
                <a:off x="7906510" y="1901083"/>
                <a:ext cx="544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6510" y="1901083"/>
                <a:ext cx="544647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46" name="TextBox 45"/>
              <p:cNvSpPr txBox="1"/>
              <p:nvPr/>
            </p:nvSpPr>
            <p:spPr>
              <a:xfrm>
                <a:off x="10291780" y="4218405"/>
                <a:ext cx="5446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780" y="4218405"/>
                <a:ext cx="544647" cy="461665"/>
              </a:xfrm>
              <a:prstGeom prst="rect">
                <a:avLst/>
              </a:prstGeom>
              <a:blipFill rotWithShape="0">
                <a:blip r:embed="rId17"/>
                <a:stretch>
                  <a:fillRect r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36943756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9473B520-A9D1-472D-B234-C4032DD0E596}"/>
              </a:ext>
            </a:extLst>
          </p:cNvPr>
          <p:cNvCxnSpPr>
            <a:cxnSpLocks/>
          </p:cNvCxnSpPr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C43E8D5-98D6-4BA6-B3EA-B5411DA566A9}"/>
              </a:ext>
            </a:extLst>
          </p:cNvPr>
          <p:cNvSpPr/>
          <p:nvPr/>
        </p:nvSpPr>
        <p:spPr>
          <a:xfrm>
            <a:off x="5460537" y="447176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sanjeevg@pes.edu</a:t>
            </a:r>
            <a:endParaRPr lang="en-IN" sz="24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A9F03FCF-7A6F-4612-88F7-18437FC4F2ED}"/>
              </a:ext>
            </a:extLst>
          </p:cNvPr>
          <p:cNvSpPr/>
          <p:nvPr/>
        </p:nvSpPr>
        <p:spPr>
          <a:xfrm>
            <a:off x="5460537" y="49950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+91 80 2672 1983 </a:t>
            </a:r>
            <a:r>
              <a:rPr lang="en-US" sz="2400" dirty="0" err="1"/>
              <a:t>Extn</a:t>
            </a:r>
            <a:r>
              <a:rPr lang="en-US" sz="2400" dirty="0"/>
              <a:t> 838</a:t>
            </a:r>
            <a:endParaRPr lang="en-IN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0B436274-E913-46F7-B58F-E0B0713EC594}"/>
              </a:ext>
            </a:extLst>
          </p:cNvPr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54B9092D-46D3-4724-A230-51F43D78A967}"/>
                </a:ext>
              </a:extLst>
            </p:cNvPr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B5E94C15-EFC4-4DC4-AE91-4D6631C438BE}"/>
                </a:ext>
              </a:extLst>
            </p:cNvPr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828287AB-A481-4BDF-BE49-1BBA364237E1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EC3328F7-E593-44F8-A55A-576E1E3E973D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xmlns="" id="{A88F3CC2-5C5B-4685-8D94-FFC4B5D64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411974" y="1606241"/>
            <a:ext cx="2369218" cy="355018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94BAC35B-0C86-48BD-81AE-8629CCB2734E}"/>
              </a:ext>
            </a:extLst>
          </p:cNvPr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T</a:t>
            </a: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HANK YOU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97E8DF64-61DB-4438-8664-105788459AD2}"/>
              </a:ext>
            </a:extLst>
          </p:cNvPr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Dr. </a:t>
            </a:r>
            <a:r>
              <a:rPr lang="en-US" sz="2400" b="1" dirty="0" err="1"/>
              <a:t>Sanjeev</a:t>
            </a:r>
            <a:r>
              <a:rPr lang="en-US" sz="2400" b="1" dirty="0"/>
              <a:t> G.</a:t>
            </a:r>
            <a:endParaRPr lang="en-I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16C8C7-6436-48A9-9CF7-1AAC7653EAAE}"/>
              </a:ext>
            </a:extLst>
          </p:cNvPr>
          <p:cNvSpPr/>
          <p:nvPr/>
        </p:nvSpPr>
        <p:spPr>
          <a:xfrm>
            <a:off x="5448168" y="3525847"/>
            <a:ext cx="74972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Department of Electronics and</a:t>
            </a:r>
          </a:p>
          <a:p>
            <a:r>
              <a:rPr lang="en-US" sz="2400" dirty="0"/>
              <a:t>Communication Engineering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88660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Basic Block Diagram of A Communication System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xmlns="" val="2933387448"/>
              </p:ext>
            </p:extLst>
          </p:nvPr>
        </p:nvGraphicFramePr>
        <p:xfrm>
          <a:off x="393111" y="2413256"/>
          <a:ext cx="11064479" cy="16015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355460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Why Analog Communication?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38200" y="1728788"/>
            <a:ext cx="9991688" cy="4451692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Many communication systems still in use</a:t>
            </a:r>
            <a:r>
              <a:rPr lang="en-IN" sz="2400" dirty="0"/>
              <a:t> are </a:t>
            </a:r>
            <a:r>
              <a:rPr lang="en-IN" sz="2400" dirty="0" err="1"/>
              <a:t>analog</a:t>
            </a:r>
            <a:endParaRPr lang="en-IN" sz="2400" dirty="0"/>
          </a:p>
          <a:p>
            <a:pPr algn="just">
              <a:lnSpc>
                <a:spcPct val="150000"/>
              </a:lnSpc>
              <a:buSzPct val="100000"/>
            </a:pPr>
            <a:r>
              <a:rPr lang="en-IN" sz="2400" dirty="0">
                <a:solidFill>
                  <a:srgbClr val="C5000B"/>
                </a:solidFill>
              </a:rPr>
              <a:t>	e.g.: Broadcast Systems</a:t>
            </a:r>
            <a:endParaRPr sz="2400" dirty="0"/>
          </a:p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Helps in understanding digital communication</a:t>
            </a:r>
            <a:endParaRPr sz="2400" dirty="0"/>
          </a:p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Real time operations</a:t>
            </a:r>
            <a:endParaRPr sz="2400" dirty="0"/>
          </a:p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00000"/>
                </a:solidFill>
              </a:rPr>
              <a:t>At very high frequencies ADC/DAC operations become difficult</a:t>
            </a:r>
          </a:p>
          <a:p>
            <a:pPr marL="342900" indent="-342900" algn="just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IN" sz="2400" dirty="0" err="1">
                <a:solidFill>
                  <a:srgbClr val="000000"/>
                </a:solidFill>
              </a:rPr>
              <a:t>Analog</a:t>
            </a:r>
            <a:r>
              <a:rPr lang="en-IN" sz="2400" dirty="0">
                <a:solidFill>
                  <a:srgbClr val="000000"/>
                </a:solidFill>
              </a:rPr>
              <a:t> communication is useful in such situations</a:t>
            </a:r>
            <a:endParaRPr sz="2400" dirty="0"/>
          </a:p>
          <a:p>
            <a:pPr algn="just">
              <a:lnSpc>
                <a:spcPct val="150000"/>
              </a:lnSpc>
              <a:buSzPct val="100000"/>
            </a:pPr>
            <a:r>
              <a:rPr lang="en-IN" sz="2400" dirty="0">
                <a:solidFill>
                  <a:srgbClr val="C5000B"/>
                </a:solidFill>
              </a:rPr>
              <a:t>	e.g.: 5G systems where hybrid </a:t>
            </a:r>
            <a:r>
              <a:rPr lang="en-IN" sz="2400" dirty="0" err="1">
                <a:solidFill>
                  <a:srgbClr val="C5000B"/>
                </a:solidFill>
              </a:rPr>
              <a:t>analog</a:t>
            </a:r>
            <a:r>
              <a:rPr lang="en-IN" sz="2400" dirty="0">
                <a:solidFill>
                  <a:srgbClr val="C5000B"/>
                </a:solidFill>
              </a:rPr>
              <a:t>/digital techniques are used</a:t>
            </a:r>
            <a:endParaRPr sz="2400" dirty="0"/>
          </a:p>
          <a:p>
            <a:pPr marL="342900" indent="-342900">
              <a:lnSpc>
                <a:spcPct val="100000"/>
              </a:lnSpc>
              <a:buSzPct val="100000"/>
              <a:buFont typeface="Arial" panose="020B0604020202020204" pitchFamily="34" charset="0"/>
              <a:buChar char="•"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xmlns="" val="396952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620A7DEA-950C-4954-B3B7-2672370FABF4}"/>
              </a:ext>
            </a:extLst>
          </p:cNvPr>
          <p:cNvSpPr/>
          <p:nvPr/>
        </p:nvSpPr>
        <p:spPr>
          <a:xfrm>
            <a:off x="371880" y="651898"/>
            <a:ext cx="79997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Review</a:t>
            </a:r>
            <a:endParaRPr lang="en-IN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-8308" y="131645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xmlns="" id="{08D8E659-ABBD-4E58-8353-D33866EBB3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659519" y="469890"/>
            <a:ext cx="933598" cy="13989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68CE83B1-4814-4C9B-8095-7F6242756005}"/>
              </a:ext>
            </a:extLst>
          </p:cNvPr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FOURIER TRANSFORM</a:t>
            </a: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CustomShape 4"/>
              <p:cNvSpPr/>
              <p:nvPr/>
            </p:nvSpPr>
            <p:spPr>
              <a:xfrm>
                <a:off x="538200" y="1728788"/>
                <a:ext cx="9834525" cy="13287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pPr marL="3429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/>
                  <a:t>Basic Definitions</a:t>
                </a:r>
              </a:p>
              <a:p>
                <a:pPr>
                  <a:lnSpc>
                    <a:spcPct val="10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,         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sup>
                          </m:s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>
          <p:sp>
            <p:nvSpPr>
              <p:cNvPr id="7" name="CustomShap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00" y="1728788"/>
                <a:ext cx="9834525" cy="1328737"/>
              </a:xfrm>
              <a:prstGeom prst="rect">
                <a:avLst/>
              </a:prstGeom>
              <a:blipFill rotWithShape="0">
                <a:blip r:embed="rId3"/>
                <a:stretch>
                  <a:fillRect l="-805" t="-4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538199" y="3271838"/>
                <a:ext cx="4605301" cy="2565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Properties</a:t>
                </a:r>
              </a:p>
              <a:p>
                <a:pPr marL="9144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</m:oMath>
                </a14:m>
                <a:endParaRPr lang="en-US" sz="2400" dirty="0"/>
              </a:p>
              <a:p>
                <a:pPr marL="9144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9144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9144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9144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𝑓𝑋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99" y="3271838"/>
                <a:ext cx="4605301" cy="2565639"/>
              </a:xfrm>
              <a:prstGeom prst="rect">
                <a:avLst/>
              </a:prstGeom>
              <a:blipFill>
                <a:blip r:embed="rId4"/>
                <a:stretch>
                  <a:fillRect l="-1720" t="-19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xmlns="" Requires="a14">
          <p:sp>
            <p:nvSpPr>
              <p:cNvPr id="9" name="TextBox 8"/>
              <p:cNvSpPr txBox="1"/>
              <p:nvPr/>
            </p:nvSpPr>
            <p:spPr>
              <a:xfrm>
                <a:off x="5607009" y="3271838"/>
                <a:ext cx="5580104" cy="2934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Properties</a:t>
                </a:r>
              </a:p>
              <a:p>
                <a:pPr marL="9144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↔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400" dirty="0"/>
              </a:p>
              <a:p>
                <a:pPr marL="9144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sz="2400" b="0" dirty="0"/>
              </a:p>
              <a:p>
                <a:pPr marL="914400" indent="-342900">
                  <a:lnSpc>
                    <a:spcPct val="1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sz="2400" dirty="0" err="1"/>
                  <a:t>Parseval’s</a:t>
                </a:r>
                <a:r>
                  <a:rPr lang="en-US" sz="2400" dirty="0"/>
                  <a:t> identity</a:t>
                </a:r>
              </a:p>
              <a:p>
                <a:pPr marL="571500">
                  <a:lnSpc>
                    <a:spcPct val="10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)|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009" y="3271838"/>
                <a:ext cx="5580104" cy="2934714"/>
              </a:xfrm>
              <a:prstGeom prst="rect">
                <a:avLst/>
              </a:prstGeom>
              <a:blipFill rotWithShape="0">
                <a:blip r:embed="rId5"/>
                <a:stretch>
                  <a:fillRect l="-1530" t="-1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912801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865</Words>
  <Application>Microsoft Office PowerPoint</Application>
  <PresentationFormat>Custom</PresentationFormat>
  <Paragraphs>356</Paragraphs>
  <Slides>64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5" baseType="lpstr">
      <vt:lpstr>Office Theme</vt:lpstr>
      <vt:lpstr>Slide 1</vt:lpstr>
      <vt:lpstr>Course Objectives</vt:lpstr>
      <vt:lpstr>Course Outcomes</vt:lpstr>
      <vt:lpstr>Units</vt:lpstr>
      <vt:lpstr>Text Books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  <vt:lpstr>Slide 64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Krishna Venkataram</dc:creator>
  <cp:lastModifiedBy>VK</cp:lastModifiedBy>
  <cp:revision>160</cp:revision>
  <dcterms:created xsi:type="dcterms:W3CDTF">2020-06-03T14:19:11Z</dcterms:created>
  <dcterms:modified xsi:type="dcterms:W3CDTF">2022-01-24T04:28:36Z</dcterms:modified>
</cp:coreProperties>
</file>