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8088C8AF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E195EE-1574-C8E7-3138-374EFF3404E0}" name="Jacob Åberg" initials="JÅ" userId="S::jacobabe@UG.KTH.SE::9d4cfe5c-dc7b-4531-b10c-aa98cd3eb6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12" autoAdjust="0"/>
  </p:normalViewPr>
  <p:slideViewPr>
    <p:cSldViewPr snapToGrid="0">
      <p:cViewPr varScale="1">
        <p:scale>
          <a:sx n="68" d="100"/>
          <a:sy n="68" d="100"/>
        </p:scale>
        <p:origin x="9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0_8088C8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873134-4DC8-435B-A4CD-F26C96582491}" authorId="{F6E195EE-1574-C8E7-3138-374EFF3404E0}" created="2023-02-23T22:07:38.399">
    <pc:sldMkLst xmlns:pc="http://schemas.microsoft.com/office/powerpoint/2013/main/command">
      <pc:docMk/>
      <pc:sldMk cId="2156447919" sldId="256"/>
    </pc:sldMkLst>
    <p188:txBody>
      <a:bodyPr/>
      <a:lstStyle/>
      <a:p>
        <a:r>
          <a:rPr lang="sv-SE"/>
          <a:t>Slide 1: Introduktion
Titel: SVD och dess användning i NLP
Kort översikt av SVD och dess betydelse i linjär algebra och NLP
Syfte: diskutera SVD och dess användning i LSA för NLP-tillämpningar
Slide 2: Vad är SVD?
Definition av SVD (Singular Value Decomposition)
Betydelse i linjär algebra och tillämpningar inom dataanalys och signalbehandling
Slide 3: SVD-algoritm
Steg för SVD-algoritmen
Matematisk formel för att illustrera processen
Slide 4: Egenskaper hos SVD
Ortogonalitet, rang och inverterbarhet
Graf för att illustrera koncepten
Slide 5: Tillämpningar av SVD
Bildkomprimering, dataanalys och rekommendationssystem
SVD:s användning i naturlig språkbehandling och latent semantisk analys
Slide 6: Latent semantisk analys (LSA)
Definition av LSA och dess användning i NLP
Exempel på hur LSA fungerar
Slide 7: LSA med SVD
Hur SVD används i LSA för att extrahera meningsfull information från textdata
Fördelar med att använda SVD i LSA
Slide 8: Projekt: Extrahera meningsfull information från text med LSA och SVD
Projektets mål och verktyg/tekniker som används
Resultat och slutsatser från analysen
Slide 9: Slutsats
Betydelsen av SVD och dess tillämpningar inom NLP och dataanalys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57891-7373-4C32-B856-0DD4F3D14948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2CD9E-752E-42C2-884E-6CAA182040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499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 err="1">
                <a:effectLst/>
                <a:latin typeface="Segoe UI" panose="020B0502040204020203" pitchFamily="34" charset="0"/>
              </a:rPr>
              <a:t>Slide</a:t>
            </a:r>
            <a:r>
              <a:rPr lang="sv-SE" sz="1800" dirty="0">
                <a:effectLst/>
                <a:latin typeface="Segoe UI" panose="020B0502040204020203" pitchFamily="34" charset="0"/>
              </a:rPr>
              <a:t> 1: Introduktion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Titel: SVD och dess användning i NLP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Kort översikt av SVD och dess betydelse i linjär algebra och NLP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Syfte: diskutera SVD och dess användning i LSA för NLP-tillämpningar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2CD9E-752E-42C2-884E-6CAA1820406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53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 err="1">
                <a:effectLst/>
                <a:latin typeface="Segoe UI" panose="020B0502040204020203" pitchFamily="34" charset="0"/>
              </a:rPr>
              <a:t>Slide</a:t>
            </a:r>
            <a:r>
              <a:rPr lang="sv-SE" sz="1800" dirty="0">
                <a:effectLst/>
                <a:latin typeface="Segoe UI" panose="020B0502040204020203" pitchFamily="34" charset="0"/>
              </a:rPr>
              <a:t> 2: Vad är SVD?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Definition av SVD (Singular </a:t>
            </a:r>
            <a:r>
              <a:rPr lang="sv-SE" sz="1800" dirty="0" err="1">
                <a:effectLst/>
                <a:latin typeface="Segoe UI" panose="020B0502040204020203" pitchFamily="34" charset="0"/>
              </a:rPr>
              <a:t>Value</a:t>
            </a:r>
            <a:r>
              <a:rPr lang="sv-SE" sz="1800" dirty="0">
                <a:effectLst/>
                <a:latin typeface="Segoe UI" panose="020B0502040204020203" pitchFamily="34" charset="0"/>
              </a:rPr>
              <a:t> </a:t>
            </a:r>
            <a:r>
              <a:rPr lang="sv-SE" sz="1800" dirty="0" err="1">
                <a:effectLst/>
                <a:latin typeface="Segoe UI" panose="020B0502040204020203" pitchFamily="34" charset="0"/>
              </a:rPr>
              <a:t>Decomposition</a:t>
            </a:r>
            <a:r>
              <a:rPr lang="sv-SE" sz="1800" dirty="0">
                <a:effectLst/>
                <a:latin typeface="Segoe UI" panose="020B0502040204020203" pitchFamily="34" charset="0"/>
              </a:rPr>
              <a:t>)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Betydelse i linjär algebra och tillämpningar inom dataanalys och signalbehandling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2CD9E-752E-42C2-884E-6CAA1820406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9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 err="1">
                <a:effectLst/>
                <a:latin typeface="Segoe UI" panose="020B0502040204020203" pitchFamily="34" charset="0"/>
              </a:rPr>
              <a:t>Slide</a:t>
            </a:r>
            <a:r>
              <a:rPr lang="sv-SE" sz="1800" dirty="0">
                <a:effectLst/>
                <a:latin typeface="Segoe UI" panose="020B0502040204020203" pitchFamily="34" charset="0"/>
              </a:rPr>
              <a:t> 3: SVD-algoritm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Steg för SVD-algoritmen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Matematisk formel för att illustrera processen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2CD9E-752E-42C2-884E-6CAA1820406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927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 err="1">
                <a:effectLst/>
                <a:latin typeface="Segoe UI" panose="020B0502040204020203" pitchFamily="34" charset="0"/>
              </a:rPr>
              <a:t>Slide</a:t>
            </a:r>
            <a:r>
              <a:rPr lang="sv-SE" sz="1800" dirty="0">
                <a:effectLst/>
                <a:latin typeface="Segoe UI" panose="020B0502040204020203" pitchFamily="34" charset="0"/>
              </a:rPr>
              <a:t> 5: Tillämpningar av SVD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Bildkomprimering, dataanalys och rekommendationssystem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SVD:s användning i naturlig språkbehandling och latent semantisk analys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endParaRPr lang="sv-SE" sz="1800" dirty="0">
              <a:effectLst/>
              <a:latin typeface="Segoe UI" panose="020B0502040204020203" pitchFamily="34" charset="0"/>
            </a:endParaRPr>
          </a:p>
          <a:p>
            <a:r>
              <a:rPr lang="sv-SE" sz="1800" dirty="0" err="1">
                <a:effectLst/>
                <a:latin typeface="Segoe UI" panose="020B0502040204020203" pitchFamily="34" charset="0"/>
              </a:rPr>
              <a:t>Slide</a:t>
            </a:r>
            <a:r>
              <a:rPr lang="sv-SE" sz="1800" dirty="0">
                <a:effectLst/>
                <a:latin typeface="Segoe UI" panose="020B0502040204020203" pitchFamily="34" charset="0"/>
              </a:rPr>
              <a:t> 6: Latent semantisk analys (LSA)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Definition av LSA och dess användning i NLP</a:t>
            </a:r>
            <a:br>
              <a:rPr lang="sv-SE" sz="1800" dirty="0">
                <a:effectLst/>
                <a:latin typeface="Segoe UI" panose="020B0502040204020203" pitchFamily="34" charset="0"/>
              </a:rPr>
            </a:br>
            <a:r>
              <a:rPr lang="sv-SE" sz="1800" dirty="0">
                <a:effectLst/>
                <a:latin typeface="Segoe UI" panose="020B0502040204020203" pitchFamily="34" charset="0"/>
              </a:rPr>
              <a:t>Exempel på hur LSA fungerar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2CD9E-752E-42C2-884E-6CAA1820406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997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17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229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158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565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752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2338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686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61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96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3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81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33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09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257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1B4A06-2E17-4B38-8403-40019003F114}" type="datetimeFigureOut">
              <a:rPr lang="sv-SE" smtClean="0"/>
              <a:t>2023-02-24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FFB60A-440F-4FFD-8242-0A23CF1AC7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8088C8AF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E2B9FD-542E-2B82-6813-E7202617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3" y="1731034"/>
            <a:ext cx="9882091" cy="3046347"/>
          </a:xfrm>
        </p:spPr>
        <p:txBody>
          <a:bodyPr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Singulärvärden</a:t>
            </a:r>
            <a:b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Singulärvektorer</a:t>
            </a:r>
            <a:b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faktorisering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DE3BCAC-8427-8247-7651-86B83E55C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3" y="4777381"/>
            <a:ext cx="8825658" cy="861420"/>
          </a:xfrm>
        </p:spPr>
        <p:txBody>
          <a:bodyPr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Utvidgar </a:t>
            </a:r>
            <a:r>
              <a:rPr lang="sv-SE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egen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värden till icke-kvadratiska matriser 8+8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4321419-D99E-A1B1-A445-DBFC791C9BDE}"/>
              </a:ext>
            </a:extLst>
          </p:cNvPr>
          <p:cNvSpPr txBox="1"/>
          <p:nvPr/>
        </p:nvSpPr>
        <p:spPr>
          <a:xfrm>
            <a:off x="9724845" y="4014158"/>
            <a:ext cx="81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wow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7B1E2A9-8ACC-AAE6-6458-91F34A9DB3AF}"/>
              </a:ext>
            </a:extLst>
          </p:cNvPr>
          <p:cNvSpPr/>
          <p:nvPr/>
        </p:nvSpPr>
        <p:spPr>
          <a:xfrm rot="1609084">
            <a:off x="8493753" y="1397478"/>
            <a:ext cx="1998651" cy="1214273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sp3d>
            <a:bevelT w="152400" h="50800" prst="softRound"/>
          </a:sp3d>
        </p:spPr>
        <p:txBody>
          <a:bodyPr wrap="none" lIns="91440" tIns="45720" rIns="91440" bIns="45720">
            <a:prstTxWarp prst="textFadeUp">
              <a:avLst>
                <a:gd name="adj" fmla="val 4234"/>
              </a:avLst>
            </a:prstTxWarp>
            <a:spAutoFit/>
            <a:sp3d extrusionH="57150">
              <a:bevelT w="82550" h="38100" prst="coolSlant"/>
            </a:sp3d>
          </a:bodyPr>
          <a:lstStyle/>
          <a:p>
            <a:pPr algn="ctr"/>
            <a:r>
              <a:rPr lang="sv-SE" sz="5400" b="1" dirty="0">
                <a:ln w="12700">
                  <a:solidFill>
                    <a:sysClr val="windowText" lastClr="00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79400">
                    <a:srgbClr val="FF19FF">
                      <a:alpha val="11000"/>
                    </a:srgb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6D8379E8-A473-6C80-94F8-92B7DF158CEF}"/>
                  </a:ext>
                </a:extLst>
              </p:cNvPr>
              <p:cNvSpPr txBox="1"/>
              <p:nvPr/>
            </p:nvSpPr>
            <p:spPr>
              <a:xfrm>
                <a:off x="10520742" y="549732"/>
                <a:ext cx="523336" cy="44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6D8379E8-A473-6C80-94F8-92B7DF158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742" y="549732"/>
                <a:ext cx="523336" cy="448584"/>
              </a:xfrm>
              <a:prstGeom prst="rect">
                <a:avLst/>
              </a:prstGeom>
              <a:blipFill>
                <a:blip r:embed="rId4"/>
                <a:stretch>
                  <a:fillRect l="-12791" t="-2703" r="-15116" b="-1621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479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B987780A-7EC5-25BC-44CC-11DC61EB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ok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5AE77EDA-7E4E-EF6F-9533-8A0783E90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singulärvärde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68A8495-B918-8950-7AA2-88EFC490A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237" b="99442" l="1500" r="95917">
                        <a14:foregroundMark x1="38083" y1="60298" x2="38083" y2="60298"/>
                        <a14:foregroundMark x1="38083" y1="60298" x2="40083" y2="65783"/>
                        <a14:foregroundMark x1="42417" y1="68294" x2="49667" y2="71502"/>
                        <a14:foregroundMark x1="46750" y1="42027" x2="38250" y2="57508"/>
                        <a14:foregroundMark x1="13667" y1="70990" x2="91917" y2="43050"/>
                        <a14:foregroundMark x1="91917" y1="43050" x2="95917" y2="62483"/>
                        <a14:foregroundMark x1="88583" y1="43654" x2="6917" y2="70525"/>
                        <a14:foregroundMark x1="6917" y1="70525" x2="10500" y2="52813"/>
                        <a14:foregroundMark x1="5917" y1="69317" x2="3250" y2="42027"/>
                        <a14:foregroundMark x1="3917" y1="67178" x2="1583" y2="46444"/>
                        <a14:foregroundMark x1="4333" y1="69828" x2="91167" y2="41237"/>
                        <a14:foregroundMark x1="91167" y1="41237" x2="9833" y2="43654"/>
                        <a14:foregroundMark x1="500" y1="67550" x2="93833" y2="41934"/>
                        <a14:foregroundMark x1="93833" y1="41934" x2="83583" y2="94747"/>
                        <a14:foregroundMark x1="37333" y1="97397" x2="78167" y2="95490"/>
                        <a14:foregroundMark x1="54417" y1="99442" x2="69917" y2="98791"/>
                        <a14:foregroundMark x1="86083" y1="89772" x2="86333" y2="86843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033"/>
          <a:stretch/>
        </p:blipFill>
        <p:spPr bwMode="auto">
          <a:xfrm>
            <a:off x="10492833" y="454395"/>
            <a:ext cx="522853" cy="5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merican Football Ball On White Background-foton och fler bilder på  Amerikansk fotboll - Boll - Amerikansk fotboll - Boll, Amerikansk fotboll,  Utskuren bild - iStock">
            <a:extLst>
              <a:ext uri="{FF2B5EF4-FFF2-40B4-BE49-F238E27FC236}">
                <a16:creationId xmlns:a16="http://schemas.microsoft.com/office/drawing/2014/main" id="{862625E7-D425-582C-2FC0-44E00F50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82" b="89681" l="7190" r="94771">
                        <a14:foregroundMark x1="21895" y1="39803" x2="21895" y2="39803"/>
                        <a14:foregroundMark x1="7190" y1="48894" x2="7190" y2="48894"/>
                        <a14:foregroundMark x1="22059" y1="27027" x2="22059" y2="27027"/>
                        <a14:foregroundMark x1="23039" y1="24079" x2="23039" y2="24079"/>
                        <a14:foregroundMark x1="24346" y1="22850" x2="24346" y2="22850"/>
                        <a14:foregroundMark x1="24837" y1="22113" x2="24837" y2="22113"/>
                        <a14:foregroundMark x1="85131" y1="33170" x2="85131" y2="33170"/>
                        <a14:foregroundMark x1="81863" y1="26044" x2="81863" y2="26044"/>
                        <a14:foregroundMark x1="80392" y1="24570" x2="80392" y2="24570"/>
                        <a14:foregroundMark x1="94771" y1="48403" x2="94771" y2="48403"/>
                        <a14:foregroundMark x1="78595" y1="80590" x2="78595" y2="80590"/>
                        <a14:foregroundMark x1="46569" y1="89189" x2="46569" y2="89189"/>
                      </a14:backgroundRemoval>
                    </a14:imgEffect>
                    <a14:imgEffect>
                      <a14:artisticCrisscrossEtching/>
                    </a14:imgEffect>
                    <a14:imgEffect>
                      <a14:sharpenSoften amount="50000"/>
                    </a14:imgEffect>
                    <a14:imgEffect>
                      <a14:colorTemperature colorTemp="7544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413" y="3724871"/>
            <a:ext cx="141845" cy="9433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ktangel 14">
            <a:extLst>
              <a:ext uri="{FF2B5EF4-FFF2-40B4-BE49-F238E27FC236}">
                <a16:creationId xmlns:a16="http://schemas.microsoft.com/office/drawing/2014/main" id="{8D8CB788-7A90-143B-1AC8-8EF396A5377C}"/>
              </a:ext>
            </a:extLst>
          </p:cNvPr>
          <p:cNvSpPr/>
          <p:nvPr/>
        </p:nvSpPr>
        <p:spPr>
          <a:xfrm rot="2794252">
            <a:off x="7829704" y="1807385"/>
            <a:ext cx="1358121" cy="383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16AC9C2-3F1E-1DBB-BC3E-8042BFEAED44}"/>
              </a:ext>
            </a:extLst>
          </p:cNvPr>
          <p:cNvSpPr/>
          <p:nvPr/>
        </p:nvSpPr>
        <p:spPr>
          <a:xfrm rot="2794252">
            <a:off x="9069188" y="1316620"/>
            <a:ext cx="1358121" cy="383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8884183-E520-8D00-41C8-F13B1DA62B6F}"/>
              </a:ext>
            </a:extLst>
          </p:cNvPr>
          <p:cNvSpPr/>
          <p:nvPr/>
        </p:nvSpPr>
        <p:spPr>
          <a:xfrm rot="916087">
            <a:off x="8762027" y="1091361"/>
            <a:ext cx="1358121" cy="383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89F5504C-4514-5D3C-AEBA-7AFC50EE2838}"/>
              </a:ext>
            </a:extLst>
          </p:cNvPr>
          <p:cNvSpPr/>
          <p:nvPr/>
        </p:nvSpPr>
        <p:spPr>
          <a:xfrm rot="19089399">
            <a:off x="8861437" y="1856995"/>
            <a:ext cx="1358121" cy="383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5" name="Bildobjekt 24">
            <a:extLst>
              <a:ext uri="{FF2B5EF4-FFF2-40B4-BE49-F238E27FC236}">
                <a16:creationId xmlns:a16="http://schemas.microsoft.com/office/drawing/2014/main" id="{A24BB771-31EB-DC7B-34D1-A6158EA136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6409" y1="50231" x2="16409" y2="50463"/>
                        <a14:foregroundMark x1="79102" y1="52546" x2="79102" y2="52546"/>
                      </a14:backgroundRemoval>
                    </a14:imgEffect>
                    <a14:imgEffect>
                      <a14:artisticChalkSketch/>
                    </a14:imgEffect>
                    <a14:imgEffect>
                      <a14:sharpenSoften amount="50000"/>
                    </a14:imgEffect>
                    <a14:imgEffect>
                      <a14:brightnessContrast bright="10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13968" y="801329"/>
            <a:ext cx="310476" cy="2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C746C5-2088-2190-A488-C108E605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902" y="973668"/>
            <a:ext cx="5844711" cy="706964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CE1342A-1114-D190-BE2C-8EC365699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U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05F4BA0-63BE-7B4C-700B-69461A10462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1FFD575-D9AC-6EFC-698D-2700ED989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/>
              <a:t>S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43D062E6-550E-9EFC-CC9B-DD6858527C3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AC3BD913-B88F-786F-CB45-65FDBC777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V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8123EFA4-2F64-2FDE-D55F-ABB9C581232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2050" name="Picture 2" descr="MegaChess 18 Inch Light Plastic Knight Giant Chess Piece – Giant Outdoor  Chess">
            <a:extLst>
              <a:ext uri="{FF2B5EF4-FFF2-40B4-BE49-F238E27FC236}">
                <a16:creationId xmlns:a16="http://schemas.microsoft.com/office/drawing/2014/main" id="{086B9665-6EB8-B8FE-6EFE-17D73D3F0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354"/>
          <a:stretch/>
        </p:blipFill>
        <p:spPr bwMode="auto">
          <a:xfrm>
            <a:off x="10335347" y="220839"/>
            <a:ext cx="889701" cy="8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ruta 10">
                <a:extLst>
                  <a:ext uri="{FF2B5EF4-FFF2-40B4-BE49-F238E27FC236}">
                    <a16:creationId xmlns:a16="http://schemas.microsoft.com/office/drawing/2014/main" id="{A748DADA-F3EF-2C60-838E-42897A4DFF35}"/>
                  </a:ext>
                </a:extLst>
              </p:cNvPr>
              <p:cNvSpPr txBox="1"/>
              <p:nvPr/>
            </p:nvSpPr>
            <p:spPr>
              <a:xfrm>
                <a:off x="1381609" y="1050151"/>
                <a:ext cx="268856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sv-S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sv-S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ruta 10">
                <a:extLst>
                  <a:ext uri="{FF2B5EF4-FFF2-40B4-BE49-F238E27FC236}">
                    <a16:creationId xmlns:a16="http://schemas.microsoft.com/office/drawing/2014/main" id="{A748DADA-F3EF-2C60-838E-42897A4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609" y="1050151"/>
                <a:ext cx="26885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ruta 11">
                <a:extLst>
                  <a:ext uri="{FF2B5EF4-FFF2-40B4-BE49-F238E27FC236}">
                    <a16:creationId xmlns:a16="http://schemas.microsoft.com/office/drawing/2014/main" id="{AEA0D8D8-8EA3-4CB6-19F1-71DCEA536E9B}"/>
                  </a:ext>
                </a:extLst>
              </p:cNvPr>
              <p:cNvSpPr txBox="1"/>
              <p:nvPr/>
            </p:nvSpPr>
            <p:spPr>
              <a:xfrm rot="5400000">
                <a:off x="2060742" y="4102634"/>
                <a:ext cx="1330300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" name="textruta 11">
                <a:extLst>
                  <a:ext uri="{FF2B5EF4-FFF2-40B4-BE49-F238E27FC236}">
                    <a16:creationId xmlns:a16="http://schemas.microsoft.com/office/drawing/2014/main" id="{AEA0D8D8-8EA3-4CB6-19F1-71DCEA536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060742" y="4102634"/>
                <a:ext cx="1330300" cy="754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D2B5BEFB-C14F-DE5D-A1D1-D72501A3F508}"/>
                  </a:ext>
                </a:extLst>
              </p:cNvPr>
              <p:cNvSpPr txBox="1"/>
              <p:nvPr/>
            </p:nvSpPr>
            <p:spPr>
              <a:xfrm>
                <a:off x="4999706" y="3850863"/>
                <a:ext cx="2192588" cy="1258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D2B5BEFB-C14F-DE5D-A1D1-D72501A3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706" y="3850863"/>
                <a:ext cx="2192588" cy="1258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ruta 15">
                <a:extLst>
                  <a:ext uri="{FF2B5EF4-FFF2-40B4-BE49-F238E27FC236}">
                    <a16:creationId xmlns:a16="http://schemas.microsoft.com/office/drawing/2014/main" id="{05056D71-13F5-700B-5081-82416C2A34AE}"/>
                  </a:ext>
                </a:extLst>
              </p:cNvPr>
              <p:cNvSpPr txBox="1"/>
              <p:nvPr/>
            </p:nvSpPr>
            <p:spPr>
              <a:xfrm>
                <a:off x="8836855" y="4102630"/>
                <a:ext cx="1330300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6" name="textruta 15">
                <a:extLst>
                  <a:ext uri="{FF2B5EF4-FFF2-40B4-BE49-F238E27FC236}">
                    <a16:creationId xmlns:a16="http://schemas.microsoft.com/office/drawing/2014/main" id="{05056D71-13F5-700B-5081-82416C2A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855" y="4102630"/>
                <a:ext cx="1330300" cy="754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84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985CFD-65A1-FC70-49CB-4801B7B7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80701"/>
            <a:ext cx="8761413" cy="706964"/>
          </a:xfrm>
        </p:spPr>
        <p:txBody>
          <a:bodyPr/>
          <a:lstStyle/>
          <a:p>
            <a:r>
              <a:rPr lang="sv-SE" dirty="0"/>
              <a:t> SEMANTISK ANALYS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3CD79A88-6ABF-E0CD-C4F4-23F39FCD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MATRIS</a:t>
            </a:r>
          </a:p>
          <a:p>
            <a:r>
              <a:rPr lang="sv-SE" dirty="0"/>
              <a:t>VEKTRORUM</a:t>
            </a:r>
          </a:p>
          <a:p>
            <a:r>
              <a:rPr lang="sv-SE" dirty="0"/>
              <a:t>NLP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E381F5B8-E8F8-77D3-0D12-4EB3B3327C9D}"/>
              </a:ext>
            </a:extLst>
          </p:cNvPr>
          <p:cNvSpPr txBox="1"/>
          <p:nvPr/>
        </p:nvSpPr>
        <p:spPr>
          <a:xfrm>
            <a:off x="5638231" y="296497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v-SE" dirty="0"/>
          </a:p>
        </p:txBody>
      </p:sp>
      <p:pic>
        <p:nvPicPr>
          <p:cNvPr id="1032" name="Picture 8" descr="Tysk studie: Vitt snus mindre skadligt än cigaretter - Snusforumet">
            <a:extLst>
              <a:ext uri="{FF2B5EF4-FFF2-40B4-BE49-F238E27FC236}">
                <a16:creationId xmlns:a16="http://schemas.microsoft.com/office/drawing/2014/main" id="{713E415F-E865-F2C5-388F-5186ABB9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00" b="90000" l="10000" r="90000">
                        <a14:foregroundMark x1="61733" y1="9000" x2="61733" y2="9000"/>
                      </a14:backgroundRemoval>
                    </a14:imgEffect>
                    <a14:imgEffect>
                      <a14:artisticPaintBrush/>
                    </a14:imgEffect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1313">
            <a:off x="10281277" y="332244"/>
            <a:ext cx="999107" cy="66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3779EB78-D77C-9AC8-5B2B-F13C2303421E}"/>
              </a:ext>
            </a:extLst>
          </p:cNvPr>
          <p:cNvSpPr txBox="1"/>
          <p:nvPr/>
        </p:nvSpPr>
        <p:spPr>
          <a:xfrm>
            <a:off x="10608505" y="339142"/>
            <a:ext cx="44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♊︎</a:t>
            </a:r>
            <a:endParaRPr lang="sv-SE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styrelserum">
  <a:themeElements>
    <a:clrScheme name="Blågrö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on styrelseru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styrelseru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173</Words>
  <Application>Microsoft Office PowerPoint</Application>
  <PresentationFormat>Bredbild</PresentationFormat>
  <Paragraphs>28</Paragraphs>
  <Slides>4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3" baseType="lpstr">
      <vt:lpstr>Arial</vt:lpstr>
      <vt:lpstr>Bauhaus 93</vt:lpstr>
      <vt:lpstr>Calibri</vt:lpstr>
      <vt:lpstr>Cambria Math</vt:lpstr>
      <vt:lpstr>Century Gothic</vt:lpstr>
      <vt:lpstr>Courier New</vt:lpstr>
      <vt:lpstr>Segoe UI</vt:lpstr>
      <vt:lpstr>Wingdings 3</vt:lpstr>
      <vt:lpstr>Jon styrelserum</vt:lpstr>
      <vt:lpstr>Singulärvärden Singulärvektorer faktorisering</vt:lpstr>
      <vt:lpstr>ok</vt:lpstr>
      <vt:lpstr>PowerPoint-presentation</vt:lpstr>
      <vt:lpstr> SEMANTISK ANALYS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Singulärvärden Singulärvektorer faktorisering</dc:title>
  <dc:creator>Jacob Åberg</dc:creator>
  <cp:lastModifiedBy>Jacob Åberg</cp:lastModifiedBy>
  <cp:revision>3</cp:revision>
  <dcterms:created xsi:type="dcterms:W3CDTF">2023-02-23T21:35:25Z</dcterms:created>
  <dcterms:modified xsi:type="dcterms:W3CDTF">2023-02-23T23:25:35Z</dcterms:modified>
</cp:coreProperties>
</file>