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Average"/>
      <p:regular r:id="rId55"/>
    </p:embeddedFont>
    <p:embeddedFont>
      <p:font typeface="Oswald"/>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E21BB9-AB5C-4E9D-91C3-BE494AD985D5}">
  <a:tblStyle styleId="{BAE21BB9-AB5C-4E9D-91C3-BE494AD985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Average-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Oswald-bold.fntdata"/><Relationship Id="rId12" Type="http://schemas.openxmlformats.org/officeDocument/2006/relationships/slide" Target="slides/slide6.xml"/><Relationship Id="rId56"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37fa184a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37fa184a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37fa184a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37fa184a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5c4cb88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5c4cb88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5c4cb883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5c4cb883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05c4cb88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05c4cb88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703c5f8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703c5f8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703c5f8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703c5f8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703c5f8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703c5f8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703c5f8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703c5f8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703c5f8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703c5f8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5c4cb8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5c4cb8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703c5f8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703c5f8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703c5f8e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703c5f8e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703c5f8e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703c5f8e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703c5f8e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703c5f8e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703c5f8e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703c5f8e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703c5f8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703c5f8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703c5f8e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703c5f8e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703c5f8e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703c5f8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703c5f8e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703c5f8e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703c5f8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703c5f8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37fa184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037fa184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703c5f8e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703c5f8e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703c5f8e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703c5f8e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703c5f8e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703c5f8e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703c5f8e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703c5f8e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703c5f8e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703c5f8e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703c5f8e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0703c5f8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2648e47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f2648e47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2648e47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f2648e47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2648e47d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f2648e47d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2648e47d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2648e47d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37fa184a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37fa184a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2648e47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2648e47d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2648e47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2648e47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f2648e47d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f2648e47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f2648e47d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f2648e47d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2648e47d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2648e47d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2648e47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f2648e47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2648e47d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2648e47d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f2648e47d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f2648e47d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f2648e47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f2648e47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037fa184a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037fa184a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37fa184a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37fa184a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37fa184a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37fa184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37fa184ad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37fa184ad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37fa184a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37fa184a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Ally Financial Training Questions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Jacob Cantrell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How do you use tools, such as JIRA or Trello, to manage &amp; track work in a DevOps environment?</a:t>
            </a:r>
            <a:endParaRPr sz="1600"/>
          </a:p>
        </p:txBody>
      </p:sp>
      <p:sp>
        <p:nvSpPr>
          <p:cNvPr id="113" name="Google Shape;113;p22"/>
          <p:cNvSpPr txBox="1"/>
          <p:nvPr/>
        </p:nvSpPr>
        <p:spPr>
          <a:xfrm>
            <a:off x="442100" y="992200"/>
            <a:ext cx="82773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Both manage &amp; track in a DevOps environment:</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Create Agile boards for projects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Add tasks/issues and assign them</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Organize them w/ labels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View reports on sprints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Can be integrated with other tools (i.e. GitHub) to automate workflows &amp; streamline processes</a:t>
            </a:r>
            <a:endParaRPr>
              <a:solidFill>
                <a:schemeClr val="accent3"/>
              </a:solidFill>
              <a:latin typeface="Average"/>
              <a:ea typeface="Average"/>
              <a:cs typeface="Average"/>
              <a:sym typeface="Average"/>
            </a:endParaRPr>
          </a:p>
          <a:p>
            <a:pPr indent="0" lvl="0" marL="45720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Personally used JIRA to (on Capstone Project w/ JUMP):</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Used Kanban board to view tasks &amp; manage tasks</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Updated progress as tasks were completed or started</a:t>
            </a:r>
            <a:endParaRPr>
              <a:solidFill>
                <a:schemeClr val="accent3"/>
              </a:solidFill>
              <a:latin typeface="Average"/>
              <a:ea typeface="Average"/>
              <a:cs typeface="Average"/>
              <a:sym typeface="Average"/>
            </a:endParaRPr>
          </a:p>
          <a:p>
            <a:pPr indent="-317500" lvl="0" marL="457200" rtl="0" algn="l">
              <a:lnSpc>
                <a:spcPct val="150000"/>
              </a:lnSpc>
              <a:spcBef>
                <a:spcPts val="0"/>
              </a:spcBef>
              <a:spcAft>
                <a:spcPts val="0"/>
              </a:spcAft>
              <a:buClr>
                <a:schemeClr val="accent3"/>
              </a:buClr>
              <a:buSzPts val="1400"/>
              <a:buFont typeface="Average"/>
              <a:buChar char="-"/>
            </a:pPr>
            <a:r>
              <a:rPr lang="en">
                <a:solidFill>
                  <a:schemeClr val="accent3"/>
                </a:solidFill>
                <a:latin typeface="Average"/>
                <a:ea typeface="Average"/>
                <a:cs typeface="Average"/>
                <a:sym typeface="Average"/>
              </a:rPr>
              <a:t>Assigned tasks/issues to members of the team</a:t>
            </a:r>
            <a:endParaRPr>
              <a:solidFill>
                <a:schemeClr val="accent3"/>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Can you explain how you use A/B testing and canary releases to minimize risk and improve the release process?</a:t>
            </a:r>
            <a:endParaRPr sz="1600"/>
          </a:p>
        </p:txBody>
      </p:sp>
      <p:graphicFrame>
        <p:nvGraphicFramePr>
          <p:cNvPr id="119" name="Google Shape;119;p23"/>
          <p:cNvGraphicFramePr/>
          <p:nvPr/>
        </p:nvGraphicFramePr>
        <p:xfrm>
          <a:off x="772175" y="1303150"/>
          <a:ext cx="3000000" cy="3000000"/>
        </p:xfrm>
        <a:graphic>
          <a:graphicData uri="http://schemas.openxmlformats.org/drawingml/2006/table">
            <a:tbl>
              <a:tblPr>
                <a:noFill/>
                <a:tableStyleId>{BAE21BB9-AB5C-4E9D-91C3-BE494AD985D5}</a:tableStyleId>
              </a:tblPr>
              <a:tblGrid>
                <a:gridCol w="2583025"/>
                <a:gridCol w="2583025"/>
                <a:gridCol w="2583025"/>
              </a:tblGrid>
              <a:tr h="628325">
                <a:tc>
                  <a:txBody>
                    <a:bodyPr/>
                    <a:lstStyle/>
                    <a:p>
                      <a:pPr indent="0" lvl="0" marL="0" rtl="0" algn="ctr">
                        <a:spcBef>
                          <a:spcPts val="0"/>
                        </a:spcBef>
                        <a:spcAft>
                          <a:spcPts val="0"/>
                        </a:spcAft>
                        <a:buNone/>
                      </a:pPr>
                      <a:r>
                        <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A/B</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Canary</a:t>
                      </a:r>
                      <a:endParaRPr/>
                    </a:p>
                  </a:txBody>
                  <a:tcPr marT="91425" marB="91425" marR="91425" marL="91425" anchor="ctr">
                    <a:solidFill>
                      <a:schemeClr val="accent2"/>
                    </a:solidFill>
                  </a:tcPr>
                </a:tc>
              </a:tr>
              <a:tr h="966675">
                <a:tc>
                  <a:txBody>
                    <a:bodyPr/>
                    <a:lstStyle/>
                    <a:p>
                      <a:pPr indent="0" lvl="0" marL="0" rtl="0" algn="ctr">
                        <a:spcBef>
                          <a:spcPts val="0"/>
                        </a:spcBef>
                        <a:spcAft>
                          <a:spcPts val="0"/>
                        </a:spcAft>
                        <a:buNone/>
                      </a:pPr>
                      <a:r>
                        <a:rPr lang="en"/>
                        <a:t>Goal</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See which variation is best</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Validate new software before official release</a:t>
                      </a:r>
                      <a:endParaRPr/>
                    </a:p>
                  </a:txBody>
                  <a:tcPr marT="91425" marB="91425" marR="91425" marL="91425" anchor="ctr">
                    <a:solidFill>
                      <a:schemeClr val="accent3"/>
                    </a:solidFill>
                  </a:tcPr>
                </a:tc>
              </a:tr>
              <a:tr h="628325">
                <a:tc>
                  <a:txBody>
                    <a:bodyPr/>
                    <a:lstStyle/>
                    <a:p>
                      <a:pPr indent="0" lvl="0" marL="0" rtl="0" algn="ctr">
                        <a:spcBef>
                          <a:spcPts val="0"/>
                        </a:spcBef>
                        <a:spcAft>
                          <a:spcPts val="0"/>
                        </a:spcAft>
                        <a:buNone/>
                      </a:pPr>
                      <a:r>
                        <a:rPr lang="en"/>
                        <a:t>Target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Small subset of users</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Small subset of users</a:t>
                      </a:r>
                      <a:endParaRPr/>
                    </a:p>
                  </a:txBody>
                  <a:tcPr marT="91425" marB="91425" marR="91425" marL="91425" anchor="ctr">
                    <a:solidFill>
                      <a:schemeClr val="accent3"/>
                    </a:solidFill>
                  </a:tcPr>
                </a:tc>
              </a:tr>
              <a:tr h="966675">
                <a:tc>
                  <a:txBody>
                    <a:bodyPr/>
                    <a:lstStyle/>
                    <a:p>
                      <a:pPr indent="0" lvl="0" marL="0" rtl="0" algn="ctr">
                        <a:spcBef>
                          <a:spcPts val="0"/>
                        </a:spcBef>
                        <a:spcAft>
                          <a:spcPts val="0"/>
                        </a:spcAft>
                        <a:buNone/>
                      </a:pPr>
                      <a:r>
                        <a:rPr lang="en"/>
                        <a:t>Prevents?</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Risk of releasing a faulty product</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Resolves </a:t>
                      </a:r>
                      <a:r>
                        <a:rPr lang="en"/>
                        <a:t>issues</a:t>
                      </a:r>
                      <a:r>
                        <a:rPr lang="en"/>
                        <a:t> before release to broader user base</a:t>
                      </a:r>
                      <a:endParaRPr/>
                    </a:p>
                  </a:txBody>
                  <a:tcPr marT="91425" marB="91425" marR="91425" marL="91425" anchor="ctr">
                    <a:solidFill>
                      <a:schemeClr val="accent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Python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Python &amp; what are </a:t>
            </a:r>
            <a:r>
              <a:rPr lang="en"/>
              <a:t>its</a:t>
            </a:r>
            <a:r>
              <a:rPr lang="en"/>
              <a:t> features?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Python:</a:t>
            </a:r>
            <a:endParaRPr/>
          </a:p>
          <a:p>
            <a:pPr indent="-334327" lvl="0" marL="457200" rtl="0" algn="l">
              <a:spcBef>
                <a:spcPts val="1200"/>
              </a:spcBef>
              <a:spcAft>
                <a:spcPts val="0"/>
              </a:spcAft>
              <a:buSzPct val="100000"/>
              <a:buChar char="-"/>
            </a:pPr>
            <a:r>
              <a:rPr lang="en"/>
              <a:t>d</a:t>
            </a:r>
            <a:r>
              <a:rPr lang="en"/>
              <a:t>ynamic , open-source, interpreted programming language</a:t>
            </a:r>
            <a:endParaRPr/>
          </a:p>
          <a:p>
            <a:pPr indent="-334327" lvl="0" marL="457200" rtl="0" algn="l">
              <a:spcBef>
                <a:spcPts val="0"/>
              </a:spcBef>
              <a:spcAft>
                <a:spcPts val="0"/>
              </a:spcAft>
              <a:buSzPct val="100000"/>
              <a:buChar char="-"/>
            </a:pPr>
            <a:r>
              <a:rPr lang="en"/>
              <a:t>Supports OOP &amp; procedure-</a:t>
            </a:r>
            <a:r>
              <a:rPr lang="en"/>
              <a:t>oriented</a:t>
            </a:r>
            <a:r>
              <a:rPr lang="en"/>
              <a:t> programming</a:t>
            </a:r>
            <a:endParaRPr/>
          </a:p>
          <a:p>
            <a:pPr indent="0" lvl="0" marL="0" rtl="0" algn="l">
              <a:spcBef>
                <a:spcPts val="1200"/>
              </a:spcBef>
              <a:spcAft>
                <a:spcPts val="0"/>
              </a:spcAft>
              <a:buNone/>
            </a:pPr>
            <a:r>
              <a:rPr lang="en"/>
              <a:t>Features:</a:t>
            </a:r>
            <a:endParaRPr/>
          </a:p>
          <a:p>
            <a:pPr indent="-334327" lvl="0" marL="457200" rtl="0" algn="l">
              <a:spcBef>
                <a:spcPts val="1200"/>
              </a:spcBef>
              <a:spcAft>
                <a:spcPts val="0"/>
              </a:spcAft>
              <a:buSzPct val="100000"/>
              <a:buChar char="-"/>
            </a:pPr>
            <a:r>
              <a:rPr lang="en"/>
              <a:t>Free &amp; open-sourced</a:t>
            </a:r>
            <a:endParaRPr/>
          </a:p>
          <a:p>
            <a:pPr indent="-334327" lvl="0" marL="457200" rtl="0" algn="l">
              <a:spcBef>
                <a:spcPts val="0"/>
              </a:spcBef>
              <a:spcAft>
                <a:spcPts val="0"/>
              </a:spcAft>
              <a:buSzPct val="100000"/>
              <a:buChar char="-"/>
            </a:pPr>
            <a:r>
              <a:rPr lang="en"/>
              <a:t>Easy to learn</a:t>
            </a:r>
            <a:endParaRPr/>
          </a:p>
          <a:p>
            <a:pPr indent="-334327" lvl="0" marL="457200" rtl="0" algn="l">
              <a:spcBef>
                <a:spcPts val="0"/>
              </a:spcBef>
              <a:spcAft>
                <a:spcPts val="0"/>
              </a:spcAft>
              <a:buSzPct val="100000"/>
              <a:buChar char="-"/>
            </a:pPr>
            <a:r>
              <a:rPr lang="en"/>
              <a:t>H</a:t>
            </a:r>
            <a:r>
              <a:rPr lang="en"/>
              <a:t>igh</a:t>
            </a:r>
            <a:r>
              <a:rPr lang="en"/>
              <a:t>-level language</a:t>
            </a:r>
            <a:endParaRPr/>
          </a:p>
          <a:p>
            <a:pPr indent="-334327" lvl="0" marL="457200" rtl="0" algn="l">
              <a:spcBef>
                <a:spcPts val="0"/>
              </a:spcBef>
              <a:spcAft>
                <a:spcPts val="0"/>
              </a:spcAft>
              <a:buSzPct val="100000"/>
              <a:buChar char="-"/>
            </a:pPr>
            <a:r>
              <a:rPr lang="en"/>
              <a:t>Dynamically-typed</a:t>
            </a:r>
            <a:endParaRPr/>
          </a:p>
          <a:p>
            <a:pPr indent="-334327" lvl="0" marL="457200" rtl="0" algn="l">
              <a:spcBef>
                <a:spcPts val="0"/>
              </a:spcBef>
              <a:spcAft>
                <a:spcPts val="0"/>
              </a:spcAft>
              <a:buSzPct val="100000"/>
              <a:buChar char="-"/>
            </a:pPr>
            <a:r>
              <a:rPr lang="en"/>
              <a:t>OOP</a:t>
            </a:r>
            <a:endParaRPr/>
          </a:p>
          <a:p>
            <a:pPr indent="-334327" lvl="0" marL="457200" rtl="0" algn="l">
              <a:spcBef>
                <a:spcPts val="0"/>
              </a:spcBef>
              <a:spcAft>
                <a:spcPts val="0"/>
              </a:spcAft>
              <a:buSzPct val="100000"/>
              <a:buChar char="-"/>
            </a:pPr>
            <a:r>
              <a:rPr lang="en"/>
              <a:t>Large standard library</a:t>
            </a:r>
            <a:endParaRPr/>
          </a:p>
          <a:p>
            <a:pPr indent="-334327" lvl="0" marL="457200" rtl="0" algn="l">
              <a:spcBef>
                <a:spcPts val="0"/>
              </a:spcBef>
              <a:spcAft>
                <a:spcPts val="0"/>
              </a:spcAft>
              <a:buSzPct val="100000"/>
              <a:buChar char="-"/>
            </a:pPr>
            <a:r>
              <a:rPr lang="en"/>
              <a:t>Cross-platform language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the difference b/w Python 2 &amp; Python 3</a:t>
            </a:r>
            <a:endParaRPr/>
          </a:p>
        </p:txBody>
      </p:sp>
      <p:graphicFrame>
        <p:nvGraphicFramePr>
          <p:cNvPr id="136" name="Google Shape;136;p26"/>
          <p:cNvGraphicFramePr/>
          <p:nvPr/>
        </p:nvGraphicFramePr>
        <p:xfrm>
          <a:off x="262338" y="1105725"/>
          <a:ext cx="3000000" cy="3000000"/>
        </p:xfrm>
        <a:graphic>
          <a:graphicData uri="http://schemas.openxmlformats.org/drawingml/2006/table">
            <a:tbl>
              <a:tblPr>
                <a:noFill/>
                <a:tableStyleId>{BAE21BB9-AB5C-4E9D-91C3-BE494AD985D5}</a:tableStyleId>
              </a:tblPr>
              <a:tblGrid>
                <a:gridCol w="4108925"/>
                <a:gridCol w="4510400"/>
              </a:tblGrid>
              <a:tr h="612350">
                <a:tc>
                  <a:txBody>
                    <a:bodyPr/>
                    <a:lstStyle/>
                    <a:p>
                      <a:pPr indent="0" lvl="0" marL="0" rtl="0" algn="ctr">
                        <a:spcBef>
                          <a:spcPts val="0"/>
                        </a:spcBef>
                        <a:spcAft>
                          <a:spcPts val="0"/>
                        </a:spcAft>
                        <a:buNone/>
                      </a:pPr>
                      <a:r>
                        <a:rPr lang="en"/>
                        <a:t>Python 2</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Python 3</a:t>
                      </a:r>
                      <a:endParaRPr/>
                    </a:p>
                  </a:txBody>
                  <a:tcPr marT="91425" marB="91425" marR="91425" marL="91425" anchor="ctr">
                    <a:solidFill>
                      <a:schemeClr val="accent2"/>
                    </a:solidFill>
                  </a:tcPr>
                </a:tc>
              </a:tr>
              <a:tr h="612350">
                <a:tc>
                  <a:txBody>
                    <a:bodyPr/>
                    <a:lstStyle/>
                    <a:p>
                      <a:pPr indent="0" lvl="0" marL="0" rtl="0" algn="ctr">
                        <a:spcBef>
                          <a:spcPts val="0"/>
                        </a:spcBef>
                        <a:spcAft>
                          <a:spcPts val="0"/>
                        </a:spcAft>
                        <a:buNone/>
                      </a:pPr>
                      <a:r>
                        <a:rPr lang="en"/>
                        <a:t>Stores strings in ASCII (byte code)</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Stores Strings in Unicode</a:t>
                      </a:r>
                      <a:endParaRPr/>
                    </a:p>
                  </a:txBody>
                  <a:tcPr marT="91425" marB="91425" marR="91425" marL="91425" anchor="ctr">
                    <a:solidFill>
                      <a:schemeClr val="accent3"/>
                    </a:solidFill>
                  </a:tcPr>
                </a:tc>
              </a:tr>
              <a:tr h="612350">
                <a:tc>
                  <a:txBody>
                    <a:bodyPr/>
                    <a:lstStyle/>
                    <a:p>
                      <a:pPr indent="0" lvl="0" marL="0" rtl="0" algn="ctr">
                        <a:spcBef>
                          <a:spcPts val="0"/>
                        </a:spcBef>
                        <a:spcAft>
                          <a:spcPts val="0"/>
                        </a:spcAft>
                        <a:buNone/>
                      </a:pPr>
                      <a:r>
                        <a:rPr lang="en"/>
                        <a:t>Function params can have default values</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Params w/ defaults must come after those w/o them</a:t>
                      </a:r>
                      <a:endParaRPr/>
                    </a:p>
                  </a:txBody>
                  <a:tcPr marT="91425" marB="91425" marR="91425" marL="91425" anchor="ctr">
                    <a:solidFill>
                      <a:schemeClr val="accent3"/>
                    </a:solidFill>
                  </a:tcPr>
                </a:tc>
              </a:tr>
              <a:tr h="612350">
                <a:tc>
                  <a:txBody>
                    <a:bodyPr/>
                    <a:lstStyle/>
                    <a:p>
                      <a:pPr indent="0" lvl="0" marL="0" rtl="0" algn="ctr">
                        <a:spcBef>
                          <a:spcPts val="0"/>
                        </a:spcBef>
                        <a:spcAft>
                          <a:spcPts val="0"/>
                        </a:spcAft>
                        <a:buNone/>
                      </a:pPr>
                      <a:r>
                        <a:rPr lang="en"/>
                        <a:t>‘/’ can performs integer division</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 always performs floating point division</a:t>
                      </a:r>
                      <a:endParaRPr/>
                    </a:p>
                  </a:txBody>
                  <a:tcPr marT="91425" marB="91425" marR="91425" marL="91425" anchor="ctr">
                    <a:solidFill>
                      <a:schemeClr val="accent3"/>
                    </a:solidFill>
                  </a:tcPr>
                </a:tc>
              </a:tr>
              <a:tr h="612350">
                <a:tc>
                  <a:txBody>
                    <a:bodyPr/>
                    <a:lstStyle/>
                    <a:p>
                      <a:pPr indent="0" lvl="0" marL="0" rtl="0" algn="ctr">
                        <a:spcBef>
                          <a:spcPts val="0"/>
                        </a:spcBef>
                        <a:spcAft>
                          <a:spcPts val="0"/>
                        </a:spcAft>
                        <a:buNone/>
                      </a:pPr>
                      <a:r>
                        <a:rPr lang="en"/>
                        <a:t>‘Except’ can catch multiple exceptions</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Each exception must have its own ‘except’ block</a:t>
                      </a:r>
                      <a:endParaRPr/>
                    </a:p>
                  </a:txBody>
                  <a:tcPr marT="91425" marB="91425" marR="91425" marL="91425" anchor="ctr">
                    <a:solidFill>
                      <a:schemeClr val="accent3"/>
                    </a:solidFill>
                  </a:tcPr>
                </a:tc>
              </a:tr>
              <a:tr h="612350">
                <a:tc>
                  <a:txBody>
                    <a:bodyPr/>
                    <a:lstStyle/>
                    <a:p>
                      <a:pPr indent="0" lvl="0" marL="0" rtl="0" algn="ctr">
                        <a:spcBef>
                          <a:spcPts val="0"/>
                        </a:spcBef>
                        <a:spcAft>
                          <a:spcPts val="0"/>
                        </a:spcAft>
                        <a:buNone/>
                      </a:pPr>
                      <a:r>
                        <a:rPr lang="en"/>
                        <a:t>xrange()</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range()</a:t>
                      </a:r>
                      <a:endParaRPr/>
                    </a:p>
                  </a:txBody>
                  <a:tcPr marT="91425" marB="91425" marR="91425" marL="91425" anchor="ctr">
                    <a:solidFill>
                      <a:schemeClr val="accent3"/>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built-in data types in Python?</a:t>
            </a:r>
            <a:endParaRPr/>
          </a:p>
        </p:txBody>
      </p:sp>
      <p:graphicFrame>
        <p:nvGraphicFramePr>
          <p:cNvPr id="142" name="Google Shape;142;p27"/>
          <p:cNvGraphicFramePr/>
          <p:nvPr/>
        </p:nvGraphicFramePr>
        <p:xfrm>
          <a:off x="457275" y="1062550"/>
          <a:ext cx="3000000" cy="3000000"/>
        </p:xfrm>
        <a:graphic>
          <a:graphicData uri="http://schemas.openxmlformats.org/drawingml/2006/table">
            <a:tbl>
              <a:tblPr>
                <a:noFill/>
                <a:tableStyleId>{BAE21BB9-AB5C-4E9D-91C3-BE494AD985D5}</a:tableStyleId>
              </a:tblPr>
              <a:tblGrid>
                <a:gridCol w="1863675"/>
                <a:gridCol w="1863675"/>
              </a:tblGrid>
              <a:tr h="945825">
                <a:tc>
                  <a:txBody>
                    <a:bodyPr/>
                    <a:lstStyle/>
                    <a:p>
                      <a:pPr indent="0" lvl="0" marL="0" rtl="0" algn="ctr">
                        <a:spcBef>
                          <a:spcPts val="0"/>
                        </a:spcBef>
                        <a:spcAft>
                          <a:spcPts val="0"/>
                        </a:spcAft>
                        <a:buNone/>
                      </a:pPr>
                      <a:r>
                        <a:rPr lang="en"/>
                        <a:t>int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Whole number</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float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Any number with decimals</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list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Sequence of objects (mutable)</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tuple</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Sequence of objects (immutable)</a:t>
                      </a:r>
                      <a:endParaRPr/>
                    </a:p>
                    <a:p>
                      <a:pPr indent="0" lvl="0" marL="0" rtl="0" algn="ctr">
                        <a:spcBef>
                          <a:spcPts val="0"/>
                        </a:spcBef>
                        <a:spcAft>
                          <a:spcPts val="0"/>
                        </a:spcAft>
                        <a:buNone/>
                      </a:pPr>
                      <a:r>
                        <a:t/>
                      </a:r>
                      <a:endParaRPr/>
                    </a:p>
                  </a:txBody>
                  <a:tcPr marT="91425" marB="91425" marR="91425" marL="91425" anchor="ctr">
                    <a:solidFill>
                      <a:schemeClr val="accent3"/>
                    </a:solidFill>
                  </a:tcPr>
                </a:tc>
              </a:tr>
            </a:tbl>
          </a:graphicData>
        </a:graphic>
      </p:graphicFrame>
      <p:graphicFrame>
        <p:nvGraphicFramePr>
          <p:cNvPr id="143" name="Google Shape;143;p27"/>
          <p:cNvGraphicFramePr/>
          <p:nvPr/>
        </p:nvGraphicFramePr>
        <p:xfrm>
          <a:off x="4479975" y="1062550"/>
          <a:ext cx="3000000" cy="3000000"/>
        </p:xfrm>
        <a:graphic>
          <a:graphicData uri="http://schemas.openxmlformats.org/drawingml/2006/table">
            <a:tbl>
              <a:tblPr>
                <a:noFill/>
                <a:tableStyleId>{BAE21BB9-AB5C-4E9D-91C3-BE494AD985D5}</a:tableStyleId>
              </a:tblPr>
              <a:tblGrid>
                <a:gridCol w="1863675"/>
                <a:gridCol w="1863675"/>
              </a:tblGrid>
              <a:tr h="945825">
                <a:tc>
                  <a:txBody>
                    <a:bodyPr/>
                    <a:lstStyle/>
                    <a:p>
                      <a:pPr indent="0" lvl="0" marL="0" rtl="0" algn="ctr">
                        <a:spcBef>
                          <a:spcPts val="0"/>
                        </a:spcBef>
                        <a:spcAft>
                          <a:spcPts val="0"/>
                        </a:spcAft>
                        <a:buNone/>
                      </a:pPr>
                      <a:r>
                        <a:rPr lang="en"/>
                        <a:t>dict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Keys mapped to values</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bool</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True or False (or None)</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str</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Sequence of </a:t>
                      </a:r>
                      <a:r>
                        <a:rPr lang="en"/>
                        <a:t>characters</a:t>
                      </a:r>
                      <a:r>
                        <a:rPr lang="en"/>
                        <a:t> enclosed by “” or ‘’</a:t>
                      </a:r>
                      <a:endParaRPr/>
                    </a:p>
                  </a:txBody>
                  <a:tcPr marT="91425" marB="91425" marR="91425" marL="91425" anchor="ctr">
                    <a:solidFill>
                      <a:schemeClr val="accent3"/>
                    </a:solidFill>
                  </a:tcPr>
                </a:tc>
              </a:tr>
              <a:tr h="945825">
                <a:tc>
                  <a:txBody>
                    <a:bodyPr/>
                    <a:lstStyle/>
                    <a:p>
                      <a:pPr indent="0" lvl="0" marL="0" rtl="0" algn="ctr">
                        <a:spcBef>
                          <a:spcPts val="0"/>
                        </a:spcBef>
                        <a:spcAft>
                          <a:spcPts val="0"/>
                        </a:spcAft>
                        <a:buNone/>
                      </a:pPr>
                      <a:r>
                        <a:rPr lang="en"/>
                        <a:t>set</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Unique list of objects</a:t>
                      </a:r>
                      <a:endParaRPr/>
                    </a:p>
                  </a:txBody>
                  <a:tcPr marT="91425" marB="91425" marR="91425" marL="91425" anchor="ctr">
                    <a:solidFill>
                      <a:schemeClr val="accent3"/>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a tuple &amp; a list?</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Tuple is </a:t>
            </a:r>
            <a:r>
              <a:rPr b="1" lang="en" u="sng"/>
              <a:t>immutable</a:t>
            </a:r>
            <a:r>
              <a:rPr lang="en"/>
              <a:t> - values cannot be changed</a:t>
            </a:r>
            <a:endParaRPr/>
          </a:p>
          <a:p>
            <a:pPr indent="0" lvl="0" marL="0" rtl="0" algn="l">
              <a:spcBef>
                <a:spcPts val="1200"/>
              </a:spcBef>
              <a:spcAft>
                <a:spcPts val="0"/>
              </a:spcAft>
              <a:buNone/>
            </a:pPr>
            <a:r>
              <a:rPr lang="en"/>
              <a:t>List is </a:t>
            </a:r>
            <a:r>
              <a:rPr b="1" lang="en" u="sng"/>
              <a:t>mutable</a:t>
            </a:r>
            <a:r>
              <a:rPr lang="en"/>
              <a:t> - values can be changed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Both are sequences of objects, not defined by one type in particular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create a dictionary in Python?</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curly brackets  { &amp; }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Keys (i.e. int 1 or str ‘key1’ etc.) have to be mapped to a value (i.e. int 1 or str ‘value1’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generator in Python?</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u="sng"/>
              <a:t>generator</a:t>
            </a:r>
            <a:r>
              <a:rPr lang="en"/>
              <a:t> is:</a:t>
            </a:r>
            <a:endParaRPr/>
          </a:p>
          <a:p>
            <a:pPr indent="-342900" lvl="0" marL="457200" rtl="0" algn="l">
              <a:spcBef>
                <a:spcPts val="1200"/>
              </a:spcBef>
              <a:spcAft>
                <a:spcPts val="0"/>
              </a:spcAft>
              <a:buSzPts val="1800"/>
              <a:buChar char="-"/>
            </a:pPr>
            <a:r>
              <a:rPr lang="en"/>
              <a:t>Function that allows creation of an overall more efficient </a:t>
            </a:r>
            <a:r>
              <a:rPr lang="en" u="sng"/>
              <a:t>iterator</a:t>
            </a:r>
            <a:endParaRPr/>
          </a:p>
          <a:p>
            <a:pPr indent="-342900" lvl="0" marL="457200" rtl="0" algn="l">
              <a:spcBef>
                <a:spcPts val="0"/>
              </a:spcBef>
              <a:spcAft>
                <a:spcPts val="0"/>
              </a:spcAft>
              <a:buSzPts val="1800"/>
              <a:buChar char="-"/>
            </a:pPr>
            <a:r>
              <a:rPr lang="en"/>
              <a:t>Uses ‘yield’ instead of ‘return’</a:t>
            </a:r>
            <a:endParaRPr/>
          </a:p>
          <a:p>
            <a:pPr indent="-342900" lvl="0" marL="457200" rtl="0" algn="l">
              <a:spcBef>
                <a:spcPts val="0"/>
              </a:spcBef>
              <a:spcAft>
                <a:spcPts val="0"/>
              </a:spcAft>
              <a:buSzPts val="1800"/>
              <a:buChar char="-"/>
            </a:pPr>
            <a:r>
              <a:rPr lang="en"/>
              <a:t>Can be paused &amp; resumed at any time</a:t>
            </a:r>
            <a:endParaRPr/>
          </a:p>
          <a:p>
            <a:pPr indent="-342900" lvl="0" marL="457200" rtl="0" algn="l">
              <a:spcBef>
                <a:spcPts val="0"/>
              </a:spcBef>
              <a:spcAft>
                <a:spcPts val="0"/>
              </a:spcAft>
              <a:buSzPts val="1800"/>
              <a:buChar char="-"/>
            </a:pPr>
            <a:r>
              <a:rPr lang="en"/>
              <a:t>Can generate sequence of values on the fly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What are the different types of loops and when would you see each one?</a:t>
            </a:r>
            <a:endParaRPr sz="2500"/>
          </a:p>
        </p:txBody>
      </p:sp>
      <p:graphicFrame>
        <p:nvGraphicFramePr>
          <p:cNvPr id="167" name="Google Shape;167;p31"/>
          <p:cNvGraphicFramePr/>
          <p:nvPr/>
        </p:nvGraphicFramePr>
        <p:xfrm>
          <a:off x="408800" y="1076850"/>
          <a:ext cx="3000000" cy="3000000"/>
        </p:xfrm>
        <a:graphic>
          <a:graphicData uri="http://schemas.openxmlformats.org/drawingml/2006/table">
            <a:tbl>
              <a:tblPr>
                <a:noFill/>
                <a:tableStyleId>{BAE21BB9-AB5C-4E9D-91C3-BE494AD985D5}</a:tableStyleId>
              </a:tblPr>
              <a:tblGrid>
                <a:gridCol w="4260300"/>
                <a:gridCol w="4260300"/>
              </a:tblGrid>
              <a:tr h="936600">
                <a:tc>
                  <a:txBody>
                    <a:bodyPr/>
                    <a:lstStyle/>
                    <a:p>
                      <a:pPr indent="0" lvl="0" marL="0" rtl="0" algn="ctr">
                        <a:spcBef>
                          <a:spcPts val="0"/>
                        </a:spcBef>
                        <a:spcAft>
                          <a:spcPts val="0"/>
                        </a:spcAft>
                        <a:buNone/>
                      </a:pPr>
                      <a:r>
                        <a:rPr lang="en"/>
                        <a:t>FOR</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WHILE</a:t>
                      </a:r>
                      <a:endParaRPr/>
                    </a:p>
                  </a:txBody>
                  <a:tcPr marT="91425" marB="91425" marR="91425" marL="91425" anchor="ctr">
                    <a:solidFill>
                      <a:schemeClr val="accent2"/>
                    </a:solidFill>
                  </a:tcPr>
                </a:tc>
              </a:tr>
              <a:tr h="1453900">
                <a:tc>
                  <a:txBody>
                    <a:bodyPr/>
                    <a:lstStyle/>
                    <a:p>
                      <a:pPr indent="0" lvl="0" marL="0" rtl="0" algn="ctr">
                        <a:spcBef>
                          <a:spcPts val="0"/>
                        </a:spcBef>
                        <a:spcAft>
                          <a:spcPts val="0"/>
                        </a:spcAft>
                        <a:buNone/>
                      </a:pPr>
                      <a:r>
                        <a:rPr lang="en"/>
                        <a:t>Iterates over </a:t>
                      </a:r>
                      <a:r>
                        <a:rPr lang="en" u="sng"/>
                        <a:t>sequence</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Iterates </a:t>
                      </a:r>
                      <a:r>
                        <a:rPr lang="en" u="sng"/>
                        <a:t>as long as a</a:t>
                      </a:r>
                      <a:r>
                        <a:rPr lang="en" u="sng"/>
                        <a:t> condition is met</a:t>
                      </a:r>
                      <a:endParaRPr/>
                    </a:p>
                  </a:txBody>
                  <a:tcPr marT="91425" marB="91425" marR="91425" marL="91425" anchor="ctr">
                    <a:solidFill>
                      <a:schemeClr val="accent3"/>
                    </a:solidFill>
                  </a:tcPr>
                </a:tc>
              </a:tr>
              <a:tr h="1453900">
                <a:tc>
                  <a:txBody>
                    <a:bodyPr/>
                    <a:lstStyle/>
                    <a:p>
                      <a:pPr indent="0" lvl="0" marL="0" rtl="0" algn="ctr">
                        <a:spcBef>
                          <a:spcPts val="0"/>
                        </a:spcBef>
                        <a:spcAft>
                          <a:spcPts val="0"/>
                        </a:spcAft>
                        <a:buNone/>
                      </a:pPr>
                      <a:r>
                        <a:rPr lang="en"/>
                        <a:t>Used when </a:t>
                      </a:r>
                      <a:r>
                        <a:rPr lang="en" u="sng"/>
                        <a:t>known</a:t>
                      </a:r>
                      <a:r>
                        <a:rPr lang="en"/>
                        <a:t> number of iterations</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Used when </a:t>
                      </a:r>
                      <a:r>
                        <a:rPr lang="en" u="sng"/>
                        <a:t>unknown</a:t>
                      </a:r>
                      <a:r>
                        <a:rPr lang="en"/>
                        <a:t> number of iterations</a:t>
                      </a:r>
                      <a:endParaRPr/>
                    </a:p>
                  </a:txBody>
                  <a:tcPr marT="91425" marB="91425" marR="91425" marL="91425" anchor="ctr">
                    <a:solidFill>
                      <a:schemeClr val="accent3"/>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DevOps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is a decorator in Python?</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lang="en" u="sng"/>
              <a:t>decorator</a:t>
            </a:r>
            <a:r>
              <a:rPr lang="en"/>
              <a:t> is:</a:t>
            </a:r>
            <a:endParaRPr/>
          </a:p>
          <a:p>
            <a:pPr indent="-342900" lvl="0" marL="457200" rtl="0" algn="l">
              <a:spcBef>
                <a:spcPts val="1200"/>
              </a:spcBef>
              <a:spcAft>
                <a:spcPts val="0"/>
              </a:spcAft>
              <a:buSzPts val="1800"/>
              <a:buChar char="-"/>
            </a:pPr>
            <a:r>
              <a:rPr lang="en"/>
              <a:t>Function that takes another function</a:t>
            </a:r>
            <a:endParaRPr/>
          </a:p>
          <a:p>
            <a:pPr indent="-342900" lvl="0" marL="457200" rtl="0" algn="l">
              <a:spcBef>
                <a:spcPts val="0"/>
              </a:spcBef>
              <a:spcAft>
                <a:spcPts val="0"/>
              </a:spcAft>
              <a:buSzPts val="1800"/>
              <a:buChar char="-"/>
            </a:pPr>
            <a:r>
              <a:rPr lang="en"/>
              <a:t>Extends behavior of latter </a:t>
            </a:r>
            <a:r>
              <a:rPr lang="en"/>
              <a:t>function</a:t>
            </a:r>
            <a:r>
              <a:rPr lang="en"/>
              <a:t> w/o explicitly modifying it</a:t>
            </a:r>
            <a:endParaRPr/>
          </a:p>
          <a:p>
            <a:pPr indent="-342900" lvl="0" marL="457200" rtl="0" algn="l">
              <a:spcBef>
                <a:spcPts val="0"/>
              </a:spcBef>
              <a:spcAft>
                <a:spcPts val="0"/>
              </a:spcAft>
              <a:buSzPts val="1800"/>
              <a:buChar char="-"/>
            </a:pPr>
            <a:r>
              <a:rPr lang="en"/>
              <a:t>Wraps input function in another function and adds additional functionality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handle exceptions in Python?</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Exceptions are handles by:</a:t>
            </a:r>
            <a:endParaRPr/>
          </a:p>
          <a:p>
            <a:pPr indent="-334327" lvl="0" marL="457200" rtl="0" algn="l">
              <a:spcBef>
                <a:spcPts val="1200"/>
              </a:spcBef>
              <a:spcAft>
                <a:spcPts val="0"/>
              </a:spcAft>
              <a:buSzPct val="100000"/>
              <a:buChar char="-"/>
            </a:pPr>
            <a:r>
              <a:rPr lang="en"/>
              <a:t>Using </a:t>
            </a:r>
            <a:r>
              <a:rPr b="1" lang="en"/>
              <a:t>try</a:t>
            </a:r>
            <a:r>
              <a:rPr lang="en"/>
              <a:t> and </a:t>
            </a:r>
            <a:r>
              <a:rPr b="1" lang="en"/>
              <a:t>except </a:t>
            </a:r>
            <a:r>
              <a:rPr lang="en"/>
              <a:t>blocks</a:t>
            </a:r>
            <a:endParaRPr/>
          </a:p>
          <a:p>
            <a:pPr indent="-334327" lvl="0" marL="457200" rtl="0" algn="l">
              <a:spcBef>
                <a:spcPts val="0"/>
              </a:spcBef>
              <a:spcAft>
                <a:spcPts val="0"/>
              </a:spcAft>
              <a:buSzPct val="100000"/>
              <a:buChar char="-"/>
            </a:pPr>
            <a:r>
              <a:rPr lang="en"/>
              <a:t>In the try block is where the code will go that </a:t>
            </a:r>
            <a:r>
              <a:rPr lang="en" u="sng"/>
              <a:t>might</a:t>
            </a:r>
            <a:r>
              <a:rPr lang="en"/>
              <a:t> raise an exception</a:t>
            </a:r>
            <a:endParaRPr/>
          </a:p>
          <a:p>
            <a:pPr indent="-334327" lvl="0" marL="457200" rtl="0" algn="l">
              <a:spcBef>
                <a:spcPts val="0"/>
              </a:spcBef>
              <a:spcAft>
                <a:spcPts val="0"/>
              </a:spcAft>
              <a:buSzPct val="100000"/>
              <a:buChar char="-"/>
            </a:pPr>
            <a:r>
              <a:rPr lang="en"/>
              <a:t>In the except block, if the </a:t>
            </a:r>
            <a:r>
              <a:rPr lang="en"/>
              <a:t>specified</a:t>
            </a:r>
            <a:r>
              <a:rPr lang="en"/>
              <a:t> ExceptionType is caught, then the block is executed</a:t>
            </a:r>
            <a:endParaRPr/>
          </a:p>
          <a:p>
            <a:pPr indent="-334327" lvl="0" marL="457200" rtl="0" algn="l">
              <a:spcBef>
                <a:spcPts val="0"/>
              </a:spcBef>
              <a:spcAft>
                <a:spcPts val="0"/>
              </a:spcAft>
              <a:buSzPct val="100000"/>
              <a:buChar char="-"/>
            </a:pPr>
            <a:r>
              <a:rPr lang="en"/>
              <a:t>i</a:t>
            </a:r>
            <a:r>
              <a:rPr lang="en"/>
              <a:t>.e.</a:t>
            </a:r>
            <a:endParaRPr/>
          </a:p>
          <a:p>
            <a:pPr indent="0" lvl="0" marL="457200" rtl="0" algn="l">
              <a:spcBef>
                <a:spcPts val="1200"/>
              </a:spcBef>
              <a:spcAft>
                <a:spcPts val="0"/>
              </a:spcAft>
              <a:buNone/>
            </a:pPr>
            <a:r>
              <a:rPr lang="en"/>
              <a:t>t</a:t>
            </a:r>
            <a:r>
              <a:rPr lang="en"/>
              <a:t>ry:</a:t>
            </a:r>
            <a:endParaRPr/>
          </a:p>
          <a:p>
            <a:pPr indent="0" lvl="0" marL="457200" rtl="0" algn="l">
              <a:spcBef>
                <a:spcPts val="1200"/>
              </a:spcBef>
              <a:spcAft>
                <a:spcPts val="0"/>
              </a:spcAft>
              <a:buNone/>
            </a:pPr>
            <a:r>
              <a:rPr lang="en"/>
              <a:t>	#code</a:t>
            </a:r>
            <a:endParaRPr/>
          </a:p>
          <a:p>
            <a:pPr indent="0" lvl="0" marL="457200" rtl="0" algn="l">
              <a:spcBef>
                <a:spcPts val="1200"/>
              </a:spcBef>
              <a:spcAft>
                <a:spcPts val="0"/>
              </a:spcAft>
              <a:buNone/>
            </a:pPr>
            <a:r>
              <a:rPr lang="en"/>
              <a:t>except ExceptionType:</a:t>
            </a:r>
            <a:endParaRPr/>
          </a:p>
          <a:p>
            <a:pPr indent="0" lvl="0" marL="457200" rtl="0" algn="l">
              <a:spcBef>
                <a:spcPts val="1200"/>
              </a:spcBef>
              <a:spcAft>
                <a:spcPts val="1200"/>
              </a:spcAft>
              <a:buNone/>
            </a:pPr>
            <a:r>
              <a:rPr lang="en"/>
              <a:t>	# code to handle exception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a module &amp; a package?</a:t>
            </a:r>
            <a:endParaRPr/>
          </a:p>
        </p:txBody>
      </p:sp>
      <p:graphicFrame>
        <p:nvGraphicFramePr>
          <p:cNvPr id="185" name="Google Shape;185;p34"/>
          <p:cNvGraphicFramePr/>
          <p:nvPr/>
        </p:nvGraphicFramePr>
        <p:xfrm>
          <a:off x="385775" y="1132975"/>
          <a:ext cx="3000000" cy="3000000"/>
        </p:xfrm>
        <a:graphic>
          <a:graphicData uri="http://schemas.openxmlformats.org/drawingml/2006/table">
            <a:tbl>
              <a:tblPr>
                <a:noFill/>
                <a:tableStyleId>{BAE21BB9-AB5C-4E9D-91C3-BE494AD985D5}</a:tableStyleId>
              </a:tblPr>
              <a:tblGrid>
                <a:gridCol w="4312475"/>
                <a:gridCol w="4312475"/>
              </a:tblGrid>
              <a:tr h="826775">
                <a:tc>
                  <a:txBody>
                    <a:bodyPr/>
                    <a:lstStyle/>
                    <a:p>
                      <a:pPr indent="0" lvl="0" marL="0" rtl="0" algn="ctr">
                        <a:spcBef>
                          <a:spcPts val="0"/>
                        </a:spcBef>
                        <a:spcAft>
                          <a:spcPts val="0"/>
                        </a:spcAft>
                        <a:buNone/>
                      </a:pPr>
                      <a:r>
                        <a:rPr lang="en"/>
                        <a:t>Module</a:t>
                      </a:r>
                      <a:endParaRPr/>
                    </a:p>
                  </a:txBody>
                  <a:tcPr marT="91425" marB="91425" marR="91425" marL="91425" anchor="ctr">
                    <a:solidFill>
                      <a:schemeClr val="accent2"/>
                    </a:solidFill>
                  </a:tcPr>
                </a:tc>
                <a:tc>
                  <a:txBody>
                    <a:bodyPr/>
                    <a:lstStyle/>
                    <a:p>
                      <a:pPr indent="0" lvl="0" marL="0" rtl="0" algn="ctr">
                        <a:spcBef>
                          <a:spcPts val="0"/>
                        </a:spcBef>
                        <a:spcAft>
                          <a:spcPts val="0"/>
                        </a:spcAft>
                        <a:buNone/>
                      </a:pPr>
                      <a:r>
                        <a:rPr lang="en"/>
                        <a:t>Package</a:t>
                      </a:r>
                      <a:endParaRPr/>
                    </a:p>
                  </a:txBody>
                  <a:tcPr marT="91425" marB="91425" marR="91425" marL="91425" anchor="ctr">
                    <a:solidFill>
                      <a:schemeClr val="accent2"/>
                    </a:solidFill>
                  </a:tcPr>
                </a:tc>
              </a:tr>
              <a:tr h="1489200">
                <a:tc>
                  <a:txBody>
                    <a:bodyPr/>
                    <a:lstStyle/>
                    <a:p>
                      <a:pPr indent="0" lvl="0" marL="0" rtl="0" algn="ctr">
                        <a:spcBef>
                          <a:spcPts val="0"/>
                        </a:spcBef>
                        <a:spcAft>
                          <a:spcPts val="0"/>
                        </a:spcAft>
                        <a:buNone/>
                      </a:pPr>
                      <a:r>
                        <a:rPr lang="en"/>
                        <a:t>Single file containing Python code</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Collection of Modules in a directory hierarchy</a:t>
                      </a:r>
                      <a:endParaRPr/>
                    </a:p>
                  </a:txBody>
                  <a:tcPr marT="91425" marB="91425" marR="91425" marL="91425" anchor="ctr">
                    <a:solidFill>
                      <a:schemeClr val="accent3"/>
                    </a:solidFill>
                  </a:tcPr>
                </a:tc>
              </a:tr>
              <a:tr h="1489200">
                <a:tc>
                  <a:txBody>
                    <a:bodyPr/>
                    <a:lstStyle/>
                    <a:p>
                      <a:pPr indent="0" lvl="0" marL="0" rtl="0" algn="ctr">
                        <a:spcBef>
                          <a:spcPts val="0"/>
                        </a:spcBef>
                        <a:spcAft>
                          <a:spcPts val="0"/>
                        </a:spcAft>
                        <a:buNone/>
                      </a:pPr>
                      <a:r>
                        <a:rPr lang="en"/>
                        <a:t>A file ending in ‘.py’ (i.e. mymodule.py)</a:t>
                      </a:r>
                      <a:endParaRPr/>
                    </a:p>
                  </a:txBody>
                  <a:tcPr marT="91425" marB="91425" marR="91425" marL="91425" anchor="ctr">
                    <a:solidFill>
                      <a:schemeClr val="accent3"/>
                    </a:solidFill>
                  </a:tcPr>
                </a:tc>
                <a:tc>
                  <a:txBody>
                    <a:bodyPr/>
                    <a:lstStyle/>
                    <a:p>
                      <a:pPr indent="0" lvl="0" marL="0" rtl="0" algn="ctr">
                        <a:spcBef>
                          <a:spcPts val="0"/>
                        </a:spcBef>
                        <a:spcAft>
                          <a:spcPts val="0"/>
                        </a:spcAft>
                        <a:buNone/>
                      </a:pPr>
                      <a:r>
                        <a:rPr lang="en"/>
                        <a:t>A directory containing a ‘__init__.py’ file</a:t>
                      </a:r>
                      <a:endParaRPr/>
                    </a:p>
                  </a:txBody>
                  <a:tcPr marT="91425" marB="91425" marR="91425" marL="91425" anchor="ctr">
                    <a:solidFill>
                      <a:schemeClr val="accent3"/>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PEP 8 &amp; why is it important?</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Document that provides guidelines &amp; best practices for writing Python code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Important b/c:</a:t>
            </a:r>
            <a:endParaRPr/>
          </a:p>
          <a:p>
            <a:pPr indent="-317500" lvl="1" marL="914400" rtl="0" algn="l">
              <a:spcBef>
                <a:spcPts val="0"/>
              </a:spcBef>
              <a:spcAft>
                <a:spcPts val="0"/>
              </a:spcAft>
              <a:buSzPts val="1400"/>
              <a:buChar char="-"/>
            </a:pPr>
            <a:r>
              <a:rPr lang="en"/>
              <a:t>Makes code more readable &amp; understandable</a:t>
            </a:r>
            <a:endParaRPr/>
          </a:p>
          <a:p>
            <a:pPr indent="-317500" lvl="1" marL="914400" rtl="0" algn="l">
              <a:spcBef>
                <a:spcPts val="0"/>
              </a:spcBef>
              <a:spcAft>
                <a:spcPts val="0"/>
              </a:spcAft>
              <a:buSzPts val="1400"/>
              <a:buChar char="-"/>
            </a:pPr>
            <a:r>
              <a:rPr lang="en"/>
              <a:t>Ensures consistency</a:t>
            </a:r>
            <a:endParaRPr/>
          </a:p>
          <a:p>
            <a:pPr indent="-317500" lvl="1" marL="914400" rtl="0" algn="l">
              <a:spcBef>
                <a:spcPts val="0"/>
              </a:spcBef>
              <a:spcAft>
                <a:spcPts val="0"/>
              </a:spcAft>
              <a:buSzPts val="1400"/>
              <a:buChar char="-"/>
            </a:pPr>
            <a:r>
              <a:rPr lang="en"/>
              <a:t>Makes code easier to integrate </a:t>
            </a:r>
            <a:endParaRPr/>
          </a:p>
          <a:p>
            <a:pPr indent="-317500" lvl="1" marL="914400" rtl="0" algn="l">
              <a:spcBef>
                <a:spcPts val="0"/>
              </a:spcBef>
              <a:spcAft>
                <a:spcPts val="0"/>
              </a:spcAft>
              <a:buSzPts val="1400"/>
              <a:buChar char="-"/>
            </a:pPr>
            <a:r>
              <a:rPr lang="en"/>
              <a:t>Easier to identify &amp; correct potential issues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debug Python code?</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Print statements</a:t>
            </a:r>
            <a:endParaRPr/>
          </a:p>
          <a:p>
            <a:pPr indent="-342900" lvl="0" marL="457200" rtl="0" algn="l">
              <a:spcBef>
                <a:spcPts val="0"/>
              </a:spcBef>
              <a:spcAft>
                <a:spcPts val="0"/>
              </a:spcAft>
              <a:buSzPts val="1800"/>
              <a:buChar char="-"/>
            </a:pPr>
            <a:r>
              <a:rPr lang="en"/>
              <a:t>Using pdb</a:t>
            </a:r>
            <a:endParaRPr/>
          </a:p>
          <a:p>
            <a:pPr indent="-317500" lvl="1" marL="914400" rtl="0" algn="l">
              <a:spcBef>
                <a:spcPts val="0"/>
              </a:spcBef>
              <a:spcAft>
                <a:spcPts val="0"/>
              </a:spcAft>
              <a:buSzPts val="1400"/>
              <a:buChar char="-"/>
            </a:pPr>
            <a:r>
              <a:rPr lang="en"/>
              <a:t>Interactive debugger that needs to be imported and called</a:t>
            </a:r>
            <a:endParaRPr/>
          </a:p>
          <a:p>
            <a:pPr indent="-342900" lvl="0" marL="457200" rtl="0" algn="l">
              <a:spcBef>
                <a:spcPts val="0"/>
              </a:spcBef>
              <a:spcAft>
                <a:spcPts val="0"/>
              </a:spcAft>
              <a:buSzPts val="1800"/>
              <a:buChar char="-"/>
            </a:pPr>
            <a:r>
              <a:rPr lang="en"/>
              <a:t>Using an IDE</a:t>
            </a:r>
            <a:endParaRPr/>
          </a:p>
          <a:p>
            <a:pPr indent="-342900" lvl="0" marL="457200" rtl="0" algn="l">
              <a:spcBef>
                <a:spcPts val="0"/>
              </a:spcBef>
              <a:spcAft>
                <a:spcPts val="0"/>
              </a:spcAft>
              <a:buSzPts val="1800"/>
              <a:buChar char="-"/>
            </a:pPr>
            <a:r>
              <a:rPr lang="en"/>
              <a:t>External libraries</a:t>
            </a:r>
            <a:endParaRPr/>
          </a:p>
          <a:p>
            <a:pPr indent="-317500" lvl="1" marL="914400" rtl="0" algn="l">
              <a:spcBef>
                <a:spcPts val="0"/>
              </a:spcBef>
              <a:spcAft>
                <a:spcPts val="0"/>
              </a:spcAft>
              <a:buSzPts val="1400"/>
              <a:buChar char="-"/>
            </a:pPr>
            <a:r>
              <a:rPr lang="en"/>
              <a:t>p</a:t>
            </a:r>
            <a:r>
              <a:rPr lang="en"/>
              <a:t>udb</a:t>
            </a:r>
            <a:endParaRPr/>
          </a:p>
          <a:p>
            <a:pPr indent="-317500" lvl="1" marL="914400" rtl="0" algn="l">
              <a:spcBef>
                <a:spcPts val="0"/>
              </a:spcBef>
              <a:spcAft>
                <a:spcPts val="0"/>
              </a:spcAft>
              <a:buSzPts val="1400"/>
              <a:buChar char="-"/>
            </a:pPr>
            <a:r>
              <a:rPr lang="en"/>
              <a:t>ipdb</a:t>
            </a:r>
            <a:endParaRPr/>
          </a:p>
          <a:p>
            <a:pPr indent="-342900" lvl="0" marL="457200" rtl="0" algn="l">
              <a:spcBef>
                <a:spcPts val="0"/>
              </a:spcBef>
              <a:spcAft>
                <a:spcPts val="0"/>
              </a:spcAft>
              <a:buSzPts val="1800"/>
              <a:buChar char="-"/>
            </a:pPr>
            <a:r>
              <a:rPr lang="en"/>
              <a:t>Unit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would you reverse a string in Python?</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Slicing - s[::-1]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advantages of using NumPy over </a:t>
            </a:r>
            <a:r>
              <a:rPr lang="en"/>
              <a:t>regular</a:t>
            </a:r>
            <a:r>
              <a:rPr lang="en"/>
              <a:t> Python lists?</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Faster computation</a:t>
            </a:r>
            <a:endParaRPr/>
          </a:p>
          <a:p>
            <a:pPr indent="-342900" lvl="0" marL="457200" rtl="0" algn="l">
              <a:spcBef>
                <a:spcPts val="0"/>
              </a:spcBef>
              <a:spcAft>
                <a:spcPts val="0"/>
              </a:spcAft>
              <a:buSzPts val="1800"/>
              <a:buChar char="-"/>
            </a:pPr>
            <a:r>
              <a:rPr lang="en"/>
              <a:t>Less memory usage</a:t>
            </a:r>
            <a:endParaRPr/>
          </a:p>
          <a:p>
            <a:pPr indent="-342900" lvl="0" marL="457200" rtl="0" algn="l">
              <a:spcBef>
                <a:spcPts val="0"/>
              </a:spcBef>
              <a:spcAft>
                <a:spcPts val="0"/>
              </a:spcAft>
              <a:buSzPts val="1800"/>
              <a:buChar char="-"/>
            </a:pPr>
            <a:r>
              <a:rPr lang="en"/>
              <a:t>Broadcasting </a:t>
            </a:r>
            <a:endParaRPr/>
          </a:p>
          <a:p>
            <a:pPr indent="-317500" lvl="1" marL="914400" rtl="0" algn="l">
              <a:spcBef>
                <a:spcPts val="0"/>
              </a:spcBef>
              <a:spcAft>
                <a:spcPts val="0"/>
              </a:spcAft>
              <a:buSzPts val="1400"/>
              <a:buChar char="-"/>
            </a:pPr>
            <a:r>
              <a:rPr lang="en"/>
              <a:t>can perform operations on arrays of different types &amp; sizes</a:t>
            </a:r>
            <a:endParaRPr/>
          </a:p>
          <a:p>
            <a:pPr indent="-342900" lvl="0" marL="457200" rtl="0" algn="l">
              <a:spcBef>
                <a:spcPts val="0"/>
              </a:spcBef>
              <a:spcAft>
                <a:spcPts val="0"/>
              </a:spcAft>
              <a:buSzPts val="1800"/>
              <a:buChar char="-"/>
            </a:pPr>
            <a:r>
              <a:rPr lang="en"/>
              <a:t>Vectorization </a:t>
            </a:r>
            <a:endParaRPr/>
          </a:p>
          <a:p>
            <a:pPr indent="-317500" lvl="1" marL="914400" rtl="0" algn="l">
              <a:spcBef>
                <a:spcPts val="0"/>
              </a:spcBef>
              <a:spcAft>
                <a:spcPts val="0"/>
              </a:spcAft>
              <a:buSzPts val="1400"/>
              <a:buChar char="-"/>
            </a:pPr>
            <a:r>
              <a:rPr lang="en"/>
              <a:t>can perform operations on entire arrays at once</a:t>
            </a:r>
            <a:endParaRPr/>
          </a:p>
          <a:p>
            <a:pPr indent="-342900" lvl="0" marL="457200" rtl="0" algn="l">
              <a:spcBef>
                <a:spcPts val="0"/>
              </a:spcBef>
              <a:spcAft>
                <a:spcPts val="0"/>
              </a:spcAft>
              <a:buSzPts val="1800"/>
              <a:buChar char="-"/>
            </a:pPr>
            <a:r>
              <a:rPr lang="en"/>
              <a:t>Comprehensive</a:t>
            </a:r>
            <a:r>
              <a:rPr lang="en"/>
              <a:t> mathematical functions</a:t>
            </a:r>
            <a:endParaRPr/>
          </a:p>
          <a:p>
            <a:pPr indent="-317500" lvl="1" marL="914400" rtl="0" algn="l">
              <a:spcBef>
                <a:spcPts val="0"/>
              </a:spcBef>
              <a:spcAft>
                <a:spcPts val="0"/>
              </a:spcAft>
              <a:buSzPts val="1400"/>
              <a:buChar char="-"/>
            </a:pPr>
            <a:r>
              <a:rPr lang="en"/>
              <a:t>Linear algebra</a:t>
            </a:r>
            <a:endParaRPr/>
          </a:p>
          <a:p>
            <a:pPr indent="-317500" lvl="1" marL="914400" rtl="0" algn="l">
              <a:spcBef>
                <a:spcPts val="0"/>
              </a:spcBef>
              <a:spcAft>
                <a:spcPts val="0"/>
              </a:spcAft>
              <a:buSzPts val="1400"/>
              <a:buChar char="-"/>
            </a:pPr>
            <a:r>
              <a:rPr lang="en"/>
              <a:t>Fourier transforms</a:t>
            </a:r>
            <a:endParaRPr/>
          </a:p>
          <a:p>
            <a:pPr indent="-317500" lvl="1" marL="914400" rtl="0" algn="l">
              <a:spcBef>
                <a:spcPts val="0"/>
              </a:spcBef>
              <a:spcAft>
                <a:spcPts val="0"/>
              </a:spcAft>
              <a:buSzPts val="1400"/>
              <a:buChar char="-"/>
            </a:pPr>
            <a:r>
              <a:rPr lang="en"/>
              <a:t>Random number generator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different types of inheritance in Python?</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 u="sng"/>
              <a:t>Single</a:t>
            </a:r>
            <a:r>
              <a:rPr lang="en"/>
              <a:t> - derives properties from single parent</a:t>
            </a:r>
            <a:endParaRPr/>
          </a:p>
          <a:p>
            <a:pPr indent="-342900" lvl="0" marL="457200" rtl="0" algn="l">
              <a:lnSpc>
                <a:spcPct val="150000"/>
              </a:lnSpc>
              <a:spcBef>
                <a:spcPts val="0"/>
              </a:spcBef>
              <a:spcAft>
                <a:spcPts val="0"/>
              </a:spcAft>
              <a:buSzPts val="1800"/>
              <a:buChar char="●"/>
            </a:pPr>
            <a:r>
              <a:rPr b="1" lang="en" u="sng"/>
              <a:t>Multiple</a:t>
            </a:r>
            <a:r>
              <a:rPr lang="en"/>
              <a:t> - can be derived from more than one base class</a:t>
            </a:r>
            <a:endParaRPr/>
          </a:p>
          <a:p>
            <a:pPr indent="-342900" lvl="0" marL="457200" rtl="0" algn="l">
              <a:lnSpc>
                <a:spcPct val="150000"/>
              </a:lnSpc>
              <a:spcBef>
                <a:spcPts val="0"/>
              </a:spcBef>
              <a:spcAft>
                <a:spcPts val="0"/>
              </a:spcAft>
              <a:buSzPts val="1800"/>
              <a:buChar char="●"/>
            </a:pPr>
            <a:r>
              <a:rPr b="1" lang="en" u="sng"/>
              <a:t>Multi-Level</a:t>
            </a:r>
            <a:r>
              <a:rPr lang="en"/>
              <a:t> - single inheritance with another single inheritance (i.e. child inherits father and grandfather)</a:t>
            </a:r>
            <a:endParaRPr/>
          </a:p>
          <a:p>
            <a:pPr indent="-342900" lvl="0" marL="457200" rtl="0" algn="l">
              <a:lnSpc>
                <a:spcPct val="150000"/>
              </a:lnSpc>
              <a:spcBef>
                <a:spcPts val="0"/>
              </a:spcBef>
              <a:spcAft>
                <a:spcPts val="0"/>
              </a:spcAft>
              <a:buSzPts val="1800"/>
              <a:buChar char="●"/>
            </a:pPr>
            <a:r>
              <a:rPr b="1" lang="en" u="sng"/>
              <a:t>Hierarchical</a:t>
            </a:r>
            <a:r>
              <a:rPr lang="en"/>
              <a:t> - when more than one class is created from a single base class</a:t>
            </a:r>
            <a:endParaRPr/>
          </a:p>
          <a:p>
            <a:pPr indent="-342900" lvl="0" marL="457200" rtl="0" algn="l">
              <a:lnSpc>
                <a:spcPct val="150000"/>
              </a:lnSpc>
              <a:spcBef>
                <a:spcPts val="0"/>
              </a:spcBef>
              <a:spcAft>
                <a:spcPts val="0"/>
              </a:spcAft>
              <a:buSzPts val="1800"/>
              <a:buChar char="●"/>
            </a:pPr>
            <a:r>
              <a:rPr b="1" lang="en" u="sng"/>
              <a:t>Hybrid</a:t>
            </a:r>
            <a:r>
              <a:rPr lang="en"/>
              <a:t> - multiple forms of inheritance at once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you implement a linked-list in Python?</a:t>
            </a:r>
            <a:endParaRPr/>
          </a:p>
        </p:txBody>
      </p:sp>
      <p:sp>
        <p:nvSpPr>
          <p:cNvPr id="221" name="Google Shape;22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classes, for example:</a:t>
            </a:r>
            <a:endParaRPr/>
          </a:p>
          <a:p>
            <a:pPr indent="-342900" lvl="0" marL="457200" rtl="0" algn="l">
              <a:spcBef>
                <a:spcPts val="1200"/>
              </a:spcBef>
              <a:spcAft>
                <a:spcPts val="0"/>
              </a:spcAft>
              <a:buSzPts val="1800"/>
              <a:buChar char="-"/>
            </a:pPr>
            <a:r>
              <a:rPr lang="en"/>
              <a:t>A class for the LinkedList itself</a:t>
            </a:r>
            <a:endParaRPr/>
          </a:p>
          <a:p>
            <a:pPr indent="-317500" lvl="1" marL="914400" rtl="0" algn="l">
              <a:spcBef>
                <a:spcPts val="0"/>
              </a:spcBef>
              <a:spcAft>
                <a:spcPts val="0"/>
              </a:spcAft>
              <a:buSzPts val="1400"/>
              <a:buChar char="-"/>
            </a:pPr>
            <a:r>
              <a:rPr lang="en"/>
              <a:t>Contains init &amp; head (Node) attribute</a:t>
            </a:r>
            <a:endParaRPr/>
          </a:p>
          <a:p>
            <a:pPr indent="-317500" lvl="1" marL="914400" rtl="0" algn="l">
              <a:spcBef>
                <a:spcPts val="0"/>
              </a:spcBef>
              <a:spcAft>
                <a:spcPts val="0"/>
              </a:spcAft>
              <a:buSzPts val="1400"/>
              <a:buChar char="-"/>
            </a:pPr>
            <a:r>
              <a:rPr lang="en"/>
              <a:t>Functions to add Node</a:t>
            </a:r>
            <a:endParaRPr/>
          </a:p>
          <a:p>
            <a:pPr indent="-342900" lvl="0" marL="457200" rtl="0" algn="l">
              <a:spcBef>
                <a:spcPts val="0"/>
              </a:spcBef>
              <a:spcAft>
                <a:spcPts val="0"/>
              </a:spcAft>
              <a:buSzPts val="1800"/>
              <a:buChar char="-"/>
            </a:pPr>
            <a:r>
              <a:rPr lang="en"/>
              <a:t>A class for a Node in the LinkedList </a:t>
            </a:r>
            <a:endParaRPr/>
          </a:p>
          <a:p>
            <a:pPr indent="-317500" lvl="1" marL="914400" rtl="0" algn="l">
              <a:spcBef>
                <a:spcPts val="0"/>
              </a:spcBef>
              <a:spcAft>
                <a:spcPts val="0"/>
              </a:spcAft>
              <a:buSzPts val="1400"/>
              <a:buChar char="-"/>
            </a:pPr>
            <a:r>
              <a:rPr lang="en"/>
              <a:t>Contains init, and data (value) &amp; next (Node) attributes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b/w a deep &amp; shallow copy in Python?</a:t>
            </a:r>
            <a:endParaRPr/>
          </a:p>
        </p:txBody>
      </p:sp>
      <p:sp>
        <p:nvSpPr>
          <p:cNvPr id="227" name="Google Shape;22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t>
            </a:r>
            <a:r>
              <a:rPr b="1" lang="en" u="sng"/>
              <a:t>shallow</a:t>
            </a:r>
            <a:r>
              <a:rPr lang="en"/>
              <a:t>, a copy is made (not stored) and </a:t>
            </a:r>
            <a:r>
              <a:rPr lang="en"/>
              <a:t>only</a:t>
            </a:r>
            <a:r>
              <a:rPr lang="en"/>
              <a:t> the reference address is copied, and only the original is stored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t>
            </a:r>
            <a:r>
              <a:rPr b="1" lang="en" u="sng"/>
              <a:t>deep</a:t>
            </a:r>
            <a:r>
              <a:rPr lang="en"/>
              <a:t>, both the copy and the original are stored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l">
              <a:lnSpc>
                <a:spcPct val="106999"/>
              </a:lnSpc>
              <a:spcBef>
                <a:spcPts val="0"/>
              </a:spcBef>
              <a:spcAft>
                <a:spcPts val="0"/>
              </a:spcAft>
              <a:buSzPts val="990"/>
              <a:buNone/>
            </a:pPr>
            <a:r>
              <a:rPr lang="en" sz="1490">
                <a:highlight>
                  <a:schemeClr val="lt1"/>
                </a:highlight>
              </a:rPr>
              <a:t>Can you explain your understanding of DevOps and how it differs from traditional software development methodologies?</a:t>
            </a:r>
            <a:endParaRPr sz="1490">
              <a:highlight>
                <a:schemeClr val="lt1"/>
              </a:highlight>
            </a:endParaRPr>
          </a:p>
          <a:p>
            <a:pPr indent="0" lvl="0" marL="0" rtl="0" algn="l">
              <a:spcBef>
                <a:spcPts val="800"/>
              </a:spcBef>
              <a:spcAft>
                <a:spcPts val="0"/>
              </a:spcAft>
              <a:buSzPts val="990"/>
              <a:buNone/>
            </a:pPr>
            <a:r>
              <a:t/>
            </a:r>
            <a:endParaRPr sz="3200">
              <a:highlight>
                <a:schemeClr val="lt1"/>
              </a:highligh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DevOps</a:t>
            </a:r>
            <a:endParaRPr/>
          </a:p>
          <a:p>
            <a:pPr indent="-342900" lvl="0" marL="457200" rtl="0" algn="l">
              <a:spcBef>
                <a:spcPts val="1200"/>
              </a:spcBef>
              <a:spcAft>
                <a:spcPts val="0"/>
              </a:spcAft>
              <a:buSzPts val="1800"/>
              <a:buChar char="-"/>
            </a:pPr>
            <a:r>
              <a:rPr lang="en"/>
              <a:t>software development approach</a:t>
            </a:r>
            <a:endParaRPr/>
          </a:p>
          <a:p>
            <a:pPr indent="-342900" lvl="0" marL="457200" rtl="0" algn="l">
              <a:spcBef>
                <a:spcPts val="0"/>
              </a:spcBef>
              <a:spcAft>
                <a:spcPts val="0"/>
              </a:spcAft>
              <a:buSzPts val="1800"/>
              <a:buChar char="-"/>
            </a:pPr>
            <a:r>
              <a:rPr lang="en"/>
              <a:t>emphasizes collaboration and communication b/w development &amp; operations</a:t>
            </a:r>
            <a:endParaRPr/>
          </a:p>
          <a:p>
            <a:pPr indent="-342900" lvl="0" marL="457200" rtl="0" algn="l">
              <a:spcBef>
                <a:spcPts val="0"/>
              </a:spcBef>
              <a:spcAft>
                <a:spcPts val="0"/>
              </a:spcAft>
              <a:buSzPts val="1800"/>
              <a:buChar char="-"/>
            </a:pPr>
            <a:r>
              <a:rPr lang="en"/>
              <a:t>automate many processes involved b/w the two</a:t>
            </a:r>
            <a:endParaRPr/>
          </a:p>
          <a:p>
            <a:pPr indent="0" lvl="0" marL="0" rtl="0" algn="l">
              <a:spcBef>
                <a:spcPts val="1200"/>
              </a:spcBef>
              <a:spcAft>
                <a:spcPts val="0"/>
              </a:spcAft>
              <a:buNone/>
            </a:pPr>
            <a:r>
              <a:rPr lang="en"/>
              <a:t>DevOps differs from traditional software development methodologies</a:t>
            </a:r>
            <a:endParaRPr/>
          </a:p>
          <a:p>
            <a:pPr indent="-342900" lvl="0" marL="457200" rtl="0" algn="l">
              <a:spcBef>
                <a:spcPts val="1200"/>
              </a:spcBef>
              <a:spcAft>
                <a:spcPts val="0"/>
              </a:spcAft>
              <a:buSzPts val="1800"/>
              <a:buChar char="-"/>
            </a:pPr>
            <a:r>
              <a:rPr lang="en"/>
              <a:t>Development &amp; operations teams working more closely</a:t>
            </a:r>
            <a:endParaRPr/>
          </a:p>
          <a:p>
            <a:pPr indent="-342900" lvl="0" marL="457200" rtl="0" algn="l">
              <a:spcBef>
                <a:spcPts val="0"/>
              </a:spcBef>
              <a:spcAft>
                <a:spcPts val="0"/>
              </a:spcAft>
              <a:buSzPts val="1800"/>
              <a:buChar char="-"/>
            </a:pPr>
            <a:r>
              <a:rPr lang="en"/>
              <a:t>relying</a:t>
            </a:r>
            <a:r>
              <a:rPr lang="en"/>
              <a:t> heavily on automation,</a:t>
            </a:r>
            <a:endParaRPr/>
          </a:p>
          <a:p>
            <a:pPr indent="-342900" lvl="0" marL="457200" rtl="0" algn="l">
              <a:spcBef>
                <a:spcPts val="0"/>
              </a:spcBef>
              <a:spcAft>
                <a:spcPts val="0"/>
              </a:spcAft>
              <a:buSzPts val="1800"/>
              <a:buChar char="-"/>
            </a:pPr>
            <a:r>
              <a:rPr lang="en"/>
              <a:t>more reliant on automation &amp; prioritizing CI/CD.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benefits of using a </a:t>
            </a:r>
            <a:r>
              <a:rPr lang="en"/>
              <a:t>virtual</a:t>
            </a:r>
            <a:r>
              <a:rPr lang="en"/>
              <a:t> environment in Python?</a:t>
            </a:r>
            <a:endParaRPr/>
          </a:p>
        </p:txBody>
      </p:sp>
      <p:sp>
        <p:nvSpPr>
          <p:cNvPr id="233" name="Google Shape;23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Isolation</a:t>
            </a:r>
            <a:endParaRPr/>
          </a:p>
          <a:p>
            <a:pPr indent="-317500" lvl="1" marL="914400" rtl="0" algn="l">
              <a:spcBef>
                <a:spcPts val="0"/>
              </a:spcBef>
              <a:spcAft>
                <a:spcPts val="0"/>
              </a:spcAft>
              <a:buSzPts val="1400"/>
              <a:buChar char="-"/>
            </a:pPr>
            <a:r>
              <a:rPr lang="en"/>
              <a:t>Isolate environment from other installments &amp; projects on system</a:t>
            </a:r>
            <a:endParaRPr/>
          </a:p>
          <a:p>
            <a:pPr indent="-342900" lvl="0" marL="457200" rtl="0" algn="l">
              <a:spcBef>
                <a:spcPts val="0"/>
              </a:spcBef>
              <a:spcAft>
                <a:spcPts val="0"/>
              </a:spcAft>
              <a:buSzPts val="1800"/>
              <a:buChar char="-"/>
            </a:pPr>
            <a:r>
              <a:rPr lang="en"/>
              <a:t>Dependency management</a:t>
            </a:r>
            <a:endParaRPr/>
          </a:p>
          <a:p>
            <a:pPr indent="-317500" lvl="1" marL="914400" rtl="0" algn="l">
              <a:spcBef>
                <a:spcPts val="0"/>
              </a:spcBef>
              <a:spcAft>
                <a:spcPts val="0"/>
              </a:spcAft>
              <a:buSzPts val="1400"/>
              <a:buChar char="-"/>
            </a:pPr>
            <a:r>
              <a:rPr lang="en"/>
              <a:t>Can install packages </a:t>
            </a:r>
            <a:r>
              <a:rPr lang="en"/>
              <a:t>specific</a:t>
            </a:r>
            <a:r>
              <a:rPr lang="en"/>
              <a:t> to project</a:t>
            </a:r>
            <a:endParaRPr/>
          </a:p>
          <a:p>
            <a:pPr indent="-342900" lvl="0" marL="457200" rtl="0" algn="l">
              <a:spcBef>
                <a:spcPts val="0"/>
              </a:spcBef>
              <a:spcAft>
                <a:spcPts val="0"/>
              </a:spcAft>
              <a:buSzPts val="1800"/>
              <a:buChar char="-"/>
            </a:pPr>
            <a:r>
              <a:rPr lang="en"/>
              <a:t>Reproducibility</a:t>
            </a:r>
            <a:endParaRPr/>
          </a:p>
          <a:p>
            <a:pPr indent="-317500" lvl="1" marL="914400" rtl="0" algn="l">
              <a:spcBef>
                <a:spcPts val="0"/>
              </a:spcBef>
              <a:spcAft>
                <a:spcPts val="0"/>
              </a:spcAft>
              <a:buSzPts val="1400"/>
              <a:buChar char="-"/>
            </a:pPr>
            <a:r>
              <a:rPr lang="en"/>
              <a:t>Others can reproduce same environment w/ same packages &amp; dependencies</a:t>
            </a:r>
            <a:endParaRPr/>
          </a:p>
          <a:p>
            <a:pPr indent="-342900" lvl="0" marL="457200" rtl="0" algn="l">
              <a:spcBef>
                <a:spcPts val="0"/>
              </a:spcBef>
              <a:spcAft>
                <a:spcPts val="0"/>
              </a:spcAft>
              <a:buSzPts val="1800"/>
              <a:buChar char="-"/>
            </a:pPr>
            <a:r>
              <a:rPr lang="en"/>
              <a:t>Ease of deployment</a:t>
            </a:r>
            <a:endParaRPr/>
          </a:p>
          <a:p>
            <a:pPr indent="-317500" lvl="1" marL="914400" rtl="0" algn="l">
              <a:spcBef>
                <a:spcPts val="0"/>
              </a:spcBef>
              <a:spcAft>
                <a:spcPts val="0"/>
              </a:spcAft>
              <a:buSzPts val="1400"/>
              <a:buChar char="-"/>
            </a:pPr>
            <a:r>
              <a:rPr lang="en"/>
              <a:t>Can create virtual environment on deployment server to easily transition project</a:t>
            </a:r>
            <a:endParaRPr/>
          </a:p>
          <a:p>
            <a:pPr indent="-342900" lvl="0" marL="457200" rtl="0" algn="l">
              <a:spcBef>
                <a:spcPts val="0"/>
              </a:spcBef>
              <a:spcAft>
                <a:spcPts val="0"/>
              </a:spcAft>
              <a:buSzPts val="1800"/>
              <a:buChar char="-"/>
            </a:pPr>
            <a:r>
              <a:rPr lang="en"/>
              <a:t>Security</a:t>
            </a:r>
            <a:endParaRPr/>
          </a:p>
          <a:p>
            <a:pPr indent="-317500" lvl="1" marL="914400" rtl="0" algn="l">
              <a:spcBef>
                <a:spcPts val="0"/>
              </a:spcBef>
              <a:spcAft>
                <a:spcPts val="0"/>
              </a:spcAft>
              <a:buSzPts val="1400"/>
              <a:buChar char="-"/>
            </a:pPr>
            <a:r>
              <a:rPr lang="en"/>
              <a:t>Reduce risk of security </a:t>
            </a:r>
            <a:r>
              <a:rPr lang="en"/>
              <a:t>vulnerabilities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difference between *args and **kwargs</a:t>
            </a:r>
            <a:endParaRPr/>
          </a:p>
        </p:txBody>
      </p:sp>
      <p:sp>
        <p:nvSpPr>
          <p:cNvPr id="239" name="Google Shape;23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*args</a:t>
            </a:r>
            <a:r>
              <a:rPr lang="en"/>
              <a:t> is a non-keyword associated </a:t>
            </a:r>
            <a:r>
              <a:rPr lang="en"/>
              <a:t>arbitrary</a:t>
            </a:r>
            <a:r>
              <a:rPr lang="en"/>
              <a:t> list or arguments</a:t>
            </a:r>
            <a:endParaRPr/>
          </a:p>
          <a:p>
            <a:pPr indent="-342900" lvl="0" marL="457200" rtl="0" algn="l">
              <a:spcBef>
                <a:spcPts val="1200"/>
              </a:spcBef>
              <a:spcAft>
                <a:spcPts val="0"/>
              </a:spcAft>
              <a:buSzPts val="1800"/>
              <a:buChar char="-"/>
            </a:pPr>
            <a:r>
              <a:rPr lang="en"/>
              <a:t>i</a:t>
            </a:r>
            <a:r>
              <a:rPr lang="en"/>
              <a:t>.e. [1, ‘Python’, 3, 123.456]</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**kwargs</a:t>
            </a:r>
            <a:r>
              <a:rPr lang="en"/>
              <a:t> is keyword-associated </a:t>
            </a:r>
            <a:r>
              <a:rPr lang="en"/>
              <a:t>arbitrary</a:t>
            </a:r>
            <a:r>
              <a:rPr lang="en"/>
              <a:t> dictionary of arguments, where arguments are associated with a keyword </a:t>
            </a:r>
            <a:endParaRPr/>
          </a:p>
          <a:p>
            <a:pPr indent="-342900" lvl="0" marL="457200" rtl="0" algn="l">
              <a:spcBef>
                <a:spcPts val="1200"/>
              </a:spcBef>
              <a:spcAft>
                <a:spcPts val="0"/>
              </a:spcAft>
              <a:buSzPts val="1800"/>
              <a:buChar char="-"/>
            </a:pPr>
            <a:r>
              <a:rPr lang="en"/>
              <a:t>i</a:t>
            </a:r>
            <a:r>
              <a:rPr lang="en"/>
              <a:t>.e. { ‘nums’: [1,2,3], ‘fruit’: [‘pear’, ‘apple’, ‘banana’]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check if a string is a palindrome in Python?</a:t>
            </a:r>
            <a:endParaRPr/>
          </a:p>
        </p:txBody>
      </p:sp>
      <p:sp>
        <p:nvSpPr>
          <p:cNvPr id="245" name="Google Shape;24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Without spaces, if the string is the same as the reverse string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Python Scripts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Factorial of a Number</a:t>
            </a:r>
            <a:endParaRPr/>
          </a:p>
        </p:txBody>
      </p:sp>
      <p:pic>
        <p:nvPicPr>
          <p:cNvPr id="256" name="Google Shape;256;p46"/>
          <p:cNvPicPr preferRelativeResize="0"/>
          <p:nvPr/>
        </p:nvPicPr>
        <p:blipFill>
          <a:blip r:embed="rId3">
            <a:alphaModFix/>
          </a:blip>
          <a:stretch>
            <a:fillRect/>
          </a:stretch>
        </p:blipFill>
        <p:spPr>
          <a:xfrm>
            <a:off x="383513" y="1363750"/>
            <a:ext cx="8376975" cy="2714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Check if Prime</a:t>
            </a:r>
            <a:endParaRPr/>
          </a:p>
        </p:txBody>
      </p:sp>
      <p:pic>
        <p:nvPicPr>
          <p:cNvPr id="262" name="Google Shape;262;p47"/>
          <p:cNvPicPr preferRelativeResize="0"/>
          <p:nvPr/>
        </p:nvPicPr>
        <p:blipFill>
          <a:blip r:embed="rId3">
            <a:alphaModFix/>
          </a:blip>
          <a:stretch>
            <a:fillRect/>
          </a:stretch>
        </p:blipFill>
        <p:spPr>
          <a:xfrm>
            <a:off x="1549300" y="1096125"/>
            <a:ext cx="6322425" cy="350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String is Palindrome</a:t>
            </a:r>
            <a:endParaRPr/>
          </a:p>
        </p:txBody>
      </p:sp>
      <p:pic>
        <p:nvPicPr>
          <p:cNvPr id="268" name="Google Shape;268;p48"/>
          <p:cNvPicPr preferRelativeResize="0"/>
          <p:nvPr/>
        </p:nvPicPr>
        <p:blipFill>
          <a:blip r:embed="rId3">
            <a:alphaModFix/>
          </a:blip>
          <a:stretch>
            <a:fillRect/>
          </a:stretch>
        </p:blipFill>
        <p:spPr>
          <a:xfrm>
            <a:off x="928075" y="1373275"/>
            <a:ext cx="7605300" cy="3036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Two Strings Are Anagrams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String - Reverse String</a:t>
            </a:r>
            <a:endParaRPr/>
          </a:p>
        </p:txBody>
      </p:sp>
      <p:pic>
        <p:nvPicPr>
          <p:cNvPr id="279" name="Google Shape;279;p50"/>
          <p:cNvPicPr preferRelativeResize="0"/>
          <p:nvPr/>
        </p:nvPicPr>
        <p:blipFill>
          <a:blip r:embed="rId3">
            <a:alphaModFix/>
          </a:blip>
          <a:stretch>
            <a:fillRect/>
          </a:stretch>
        </p:blipFill>
        <p:spPr>
          <a:xfrm>
            <a:off x="613300" y="2135300"/>
            <a:ext cx="7346900" cy="872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Functions - Sort List</a:t>
            </a:r>
            <a:endParaRPr/>
          </a:p>
        </p:txBody>
      </p:sp>
      <p:pic>
        <p:nvPicPr>
          <p:cNvPr id="285" name="Google Shape;285;p51"/>
          <p:cNvPicPr preferRelativeResize="0"/>
          <p:nvPr/>
        </p:nvPicPr>
        <p:blipFill>
          <a:blip r:embed="rId3">
            <a:alphaModFix/>
          </a:blip>
          <a:stretch>
            <a:fillRect/>
          </a:stretch>
        </p:blipFill>
        <p:spPr>
          <a:xfrm>
            <a:off x="277713" y="1519750"/>
            <a:ext cx="8588575" cy="2009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t>How do you use tools such as Git, Jenkins, and Ansible to automate the software development and deployment process?</a:t>
            </a:r>
            <a:endParaRPr sz="1600"/>
          </a:p>
        </p:txBody>
      </p:sp>
      <p:graphicFrame>
        <p:nvGraphicFramePr>
          <p:cNvPr id="77" name="Google Shape;77;p16"/>
          <p:cNvGraphicFramePr/>
          <p:nvPr/>
        </p:nvGraphicFramePr>
        <p:xfrm>
          <a:off x="700950" y="1898575"/>
          <a:ext cx="3000000" cy="3000000"/>
        </p:xfrm>
        <a:graphic>
          <a:graphicData uri="http://schemas.openxmlformats.org/drawingml/2006/table">
            <a:tbl>
              <a:tblPr>
                <a:noFill/>
                <a:tableStyleId>{BAE21BB9-AB5C-4E9D-91C3-BE494AD985D5}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Git</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Jenkins</a:t>
                      </a:r>
                      <a:endParaRPr/>
                    </a:p>
                  </a:txBody>
                  <a:tcPr marT="91425" marB="91425" marR="91425" marL="91425">
                    <a:solidFill>
                      <a:schemeClr val="accent2"/>
                    </a:solidFill>
                  </a:tcPr>
                </a:tc>
                <a:tc>
                  <a:txBody>
                    <a:bodyPr/>
                    <a:lstStyle/>
                    <a:p>
                      <a:pPr indent="0" lvl="0" marL="0" rtl="0" algn="ctr">
                        <a:spcBef>
                          <a:spcPts val="0"/>
                        </a:spcBef>
                        <a:spcAft>
                          <a:spcPts val="0"/>
                        </a:spcAft>
                        <a:buNone/>
                      </a:pPr>
                      <a:r>
                        <a:rPr lang="en"/>
                        <a:t>Ansible</a:t>
                      </a:r>
                      <a:endParaRPr/>
                    </a:p>
                  </a:txBody>
                  <a:tcPr marT="91425" marB="91425" marR="91425" marL="91425">
                    <a:solidFill>
                      <a:schemeClr val="accent2"/>
                    </a:solidFill>
                  </a:tcPr>
                </a:tc>
              </a:tr>
              <a:tr h="381000">
                <a:tc>
                  <a:txBody>
                    <a:bodyPr/>
                    <a:lstStyle/>
                    <a:p>
                      <a:pPr indent="0" lvl="0" marL="0" rtl="0" algn="ctr">
                        <a:spcBef>
                          <a:spcPts val="0"/>
                        </a:spcBef>
                        <a:spcAft>
                          <a:spcPts val="0"/>
                        </a:spcAft>
                        <a:buNone/>
                      </a:pPr>
                      <a:r>
                        <a:rPr lang="en"/>
                        <a:t>Description</a:t>
                      </a:r>
                      <a:endParaRPr/>
                    </a:p>
                  </a:txBody>
                  <a:tcPr marT="91425" marB="91425" marR="91425" marL="91425" anchor="ctr">
                    <a:solidFill>
                      <a:schemeClr val="accent2"/>
                    </a:solidFill>
                  </a:tcPr>
                </a:tc>
                <a:tc>
                  <a:txBody>
                    <a:bodyPr/>
                    <a:lstStyle/>
                    <a:p>
                      <a:pPr indent="0" lvl="0" marL="0" rtl="0" algn="l">
                        <a:spcBef>
                          <a:spcPts val="0"/>
                        </a:spcBef>
                        <a:spcAft>
                          <a:spcPts val="0"/>
                        </a:spcAft>
                        <a:buNone/>
                      </a:pPr>
                      <a:r>
                        <a:rPr lang="en"/>
                        <a:t>Distributed version control system</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Open-source automation server</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Automated deployment</a:t>
                      </a:r>
                      <a:endParaRPr/>
                    </a:p>
                  </a:txBody>
                  <a:tcPr marT="91425" marB="91425" marR="91425" marL="91425">
                    <a:solidFill>
                      <a:schemeClr val="accent3"/>
                    </a:solidFill>
                  </a:tcPr>
                </a:tc>
              </a:tr>
              <a:tr h="381000">
                <a:tc>
                  <a:txBody>
                    <a:bodyPr/>
                    <a:lstStyle/>
                    <a:p>
                      <a:pPr indent="0" lvl="0" marL="0" rtl="0" algn="ctr">
                        <a:spcBef>
                          <a:spcPts val="0"/>
                        </a:spcBef>
                        <a:spcAft>
                          <a:spcPts val="0"/>
                        </a:spcAft>
                        <a:buNone/>
                      </a:pPr>
                      <a:r>
                        <a:rPr lang="en"/>
                        <a:t>How?</a:t>
                      </a:r>
                      <a:endParaRPr/>
                    </a:p>
                  </a:txBody>
                  <a:tcPr marT="91425" marB="91425" marR="91425" marL="91425" anchor="ctr">
                    <a:solidFill>
                      <a:schemeClr val="accent2"/>
                    </a:solidFill>
                  </a:tcPr>
                </a:tc>
                <a:tc>
                  <a:txBody>
                    <a:bodyPr/>
                    <a:lstStyle/>
                    <a:p>
                      <a:pPr indent="0" lvl="0" marL="0" rtl="0" algn="l">
                        <a:spcBef>
                          <a:spcPts val="0"/>
                        </a:spcBef>
                        <a:spcAft>
                          <a:spcPts val="0"/>
                        </a:spcAft>
                        <a:buNone/>
                      </a:pPr>
                      <a:r>
                        <a:rPr lang="en"/>
                        <a:t>Version control &amp; collaboration</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Changes are pushed to Git repo</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Deployment of new app versions</a:t>
                      </a:r>
                      <a:endParaRPr/>
                    </a:p>
                  </a:txBody>
                  <a:tcPr marT="91425" marB="91425" marR="91425" marL="91425">
                    <a:solidFill>
                      <a:schemeClr val="accent3"/>
                    </a:solidFill>
                  </a:tcPr>
                </a:tc>
              </a:tr>
              <a:tr h="381000">
                <a:tc>
                  <a:txBody>
                    <a:bodyPr/>
                    <a:lstStyle/>
                    <a:p>
                      <a:pPr indent="0" lvl="0" marL="0" rtl="0" algn="ctr">
                        <a:spcBef>
                          <a:spcPts val="0"/>
                        </a:spcBef>
                        <a:spcAft>
                          <a:spcPts val="0"/>
                        </a:spcAft>
                        <a:buNone/>
                      </a:pPr>
                      <a:r>
                        <a:rPr lang="en"/>
                        <a:t>What?</a:t>
                      </a:r>
                      <a:endParaRPr/>
                    </a:p>
                  </a:txBody>
                  <a:tcPr marT="91425" marB="91425" marR="91425" marL="91425" anchor="ctr">
                    <a:solidFill>
                      <a:schemeClr val="accent2"/>
                    </a:solidFill>
                  </a:tcPr>
                </a:tc>
                <a:tc>
                  <a:txBody>
                    <a:bodyPr/>
                    <a:lstStyle/>
                    <a:p>
                      <a:pPr indent="0" lvl="0" marL="0" rtl="0" algn="l">
                        <a:spcBef>
                          <a:spcPts val="0"/>
                        </a:spcBef>
                        <a:spcAft>
                          <a:spcPts val="0"/>
                        </a:spcAft>
                        <a:buNone/>
                      </a:pPr>
                      <a:r>
                        <a:rPr lang="en"/>
                        <a:t>Source code</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Building, testing, &amp; deployment</a:t>
                      </a:r>
                      <a:endParaRPr/>
                    </a:p>
                  </a:txBody>
                  <a:tcPr marT="91425" marB="91425" marR="91425" marL="91425">
                    <a:solidFill>
                      <a:schemeClr val="accent3"/>
                    </a:solidFill>
                  </a:tcPr>
                </a:tc>
                <a:tc>
                  <a:txBody>
                    <a:bodyPr/>
                    <a:lstStyle/>
                    <a:p>
                      <a:pPr indent="0" lvl="0" marL="0" rtl="0" algn="l">
                        <a:spcBef>
                          <a:spcPts val="0"/>
                        </a:spcBef>
                        <a:spcAft>
                          <a:spcPts val="0"/>
                        </a:spcAft>
                        <a:buNone/>
                      </a:pPr>
                      <a:r>
                        <a:rPr lang="en"/>
                        <a:t>Provisioning, config, &amp; deployment</a:t>
                      </a:r>
                      <a:endParaRPr/>
                    </a:p>
                  </a:txBody>
                  <a:tcPr marT="91425" marB="91425" marR="91425" marL="91425">
                    <a:solidFill>
                      <a:schemeClr val="accent3"/>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Common Element b/w Lists</a:t>
            </a:r>
            <a:endParaRPr/>
          </a:p>
        </p:txBody>
      </p:sp>
      <p:pic>
        <p:nvPicPr>
          <p:cNvPr id="291" name="Google Shape;291;p52"/>
          <p:cNvPicPr preferRelativeResize="0"/>
          <p:nvPr/>
        </p:nvPicPr>
        <p:blipFill>
          <a:blip r:embed="rId3">
            <a:alphaModFix/>
          </a:blip>
          <a:stretch>
            <a:fillRect/>
          </a:stretch>
        </p:blipFill>
        <p:spPr>
          <a:xfrm>
            <a:off x="1283275" y="1473225"/>
            <a:ext cx="6577450" cy="27565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Functions - Max &amp; Min in List</a:t>
            </a:r>
            <a:endParaRPr/>
          </a:p>
        </p:txBody>
      </p:sp>
      <p:pic>
        <p:nvPicPr>
          <p:cNvPr id="297" name="Google Shape;297;p53"/>
          <p:cNvPicPr preferRelativeResize="0"/>
          <p:nvPr/>
        </p:nvPicPr>
        <p:blipFill>
          <a:blip r:embed="rId3">
            <a:alphaModFix/>
          </a:blip>
          <a:stretch>
            <a:fillRect/>
          </a:stretch>
        </p:blipFill>
        <p:spPr>
          <a:xfrm>
            <a:off x="184400" y="1939638"/>
            <a:ext cx="8775200" cy="12642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Remove Duplicates From List</a:t>
            </a:r>
            <a:endParaRPr/>
          </a:p>
        </p:txBody>
      </p:sp>
      <p:pic>
        <p:nvPicPr>
          <p:cNvPr id="303" name="Google Shape;303;p54"/>
          <p:cNvPicPr preferRelativeResize="0"/>
          <p:nvPr/>
        </p:nvPicPr>
        <p:blipFill>
          <a:blip r:embed="rId3">
            <a:alphaModFix/>
          </a:blip>
          <a:stretch>
            <a:fillRect/>
          </a:stretch>
        </p:blipFill>
        <p:spPr>
          <a:xfrm>
            <a:off x="232050" y="1848425"/>
            <a:ext cx="8679900" cy="1446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Second Largest Num In List</a:t>
            </a:r>
            <a:endParaRPr/>
          </a:p>
        </p:txBody>
      </p:sp>
      <p:pic>
        <p:nvPicPr>
          <p:cNvPr id="309" name="Google Shape;309;p55"/>
          <p:cNvPicPr preferRelativeResize="0"/>
          <p:nvPr/>
        </p:nvPicPr>
        <p:blipFill>
          <a:blip r:embed="rId3">
            <a:alphaModFix/>
          </a:blip>
          <a:stretch>
            <a:fillRect/>
          </a:stretch>
        </p:blipFill>
        <p:spPr>
          <a:xfrm>
            <a:off x="1359038" y="1443150"/>
            <a:ext cx="6425925" cy="294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Average Num Of Number List</a:t>
            </a:r>
            <a:endParaRPr/>
          </a:p>
        </p:txBody>
      </p:sp>
      <p:pic>
        <p:nvPicPr>
          <p:cNvPr id="315" name="Google Shape;315;p56"/>
          <p:cNvPicPr preferRelativeResize="0"/>
          <p:nvPr/>
        </p:nvPicPr>
        <p:blipFill>
          <a:blip r:embed="rId3">
            <a:alphaModFix/>
          </a:blip>
          <a:stretch>
            <a:fillRect/>
          </a:stretch>
        </p:blipFill>
        <p:spPr>
          <a:xfrm>
            <a:off x="1456275" y="1448875"/>
            <a:ext cx="5856475" cy="28989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String is Valid IP</a:t>
            </a:r>
            <a:endParaRPr/>
          </a:p>
        </p:txBody>
      </p:sp>
      <p:pic>
        <p:nvPicPr>
          <p:cNvPr id="321" name="Google Shape;321;p57"/>
          <p:cNvPicPr preferRelativeResize="0"/>
          <p:nvPr/>
        </p:nvPicPr>
        <p:blipFill>
          <a:blip r:embed="rId3">
            <a:alphaModFix/>
          </a:blip>
          <a:stretch>
            <a:fillRect/>
          </a:stretch>
        </p:blipFill>
        <p:spPr>
          <a:xfrm>
            <a:off x="423525" y="2042325"/>
            <a:ext cx="8296950" cy="1058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Generate All Permutations of List</a:t>
            </a:r>
            <a:endParaRPr/>
          </a:p>
        </p:txBody>
      </p:sp>
      <p:pic>
        <p:nvPicPr>
          <p:cNvPr id="327" name="Google Shape;327;p58"/>
          <p:cNvPicPr preferRelativeResize="0"/>
          <p:nvPr/>
        </p:nvPicPr>
        <p:blipFill>
          <a:blip r:embed="rId3">
            <a:alphaModFix/>
          </a:blip>
          <a:stretch>
            <a:fillRect/>
          </a:stretch>
        </p:blipFill>
        <p:spPr>
          <a:xfrm>
            <a:off x="871738" y="1486100"/>
            <a:ext cx="7400525" cy="2784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Given Year is Leap Year</a:t>
            </a:r>
            <a:endParaRPr/>
          </a:p>
        </p:txBody>
      </p:sp>
      <p:pic>
        <p:nvPicPr>
          <p:cNvPr id="333" name="Google Shape;333;p59"/>
          <p:cNvPicPr preferRelativeResize="0"/>
          <p:nvPr/>
        </p:nvPicPr>
        <p:blipFill>
          <a:blip r:embed="rId3">
            <a:alphaModFix/>
          </a:blip>
          <a:stretch>
            <a:fillRect/>
          </a:stretch>
        </p:blipFill>
        <p:spPr>
          <a:xfrm>
            <a:off x="2362200" y="1301775"/>
            <a:ext cx="4419600" cy="324252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Function - Most Frequent Element in List</a:t>
            </a:r>
            <a:endParaRPr/>
          </a:p>
        </p:txBody>
      </p:sp>
      <p:pic>
        <p:nvPicPr>
          <p:cNvPr id="339" name="Google Shape;339;p60"/>
          <p:cNvPicPr preferRelativeResize="0"/>
          <p:nvPr/>
        </p:nvPicPr>
        <p:blipFill>
          <a:blip r:embed="rId3">
            <a:alphaModFix/>
          </a:blip>
          <a:stretch>
            <a:fillRect/>
          </a:stretch>
        </p:blipFill>
        <p:spPr>
          <a:xfrm>
            <a:off x="108525" y="2044138"/>
            <a:ext cx="8852250" cy="105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00"/>
              <a:t>Can you walk me through a recent project you managed using DevOps practices and the challenges you faced?</a:t>
            </a:r>
            <a:endParaRPr sz="1600"/>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recent DevOps project, a team used Git for version control &amp; collaboration, Jenkins for CI/CD, and Ansible for infrastructure as code. </a:t>
            </a:r>
            <a:endParaRPr/>
          </a:p>
          <a:p>
            <a:pPr indent="0" lvl="0" marL="0" rtl="0" algn="l">
              <a:spcBef>
                <a:spcPts val="1200"/>
              </a:spcBef>
              <a:spcAft>
                <a:spcPts val="0"/>
              </a:spcAft>
              <a:buNone/>
            </a:pPr>
            <a:r>
              <a:rPr lang="en"/>
              <a:t>One challenge faced was ensuring the CI/CD pipeline was fast, reliable, and consistent. To overcome this, automated testing &amp; code quality checks at every stage of the pipeline can be implemented. Automatic rollback mechanism in case of failures, which helped minimize downtime and reduce risk of human error, can also be set up.</a:t>
            </a:r>
            <a:endParaRPr/>
          </a:p>
          <a:p>
            <a:pPr indent="0" lvl="0" marL="0" rtl="0" algn="l">
              <a:spcBef>
                <a:spcPts val="1200"/>
              </a:spcBef>
              <a:spcAft>
                <a:spcPts val="1200"/>
              </a:spcAft>
              <a:buNone/>
            </a:pPr>
            <a:r>
              <a:rPr lang="en"/>
              <a:t>Another challenge was ensuring the security of </a:t>
            </a:r>
            <a:r>
              <a:rPr lang="en"/>
              <a:t>infrastructure</a:t>
            </a:r>
            <a:r>
              <a:rPr lang="en"/>
              <a:t> and applications. To overcome this, security measures such as encryption, network security, and continuous monitoring &amp; logging of </a:t>
            </a:r>
            <a:r>
              <a:rPr lang="en"/>
              <a:t>infrastructure</a:t>
            </a:r>
            <a:r>
              <a:rPr lang="en"/>
              <a:t> and applications can be implemented.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How do you use containerization and orchestration technologies, such as Docker &amp; Kubernetes, to improve scalability and reliability?</a:t>
            </a:r>
            <a:endParaRPr sz="1600"/>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Docker &amp; Kubernetes improve scalability and reliability by:</a:t>
            </a:r>
            <a:endParaRPr/>
          </a:p>
          <a:p>
            <a:pPr indent="-342900" lvl="0" marL="457200" rtl="0" algn="l">
              <a:spcBef>
                <a:spcPts val="1200"/>
              </a:spcBef>
              <a:spcAft>
                <a:spcPts val="0"/>
              </a:spcAft>
              <a:buSzPts val="1800"/>
              <a:buAutoNum type="arabicPeriod"/>
            </a:pPr>
            <a:r>
              <a:rPr lang="en" u="sng"/>
              <a:t>Easy Deployment</a:t>
            </a:r>
            <a:r>
              <a:rPr lang="en"/>
              <a:t> - Containers can be easily deployed on any system, making it easy to scale application horizontally by adding more containers.</a:t>
            </a:r>
            <a:endParaRPr/>
          </a:p>
          <a:p>
            <a:pPr indent="-342900" lvl="0" marL="457200" rtl="0" algn="l">
              <a:spcBef>
                <a:spcPts val="0"/>
              </a:spcBef>
              <a:spcAft>
                <a:spcPts val="0"/>
              </a:spcAft>
              <a:buSzPts val="1800"/>
              <a:buAutoNum type="arabicPeriod"/>
            </a:pPr>
            <a:r>
              <a:rPr lang="en" u="sng"/>
              <a:t>Improved Resource Utilization</a:t>
            </a:r>
            <a:r>
              <a:rPr lang="en"/>
              <a:t> - Containers share the host system’s resources, allowing multiple containers to run on a single host.</a:t>
            </a:r>
            <a:endParaRPr/>
          </a:p>
          <a:p>
            <a:pPr indent="-342900" lvl="0" marL="457200" rtl="0" algn="l">
              <a:spcBef>
                <a:spcPts val="0"/>
              </a:spcBef>
              <a:spcAft>
                <a:spcPts val="0"/>
              </a:spcAft>
              <a:buSzPts val="1800"/>
              <a:buAutoNum type="arabicPeriod"/>
            </a:pPr>
            <a:r>
              <a:rPr lang="en" u="sng"/>
              <a:t>High Availability</a:t>
            </a:r>
            <a:r>
              <a:rPr lang="en"/>
              <a:t> - Kubernetes provides automatic failover &amp; self-healing to ensure apps continue to run even if a host or container fails</a:t>
            </a:r>
            <a:endParaRPr/>
          </a:p>
          <a:p>
            <a:pPr indent="-342900" lvl="0" marL="457200" rtl="0" algn="l">
              <a:spcBef>
                <a:spcPts val="0"/>
              </a:spcBef>
              <a:spcAft>
                <a:spcPts val="0"/>
              </a:spcAft>
              <a:buSzPts val="1800"/>
              <a:buAutoNum type="arabicPeriod"/>
            </a:pPr>
            <a:r>
              <a:rPr lang="en" u="sng"/>
              <a:t>Environment Consistency</a:t>
            </a:r>
            <a:r>
              <a:rPr lang="en"/>
              <a:t> - Containers provide a consistent environment, making it easy to move apps from development to production</a:t>
            </a:r>
            <a:endParaRPr/>
          </a:p>
          <a:p>
            <a:pPr indent="-342900" lvl="0" marL="457200" rtl="0" algn="l">
              <a:spcBef>
                <a:spcPts val="0"/>
              </a:spcBef>
              <a:spcAft>
                <a:spcPts val="0"/>
              </a:spcAft>
              <a:buSzPts val="1800"/>
              <a:buAutoNum type="arabicPeriod"/>
            </a:pPr>
            <a:r>
              <a:rPr lang="en" u="sng"/>
              <a:t>Automated Scaling</a:t>
            </a:r>
            <a:r>
              <a:rPr lang="en"/>
              <a:t> - Kubernetes can automatically scale apps based on demand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Can you explain how you use monitoring and logging tools, such as Prometheus &amp; ELK, to improve visibility &amp; troubleshoot issues in production environment?</a:t>
            </a:r>
            <a:endParaRPr sz="1600"/>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Prometheus &amp; ELK improve visibility &amp; troubleshoot issues by:</a:t>
            </a:r>
            <a:endParaRPr/>
          </a:p>
          <a:p>
            <a:pPr indent="-342900" lvl="0" marL="457200" rtl="0" algn="l">
              <a:spcBef>
                <a:spcPts val="1200"/>
              </a:spcBef>
              <a:spcAft>
                <a:spcPts val="0"/>
              </a:spcAft>
              <a:buSzPts val="1800"/>
              <a:buAutoNum type="arabicPeriod"/>
            </a:pPr>
            <a:r>
              <a:rPr lang="en" u="sng"/>
              <a:t>Real-time Monitoring</a:t>
            </a:r>
            <a:r>
              <a:rPr lang="en"/>
              <a:t> - Prometheus provides real-time monitoring &amp; alerting making it easy to detect &amp; </a:t>
            </a:r>
            <a:r>
              <a:rPr lang="en"/>
              <a:t>respond</a:t>
            </a:r>
            <a:r>
              <a:rPr lang="en"/>
              <a:t> to issues in a timely manner</a:t>
            </a:r>
            <a:endParaRPr/>
          </a:p>
          <a:p>
            <a:pPr indent="-342900" lvl="0" marL="457200" rtl="0" algn="l">
              <a:spcBef>
                <a:spcPts val="0"/>
              </a:spcBef>
              <a:spcAft>
                <a:spcPts val="0"/>
              </a:spcAft>
              <a:buSzPts val="1800"/>
              <a:buAutoNum type="arabicPeriod"/>
            </a:pPr>
            <a:r>
              <a:rPr lang="en" u="sng"/>
              <a:t>Root Cause Analysis</a:t>
            </a:r>
            <a:r>
              <a:rPr lang="en"/>
              <a:t> - </a:t>
            </a:r>
            <a:r>
              <a:rPr lang="en"/>
              <a:t>Prometheus</a:t>
            </a:r>
            <a:r>
              <a:rPr lang="en"/>
              <a:t> provides numerous performance metrics that can identify the root cause of an issue</a:t>
            </a:r>
            <a:endParaRPr/>
          </a:p>
          <a:p>
            <a:pPr indent="-342900" lvl="0" marL="457200" rtl="0" algn="l">
              <a:spcBef>
                <a:spcPts val="0"/>
              </a:spcBef>
              <a:spcAft>
                <a:spcPts val="0"/>
              </a:spcAft>
              <a:buSzPts val="1800"/>
              <a:buAutoNum type="arabicPeriod"/>
            </a:pPr>
            <a:r>
              <a:rPr lang="en" u="sng"/>
              <a:t>Improved Collaboration</a:t>
            </a:r>
            <a:r>
              <a:rPr lang="en"/>
              <a:t> - ELK provides centralized location for log data, making it easy for multiple teams to collaborate on troubleshooting</a:t>
            </a:r>
            <a:endParaRPr/>
          </a:p>
          <a:p>
            <a:pPr indent="-342900" lvl="0" marL="457200" rtl="0" algn="l">
              <a:spcBef>
                <a:spcPts val="0"/>
              </a:spcBef>
              <a:spcAft>
                <a:spcPts val="0"/>
              </a:spcAft>
              <a:buSzPts val="1800"/>
              <a:buAutoNum type="arabicPeriod"/>
            </a:pPr>
            <a:r>
              <a:rPr lang="en" u="sng"/>
              <a:t>Automated Alerting</a:t>
            </a:r>
            <a:r>
              <a:rPr lang="en"/>
              <a:t> - Prometheus provides automated alerting, making it easy to set up alerts for specific conditions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How do you handle &amp; manage infrastructure as code using tools such as Terraform or CloudFormation?</a:t>
            </a:r>
            <a:endParaRPr sz="1600"/>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Terraform &amp; CloudFormation help handle &amp; manage IaC in the following ways:</a:t>
            </a:r>
            <a:endParaRPr/>
          </a:p>
          <a:p>
            <a:pPr indent="-342900" lvl="0" marL="457200" rtl="0" algn="l">
              <a:spcBef>
                <a:spcPts val="1200"/>
              </a:spcBef>
              <a:spcAft>
                <a:spcPts val="0"/>
              </a:spcAft>
              <a:buSzPts val="1800"/>
              <a:buAutoNum type="arabicPeriod"/>
            </a:pPr>
            <a:r>
              <a:rPr lang="en" u="sng"/>
              <a:t>Version Control</a:t>
            </a:r>
            <a:r>
              <a:rPr lang="en"/>
              <a:t> - they use version control systems to store &amp; manage configuration files that define the </a:t>
            </a:r>
            <a:r>
              <a:rPr lang="en"/>
              <a:t>infrastructure</a:t>
            </a:r>
            <a:endParaRPr/>
          </a:p>
          <a:p>
            <a:pPr indent="-342900" lvl="0" marL="457200" rtl="0" algn="l">
              <a:spcBef>
                <a:spcPts val="0"/>
              </a:spcBef>
              <a:spcAft>
                <a:spcPts val="0"/>
              </a:spcAft>
              <a:buSzPts val="1800"/>
              <a:buAutoNum type="arabicPeriod"/>
            </a:pPr>
            <a:r>
              <a:rPr lang="en" u="sng"/>
              <a:t>Repeatable &amp; Automated Deployments</a:t>
            </a:r>
            <a:r>
              <a:rPr lang="en"/>
              <a:t> - provide a declarative syntax that allows developers to describe desired state of their infrastructure</a:t>
            </a:r>
            <a:endParaRPr/>
          </a:p>
          <a:p>
            <a:pPr indent="-342900" lvl="0" marL="457200" rtl="0" algn="l">
              <a:spcBef>
                <a:spcPts val="0"/>
              </a:spcBef>
              <a:spcAft>
                <a:spcPts val="0"/>
              </a:spcAft>
              <a:buSzPts val="1800"/>
              <a:buAutoNum type="arabicPeriod"/>
            </a:pPr>
            <a:r>
              <a:rPr lang="en" u="sng"/>
              <a:t>Infrastructure Testing</a:t>
            </a:r>
            <a:r>
              <a:rPr lang="en"/>
              <a:t> - allow devs to write test to validate the infrastructure before it is deployed to production</a:t>
            </a:r>
            <a:endParaRPr/>
          </a:p>
          <a:p>
            <a:pPr indent="-342900" lvl="0" marL="457200" rtl="0" algn="l">
              <a:spcBef>
                <a:spcPts val="0"/>
              </a:spcBef>
              <a:spcAft>
                <a:spcPts val="0"/>
              </a:spcAft>
              <a:buSzPts val="1800"/>
              <a:buAutoNum type="arabicPeriod"/>
            </a:pPr>
            <a:r>
              <a:rPr lang="en" u="sng"/>
              <a:t>Infrastructure Management</a:t>
            </a:r>
            <a:r>
              <a:rPr lang="en"/>
              <a:t> - provides centralized location for managing infrastructure, making it easy to view &amp; manage the entire infrastructure</a:t>
            </a:r>
            <a:endParaRPr/>
          </a:p>
          <a:p>
            <a:pPr indent="-342900" lvl="0" marL="457200" rtl="0" algn="l">
              <a:spcBef>
                <a:spcPts val="0"/>
              </a:spcBef>
              <a:spcAft>
                <a:spcPts val="0"/>
              </a:spcAft>
              <a:buSzPts val="1800"/>
              <a:buAutoNum type="arabicPeriod"/>
            </a:pPr>
            <a:r>
              <a:rPr lang="en" u="sng"/>
              <a:t>Cost Optimization</a:t>
            </a:r>
            <a:r>
              <a:rPr lang="en"/>
              <a:t> - provide way to manage infrastructure costs by automating provisioning &amp; scaling of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 you discuss your experience with CI/CD pipelines?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CI/CD pipelines:</a:t>
            </a:r>
            <a:endParaRPr/>
          </a:p>
          <a:p>
            <a:pPr indent="-342900" lvl="0" marL="457200" rtl="0" algn="l">
              <a:spcBef>
                <a:spcPts val="1200"/>
              </a:spcBef>
              <a:spcAft>
                <a:spcPts val="0"/>
              </a:spcAft>
              <a:buSzPts val="1800"/>
              <a:buChar char="-"/>
            </a:pPr>
            <a:r>
              <a:rPr lang="en"/>
              <a:t>Improve speed, quality, &amp; reliability</a:t>
            </a:r>
            <a:endParaRPr/>
          </a:p>
          <a:p>
            <a:pPr indent="-342900" lvl="0" marL="457200" rtl="0" algn="l">
              <a:spcBef>
                <a:spcPts val="0"/>
              </a:spcBef>
              <a:spcAft>
                <a:spcPts val="0"/>
              </a:spcAft>
              <a:buSzPts val="1800"/>
              <a:buChar char="-"/>
            </a:pPr>
            <a:r>
              <a:rPr lang="en"/>
              <a:t>Reduce risk of human error</a:t>
            </a:r>
            <a:endParaRPr/>
          </a:p>
          <a:p>
            <a:pPr indent="-342900" lvl="0" marL="457200" rtl="0" algn="l">
              <a:spcBef>
                <a:spcPts val="0"/>
              </a:spcBef>
              <a:spcAft>
                <a:spcPts val="0"/>
              </a:spcAft>
              <a:buSzPts val="1800"/>
              <a:buChar char="-"/>
            </a:pPr>
            <a:r>
              <a:rPr lang="en"/>
              <a:t>Make it easier to track changes</a:t>
            </a:r>
            <a:endParaRPr/>
          </a:p>
          <a:p>
            <a:pPr indent="-342900" lvl="0" marL="457200" rtl="0" algn="l">
              <a:spcBef>
                <a:spcPts val="0"/>
              </a:spcBef>
              <a:spcAft>
                <a:spcPts val="0"/>
              </a:spcAft>
              <a:buSzPts val="1800"/>
              <a:buChar char="-"/>
            </a:pPr>
            <a:r>
              <a:rPr lang="en"/>
              <a:t>Provide source code management</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lang="en"/>
              <a:t>Personally:</a:t>
            </a:r>
            <a:endParaRPr/>
          </a:p>
          <a:p>
            <a:pPr indent="-342900" lvl="0" marL="457200" rtl="0" algn="l">
              <a:spcBef>
                <a:spcPts val="1200"/>
              </a:spcBef>
              <a:spcAft>
                <a:spcPts val="0"/>
              </a:spcAft>
              <a:buSzPts val="1800"/>
              <a:buChar char="-"/>
            </a:pPr>
            <a:r>
              <a:rPr lang="en"/>
              <a:t>Used SonarQube to automatically test the building of source code</a:t>
            </a:r>
            <a:endParaRPr/>
          </a:p>
          <a:p>
            <a:pPr indent="-342900" lvl="0" marL="457200" rtl="0" algn="l">
              <a:spcBef>
                <a:spcPts val="0"/>
              </a:spcBef>
              <a:spcAft>
                <a:spcPts val="0"/>
              </a:spcAft>
              <a:buSzPts val="1800"/>
              <a:buChar char="-"/>
            </a:pPr>
            <a:r>
              <a:rPr lang="en"/>
              <a:t>Used Jenkins to automate the building, testing, and deployment to GitHub</a:t>
            </a:r>
            <a:endParaRPr/>
          </a:p>
          <a:p>
            <a:pPr indent="-342900" lvl="0" marL="457200" rtl="0" algn="l">
              <a:spcBef>
                <a:spcPts val="0"/>
              </a:spcBef>
              <a:spcAft>
                <a:spcPts val="0"/>
              </a:spcAft>
              <a:buSzPts val="1800"/>
              <a:buChar char="-"/>
            </a:pPr>
            <a:r>
              <a:rPr lang="en"/>
              <a:t>Used Git &amp; GitHub for version control &amp; source code management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