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266" r:id="rId4"/>
    <p:sldId id="268" r:id="rId5"/>
    <p:sldId id="267" r:id="rId6"/>
    <p:sldId id="269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39F"/>
    <a:srgbClr val="E8EAEC"/>
    <a:srgbClr val="B33ECA"/>
    <a:srgbClr val="FFFFFF"/>
    <a:srgbClr val="F1F2F3"/>
    <a:srgbClr val="F6EEEE"/>
    <a:srgbClr val="ED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790B-B130-43CA-B1B6-02FF571E0CF3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A53AC-11F9-4C5C-B964-B6C8E1C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9742"/>
            <a:ext cx="9144000" cy="152785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278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FC1D4A-001D-4C26-9E2B-91E25029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581400" cy="365125"/>
          </a:xfrm>
        </p:spPr>
        <p:txBody>
          <a:bodyPr/>
          <a:lstStyle/>
          <a:p>
            <a:fld id="{8ABF25D4-894C-429E-9A53-71F89B46B0B6}" type="datetime1">
              <a:rPr lang="en-US" smtClean="0"/>
              <a:t>12/10/2018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2A7DBE-799B-4866-A921-5E95F7AF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  <a:noFill/>
        </p:spPr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C3B662-8272-4DFB-BAE6-528B5DE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</p:spPr>
        <p:txBody>
          <a:bodyPr/>
          <a:lstStyle>
            <a:lvl1pPr algn="r">
              <a:defRPr/>
            </a:lvl1pPr>
          </a:lstStyle>
          <a:p>
            <a:fld id="{5DC5F01A-FDC6-4C18-96B9-65D0BD98B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8616-15C1-4788-9E1A-59C3FEAC6509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C3F4-C0D7-412E-83FD-E6756AFBF9CC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55" y="95885"/>
            <a:ext cx="11444287" cy="7769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64419"/>
            <a:ext cx="10515600" cy="47291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2DFB-40B1-48E6-A035-D23616CABE4B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1F81-DA3D-45B3-B630-E4B53A9AC862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9118-B73E-4858-8E04-37D7B9045F4C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0FB6-3CDA-415A-8336-B56867F1D092}" type="datetime1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73AC-1F8D-4D5F-A298-752C8A1A30F5}" type="datetime1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D11-7AE7-4EE9-98B1-B96A89766016}" type="datetime1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2744-1953-48E5-9928-EC91DA2B05B2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AEEB-C059-46EF-92F1-C45809C4192B}" type="datetime1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Jacob Heglund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6B03-CF44-4F49-8025-ECA92A534831}" type="datetime1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Jacob Heglund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01A-FDC6-4C18-96B9-65D0BD98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9F556-B21D-4F81-BC32-D9CE05F66FE6}"/>
              </a:ext>
            </a:extLst>
          </p:cNvPr>
          <p:cNvSpPr/>
          <p:nvPr/>
        </p:nvSpPr>
        <p:spPr>
          <a:xfrm>
            <a:off x="1404395" y="705854"/>
            <a:ext cx="9383210" cy="1884946"/>
          </a:xfrm>
          <a:prstGeom prst="roundRect">
            <a:avLst>
              <a:gd name="adj" fmla="val 22278"/>
            </a:avLst>
          </a:prstGeom>
          <a:solidFill>
            <a:srgbClr val="F7C39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D4AC-798F-4125-8035-B90A0653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144000" cy="11938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RL with</a:t>
            </a:r>
            <a:br>
              <a:rPr lang="en-US" dirty="0"/>
            </a:br>
            <a:r>
              <a:rPr lang="en-US" dirty="0"/>
              <a:t>Double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0D08-8211-4133-B039-3D3FE183D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Heglund, Jake Headings, Nitin </a:t>
            </a:r>
            <a:r>
              <a:rPr lang="en-US" dirty="0" err="1"/>
              <a:t>Tangellamudi</a:t>
            </a:r>
            <a:r>
              <a:rPr lang="en-US" dirty="0"/>
              <a:t>, </a:t>
            </a:r>
          </a:p>
          <a:p>
            <a:r>
              <a:rPr lang="en-US" dirty="0"/>
              <a:t>Sahil Kumar, Jason Wu</a:t>
            </a:r>
          </a:p>
          <a:p>
            <a:endParaRPr lang="en-US" dirty="0"/>
          </a:p>
          <a:p>
            <a:r>
              <a:rPr lang="en-US" dirty="0"/>
              <a:t>IE 534 – Group Project</a:t>
            </a:r>
          </a:p>
          <a:p>
            <a:r>
              <a:rPr lang="en-US" dirty="0"/>
              <a:t>December 11, 2018</a:t>
            </a:r>
          </a:p>
        </p:txBody>
      </p:sp>
    </p:spTree>
    <p:extLst>
      <p:ext uri="{BB962C8B-B14F-4D97-AF65-F5344CB8AC3E}">
        <p14:creationId xmlns:p14="http://schemas.microsoft.com/office/powerpoint/2010/main" val="38411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86-8BF8-4162-9AC6-B688CD4A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Paper’s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D3F1-999C-41F5-A1E7-C1DA6804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main results we wanted to replicate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Training in Complex Environments </a:t>
            </a:r>
          </a:p>
          <a:p>
            <a:pPr lvl="2"/>
            <a:r>
              <a:rPr lang="en-US" dirty="0"/>
              <a:t>Show that RL agents can be trained using a “deep” variant of Q-Learning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Better Training</a:t>
            </a:r>
          </a:p>
          <a:p>
            <a:pPr lvl="2"/>
            <a:r>
              <a:rPr lang="en-US" dirty="0"/>
              <a:t>Show that Double Deep Q-Learning improves training results compared to Single Deep Q-Learning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  Reduce Overestimation</a:t>
            </a:r>
          </a:p>
          <a:p>
            <a:pPr lvl="2"/>
            <a:r>
              <a:rPr lang="en-US" dirty="0"/>
              <a:t>Show that DDQN reduces the q-value estimates compared to DQN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57C00-A053-44E1-9296-C98ABAB0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1CE6-4D97-4C50-A638-DD7E193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06FF-DCE6-4076-AA4A-7C879871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both DQN and DDQN using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Trained on a subset of the Atari Learning Environment </a:t>
            </a:r>
          </a:p>
          <a:p>
            <a:pPr lvl="1"/>
            <a:r>
              <a:rPr lang="en-US" dirty="0"/>
              <a:t>High Performing Games </a:t>
            </a:r>
          </a:p>
          <a:p>
            <a:pPr lvl="2"/>
            <a:r>
              <a:rPr lang="en-US" dirty="0" err="1"/>
              <a:t>Robotank</a:t>
            </a:r>
            <a:endParaRPr lang="en-US" dirty="0"/>
          </a:p>
          <a:p>
            <a:pPr lvl="2"/>
            <a:r>
              <a:rPr lang="en-US" dirty="0"/>
              <a:t>Demon Attack</a:t>
            </a:r>
          </a:p>
          <a:p>
            <a:pPr lvl="1"/>
            <a:r>
              <a:rPr lang="en-US" dirty="0"/>
              <a:t>Medium Performing Games</a:t>
            </a:r>
          </a:p>
          <a:p>
            <a:pPr lvl="2"/>
            <a:r>
              <a:rPr lang="en-US" dirty="0"/>
              <a:t>Pong	</a:t>
            </a:r>
          </a:p>
          <a:p>
            <a:pPr lvl="2"/>
            <a:r>
              <a:rPr lang="en-US" dirty="0" err="1"/>
              <a:t>Zaxxon</a:t>
            </a:r>
            <a:endParaRPr lang="en-US" dirty="0"/>
          </a:p>
          <a:p>
            <a:pPr lvl="1"/>
            <a:r>
              <a:rPr lang="en-US" dirty="0"/>
              <a:t>Low Performing Games</a:t>
            </a:r>
          </a:p>
          <a:p>
            <a:pPr lvl="2"/>
            <a:r>
              <a:rPr lang="en-US" dirty="0"/>
              <a:t>Ms. Pacman</a:t>
            </a:r>
          </a:p>
          <a:p>
            <a:pPr lvl="2"/>
            <a:r>
              <a:rPr lang="en-US" dirty="0"/>
              <a:t>Montezuma’s Revenge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4AC95-0425-4C4D-A168-EEFEA0E3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023FE-7DAA-424F-BBC4-4DC39A7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89" y="2593181"/>
            <a:ext cx="56839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6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0BBE-4305-448D-B5B2-369BAAE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BF96-02F9-4CBD-AFA6-E25C9C7C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“bad” random seeds</a:t>
            </a:r>
          </a:p>
          <a:p>
            <a:pPr lvl="1"/>
            <a:r>
              <a:rPr lang="en-US" dirty="0"/>
              <a:t>Same code, different results!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D69EB-92E6-497F-8906-196CCF5F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69530-AA02-427E-987B-4FE8A0FA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5" y="2190115"/>
            <a:ext cx="6096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7F657E-A039-4CCB-9C9E-C4E86F8E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90" y="2593181"/>
            <a:ext cx="56839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5D47-3A2B-4FBE-A3AD-FA4D6A93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Overestimation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9A45-FCF6-4338-A8E8-487DFFB6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Pong, we see that DQN consistently overestimates the Q-Value of a state action pair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0BAA4-9AA5-421F-B363-80E78C29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689C5-80FC-45C5-AB64-AE8F7DDF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5" y="2190115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0BFE6-7374-4B14-94B1-9F34C5E9D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90" y="2593181"/>
            <a:ext cx="56839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9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C408-5656-45ED-9FD0-30225B67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23ACA7-8794-4D7D-91B2-455F0CBA8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5" y="2190115"/>
            <a:ext cx="6095999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D58D-6341-4567-9DDE-24997F4D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2C1538-54E7-4469-A397-2D4AA52F0FD8}"/>
              </a:ext>
            </a:extLst>
          </p:cNvPr>
          <p:cNvSpPr txBox="1">
            <a:spLocks/>
          </p:cNvSpPr>
          <p:nvPr/>
        </p:nvSpPr>
        <p:spPr>
          <a:xfrm>
            <a:off x="838198" y="1064419"/>
            <a:ext cx="10515600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also see that DDQN improves faster than DQN, improving sample efficiency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38012-1789-449B-A9E6-B0B584AD6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90" y="2593181"/>
            <a:ext cx="56839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59B6-C907-4715-9DF1-9C00E19C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in Complex Environments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DFF4-1AE8-46E9-AAC4-0C555613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ADCA3-00AD-43B6-ACC3-71385884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full video here -&gt;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2AC24-3F4C-471E-8B12-9B83D97F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32" y="872808"/>
            <a:ext cx="28575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DFE92-015B-4673-A2A9-91A5BC4B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6" y="1622423"/>
            <a:ext cx="4229100" cy="2381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542B2-A5DE-4274-83DF-4AAE0280B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6" y="1593849"/>
            <a:ext cx="4229100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29524E-1664-43EE-B0E9-64D32B402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6" y="4307285"/>
            <a:ext cx="4229100" cy="2381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1DF15B-3D5D-47D7-8D17-DF4E00E50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6" y="4307285"/>
            <a:ext cx="4229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28FD-30AF-4CE7-850F-93961032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7" y="2766219"/>
            <a:ext cx="11444287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FE908-249A-46CA-89C2-B4A80984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F01A-FDC6-4C18-96B9-65D0BD98B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180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Medium</vt:lpstr>
      <vt:lpstr>Montserrat SemiBold</vt:lpstr>
      <vt:lpstr>Office Theme</vt:lpstr>
      <vt:lpstr>Deep RL with Double Q-Learning</vt:lpstr>
      <vt:lpstr>Original Paper’s Results</vt:lpstr>
      <vt:lpstr>Our Work</vt:lpstr>
      <vt:lpstr>Our Work</vt:lpstr>
      <vt:lpstr>Reducing Overestimation</vt:lpstr>
      <vt:lpstr>Improving Performance</vt:lpstr>
      <vt:lpstr>Training in Complex Environments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Heglund</dc:creator>
  <cp:lastModifiedBy>Jacob Heglund</cp:lastModifiedBy>
  <cp:revision>132</cp:revision>
  <dcterms:created xsi:type="dcterms:W3CDTF">2018-12-06T16:43:25Z</dcterms:created>
  <dcterms:modified xsi:type="dcterms:W3CDTF">2018-12-11T05:27:57Z</dcterms:modified>
</cp:coreProperties>
</file>