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8" r:id="rId3"/>
    <p:sldId id="279" r:id="rId4"/>
    <p:sldId id="258" r:id="rId5"/>
    <p:sldId id="262" r:id="rId6"/>
    <p:sldId id="273" r:id="rId7"/>
    <p:sldId id="263" r:id="rId8"/>
    <p:sldId id="275" r:id="rId9"/>
    <p:sldId id="274" r:id="rId10"/>
    <p:sldId id="277" r:id="rId11"/>
    <p:sldId id="271" r:id="rId12"/>
  </p:sldIdLst>
  <p:sldSz cx="9144000" cy="5143500" type="screen16x9"/>
  <p:notesSz cx="7315200" cy="9601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87368" autoAdjust="0"/>
  </p:normalViewPr>
  <p:slideViewPr>
    <p:cSldViewPr snapToGrid="0">
      <p:cViewPr>
        <p:scale>
          <a:sx n="100" d="100"/>
          <a:sy n="100" d="100"/>
        </p:scale>
        <p:origin x="1284" y="5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5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A223849-021F-452E-A1F3-892AE52BBE56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4A8F6EE-A0F6-4A24-8145-5E7B5CA58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88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83306" marR="0" indent="0" algn="l" rtl="0">
              <a:spcBef>
                <a:spcPts val="0"/>
              </a:spcBef>
              <a:defRPr/>
            </a:lvl2pPr>
            <a:lvl3pPr marL="966612" marR="0" indent="0" algn="l" rtl="0">
              <a:spcBef>
                <a:spcPts val="0"/>
              </a:spcBef>
              <a:defRPr/>
            </a:lvl3pPr>
            <a:lvl4pPr marL="1449918" marR="0" indent="0" algn="l" rtl="0">
              <a:spcBef>
                <a:spcPts val="0"/>
              </a:spcBef>
              <a:defRPr/>
            </a:lvl4pPr>
            <a:lvl5pPr marL="1933224" marR="0" indent="0" algn="l" rtl="0">
              <a:spcBef>
                <a:spcPts val="0"/>
              </a:spcBef>
              <a:defRPr/>
            </a:lvl5pPr>
            <a:lvl6pPr marL="2416531" marR="0" indent="0" algn="l" rtl="0">
              <a:spcBef>
                <a:spcPts val="0"/>
              </a:spcBef>
              <a:defRPr/>
            </a:lvl6pPr>
            <a:lvl7pPr marL="2899837" marR="0" indent="0" algn="l" rtl="0">
              <a:spcBef>
                <a:spcPts val="0"/>
              </a:spcBef>
              <a:defRPr/>
            </a:lvl7pPr>
            <a:lvl8pPr marL="3383143" marR="0" indent="0" algn="l" rtl="0">
              <a:spcBef>
                <a:spcPts val="0"/>
              </a:spcBef>
              <a:defRPr/>
            </a:lvl8pPr>
            <a:lvl9pPr marL="386644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83306" marR="0" indent="0" algn="l" rtl="0">
              <a:spcBef>
                <a:spcPts val="0"/>
              </a:spcBef>
              <a:defRPr/>
            </a:lvl2pPr>
            <a:lvl3pPr marL="966612" marR="0" indent="0" algn="l" rtl="0">
              <a:spcBef>
                <a:spcPts val="0"/>
              </a:spcBef>
              <a:defRPr/>
            </a:lvl3pPr>
            <a:lvl4pPr marL="1449918" marR="0" indent="0" algn="l" rtl="0">
              <a:spcBef>
                <a:spcPts val="0"/>
              </a:spcBef>
              <a:defRPr/>
            </a:lvl4pPr>
            <a:lvl5pPr marL="1933224" marR="0" indent="0" algn="l" rtl="0">
              <a:spcBef>
                <a:spcPts val="0"/>
              </a:spcBef>
              <a:defRPr/>
            </a:lvl5pPr>
            <a:lvl6pPr marL="2416531" marR="0" indent="0" algn="l" rtl="0">
              <a:spcBef>
                <a:spcPts val="0"/>
              </a:spcBef>
              <a:defRPr/>
            </a:lvl6pPr>
            <a:lvl7pPr marL="2899837" marR="0" indent="0" algn="l" rtl="0">
              <a:spcBef>
                <a:spcPts val="0"/>
              </a:spcBef>
              <a:defRPr/>
            </a:lvl7pPr>
            <a:lvl8pPr marL="3383143" marR="0" indent="0" algn="l" rtl="0">
              <a:spcBef>
                <a:spcPts val="0"/>
              </a:spcBef>
              <a:defRPr/>
            </a:lvl8pPr>
            <a:lvl9pPr marL="386644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1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83306" marR="0" indent="0" algn="l" rtl="0">
              <a:spcBef>
                <a:spcPts val="0"/>
              </a:spcBef>
              <a:defRPr/>
            </a:lvl2pPr>
            <a:lvl3pPr marL="966612" marR="0" indent="0" algn="l" rtl="0">
              <a:spcBef>
                <a:spcPts val="0"/>
              </a:spcBef>
              <a:defRPr/>
            </a:lvl3pPr>
            <a:lvl4pPr marL="1449918" marR="0" indent="0" algn="l" rtl="0">
              <a:spcBef>
                <a:spcPts val="0"/>
              </a:spcBef>
              <a:defRPr/>
            </a:lvl4pPr>
            <a:lvl5pPr marL="1933224" marR="0" indent="0" algn="l" rtl="0">
              <a:spcBef>
                <a:spcPts val="0"/>
              </a:spcBef>
              <a:defRPr/>
            </a:lvl5pPr>
            <a:lvl6pPr marL="2416531" marR="0" indent="0" algn="l" rtl="0">
              <a:spcBef>
                <a:spcPts val="0"/>
              </a:spcBef>
              <a:defRPr/>
            </a:lvl6pPr>
            <a:lvl7pPr marL="2899837" marR="0" indent="0" algn="l" rtl="0">
              <a:spcBef>
                <a:spcPts val="0"/>
              </a:spcBef>
              <a:defRPr/>
            </a:lvl7pPr>
            <a:lvl8pPr marL="3383143" marR="0" indent="0" algn="l" rtl="0">
              <a:spcBef>
                <a:spcPts val="0"/>
              </a:spcBef>
              <a:defRPr/>
            </a:lvl8pPr>
            <a:lvl9pPr marL="386644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525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1</a:t>
            </a:fld>
            <a:endParaRPr lang="en-US"/>
          </a:p>
        </p:txBody>
      </p:sp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5615" tIns="46962" rIns="95615" bIns="46962" anchor="t" anchorCtr="0">
            <a:noAutofit/>
          </a:bodyPr>
          <a:lstStyle/>
          <a:p>
            <a:pPr defTabSz="985072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359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10</a:t>
            </a:fld>
            <a:endParaRPr lang="en-US"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75361" y="4560570"/>
            <a:ext cx="5364479" cy="4320540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pPr>
              <a:buSzPct val="25000"/>
            </a:pPr>
            <a:endParaRPr lang="en-US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1590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11</a:t>
            </a:fld>
            <a:endParaRPr lang="en-US"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75361" y="4560570"/>
            <a:ext cx="5364479" cy="4320540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pPr>
              <a:buSzPct val="25000"/>
            </a:pPr>
            <a:endParaRPr lang="en-US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952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2</a:t>
            </a:fld>
            <a:endParaRPr lang="en-US"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t" anchorCtr="0">
            <a:noAutofit/>
          </a:bodyPr>
          <a:lstStyle/>
          <a:p>
            <a:pPr>
              <a:buSzPct val="25000"/>
            </a:pP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was observed that the frequency of many natural languages follow a trend like 1/n</a:t>
            </a:r>
          </a:p>
        </p:txBody>
      </p:sp>
    </p:spTree>
    <p:extLst>
      <p:ext uri="{BB962C8B-B14F-4D97-AF65-F5344CB8AC3E}">
        <p14:creationId xmlns:p14="http://schemas.microsoft.com/office/powerpoint/2010/main" val="2616194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3</a:t>
            </a:fld>
            <a:endParaRPr lang="en-US"/>
          </a:p>
        </p:txBody>
      </p:sp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pPr>
              <a:buSzPct val="25000"/>
            </a:pPr>
            <a:endParaRPr lang="en-US" sz="13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7408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4</a:t>
            </a:fld>
            <a:endParaRPr lang="en-US"/>
          </a:p>
        </p:txBody>
      </p:sp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pPr>
              <a:buSzPct val="25000"/>
            </a:pPr>
            <a:endParaRPr lang="en-US" sz="13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560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5</a:t>
            </a:fld>
            <a:endParaRPr lang="en-US"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pPr>
              <a:buSzPct val="25000"/>
            </a:pPr>
            <a:endParaRPr lang="en-US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0459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6</a:t>
            </a:fld>
            <a:endParaRPr lang="en-US"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pPr>
              <a:buSzPct val="25000"/>
            </a:pPr>
            <a:endParaRPr lang="en-US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1363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7</a:t>
            </a:fld>
            <a:endParaRPr lang="en-US"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t" anchorCtr="0">
            <a:noAutofit/>
          </a:bodyPr>
          <a:lstStyle/>
          <a:p>
            <a:pPr>
              <a:buSzPct val="25000"/>
            </a:pPr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9718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8</a:t>
            </a:fld>
            <a:endParaRPr lang="en-US"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t" anchorCtr="0">
            <a:noAutofit/>
          </a:bodyPr>
          <a:lstStyle/>
          <a:p>
            <a:pPr>
              <a:buSzPct val="25000"/>
            </a:pPr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21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9</a:t>
            </a:fld>
            <a:endParaRPr lang="en-US"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t" anchorCtr="0">
            <a:noAutofit/>
          </a:bodyPr>
          <a:lstStyle/>
          <a:p>
            <a:pPr>
              <a:buSzPct val="25000"/>
            </a:pPr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780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ssertion Evidenc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95335" y="2052536"/>
            <a:ext cx="181926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>
                <a:latin typeface="Calibri" panose="020F0502020204030204" pitchFamily="34" charset="0"/>
              </a:rPr>
              <a:t>Insert text here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73152" y="73152"/>
            <a:ext cx="886303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Insert assertion here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50" y="4788399"/>
            <a:ext cx="456094" cy="338554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F577E53E-616C-4B80-8F3C-B6584B316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tx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50" y="4788399"/>
            <a:ext cx="456094" cy="338554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F577E53E-616C-4B80-8F3C-B6584B316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152400" y="2171700"/>
            <a:ext cx="3352799" cy="1562099"/>
          </a:xfrm>
          <a:prstGeom prst="rect">
            <a:avLst/>
          </a:prstGeom>
          <a:noFill/>
          <a:ln>
            <a:noFill/>
          </a:ln>
        </p:spPr>
        <p:txBody>
          <a:bodyPr lIns="91425" tIns="25400" rIns="91425" bIns="25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Jacob Heglund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Department of Aerospace Engineering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12/9/20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x="76200" y="57150"/>
            <a:ext cx="7502399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0" u="none" strike="noStrike" cap="none" baseline="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Frequency of Words in a Language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158931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BF9EE0-5739-4821-A0DC-1B33F107B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121" y="1733549"/>
            <a:ext cx="5802879" cy="21928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/>
        </p:nvSpPr>
        <p:spPr>
          <a:xfrm>
            <a:off x="136525" y="8334"/>
            <a:ext cx="184200" cy="29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76200" y="90487"/>
            <a:ext cx="8980499" cy="4001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600" b="1" i="0" u="none" strike="noStrike" cap="none" baseline="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Polya’s</a:t>
            </a:r>
            <a:r>
              <a:rPr lang="en-US" sz="2600" b="1" i="0" u="none" strike="noStrike" cap="none" baseline="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urn can be useful in modelling frequency of words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4C7552-43BA-4B86-AF1E-F19802BFECB0}"/>
              </a:ext>
            </a:extLst>
          </p:cNvPr>
          <p:cNvSpPr txBox="1"/>
          <p:nvPr/>
        </p:nvSpPr>
        <p:spPr>
          <a:xfrm>
            <a:off x="72225" y="614602"/>
            <a:ext cx="8980499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Natural language can be understood as having a “preference” for certain words (“the”, “of”, “and”, etc.)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89B67F-C2C3-4C4B-9995-550839FE2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344" y="1066472"/>
            <a:ext cx="3465835" cy="13952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A03776-E0BD-4FA7-A883-C5D3C8FFED54}"/>
              </a:ext>
            </a:extLst>
          </p:cNvPr>
          <p:cNvSpPr txBox="1"/>
          <p:nvPr/>
        </p:nvSpPr>
        <p:spPr>
          <a:xfrm>
            <a:off x="81751" y="2451022"/>
            <a:ext cx="8980499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Polya’s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 urn is useful because it captures some (but not all!) aspects of preference, which helps us analyze real-world phenomena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440B7-2C9E-41AF-A4BF-DF43E6093187}"/>
              </a:ext>
            </a:extLst>
          </p:cNvPr>
          <p:cNvSpPr txBox="1"/>
          <p:nvPr/>
        </p:nvSpPr>
        <p:spPr>
          <a:xfrm>
            <a:off x="81751" y="3729277"/>
            <a:ext cx="8980499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8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Future Work (Engineering / Utilitarian Viewpoint)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      How can we use this knowledge to improve the material condition of people on this planet?</a:t>
            </a:r>
          </a:p>
        </p:txBody>
      </p:sp>
    </p:spTree>
    <p:extLst>
      <p:ext uri="{BB962C8B-B14F-4D97-AF65-F5344CB8AC3E}">
        <p14:creationId xmlns:p14="http://schemas.microsoft.com/office/powerpoint/2010/main" val="10544414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/>
        </p:nvSpPr>
        <p:spPr>
          <a:xfrm>
            <a:off x="3906837" y="4689872"/>
            <a:ext cx="1616099" cy="346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baseline="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36525" y="8334"/>
            <a:ext cx="184200" cy="29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76200" y="90487"/>
            <a:ext cx="8980499" cy="8002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600" b="1" i="0" u="none" strike="noStrike" cap="none" baseline="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 summary, the frequency of words in natural languages </a:t>
            </a:r>
            <a:r>
              <a:rPr lang="en-US" sz="2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can be reasonably </a:t>
            </a:r>
            <a:r>
              <a:rPr lang="en-US" sz="2600" b="1" i="0" u="none" strike="noStrike" cap="none" baseline="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modelled by </a:t>
            </a:r>
            <a:r>
              <a:rPr lang="en-US" sz="2600" b="1" i="0" u="none" strike="noStrike" cap="none" baseline="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Polya’s</a:t>
            </a:r>
            <a:r>
              <a:rPr lang="en-US" sz="2600" b="1" i="0" u="none" strike="noStrike" cap="none" baseline="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Urn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FAA264-D787-4AC0-A4CF-8732CEE4D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71550"/>
            <a:ext cx="8534400" cy="32004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76200" y="90487"/>
            <a:ext cx="9023400" cy="38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600" b="1" i="0" u="none" strike="noStrike" cap="none" baseline="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This presentation focuses on connections between the frequency of words in natural languages and </a:t>
            </a:r>
            <a:r>
              <a:rPr lang="en-US" sz="2600" b="1" i="0" u="none" strike="noStrike" cap="none" baseline="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Polya’s</a:t>
            </a:r>
            <a:r>
              <a:rPr lang="en-US" sz="2600" b="1" i="0" u="none" strike="noStrike" cap="none" baseline="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Urn</a:t>
            </a:r>
            <a:br>
              <a:rPr lang="en-US" sz="2600" b="1" i="0" u="none" strike="noStrike" cap="none" baseline="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u="none" strike="noStrike" cap="none" baseline="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99D0A7-5DCA-48F3-A6EF-4915C9574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25" y="1546625"/>
            <a:ext cx="7600950" cy="30598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6C2FC2-9DF6-4A12-AC15-E2CE41F3AA79}"/>
              </a:ext>
            </a:extLst>
          </p:cNvPr>
          <p:cNvSpPr txBox="1"/>
          <p:nvPr/>
        </p:nvSpPr>
        <p:spPr>
          <a:xfrm>
            <a:off x="3992257" y="2318445"/>
            <a:ext cx="227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f(x) = (A/x)</a:t>
            </a:r>
            <a:r>
              <a:rPr lang="en-US" sz="3200" b="1" baseline="30000" dirty="0">
                <a:solidFill>
                  <a:srgbClr val="FF0000"/>
                </a:solidFill>
                <a:latin typeface="Calibri" panose="020F0502020204030204" pitchFamily="34" charset="0"/>
              </a:rPr>
              <a:t>n</a:t>
            </a:r>
            <a:endParaRPr lang="en-US" sz="32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C638C8-FF2C-4B7F-9E6A-286375CA0B3B}"/>
              </a:ext>
            </a:extLst>
          </p:cNvPr>
          <p:cNvCxnSpPr/>
          <p:nvPr/>
        </p:nvCxnSpPr>
        <p:spPr>
          <a:xfrm flipH="1">
            <a:off x="4302150" y="2903220"/>
            <a:ext cx="571500" cy="6877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8972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163E3F04-D8A1-4856-B2AE-193F582E632E}"/>
              </a:ext>
            </a:extLst>
          </p:cNvPr>
          <p:cNvSpPr txBox="1"/>
          <p:nvPr/>
        </p:nvSpPr>
        <p:spPr>
          <a:xfrm>
            <a:off x="57150" y="4107240"/>
            <a:ext cx="9029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Clearly the model’s future state only depends on the previous state (Markovian)</a:t>
            </a:r>
          </a:p>
        </p:txBody>
      </p:sp>
      <p:sp>
        <p:nvSpPr>
          <p:cNvPr id="31" name="Shape 76">
            <a:extLst>
              <a:ext uri="{FF2B5EF4-FFF2-40B4-BE49-F238E27FC236}">
                <a16:creationId xmlns:a16="http://schemas.microsoft.com/office/drawing/2014/main" id="{DFEE727D-034D-4E07-8C5E-1E1BB2F1F3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90487"/>
            <a:ext cx="9023400" cy="38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Polya’s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Urn has nice statistical properties that make it relevant to this course</a:t>
            </a:r>
            <a:endParaRPr b="1" i="0" u="none" strike="noStrike" cap="none" baseline="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ADFE95-C081-419B-9167-616E819D5E78}"/>
              </a:ext>
            </a:extLst>
          </p:cNvPr>
          <p:cNvSpPr/>
          <p:nvPr/>
        </p:nvSpPr>
        <p:spPr>
          <a:xfrm>
            <a:off x="1691639" y="1628775"/>
            <a:ext cx="2057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2065B8A-ADAE-4D42-99F4-5A7133518CA5}"/>
              </a:ext>
            </a:extLst>
          </p:cNvPr>
          <p:cNvSpPr/>
          <p:nvPr/>
        </p:nvSpPr>
        <p:spPr>
          <a:xfrm>
            <a:off x="2065020" y="2350250"/>
            <a:ext cx="274320" cy="259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D45AF1-29BA-41FF-A492-F299F50804AF}"/>
              </a:ext>
            </a:extLst>
          </p:cNvPr>
          <p:cNvSpPr/>
          <p:nvPr/>
        </p:nvSpPr>
        <p:spPr>
          <a:xfrm>
            <a:off x="3097528" y="2350250"/>
            <a:ext cx="274320" cy="259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1D01BC8-7D08-4C26-B92B-B7BE4F8F9841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H="1">
            <a:off x="3334962" y="1014151"/>
            <a:ext cx="721477" cy="1950724"/>
          </a:xfrm>
          <a:prstGeom prst="curvedConnector4">
            <a:avLst>
              <a:gd name="adj1" fmla="val -32741"/>
              <a:gd name="adj2" fmla="val 100195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88D61A-5803-407D-9909-967EA7F7454E}"/>
              </a:ext>
            </a:extLst>
          </p:cNvPr>
          <p:cNvSpPr txBox="1"/>
          <p:nvPr/>
        </p:nvSpPr>
        <p:spPr>
          <a:xfrm>
            <a:off x="4777738" y="1492389"/>
            <a:ext cx="3863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Draw 1 ball from the urn IID uniformly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BB35DEB-96AB-453E-9AF9-56AAD0492E40}"/>
              </a:ext>
            </a:extLst>
          </p:cNvPr>
          <p:cNvCxnSpPr>
            <a:cxnSpLocks/>
            <a:endCxn id="14" idx="2"/>
          </p:cNvCxnSpPr>
          <p:nvPr/>
        </p:nvCxnSpPr>
        <p:spPr>
          <a:xfrm rot="5400000">
            <a:off x="3613873" y="1714584"/>
            <a:ext cx="163657" cy="1950724"/>
          </a:xfrm>
          <a:prstGeom prst="curvedConnector3">
            <a:avLst>
              <a:gd name="adj1" fmla="val 45386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8C4131-1C61-40E2-8D91-8394704F63F2}"/>
              </a:ext>
            </a:extLst>
          </p:cNvPr>
          <p:cNvSpPr txBox="1"/>
          <p:nvPr/>
        </p:nvSpPr>
        <p:spPr>
          <a:xfrm>
            <a:off x="4659629" y="2935433"/>
            <a:ext cx="3981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Return 2 balls of the same color to the urn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594814-9F1B-4D45-A83A-44BC92F1B3E1}"/>
              </a:ext>
            </a:extLst>
          </p:cNvPr>
          <p:cNvSpPr/>
          <p:nvPr/>
        </p:nvSpPr>
        <p:spPr>
          <a:xfrm>
            <a:off x="2613663" y="1907137"/>
            <a:ext cx="274320" cy="259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61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8" grpId="0"/>
      <p:bldP spid="20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163E3F04-D8A1-4856-B2AE-193F582E632E}"/>
              </a:ext>
            </a:extLst>
          </p:cNvPr>
          <p:cNvSpPr txBox="1"/>
          <p:nvPr/>
        </p:nvSpPr>
        <p:spPr>
          <a:xfrm>
            <a:off x="76200" y="3908888"/>
            <a:ext cx="902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Key insight: Interpret the ball colors as different words in a language</a:t>
            </a:r>
          </a:p>
        </p:txBody>
      </p:sp>
      <p:sp>
        <p:nvSpPr>
          <p:cNvPr id="31" name="Shape 76">
            <a:extLst>
              <a:ext uri="{FF2B5EF4-FFF2-40B4-BE49-F238E27FC236}">
                <a16:creationId xmlns:a16="http://schemas.microsoft.com/office/drawing/2014/main" id="{DFEE727D-034D-4E07-8C5E-1E1BB2F1F3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90487"/>
            <a:ext cx="9023400" cy="38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We hypothesize that the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Polya’s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Urn model can be used to generate a distribution that follows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Zipf’s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law</a:t>
            </a:r>
            <a:endParaRPr b="1" i="0" u="none" strike="noStrike" cap="none" baseline="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C3A63C-C453-4C39-9CAE-27C9AAC1B1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692"/>
          <a:stretch/>
        </p:blipFill>
        <p:spPr>
          <a:xfrm>
            <a:off x="2814672" y="1165514"/>
            <a:ext cx="3514656" cy="281247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6">
            <a:extLst>
              <a:ext uri="{FF2B5EF4-FFF2-40B4-BE49-F238E27FC236}">
                <a16:creationId xmlns:a16="http://schemas.microsoft.com/office/drawing/2014/main" id="{6955F105-7BFB-4EAA-94A2-E0328555AFBF}"/>
              </a:ext>
            </a:extLst>
          </p:cNvPr>
          <p:cNvSpPr txBox="1">
            <a:spLocks/>
          </p:cNvSpPr>
          <p:nvPr/>
        </p:nvSpPr>
        <p:spPr>
          <a:xfrm>
            <a:off x="120600" y="96375"/>
            <a:ext cx="9023400" cy="38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 baseline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Arial"/>
                <a:sym typeface="Arial"/>
                <a:rtl val="0"/>
              </a:defRPr>
            </a:lvl1pPr>
            <a:lvl2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>
              <a:buClr>
                <a:schemeClr val="dk1"/>
              </a:buClr>
            </a:pP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We run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Polya’s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Urn for a 500-word language, sampling 100,000 times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8EE407-6051-4B92-A757-B9EA84A9F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71550"/>
            <a:ext cx="8534400" cy="32004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3299B0-0799-4E38-A308-6F9869045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71550"/>
            <a:ext cx="8534400" cy="3200400"/>
          </a:xfrm>
          <a:prstGeom prst="rect">
            <a:avLst/>
          </a:prstGeom>
        </p:spPr>
      </p:pic>
      <p:sp>
        <p:nvSpPr>
          <p:cNvPr id="7" name="Shape 76">
            <a:extLst>
              <a:ext uri="{FF2B5EF4-FFF2-40B4-BE49-F238E27FC236}">
                <a16:creationId xmlns:a16="http://schemas.microsoft.com/office/drawing/2014/main" id="{4F264D83-8F6C-44FA-BF6B-9C2163839BB1}"/>
              </a:ext>
            </a:extLst>
          </p:cNvPr>
          <p:cNvSpPr txBox="1">
            <a:spLocks/>
          </p:cNvSpPr>
          <p:nvPr/>
        </p:nvSpPr>
        <p:spPr>
          <a:xfrm>
            <a:off x="120600" y="96375"/>
            <a:ext cx="9023400" cy="38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 baseline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Arial"/>
                <a:sym typeface="Arial"/>
                <a:rtl val="0"/>
              </a:defRPr>
            </a:lvl1pPr>
            <a:lvl2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>
              <a:buClr>
                <a:schemeClr val="dk1"/>
              </a:buClr>
            </a:pP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We run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Polya’s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Urn for a 500-word language, sampling 100,000 times</a:t>
            </a:r>
          </a:p>
        </p:txBody>
      </p:sp>
    </p:spTree>
    <p:extLst>
      <p:ext uri="{BB962C8B-B14F-4D97-AF65-F5344CB8AC3E}">
        <p14:creationId xmlns:p14="http://schemas.microsoft.com/office/powerpoint/2010/main" val="1094428142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76200" y="90487"/>
            <a:ext cx="9023400" cy="8002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To understand distributional properties, we now run the same test 100 times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5F2A1-075E-4CA8-9224-54F7824A6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71550"/>
            <a:ext cx="8534400" cy="32004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76200" y="90487"/>
            <a:ext cx="9023400" cy="8002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To understand distributional properties, we now run the same test 100 times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B23FD-258A-45A8-BD1A-C1E93B2D5BEE}"/>
              </a:ext>
            </a:extLst>
          </p:cNvPr>
          <p:cNvSpPr txBox="1"/>
          <p:nvPr/>
        </p:nvSpPr>
        <p:spPr>
          <a:xfrm>
            <a:off x="83819" y="4303455"/>
            <a:ext cx="9015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Across runs experimental runs, frequencies converge to normal distributions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C80B05-13FA-4A86-B9A2-133F246C0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71550"/>
            <a:ext cx="8534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822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76200" y="90487"/>
            <a:ext cx="9023400" cy="8002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We fit a model to the average generated distribution over 100 trials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D15E64-E364-4A40-BE51-463B82C37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71550"/>
            <a:ext cx="8534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967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b="1" dirty="0">
            <a:latin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e_presentation_template_16_9_ratio_black.pptx" id="{56BDFF42-0518-458A-B303-60362327E1CB}" vid="{21C474FC-57ED-419D-B1B5-35EBF56E49E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249</TotalTime>
  <Words>320</Words>
  <Application>Microsoft Office PowerPoint</Application>
  <PresentationFormat>On-screen Show (16:9)</PresentationFormat>
  <Paragraphs>39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This presentation focuses on connections between the frequency of words in natural languages and Polya’s Urn </vt:lpstr>
      <vt:lpstr>Polya’s Urn has nice statistical properties that make it relevant to this course</vt:lpstr>
      <vt:lpstr>We hypothesize that the Polya’s Urn model can be used to generate a distribution that follows Zipf’s law</vt:lpstr>
      <vt:lpstr>PowerPoint Presentation</vt:lpstr>
      <vt:lpstr>PowerPoint Presentation</vt:lpstr>
      <vt:lpstr>To understand distributional properties, we now run the same test 100 times</vt:lpstr>
      <vt:lpstr>To understand distributional properties, we now run the same test 100 times</vt:lpstr>
      <vt:lpstr>We fit a model to the average generated distribution over 100 trials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Heglund</dc:creator>
  <cp:lastModifiedBy>Jacob Heglund</cp:lastModifiedBy>
  <cp:revision>187</cp:revision>
  <cp:lastPrinted>2016-08-29T17:06:47Z</cp:lastPrinted>
  <dcterms:created xsi:type="dcterms:W3CDTF">2020-12-07T15:19:51Z</dcterms:created>
  <dcterms:modified xsi:type="dcterms:W3CDTF">2021-01-10T19:12:40Z</dcterms:modified>
</cp:coreProperties>
</file>