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0"/>
  </p:notesMasterIdLst>
  <p:sldIdLst>
    <p:sldId id="256" r:id="rId2"/>
    <p:sldId id="273" r:id="rId3"/>
    <p:sldId id="259" r:id="rId4"/>
    <p:sldId id="261" r:id="rId5"/>
    <p:sldId id="260" r:id="rId6"/>
    <p:sldId id="262" r:id="rId7"/>
    <p:sldId id="258" r:id="rId8"/>
    <p:sldId id="257" r:id="rId9"/>
    <p:sldId id="269" r:id="rId10"/>
    <p:sldId id="263" r:id="rId11"/>
    <p:sldId id="264" r:id="rId12"/>
    <p:sldId id="271" r:id="rId13"/>
    <p:sldId id="265" r:id="rId14"/>
    <p:sldId id="267" r:id="rId15"/>
    <p:sldId id="266" r:id="rId16"/>
    <p:sldId id="268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Heglund" initials="JH" lastIdx="1" clrIdx="0">
    <p:extLst>
      <p:ext uri="{19B8F6BF-5375-455C-9EA6-DF929625EA0E}">
        <p15:presenceInfo xmlns:p15="http://schemas.microsoft.com/office/powerpoint/2012/main" userId="fc26efdec8ff11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39F"/>
    <a:srgbClr val="E8EAEC"/>
    <a:srgbClr val="B33ECA"/>
    <a:srgbClr val="FFFFFF"/>
    <a:srgbClr val="F1F2F3"/>
    <a:srgbClr val="F6EEEE"/>
    <a:srgbClr val="ED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7" autoAdjust="0"/>
    <p:restoredTop sz="94660"/>
  </p:normalViewPr>
  <p:slideViewPr>
    <p:cSldViewPr snapToGrid="0">
      <p:cViewPr>
        <p:scale>
          <a:sx n="100" d="100"/>
          <a:sy n="100" d="100"/>
        </p:scale>
        <p:origin x="642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1790B-B130-43CA-B1B6-02FF571E0CF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A53AC-11F9-4C5C-B964-B6C8E1C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9742"/>
            <a:ext cx="9144000" cy="152785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52785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46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67C1-2DE1-46D3-B8DB-899625EA8548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7F0E-6ED3-4CEA-B93E-322B65F39B94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855" y="95885"/>
            <a:ext cx="11444287" cy="7769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064419"/>
            <a:ext cx="10515600" cy="472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6B70-A65D-46DA-A415-89762CF67B88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3EB-310C-40CA-B5A5-874A29E011E9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782E-3E44-4606-BE5C-A0C4B9C837F8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124-FB13-4AA8-B5BA-DB2AD9244B94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8EB1-21AE-43FF-AA47-B8879793FD5E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A135-1C6A-4046-9E52-A1807625976C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0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6AE5-6201-462F-A2A5-26B869687FD1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DF99-5267-4FC0-B870-3F096B4F3B63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68272-490A-4665-80BF-1A04D396E6A1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Jacob Heglund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Montserrat Medium" panose="00000600000000000000" pitchFamily="50" charset="0"/>
        <a:buChar char="‐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 Medium" panose="00000600000000000000" pitchFamily="50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 Medium" panose="00000600000000000000" pitchFamily="50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 Medium" panose="00000600000000000000" pitchFamily="50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 Medium" panose="00000600000000000000" pitchFamily="50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59F556-B21D-4F81-BC32-D9CE05F66FE6}"/>
              </a:ext>
            </a:extLst>
          </p:cNvPr>
          <p:cNvSpPr/>
          <p:nvPr/>
        </p:nvSpPr>
        <p:spPr>
          <a:xfrm>
            <a:off x="1404395" y="1203960"/>
            <a:ext cx="9383210" cy="1527857"/>
          </a:xfrm>
          <a:prstGeom prst="roundRect">
            <a:avLst>
              <a:gd name="adj" fmla="val 22278"/>
            </a:avLst>
          </a:prstGeom>
          <a:solidFill>
            <a:srgbClr val="F7C39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C2B940-0EE1-470E-951E-9EBBB4A1B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3960"/>
            <a:ext cx="9144000" cy="1527858"/>
          </a:xfrm>
        </p:spPr>
        <p:txBody>
          <a:bodyPr>
            <a:normAutofit fontScale="90000"/>
          </a:bodyPr>
          <a:lstStyle/>
          <a:p>
            <a:r>
              <a:rPr lang="en-US" dirty="0"/>
              <a:t>Rail Delay</a:t>
            </a:r>
            <a:br>
              <a:rPr lang="en-US" dirty="0"/>
            </a:br>
            <a:r>
              <a:rPr lang="en-US" dirty="0"/>
              <a:t>Problem Formulation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FDA4F0C-6B33-476F-91BE-ECDC94640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Heglund</a:t>
            </a:r>
          </a:p>
        </p:txBody>
      </p:sp>
    </p:spTree>
    <p:extLst>
      <p:ext uri="{BB962C8B-B14F-4D97-AF65-F5344CB8AC3E}">
        <p14:creationId xmlns:p14="http://schemas.microsoft.com/office/powerpoint/2010/main" val="384114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BA35-0D05-4459-BD2F-D3F4A9B4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64418"/>
            <a:ext cx="10515600" cy="5793582"/>
          </a:xfrm>
        </p:spPr>
        <p:txBody>
          <a:bodyPr>
            <a:normAutofit/>
          </a:bodyPr>
          <a:lstStyle/>
          <a:p>
            <a:r>
              <a:rPr lang="en-US" dirty="0"/>
              <a:t>A graph G(V, E) is defined by it’s nodes (or vertices) and edges</a:t>
            </a:r>
          </a:p>
          <a:p>
            <a:r>
              <a:rPr lang="en-US" dirty="0"/>
              <a:t>We define the train-network graph as follows:</a:t>
            </a:r>
          </a:p>
          <a:p>
            <a:r>
              <a:rPr lang="en-US" dirty="0"/>
              <a:t>Nodes</a:t>
            </a:r>
          </a:p>
          <a:p>
            <a:pPr lvl="1"/>
            <a:r>
              <a:rPr lang="en-US" dirty="0"/>
              <a:t>Each node is a unique train route scheduled during the data period</a:t>
            </a:r>
          </a:p>
          <a:p>
            <a:pPr lvl="2"/>
            <a:r>
              <a:rPr lang="en-US" dirty="0"/>
              <a:t>A route is said to be unique if the starting station, ending station, and starting time are different from all other routes in the data period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formulation gives a constant number of N nodes on the graph for the data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BA35-0D05-4459-BD2F-D3F4A9B4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064418"/>
            <a:ext cx="10464798" cy="5793582"/>
          </a:xfrm>
        </p:spPr>
        <p:txBody>
          <a:bodyPr>
            <a:normAutofit/>
          </a:bodyPr>
          <a:lstStyle/>
          <a:p>
            <a:r>
              <a:rPr lang="en-US" dirty="0"/>
              <a:t>Edges:</a:t>
            </a:r>
          </a:p>
          <a:p>
            <a:pPr lvl="1"/>
            <a:r>
              <a:rPr lang="en-US" dirty="0"/>
              <a:t>The adjacency matrix defines the connections between nodes on the graph</a:t>
            </a:r>
          </a:p>
          <a:p>
            <a:pPr lvl="1"/>
            <a:r>
              <a:rPr lang="en-US" dirty="0"/>
              <a:t>A(i, j) = 1 if train i and j are “interacting”</a:t>
            </a:r>
          </a:p>
          <a:p>
            <a:pPr marL="457200" lvl="1" indent="0">
              <a:buNone/>
            </a:pPr>
            <a:r>
              <a:rPr lang="en-US" dirty="0"/>
              <a:t>             = 0 otherwise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Definitions:</a:t>
            </a:r>
          </a:p>
          <a:p>
            <a:pPr lvl="2"/>
            <a:r>
              <a:rPr lang="en-US" dirty="0"/>
              <a:t>“Interacting”: two trains are said to be interacting iff:</a:t>
            </a:r>
          </a:p>
          <a:p>
            <a:pPr marL="1771650" lvl="3" indent="-400050">
              <a:buAutoNum type="romanLcPeriod"/>
            </a:pPr>
            <a:r>
              <a:rPr lang="en-US" dirty="0"/>
              <a:t>They are travelling in the same direction</a:t>
            </a:r>
          </a:p>
          <a:p>
            <a:pPr marL="1771650" lvl="3" indent="-400050">
              <a:buAutoNum type="romanLcPeriod"/>
            </a:pPr>
            <a:r>
              <a:rPr lang="en-US" dirty="0"/>
              <a:t>Both trains are scheduled to arrive at the same station within some time radius </a:t>
            </a:r>
            <a:r>
              <a:rPr lang="el-GR" dirty="0"/>
              <a:t>Δ</a:t>
            </a:r>
            <a:r>
              <a:rPr lang="en-US" dirty="0"/>
              <a:t> of each other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“Travelling in the same local direction”: two trains are said to be travelling in the same local direction iff there exists at least one sequence of 2 consecutive stations common to both scheduled train routes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6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80C574-AB79-46DC-A626-E92D97992BBC}"/>
              </a:ext>
            </a:extLst>
          </p:cNvPr>
          <p:cNvGrpSpPr/>
          <p:nvPr/>
        </p:nvGrpSpPr>
        <p:grpSpPr>
          <a:xfrm>
            <a:off x="65831" y="3638487"/>
            <a:ext cx="12060333" cy="2802139"/>
            <a:chOff x="-404951" y="2692601"/>
            <a:chExt cx="12060333" cy="28021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3901E6-95FB-4BD4-8280-83919429E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22"/>
            <a:stretch/>
          </p:blipFill>
          <p:spPr>
            <a:xfrm>
              <a:off x="-404951" y="2692601"/>
              <a:ext cx="12060333" cy="2802139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6E39E6-3A59-4E8E-BC99-04748D3C53AD}"/>
                </a:ext>
              </a:extLst>
            </p:cNvPr>
            <p:cNvCxnSpPr>
              <a:cxnSpLocks/>
            </p:cNvCxnSpPr>
            <p:nvPr/>
          </p:nvCxnSpPr>
          <p:spPr>
            <a:xfrm>
              <a:off x="416626" y="4275534"/>
              <a:ext cx="10726783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3565F4-C2A8-4C24-821B-27ACA908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64418"/>
            <a:ext cx="10515600" cy="5793582"/>
          </a:xfrm>
        </p:spPr>
        <p:txBody>
          <a:bodyPr>
            <a:normAutofit/>
          </a:bodyPr>
          <a:lstStyle/>
          <a:p>
            <a:r>
              <a:rPr lang="en-US" dirty="0"/>
              <a:t>Only the stations found on the red line drawn below are the included in this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7BDAA-DE53-4F60-98DB-409E13F2D515}"/>
              </a:ext>
            </a:extLst>
          </p:cNvPr>
          <p:cNvSpPr txBox="1"/>
          <p:nvPr/>
        </p:nvSpPr>
        <p:spPr>
          <a:xfrm>
            <a:off x="0" y="6521420"/>
            <a:ext cx="1098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http://www.projectmapping.co.uk/Reviews/Resources/GWR%20HEX%202019%20Map%20-%20Image%20(1.png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450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BA35-0D05-4459-BD2F-D3F4A9B4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64418"/>
            <a:ext cx="10515600" cy="5793582"/>
          </a:xfrm>
        </p:spPr>
        <p:txBody>
          <a:bodyPr>
            <a:normAutofit/>
          </a:bodyPr>
          <a:lstStyle/>
          <a:p>
            <a:r>
              <a:rPr lang="en-US" dirty="0"/>
              <a:t>Explanation of “Travelling in the same local direction”</a:t>
            </a:r>
          </a:p>
          <a:p>
            <a:pPr lvl="1"/>
            <a:r>
              <a:rPr lang="en-US" dirty="0"/>
              <a:t>Example 1 – the following trains could be at station A, B, C, or D at the same time</a:t>
            </a:r>
          </a:p>
          <a:p>
            <a:pPr lvl="2"/>
            <a:r>
              <a:rPr lang="en-US" dirty="0"/>
              <a:t>Train 1 – A, B, C, D</a:t>
            </a:r>
          </a:p>
          <a:p>
            <a:pPr lvl="2"/>
            <a:r>
              <a:rPr lang="en-US" dirty="0"/>
              <a:t>Train 2 – D, C, B, A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motivates the need for a sequence of at least 2 consecutive stations common to both train routes to establish the local direction of the trains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13</a:t>
            </a:fld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365344-6AED-4467-8C28-4E1596FD71CC}"/>
              </a:ext>
            </a:extLst>
          </p:cNvPr>
          <p:cNvGrpSpPr/>
          <p:nvPr/>
        </p:nvGrpSpPr>
        <p:grpSpPr>
          <a:xfrm>
            <a:off x="6340474" y="2587468"/>
            <a:ext cx="3333750" cy="457200"/>
            <a:chOff x="6340474" y="2233216"/>
            <a:chExt cx="3333750" cy="457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5BEA33-4711-470E-A6CE-607EC99D098D}"/>
                </a:ext>
              </a:extLst>
            </p:cNvPr>
            <p:cNvSpPr/>
            <p:nvPr/>
          </p:nvSpPr>
          <p:spPr>
            <a:xfrm>
              <a:off x="6340474" y="223321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926CE9-5F3D-4859-BEA6-913BCD750006}"/>
                </a:ext>
              </a:extLst>
            </p:cNvPr>
            <p:cNvSpPr/>
            <p:nvPr/>
          </p:nvSpPr>
          <p:spPr>
            <a:xfrm>
              <a:off x="7299324" y="223321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F16FD2-0D17-46C5-8D41-2481BC029356}"/>
                </a:ext>
              </a:extLst>
            </p:cNvPr>
            <p:cNvSpPr/>
            <p:nvPr/>
          </p:nvSpPr>
          <p:spPr>
            <a:xfrm>
              <a:off x="8258174" y="223321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7B3F47-19A4-4CF4-9C92-42AACBC21F53}"/>
                </a:ext>
              </a:extLst>
            </p:cNvPr>
            <p:cNvSpPr/>
            <p:nvPr/>
          </p:nvSpPr>
          <p:spPr>
            <a:xfrm>
              <a:off x="9217024" y="223321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71784E7-7A7A-40E7-A2A6-431AF75D3910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6797674" y="2461816"/>
              <a:ext cx="50165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23BB4F-75AD-4D39-982A-291C03D64FBB}"/>
                </a:ext>
              </a:extLst>
            </p:cNvPr>
            <p:cNvCxnSpPr>
              <a:cxnSpLocks/>
            </p:cNvCxnSpPr>
            <p:nvPr/>
          </p:nvCxnSpPr>
          <p:spPr>
            <a:xfrm>
              <a:off x="7756524" y="2461816"/>
              <a:ext cx="50165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D1A881-0AFD-48B0-A868-2E637FF50581}"/>
                </a:ext>
              </a:extLst>
            </p:cNvPr>
            <p:cNvCxnSpPr>
              <a:cxnSpLocks/>
            </p:cNvCxnSpPr>
            <p:nvPr/>
          </p:nvCxnSpPr>
          <p:spPr>
            <a:xfrm>
              <a:off x="8715374" y="2461816"/>
              <a:ext cx="50165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198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BA35-0D05-4459-BD2F-D3F4A9B4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64418"/>
            <a:ext cx="10515600" cy="5793582"/>
          </a:xfrm>
        </p:spPr>
        <p:txBody>
          <a:bodyPr>
            <a:normAutofit/>
          </a:bodyPr>
          <a:lstStyle/>
          <a:p>
            <a:r>
              <a:rPr lang="en-US" dirty="0"/>
              <a:t>Explanation of “Travelling in the same local direction”</a:t>
            </a:r>
          </a:p>
          <a:p>
            <a:pPr lvl="1"/>
            <a:r>
              <a:rPr lang="en-US" dirty="0"/>
              <a:t>Example 2 - The following trains could be at station D at the same time</a:t>
            </a:r>
          </a:p>
          <a:p>
            <a:pPr lvl="2"/>
            <a:r>
              <a:rPr lang="en-US" dirty="0"/>
              <a:t>Train 1 – A, D, E (express train)</a:t>
            </a:r>
          </a:p>
          <a:p>
            <a:pPr lvl="2"/>
            <a:r>
              <a:rPr lang="en-US" dirty="0"/>
              <a:t>Train 2 – C, 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Train 1 arrives before Train 2 and Train 1 is delayed, then it should cause a delay in Train 2</a:t>
            </a:r>
          </a:p>
          <a:p>
            <a:pPr lvl="2"/>
            <a:r>
              <a:rPr lang="en-US" dirty="0"/>
              <a:t>Unless we can define the direction of the trains in another way, this important case will be missed by the current definition of “interacting”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14</a:t>
            </a:fld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B297D7E-471F-49A9-A4AD-E6D7BE2A9680}"/>
              </a:ext>
            </a:extLst>
          </p:cNvPr>
          <p:cNvGrpSpPr/>
          <p:nvPr/>
        </p:nvGrpSpPr>
        <p:grpSpPr>
          <a:xfrm>
            <a:off x="6327774" y="2292351"/>
            <a:ext cx="4292600" cy="457200"/>
            <a:chOff x="6340474" y="5336382"/>
            <a:chExt cx="4292600" cy="4572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55442D-73C0-4B10-940C-429839DE54C9}"/>
                </a:ext>
              </a:extLst>
            </p:cNvPr>
            <p:cNvSpPr/>
            <p:nvPr/>
          </p:nvSpPr>
          <p:spPr>
            <a:xfrm>
              <a:off x="6340474" y="533638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C68B1A8-9E19-4CFC-8A0C-8A4397A9BDFD}"/>
                </a:ext>
              </a:extLst>
            </p:cNvPr>
            <p:cNvSpPr/>
            <p:nvPr/>
          </p:nvSpPr>
          <p:spPr>
            <a:xfrm>
              <a:off x="7299324" y="533638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8D6957-1D52-418A-89E8-7D92000421E7}"/>
                </a:ext>
              </a:extLst>
            </p:cNvPr>
            <p:cNvSpPr/>
            <p:nvPr/>
          </p:nvSpPr>
          <p:spPr>
            <a:xfrm>
              <a:off x="8258174" y="533638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089ECF5-2396-4471-B5E0-755788531996}"/>
                </a:ext>
              </a:extLst>
            </p:cNvPr>
            <p:cNvSpPr/>
            <p:nvPr/>
          </p:nvSpPr>
          <p:spPr>
            <a:xfrm>
              <a:off x="9217024" y="533638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C47721-BF66-4B88-B71A-4DBD21317406}"/>
                </a:ext>
              </a:extLst>
            </p:cNvPr>
            <p:cNvCxnSpPr>
              <a:stCxn id="55" idx="6"/>
              <a:endCxn id="56" idx="2"/>
            </p:cNvCxnSpPr>
            <p:nvPr/>
          </p:nvCxnSpPr>
          <p:spPr>
            <a:xfrm>
              <a:off x="6797674" y="5564982"/>
              <a:ext cx="50165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B6DB27-2125-4D47-9954-D74A27A5114D}"/>
                </a:ext>
              </a:extLst>
            </p:cNvPr>
            <p:cNvCxnSpPr/>
            <p:nvPr/>
          </p:nvCxnSpPr>
          <p:spPr>
            <a:xfrm>
              <a:off x="7756524" y="5564982"/>
              <a:ext cx="50165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1007794-B302-4557-B974-02B250C8921B}"/>
                </a:ext>
              </a:extLst>
            </p:cNvPr>
            <p:cNvCxnSpPr/>
            <p:nvPr/>
          </p:nvCxnSpPr>
          <p:spPr>
            <a:xfrm>
              <a:off x="8715374" y="5564982"/>
              <a:ext cx="50165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806912D-8B52-45DD-AB6D-A70BEDFB6709}"/>
                </a:ext>
              </a:extLst>
            </p:cNvPr>
            <p:cNvSpPr/>
            <p:nvPr/>
          </p:nvSpPr>
          <p:spPr>
            <a:xfrm>
              <a:off x="10175874" y="533638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3F9FC34-3783-4109-BEFA-23E945871DD2}"/>
                </a:ext>
              </a:extLst>
            </p:cNvPr>
            <p:cNvCxnSpPr/>
            <p:nvPr/>
          </p:nvCxnSpPr>
          <p:spPr>
            <a:xfrm>
              <a:off x="9674224" y="5557839"/>
              <a:ext cx="50165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153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BA35-0D05-4459-BD2F-D3F4A9B4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64418"/>
            <a:ext cx="10515600" cy="5793582"/>
          </a:xfrm>
        </p:spPr>
        <p:txBody>
          <a:bodyPr>
            <a:normAutofit/>
          </a:bodyPr>
          <a:lstStyle/>
          <a:p>
            <a:r>
              <a:rPr lang="en-US" dirty="0"/>
              <a:t>Explanation of “Travelling in the same local direction”</a:t>
            </a:r>
          </a:p>
          <a:p>
            <a:pPr lvl="1"/>
            <a:r>
              <a:rPr lang="en-US" dirty="0"/>
              <a:t>Example 3 – the following trains could be at station C at the same time</a:t>
            </a:r>
          </a:p>
          <a:p>
            <a:pPr lvl="2"/>
            <a:r>
              <a:rPr lang="en-US" dirty="0"/>
              <a:t>Train 1 – A, B, C, D</a:t>
            </a:r>
          </a:p>
          <a:p>
            <a:pPr lvl="2"/>
            <a:r>
              <a:rPr lang="en-US" dirty="0"/>
              <a:t>Train 2 – X, Y, C, Z</a:t>
            </a:r>
          </a:p>
          <a:p>
            <a:pPr lvl="2"/>
            <a:r>
              <a:rPr lang="en-US" dirty="0"/>
              <a:t>These two trains are likely to be on different tracks when travelling through the station, and are unlikely to interact in a way that would cause significant delays for either train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C1519B-04BD-4FBF-9677-4C85127EDE9A}"/>
              </a:ext>
            </a:extLst>
          </p:cNvPr>
          <p:cNvGrpSpPr/>
          <p:nvPr/>
        </p:nvGrpSpPr>
        <p:grpSpPr>
          <a:xfrm>
            <a:off x="8134350" y="3633133"/>
            <a:ext cx="3333750" cy="2335198"/>
            <a:chOff x="7486650" y="3722033"/>
            <a:chExt cx="3333750" cy="23351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AA3B87-CD8F-42A5-BF14-205214350865}"/>
                </a:ext>
              </a:extLst>
            </p:cNvPr>
            <p:cNvSpPr/>
            <p:nvPr/>
          </p:nvSpPr>
          <p:spPr>
            <a:xfrm>
              <a:off x="7486650" y="486434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CC6953-7A63-4F2C-A32D-F1B82704E7E5}"/>
                </a:ext>
              </a:extLst>
            </p:cNvPr>
            <p:cNvSpPr/>
            <p:nvPr/>
          </p:nvSpPr>
          <p:spPr>
            <a:xfrm>
              <a:off x="8445500" y="486434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27FE8-1D31-4932-A8C3-0A0C22E99C92}"/>
                </a:ext>
              </a:extLst>
            </p:cNvPr>
            <p:cNvSpPr/>
            <p:nvPr/>
          </p:nvSpPr>
          <p:spPr>
            <a:xfrm>
              <a:off x="9404350" y="486434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52286C-B2B5-4CCC-ABBE-E1EFA7B2A313}"/>
                </a:ext>
              </a:extLst>
            </p:cNvPr>
            <p:cNvSpPr/>
            <p:nvPr/>
          </p:nvSpPr>
          <p:spPr>
            <a:xfrm>
              <a:off x="10363200" y="486434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FA9E0E-B34D-4742-AD17-0324B7315F5F}"/>
                </a:ext>
              </a:extLst>
            </p:cNvPr>
            <p:cNvSpPr/>
            <p:nvPr/>
          </p:nvSpPr>
          <p:spPr>
            <a:xfrm>
              <a:off x="9404350" y="560003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329388-25F1-4918-B598-1F48A7BB653E}"/>
                </a:ext>
              </a:extLst>
            </p:cNvPr>
            <p:cNvSpPr/>
            <p:nvPr/>
          </p:nvSpPr>
          <p:spPr>
            <a:xfrm>
              <a:off x="9401175" y="372203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C2F9087-BCBD-447F-A501-BD46EDEB3DB8}"/>
                </a:ext>
              </a:extLst>
            </p:cNvPr>
            <p:cNvCxnSpPr/>
            <p:nvPr/>
          </p:nvCxnSpPr>
          <p:spPr>
            <a:xfrm>
              <a:off x="7943850" y="5092946"/>
              <a:ext cx="50165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89734A1-7547-46A5-987B-C264B2A772B4}"/>
                </a:ext>
              </a:extLst>
            </p:cNvPr>
            <p:cNvCxnSpPr/>
            <p:nvPr/>
          </p:nvCxnSpPr>
          <p:spPr>
            <a:xfrm>
              <a:off x="8902700" y="5086596"/>
              <a:ext cx="50165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5E0E757-AAB5-4E87-B1F2-05B263A9A9E2}"/>
                </a:ext>
              </a:extLst>
            </p:cNvPr>
            <p:cNvCxnSpPr/>
            <p:nvPr/>
          </p:nvCxnSpPr>
          <p:spPr>
            <a:xfrm>
              <a:off x="9861550" y="5080246"/>
              <a:ext cx="50165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77A4D94-99D6-496C-A019-1EAD3219DE2B}"/>
                </a:ext>
              </a:extLst>
            </p:cNvPr>
            <p:cNvCxnSpPr>
              <a:cxnSpLocks/>
              <a:stCxn id="15" idx="4"/>
              <a:endCxn id="27" idx="0"/>
            </p:cNvCxnSpPr>
            <p:nvPr/>
          </p:nvCxnSpPr>
          <p:spPr>
            <a:xfrm>
              <a:off x="9632950" y="5321546"/>
              <a:ext cx="0" cy="27848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B69B45-3A61-4613-84CE-E0ECC437124D}"/>
                </a:ext>
              </a:extLst>
            </p:cNvPr>
            <p:cNvCxnSpPr>
              <a:cxnSpLocks/>
              <a:stCxn id="29" idx="4"/>
              <a:endCxn id="28" idx="0"/>
            </p:cNvCxnSpPr>
            <p:nvPr/>
          </p:nvCxnSpPr>
          <p:spPr>
            <a:xfrm>
              <a:off x="9629775" y="4179233"/>
              <a:ext cx="0" cy="12575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4A98F4-23B3-4B86-9919-C4A0DB5D9E2F}"/>
                </a:ext>
              </a:extLst>
            </p:cNvPr>
            <p:cNvSpPr/>
            <p:nvPr/>
          </p:nvSpPr>
          <p:spPr>
            <a:xfrm>
              <a:off x="9401175" y="430499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D0A6469-E17E-48A3-B500-16B645516668}"/>
                </a:ext>
              </a:extLst>
            </p:cNvPr>
            <p:cNvCxnSpPr>
              <a:cxnSpLocks/>
              <a:stCxn id="28" idx="4"/>
              <a:endCxn id="15" idx="0"/>
            </p:cNvCxnSpPr>
            <p:nvPr/>
          </p:nvCxnSpPr>
          <p:spPr>
            <a:xfrm>
              <a:off x="9629775" y="4762191"/>
              <a:ext cx="3175" cy="10215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520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BA35-0D05-4459-BD2F-D3F4A9B4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64418"/>
            <a:ext cx="10515600" cy="5793582"/>
          </a:xfrm>
        </p:spPr>
        <p:txBody>
          <a:bodyPr>
            <a:normAutofit/>
          </a:bodyPr>
          <a:lstStyle/>
          <a:p>
            <a:r>
              <a:rPr lang="en-US" dirty="0"/>
              <a:t>We now define preliminary values for variables defined in the previous slides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 = 5 (minutes between data samples for index transformation)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N_past = 12 (number of model input timesteps)</a:t>
            </a:r>
          </a:p>
          <a:p>
            <a:pPr lvl="2"/>
            <a:r>
              <a:rPr lang="en-US" dirty="0"/>
              <a:t>This means our model could start predicting N_past * T minutes after the data for each day begins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N_future = 5 (number of model output timesteps)</a:t>
            </a:r>
          </a:p>
          <a:p>
            <a:pPr lvl="1"/>
            <a:endParaRPr lang="en-US" dirty="0"/>
          </a:p>
          <a:p>
            <a:pPr lvl="1"/>
            <a:r>
              <a:rPr lang="el-GR" dirty="0"/>
              <a:t>Δ</a:t>
            </a:r>
            <a:r>
              <a:rPr lang="en-US" dirty="0"/>
              <a:t> = 10 (time radius for two interacting trains in minutes)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59F556-B21D-4F81-BC32-D9CE05F66FE6}"/>
              </a:ext>
            </a:extLst>
          </p:cNvPr>
          <p:cNvSpPr/>
          <p:nvPr/>
        </p:nvSpPr>
        <p:spPr>
          <a:xfrm>
            <a:off x="1404395" y="1203960"/>
            <a:ext cx="9383210" cy="1527857"/>
          </a:xfrm>
          <a:prstGeom prst="roundRect">
            <a:avLst>
              <a:gd name="adj" fmla="val 22278"/>
            </a:avLst>
          </a:prstGeom>
          <a:solidFill>
            <a:srgbClr val="F7C39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C2B940-0EE1-470E-951E-9EBBB4A1B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1129"/>
            <a:ext cx="9144000" cy="1093518"/>
          </a:xfrm>
        </p:spPr>
        <p:txBody>
          <a:bodyPr>
            <a:normAutofit/>
          </a:bodyPr>
          <a:lstStyle/>
          <a:p>
            <a:r>
              <a:rPr lang="en-US" dirty="0"/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91181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(TODO)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BA35-0D05-4459-BD2F-D3F4A9B4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64418"/>
            <a:ext cx="10515600" cy="57935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3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59F556-B21D-4F81-BC32-D9CE05F66FE6}"/>
              </a:ext>
            </a:extLst>
          </p:cNvPr>
          <p:cNvSpPr/>
          <p:nvPr/>
        </p:nvSpPr>
        <p:spPr>
          <a:xfrm>
            <a:off x="1404395" y="1203960"/>
            <a:ext cx="9383210" cy="1527857"/>
          </a:xfrm>
          <a:prstGeom prst="roundRect">
            <a:avLst>
              <a:gd name="adj" fmla="val 22278"/>
            </a:avLst>
          </a:prstGeom>
          <a:solidFill>
            <a:srgbClr val="F7C39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C2B940-0EE1-470E-951E-9EBBB4A1B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1129"/>
            <a:ext cx="9144000" cy="1093518"/>
          </a:xfrm>
        </p:spPr>
        <p:txBody>
          <a:bodyPr>
            <a:normAutofit/>
          </a:bodyPr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66721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A99-F82B-421B-9842-E95F657E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2010-5D6E-4300-87D7-8E1A7E48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3" y="1064418"/>
            <a:ext cx="10515600" cy="5291931"/>
          </a:xfrm>
        </p:spPr>
        <p:txBody>
          <a:bodyPr>
            <a:normAutofit/>
          </a:bodyPr>
          <a:lstStyle/>
          <a:p>
            <a:r>
              <a:rPr lang="en-US" dirty="0"/>
              <a:t>Want to predict the delay of the entire train transportation system simultaneously</a:t>
            </a:r>
          </a:p>
          <a:p>
            <a:pPr lvl="1"/>
            <a:r>
              <a:rPr lang="en-US" dirty="0"/>
              <a:t>Predict the delay of every train at it’s next stop while at the same time considering delay effects that trains have on each other</a:t>
            </a:r>
          </a:p>
          <a:p>
            <a:pPr lvl="1"/>
            <a:endParaRPr lang="en-US" dirty="0"/>
          </a:p>
          <a:p>
            <a:r>
              <a:rPr lang="en-US" dirty="0"/>
              <a:t>In order to consider the entire train transportation system simultaneously, we must first transform our data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4A9F-354F-4651-BE8E-6452248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A99-F82B-421B-9842-E95F657E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2010-5D6E-4300-87D7-8E1A7E48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3" y="1064418"/>
            <a:ext cx="10515600" cy="5291931"/>
          </a:xfrm>
        </p:spPr>
        <p:txBody>
          <a:bodyPr>
            <a:normAutofit/>
          </a:bodyPr>
          <a:lstStyle/>
          <a:p>
            <a:r>
              <a:rPr lang="en-US" dirty="0"/>
              <a:t>The raw data is structured s.t. each train route is indexed by its stations</a:t>
            </a:r>
          </a:p>
          <a:p>
            <a:pPr lvl="1"/>
            <a:r>
              <a:rPr lang="en-US" dirty="0"/>
              <a:t>This poses a problem because this </a:t>
            </a:r>
            <a:r>
              <a:rPr lang="en-US" b="1" dirty="0"/>
              <a:t>local index</a:t>
            </a:r>
            <a:r>
              <a:rPr lang="en-US" dirty="0"/>
              <a:t> does not transfer between two different train routes</a:t>
            </a:r>
          </a:p>
          <a:p>
            <a:pPr lvl="1"/>
            <a:r>
              <a:rPr lang="en-US" dirty="0"/>
              <a:t>That is to say, train stations do not work as a </a:t>
            </a:r>
            <a:r>
              <a:rPr lang="en-US" b="1" dirty="0"/>
              <a:t>global index</a:t>
            </a:r>
          </a:p>
          <a:p>
            <a:endParaRPr lang="en-US" dirty="0"/>
          </a:p>
          <a:p>
            <a:r>
              <a:rPr lang="en-US" dirty="0"/>
              <a:t>Our solution to this indexing problem involves switching to a global index</a:t>
            </a:r>
          </a:p>
          <a:p>
            <a:pPr lvl="1"/>
            <a:r>
              <a:rPr lang="en-US" dirty="0"/>
              <a:t>We sample the raw data at set time intervals (for example, every T = 15 minutes) to form a time-indexed dataset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4A9F-354F-4651-BE8E-6452248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3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A99-F82B-421B-9842-E95F657E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2010-5D6E-4300-87D7-8E1A7E48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3" y="1064418"/>
            <a:ext cx="10515600" cy="5291931"/>
          </a:xfrm>
        </p:spPr>
        <p:txBody>
          <a:bodyPr>
            <a:normAutofit/>
          </a:bodyPr>
          <a:lstStyle/>
          <a:p>
            <a:r>
              <a:rPr lang="en-US" dirty="0"/>
              <a:t>Example of station-indexed data for a single train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of time-indexed data for a single train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4A9F-354F-4651-BE8E-6452248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26E6F-4B89-4EAF-8FAE-E28026EE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460" y="1540454"/>
            <a:ext cx="6269076" cy="1888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AFB1B-CA6D-43E7-BD35-132401A8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77" y="4151916"/>
            <a:ext cx="10880641" cy="148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5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A99-F82B-421B-9842-E95F657E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2010-5D6E-4300-87D7-8E1A7E48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3" y="1064418"/>
            <a:ext cx="10515600" cy="5291931"/>
          </a:xfrm>
        </p:spPr>
        <p:txBody>
          <a:bodyPr>
            <a:normAutofit/>
          </a:bodyPr>
          <a:lstStyle/>
          <a:p>
            <a:r>
              <a:rPr lang="en-US" dirty="0"/>
              <a:t>There are some problems that may arise from this time-indexed formulation</a:t>
            </a:r>
          </a:p>
          <a:p>
            <a:pPr lvl="1"/>
            <a:r>
              <a:rPr lang="en-US" dirty="0"/>
              <a:t>How to predict multiple “stations” in the future?</a:t>
            </a:r>
          </a:p>
          <a:p>
            <a:pPr lvl="2"/>
            <a:r>
              <a:rPr lang="en-US" dirty="0"/>
              <a:t>Solution: Choose N_future s.t. it captures the longest time gaps between stops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Repeated predictions</a:t>
            </a:r>
          </a:p>
          <a:p>
            <a:pPr lvl="2"/>
            <a:r>
              <a:rPr lang="en-US" dirty="0"/>
              <a:t>Our model will output the same “next station” prediction multiple times if a train does not each it’s next station within the time interval</a:t>
            </a:r>
          </a:p>
          <a:p>
            <a:pPr lvl="1"/>
            <a:endParaRPr lang="en-US" dirty="0"/>
          </a:p>
          <a:p>
            <a:r>
              <a:rPr lang="en-US" dirty="0"/>
              <a:t>Despite potential issues, time indexing is the best method for structuring the data for our particular problem formulation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4A9F-354F-4651-BE8E-6452248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BA35-0D05-4459-BD2F-D3F4A9B4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(Time Indexing)</a:t>
            </a:r>
          </a:p>
          <a:p>
            <a:pPr lvl="1"/>
            <a:r>
              <a:rPr lang="en-US" dirty="0"/>
              <a:t>If a train is sitting at Station A, then Station A is considered as the “previous station”</a:t>
            </a:r>
          </a:p>
          <a:p>
            <a:pPr lvl="2"/>
            <a:r>
              <a:rPr lang="en-US" dirty="0"/>
              <a:t>The rationale behind this is that the arrival delay for Station A is in the past at that point in time, and we still want to predict the arrival delay at the next station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A99-F82B-421B-9842-E95F657E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2010-5D6E-4300-87D7-8E1A7E48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3" y="1064418"/>
            <a:ext cx="10515600" cy="5291931"/>
          </a:xfrm>
        </p:spPr>
        <p:txBody>
          <a:bodyPr>
            <a:normAutofit/>
          </a:bodyPr>
          <a:lstStyle/>
          <a:p>
            <a:r>
              <a:rPr lang="en-US" dirty="0"/>
              <a:t>We formulate the problem as a </a:t>
            </a:r>
            <a:r>
              <a:rPr lang="en-US" b="1" dirty="0"/>
              <a:t>regression</a:t>
            </a:r>
            <a:r>
              <a:rPr lang="en-US" dirty="0"/>
              <a:t> problem </a:t>
            </a:r>
          </a:p>
          <a:p>
            <a:pPr lvl="1"/>
            <a:r>
              <a:rPr lang="en-US" dirty="0"/>
              <a:t>We plan to use similar metrics from Simon’s first paper to allow a direct comparison of results</a:t>
            </a:r>
          </a:p>
          <a:p>
            <a:pPr lvl="2"/>
            <a:r>
              <a:rPr lang="en-US" dirty="0"/>
              <a:t>See page 12 of the paper for more details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As a first iteration, we propose the following features</a:t>
            </a:r>
          </a:p>
          <a:p>
            <a:pPr lvl="1"/>
            <a:r>
              <a:rPr lang="en-US" dirty="0"/>
              <a:t>Input: z-score of arrival delay (in minutes) at the previous N_past timesteps</a:t>
            </a:r>
            <a:endParaRPr lang="en-US" baseline="-25000" dirty="0"/>
          </a:p>
          <a:p>
            <a:pPr lvl="1"/>
            <a:r>
              <a:rPr lang="en-US" dirty="0"/>
              <a:t>Output: predicted z-score of arrival delay at the next N_future</a:t>
            </a:r>
            <a:r>
              <a:rPr lang="en-US" baseline="-25000" dirty="0"/>
              <a:t> </a:t>
            </a:r>
            <a:r>
              <a:rPr lang="en-US" dirty="0"/>
              <a:t>stations</a:t>
            </a:r>
          </a:p>
          <a:p>
            <a:pPr lvl="2"/>
            <a:r>
              <a:rPr lang="en-US" dirty="0"/>
              <a:t>Where N_past and N_future are the number of timesteps as input and output respectively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4A9F-354F-4651-BE8E-6452248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A99-F82B-421B-9842-E95F657E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2010-5D6E-4300-87D7-8E1A7E48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3" y="1064418"/>
            <a:ext cx="10515600" cy="5291931"/>
          </a:xfrm>
        </p:spPr>
        <p:txBody>
          <a:bodyPr>
            <a:normAutofit/>
          </a:bodyPr>
          <a:lstStyle/>
          <a:p>
            <a:r>
              <a:rPr lang="en-US" dirty="0"/>
              <a:t>A future iteration of this work would include multiple input and output features </a:t>
            </a:r>
          </a:p>
          <a:p>
            <a:r>
              <a:rPr lang="en-US" dirty="0"/>
              <a:t>To be comparable with Simon’s original paper we would extend our architecture to predict the following	</a:t>
            </a:r>
          </a:p>
          <a:p>
            <a:pPr lvl="1"/>
            <a:r>
              <a:rPr lang="en-US" dirty="0"/>
              <a:t>Input: takes the form as seen on page 10 of the paper</a:t>
            </a:r>
          </a:p>
          <a:p>
            <a:pPr lvl="1"/>
            <a:r>
              <a:rPr lang="en-US" dirty="0"/>
              <a:t>Output: contains the variables predicted in the paper</a:t>
            </a:r>
          </a:p>
          <a:p>
            <a:pPr lvl="2"/>
            <a:r>
              <a:rPr lang="en-US" dirty="0"/>
              <a:t>Deviation from arrival, deviation from departure, travel time, dwell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4A9F-354F-4651-BE8E-6452248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Montserrat SemiBold"/>
        <a:ea typeface=""/>
        <a:cs typeface=""/>
      </a:majorFont>
      <a:minorFont>
        <a:latin typeface="Montserra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academic template.potx" id="{CED1C37C-2DB5-49EC-AE1A-9AE6978F9700}" vid="{17D1FC68-D4AC-4EE7-9D48-67F18C6000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 template</Template>
  <TotalTime>374</TotalTime>
  <Words>1097</Words>
  <Application>Microsoft Office PowerPoint</Application>
  <PresentationFormat>Widescreen</PresentationFormat>
  <Paragraphs>146</Paragraphs>
  <Slides>18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Montserrat Medium</vt:lpstr>
      <vt:lpstr>Montserrat SemiBold</vt:lpstr>
      <vt:lpstr>Office Theme</vt:lpstr>
      <vt:lpstr>Rail Delay Problem Formulation</vt:lpstr>
      <vt:lpstr>Problem Formulation</vt:lpstr>
      <vt:lpstr>Problem Formulation</vt:lpstr>
      <vt:lpstr>Data Transformation</vt:lpstr>
      <vt:lpstr>Data Transformation</vt:lpstr>
      <vt:lpstr>Data Transformation</vt:lpstr>
      <vt:lpstr>Data Transformation</vt:lpstr>
      <vt:lpstr>Problem Formulation</vt:lpstr>
      <vt:lpstr>Problem Formulation</vt:lpstr>
      <vt:lpstr>Graph Formulation</vt:lpstr>
      <vt:lpstr>Graph Formulation</vt:lpstr>
      <vt:lpstr>Station Order</vt:lpstr>
      <vt:lpstr>Graph Formulation</vt:lpstr>
      <vt:lpstr>Graph Formulation</vt:lpstr>
      <vt:lpstr>Graph Formulation</vt:lpstr>
      <vt:lpstr>Problem Specifics</vt:lpstr>
      <vt:lpstr>Solution Approach</vt:lpstr>
      <vt:lpstr>Model Architecture (TODO)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Delay Formulation</dc:title>
  <dc:creator>Jacob Heglund</dc:creator>
  <cp:lastModifiedBy>Jacob Heglund</cp:lastModifiedBy>
  <cp:revision>286</cp:revision>
  <dcterms:created xsi:type="dcterms:W3CDTF">2020-01-15T16:03:15Z</dcterms:created>
  <dcterms:modified xsi:type="dcterms:W3CDTF">2020-02-04T21:50:32Z</dcterms:modified>
</cp:coreProperties>
</file>