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73" r:id="rId3"/>
    <p:sldId id="259" r:id="rId4"/>
    <p:sldId id="261" r:id="rId5"/>
    <p:sldId id="260" r:id="rId6"/>
    <p:sldId id="262" r:id="rId7"/>
    <p:sldId id="258" r:id="rId8"/>
    <p:sldId id="257" r:id="rId9"/>
    <p:sldId id="269" r:id="rId10"/>
    <p:sldId id="263" r:id="rId11"/>
    <p:sldId id="264" r:id="rId12"/>
    <p:sldId id="277" r:id="rId13"/>
    <p:sldId id="276" r:id="rId14"/>
    <p:sldId id="271" r:id="rId15"/>
    <p:sldId id="268" r:id="rId16"/>
    <p:sldId id="274" r:id="rId17"/>
    <p:sldId id="272" r:id="rId18"/>
    <p:sldId id="280" r:id="rId19"/>
    <p:sldId id="283" r:id="rId20"/>
    <p:sldId id="282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Heglund" initials="JH" lastIdx="1" clrIdx="0">
    <p:extLst>
      <p:ext uri="{19B8F6BF-5375-455C-9EA6-DF929625EA0E}">
        <p15:presenceInfo xmlns:p15="http://schemas.microsoft.com/office/powerpoint/2012/main" userId="fc26efdec8ff11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39F"/>
    <a:srgbClr val="E8EAEC"/>
    <a:srgbClr val="B33ECA"/>
    <a:srgbClr val="FFFFFF"/>
    <a:srgbClr val="F1F2F3"/>
    <a:srgbClr val="F6EEEE"/>
    <a:srgbClr val="ED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75" d="100"/>
          <a:sy n="75" d="100"/>
        </p:scale>
        <p:origin x="1238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790B-B130-43CA-B1B6-02FF571E0CF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A53AC-11F9-4C5C-B964-B6C8E1C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9742"/>
            <a:ext cx="9144000" cy="152785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278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7C1-2DE1-46D3-B8DB-899625EA8548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7F0E-6ED3-4CEA-B93E-322B65F39B94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55" y="95885"/>
            <a:ext cx="11444287" cy="7769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64419"/>
            <a:ext cx="10515600" cy="472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6B70-A65D-46DA-A415-89762CF67B88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3EB-310C-40CA-B5A5-874A29E011E9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782E-3E44-4606-BE5C-A0C4B9C837F8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2124-FB13-4AA8-B5BA-DB2AD9244B94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8EB1-21AE-43FF-AA47-B8879793FD5E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A135-1C6A-4046-9E52-A1807625976C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6AE5-6201-462F-A2A5-26B869687FD1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DF99-5267-4FC0-B870-3F096B4F3B63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8272-490A-4665-80BF-1A04D396E6A1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Montserrat Medium" panose="00000600000000000000" pitchFamily="50" charset="0"/>
        <a:buChar char="‐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Montserrat Medium" panose="00000600000000000000" pitchFamily="50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3960"/>
            <a:ext cx="9144000" cy="1527858"/>
          </a:xfrm>
        </p:spPr>
        <p:txBody>
          <a:bodyPr>
            <a:normAutofit fontScale="90000"/>
          </a:bodyPr>
          <a:lstStyle/>
          <a:p>
            <a:r>
              <a:rPr lang="en-US" dirty="0"/>
              <a:t>Rail Delay</a:t>
            </a:r>
            <a:br>
              <a:rPr lang="en-US" dirty="0"/>
            </a:br>
            <a:r>
              <a:rPr lang="en-US" dirty="0"/>
              <a:t>Problem Formulation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FDA4F0C-6B33-476F-91BE-ECDC94640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Heglund</a:t>
            </a:r>
          </a:p>
        </p:txBody>
      </p:sp>
    </p:spTree>
    <p:extLst>
      <p:ext uri="{BB962C8B-B14F-4D97-AF65-F5344CB8AC3E}">
        <p14:creationId xmlns:p14="http://schemas.microsoft.com/office/powerpoint/2010/main" val="384114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complicated interactions in the rail network</a:t>
            </a:r>
          </a:p>
          <a:p>
            <a:pPr lvl="1"/>
            <a:r>
              <a:rPr lang="en-US" dirty="0"/>
              <a:t>These interactions are difficult to model directly</a:t>
            </a:r>
          </a:p>
          <a:p>
            <a:pPr lvl="1"/>
            <a:r>
              <a:rPr lang="en-US" dirty="0"/>
              <a:t>Therefore, we use a graph neural network to implicitly account for these interactions </a:t>
            </a:r>
          </a:p>
          <a:p>
            <a:pPr lvl="1"/>
            <a:r>
              <a:rPr lang="en-US" dirty="0"/>
              <a:t>This is done by training on past rail network data</a:t>
            </a:r>
          </a:p>
          <a:p>
            <a:endParaRPr lang="en-US" dirty="0"/>
          </a:p>
          <a:p>
            <a:r>
              <a:rPr lang="en-US" dirty="0"/>
              <a:t>A graph G(V, E) is defined by it’s nodes (or vertices) and edges</a:t>
            </a:r>
          </a:p>
          <a:p>
            <a:r>
              <a:rPr lang="en-US" dirty="0"/>
              <a:t>We define the nodes as follows</a:t>
            </a:r>
          </a:p>
          <a:p>
            <a:pPr lvl="1"/>
            <a:r>
              <a:rPr lang="en-US" dirty="0"/>
              <a:t>Each node is a unique train route scheduled during the data period</a:t>
            </a:r>
          </a:p>
          <a:p>
            <a:pPr lvl="2"/>
            <a:r>
              <a:rPr lang="en-US" dirty="0"/>
              <a:t>A route is said to be unique if the starting station, ending station, and starting time are different from all other routes in the data period</a:t>
            </a:r>
          </a:p>
          <a:p>
            <a:pPr lvl="2"/>
            <a:r>
              <a:rPr lang="en-US" dirty="0"/>
              <a:t>This formulation gives a constant number of N nodes on the graph for the data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064418"/>
            <a:ext cx="10464798" cy="5793582"/>
          </a:xfrm>
        </p:spPr>
        <p:txBody>
          <a:bodyPr>
            <a:normAutofit/>
          </a:bodyPr>
          <a:lstStyle/>
          <a:p>
            <a:r>
              <a:rPr lang="en-US" dirty="0"/>
              <a:t>The adjacency matrix defines the connections between nodes on the graph</a:t>
            </a:r>
          </a:p>
          <a:p>
            <a:pPr lvl="1"/>
            <a:r>
              <a:rPr lang="en-US" dirty="0"/>
              <a:t>These connections are referred to as “edges”</a:t>
            </a:r>
          </a:p>
          <a:p>
            <a:endParaRPr lang="en-US" dirty="0"/>
          </a:p>
          <a:p>
            <a:r>
              <a:rPr lang="en-US" dirty="0"/>
              <a:t>We define the graph edges as follows</a:t>
            </a:r>
          </a:p>
          <a:p>
            <a:pPr lvl="1"/>
            <a:r>
              <a:rPr lang="en-US" dirty="0"/>
              <a:t>A(i, j) = 1 if train i and j are “interacting”</a:t>
            </a:r>
          </a:p>
          <a:p>
            <a:pPr marL="457200" lvl="1" indent="0">
              <a:buNone/>
            </a:pPr>
            <a:r>
              <a:rPr lang="en-US" dirty="0"/>
              <a:t>             = 0 otherwise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“Interacting”: two trains are said to be interacting iff:</a:t>
            </a:r>
          </a:p>
          <a:p>
            <a:pPr marL="1314450" lvl="2" indent="-400050">
              <a:buAutoNum type="romanLcPeriod"/>
            </a:pPr>
            <a:r>
              <a:rPr lang="en-US" dirty="0"/>
              <a:t>They are travelling in the same direction</a:t>
            </a:r>
          </a:p>
          <a:p>
            <a:pPr marL="1314450" lvl="2" indent="-400050">
              <a:buAutoNum type="romanLcPeriod"/>
            </a:pPr>
            <a:r>
              <a:rPr lang="en-US" dirty="0"/>
              <a:t>Both trains are scheduled to arrive at the same station within some time radius </a:t>
            </a:r>
            <a:r>
              <a:rPr lang="el-GR" dirty="0"/>
              <a:t>Δ</a:t>
            </a:r>
            <a:r>
              <a:rPr lang="en-US" dirty="0"/>
              <a:t> of each other</a:t>
            </a:r>
          </a:p>
          <a:p>
            <a:pPr marL="1771650" lvl="3" indent="-400050"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Might need to consider “two trains have either the same previous stop and / or the same next stop” if time radius is difficult to establish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6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565F4-C2A8-4C24-821B-27ACA908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291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“Travelling in the same direction”</a:t>
            </a:r>
          </a:p>
          <a:p>
            <a:pPr lvl="1"/>
            <a:r>
              <a:rPr lang="en-US" dirty="0"/>
              <a:t>Create enumeration </a:t>
            </a:r>
            <a:r>
              <a:rPr lang="en-US" b="1" dirty="0"/>
              <a:t>f </a:t>
            </a:r>
            <a:r>
              <a:rPr lang="en-US" dirty="0"/>
              <a:t>which maps each station with an index </a:t>
            </a:r>
          </a:p>
          <a:p>
            <a:pPr lvl="2"/>
            <a:r>
              <a:rPr lang="en-US" dirty="0"/>
              <a:t>f(A) = 1, f(B) = 2, f(C) = 3, f(D) = 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Train #1 with origin-destination (OD) pair (A, D) will have a starting-ending difference of 1-4 = -3</a:t>
            </a:r>
          </a:p>
          <a:p>
            <a:pPr lvl="1"/>
            <a:r>
              <a:rPr lang="en-US" dirty="0"/>
              <a:t>Train #2 with OD pair (C, A) will have a starting-ending difference of 3-1 = 2</a:t>
            </a:r>
          </a:p>
          <a:p>
            <a:pPr lvl="1"/>
            <a:r>
              <a:rPr lang="en-US" dirty="0"/>
              <a:t>We will refer to this value as OD_diff</a:t>
            </a:r>
          </a:p>
          <a:p>
            <a:pPr lvl="1"/>
            <a:r>
              <a:rPr lang="en-US" dirty="0"/>
              <a:t>Therefore,</a:t>
            </a:r>
          </a:p>
          <a:p>
            <a:pPr lvl="2"/>
            <a:r>
              <a:rPr lang="en-US" dirty="0"/>
              <a:t>Routes with positive OD_diff travel eastward</a:t>
            </a:r>
          </a:p>
          <a:p>
            <a:pPr lvl="2"/>
            <a:r>
              <a:rPr lang="en-US" dirty="0"/>
              <a:t>Routes with negative OD_diff travel westward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F37F90-6991-473B-87DC-DA1822582DAB}"/>
              </a:ext>
            </a:extLst>
          </p:cNvPr>
          <p:cNvGrpSpPr/>
          <p:nvPr/>
        </p:nvGrpSpPr>
        <p:grpSpPr>
          <a:xfrm>
            <a:off x="4429123" y="2357391"/>
            <a:ext cx="3333750" cy="457200"/>
            <a:chOff x="6340474" y="2233216"/>
            <a:chExt cx="333375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5377D9-A162-46DE-A8E4-085D74BB6E7F}"/>
                </a:ext>
              </a:extLst>
            </p:cNvPr>
            <p:cNvSpPr/>
            <p:nvPr/>
          </p:nvSpPr>
          <p:spPr>
            <a:xfrm>
              <a:off x="634047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632DE-5612-4D8A-923F-1420369CB354}"/>
                </a:ext>
              </a:extLst>
            </p:cNvPr>
            <p:cNvSpPr/>
            <p:nvPr/>
          </p:nvSpPr>
          <p:spPr>
            <a:xfrm>
              <a:off x="729932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883C0D-2947-42B9-AC0E-C6936817D93E}"/>
                </a:ext>
              </a:extLst>
            </p:cNvPr>
            <p:cNvSpPr/>
            <p:nvPr/>
          </p:nvSpPr>
          <p:spPr>
            <a:xfrm>
              <a:off x="825817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F22136-4332-4310-9D23-F72C8FF4731E}"/>
                </a:ext>
              </a:extLst>
            </p:cNvPr>
            <p:cNvSpPr/>
            <p:nvPr/>
          </p:nvSpPr>
          <p:spPr>
            <a:xfrm>
              <a:off x="9217024" y="223321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21CB27-3DA8-4BEB-A46F-6569C1D3271D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679767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A9849C-7800-490B-95B4-68A4085FF4E4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2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A6C09C-698C-4BD6-8FE7-589D9B00EB0F}"/>
                </a:ext>
              </a:extLst>
            </p:cNvPr>
            <p:cNvCxnSpPr>
              <a:cxnSpLocks/>
            </p:cNvCxnSpPr>
            <p:nvPr/>
          </p:nvCxnSpPr>
          <p:spPr>
            <a:xfrm>
              <a:off x="8715374" y="2461816"/>
              <a:ext cx="50165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33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80C574-AB79-46DC-A626-E92D97992BBC}"/>
              </a:ext>
            </a:extLst>
          </p:cNvPr>
          <p:cNvGrpSpPr/>
          <p:nvPr/>
        </p:nvGrpSpPr>
        <p:grpSpPr>
          <a:xfrm>
            <a:off x="65831" y="3719281"/>
            <a:ext cx="12060333" cy="2802139"/>
            <a:chOff x="-404951" y="2692601"/>
            <a:chExt cx="12060333" cy="28021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3901E6-95FB-4BD4-8280-83919429E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22"/>
            <a:stretch/>
          </p:blipFill>
          <p:spPr>
            <a:xfrm>
              <a:off x="-404951" y="2692601"/>
              <a:ext cx="12060333" cy="280213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6E39E6-3A59-4E8E-BC99-04748D3C53AD}"/>
                </a:ext>
              </a:extLst>
            </p:cNvPr>
            <p:cNvCxnSpPr>
              <a:cxnSpLocks/>
            </p:cNvCxnSpPr>
            <p:nvPr/>
          </p:nvCxnSpPr>
          <p:spPr>
            <a:xfrm>
              <a:off x="211095" y="4275534"/>
              <a:ext cx="109323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565F4-C2A8-4C24-821B-27ACA908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2374014"/>
          </a:xfrm>
        </p:spPr>
        <p:txBody>
          <a:bodyPr>
            <a:normAutofit/>
          </a:bodyPr>
          <a:lstStyle/>
          <a:p>
            <a:r>
              <a:rPr lang="en-US" dirty="0"/>
              <a:t>“Travelling in the same direction”</a:t>
            </a:r>
          </a:p>
          <a:p>
            <a:pPr lvl="1"/>
            <a:r>
              <a:rPr lang="en-US" dirty="0"/>
              <a:t>Two routes are said to be travelling in the same direction if the OD_diff of both routes have the same sign</a:t>
            </a:r>
          </a:p>
          <a:p>
            <a:pPr lvl="2"/>
            <a:r>
              <a:rPr lang="en-US" dirty="0"/>
              <a:t>This definition is possible because there is a strict order of stations in our dataset</a:t>
            </a:r>
          </a:p>
          <a:p>
            <a:pPr lvl="2"/>
            <a:r>
              <a:rPr lang="en-US" dirty="0"/>
              <a:t>Stations included in this study are intersected by the red line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7BDAA-DE53-4F60-98DB-409E13F2D515}"/>
              </a:ext>
            </a:extLst>
          </p:cNvPr>
          <p:cNvSpPr txBox="1"/>
          <p:nvPr/>
        </p:nvSpPr>
        <p:spPr>
          <a:xfrm>
            <a:off x="0" y="6521420"/>
            <a:ext cx="1098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http://www.projectmapping.co.uk/Reviews/Resources/GWR%20HEX%202019%20Map%20-%20Image%20(1.png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096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565F4-C2A8-4C24-821B-27ACA908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“Both trains are scheduled to arrive at the same station within some time radius </a:t>
            </a:r>
            <a:r>
              <a:rPr lang="el-GR" dirty="0"/>
              <a:t>Δ</a:t>
            </a:r>
            <a:r>
              <a:rPr lang="en-US" dirty="0"/>
              <a:t> of each other”</a:t>
            </a:r>
          </a:p>
          <a:p>
            <a:pPr lvl="1"/>
            <a:r>
              <a:rPr lang="en-US" dirty="0"/>
              <a:t>This part of the definition was chosen to help model reactionary delay effects in the rail network</a:t>
            </a:r>
          </a:p>
          <a:p>
            <a:pPr lvl="1"/>
            <a:endParaRPr lang="en-US" dirty="0"/>
          </a:p>
          <a:p>
            <a:r>
              <a:rPr lang="en-US" dirty="0"/>
              <a:t>Reactionary delay is difficult to model</a:t>
            </a:r>
          </a:p>
          <a:p>
            <a:pPr lvl="1"/>
            <a:r>
              <a:rPr lang="en-US" dirty="0"/>
              <a:t>It involves complex feedback between trains that is not well-understood</a:t>
            </a:r>
          </a:p>
          <a:p>
            <a:endParaRPr lang="en-US" dirty="0"/>
          </a:p>
          <a:p>
            <a:r>
              <a:rPr lang="en-US" dirty="0"/>
              <a:t>This condition captures important aspects of train interactions at stations</a:t>
            </a:r>
          </a:p>
          <a:p>
            <a:pPr lvl="1"/>
            <a:r>
              <a:rPr lang="en-US" dirty="0"/>
              <a:t>This allows the neural network model to implicitly compensate for reactionary delay in its predictions</a:t>
            </a:r>
          </a:p>
        </p:txBody>
      </p:sp>
    </p:spTree>
    <p:extLst>
      <p:ext uri="{BB962C8B-B14F-4D97-AF65-F5344CB8AC3E}">
        <p14:creationId xmlns:p14="http://schemas.microsoft.com/office/powerpoint/2010/main" val="205450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We now define preliminary values for variables defined in the previous slides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 = 5 (minutes between data samples for index transformation)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N_past = 12 (number of model input timesteps)</a:t>
            </a:r>
          </a:p>
          <a:p>
            <a:pPr lvl="2"/>
            <a:r>
              <a:rPr lang="en-US" dirty="0"/>
              <a:t>This means our model could start predicting N_past * T minutes after the data for each day begins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N_future = 1 (number of model outputs)</a:t>
            </a:r>
          </a:p>
          <a:p>
            <a:pPr lvl="2"/>
            <a:r>
              <a:rPr lang="en-US" dirty="0"/>
              <a:t>i.e. delay at the next station</a:t>
            </a:r>
          </a:p>
          <a:p>
            <a:pPr lvl="1"/>
            <a:endParaRPr lang="en-US" dirty="0"/>
          </a:p>
          <a:p>
            <a:pPr lvl="1"/>
            <a:r>
              <a:rPr lang="el-GR" dirty="0"/>
              <a:t>Δ</a:t>
            </a:r>
            <a:r>
              <a:rPr lang="en-US" dirty="0"/>
              <a:t> = 30 (time radius for two interacting trains in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129"/>
            <a:ext cx="9144000" cy="1093518"/>
          </a:xfrm>
        </p:spPr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91181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64418"/>
            <a:ext cx="10515600" cy="5793582"/>
          </a:xfrm>
        </p:spPr>
        <p:txBody>
          <a:bodyPr>
            <a:normAutofit/>
          </a:bodyPr>
          <a:lstStyle/>
          <a:p>
            <a:r>
              <a:rPr lang="en-US" dirty="0"/>
              <a:t>We use a graph neural network to predict the rail network delays simultaneously</a:t>
            </a:r>
          </a:p>
          <a:p>
            <a:r>
              <a:rPr lang="en-US" dirty="0"/>
              <a:t>Our problem falls under the taxonomy of a “Time-Varying Spatio-Temporal (TVST) Graph”</a:t>
            </a:r>
          </a:p>
          <a:p>
            <a:pPr lvl="1"/>
            <a:r>
              <a:rPr lang="en-US" b="1" dirty="0"/>
              <a:t>OR DYNAMIC ST GRAPH</a:t>
            </a:r>
          </a:p>
          <a:p>
            <a:pPr lvl="1"/>
            <a:r>
              <a:rPr lang="en-US" dirty="0"/>
              <a:t>Time-Varying: Graph edges may change over time, giving a time-varying adjacency matrix A = A(k)</a:t>
            </a:r>
          </a:p>
          <a:p>
            <a:pPr lvl="1"/>
            <a:r>
              <a:rPr lang="en-US" dirty="0"/>
              <a:t>Spatio-Temporal: Node features (also called spatial data) may change over time, giving a time-varying feature matrix X = X(k)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4E2783-2AF4-40A0-A665-7F6A370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779238"/>
            <a:ext cx="10515600" cy="2436155"/>
          </a:xfrm>
        </p:spPr>
        <p:txBody>
          <a:bodyPr>
            <a:normAutofit/>
          </a:bodyPr>
          <a:lstStyle/>
          <a:p>
            <a:r>
              <a:rPr lang="en-US" dirty="0"/>
              <a:t>There are multiple relevant timescales for the rail network prediction problem</a:t>
            </a:r>
          </a:p>
          <a:p>
            <a:pPr lvl="1"/>
            <a:r>
              <a:rPr lang="en-US" dirty="0"/>
              <a:t>Hourly, daily, weekly data are all relevant</a:t>
            </a:r>
          </a:p>
          <a:p>
            <a:pPr lvl="1"/>
            <a:r>
              <a:rPr lang="en-US" dirty="0"/>
              <a:t>Each sub-model would capture information at the appropriate timescale</a:t>
            </a:r>
          </a:p>
          <a:p>
            <a:pPr lvl="1"/>
            <a:r>
              <a:rPr lang="en-US" dirty="0"/>
              <a:t>Information is then fused together in the output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21698-970D-436B-86A1-C88E81536492}"/>
              </a:ext>
            </a:extLst>
          </p:cNvPr>
          <p:cNvSpPr/>
          <p:nvPr/>
        </p:nvSpPr>
        <p:spPr>
          <a:xfrm>
            <a:off x="236686" y="3215394"/>
            <a:ext cx="173736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Xh</a:t>
            </a:r>
            <a:r>
              <a:rPr lang="en-US" dirty="0"/>
              <a:t>, Ah)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3EB336-0336-4B97-8B1E-3394DCC9B63D}"/>
              </a:ext>
            </a:extLst>
          </p:cNvPr>
          <p:cNvSpPr/>
          <p:nvPr/>
        </p:nvSpPr>
        <p:spPr>
          <a:xfrm>
            <a:off x="236686" y="4430779"/>
            <a:ext cx="173736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Xd</a:t>
            </a:r>
            <a:r>
              <a:rPr lang="en-US" dirty="0"/>
              <a:t>, Ad)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6BC8A4-7E45-4127-9E4E-8B48434C7B1A}"/>
              </a:ext>
            </a:extLst>
          </p:cNvPr>
          <p:cNvSpPr/>
          <p:nvPr/>
        </p:nvSpPr>
        <p:spPr>
          <a:xfrm>
            <a:off x="236686" y="5646164"/>
            <a:ext cx="173736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Xw</a:t>
            </a:r>
            <a:r>
              <a:rPr lang="en-US" dirty="0"/>
              <a:t>, Aw)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90A8-4C95-4799-BA11-599CE9F4F21A}"/>
              </a:ext>
            </a:extLst>
          </p:cNvPr>
          <p:cNvSpPr/>
          <p:nvPr/>
        </p:nvSpPr>
        <p:spPr>
          <a:xfrm>
            <a:off x="2619204" y="3247859"/>
            <a:ext cx="3230880" cy="107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(hourly)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CBEEE-76C2-4B04-9610-F5DBFB8AEF93}"/>
              </a:ext>
            </a:extLst>
          </p:cNvPr>
          <p:cNvSpPr/>
          <p:nvPr/>
        </p:nvSpPr>
        <p:spPr>
          <a:xfrm>
            <a:off x="2575552" y="4463244"/>
            <a:ext cx="3230880" cy="107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(daily)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DA806-25DD-49B4-B689-A64F0F27B235}"/>
              </a:ext>
            </a:extLst>
          </p:cNvPr>
          <p:cNvSpPr/>
          <p:nvPr/>
        </p:nvSpPr>
        <p:spPr>
          <a:xfrm>
            <a:off x="2575552" y="5678629"/>
            <a:ext cx="3230880" cy="107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(weekly)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B9F07-3F8F-4292-BD1C-8C03EC64BC56}"/>
              </a:ext>
            </a:extLst>
          </p:cNvPr>
          <p:cNvSpPr/>
          <p:nvPr/>
        </p:nvSpPr>
        <p:spPr>
          <a:xfrm>
            <a:off x="6111234" y="3203253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B0A4B-63BF-4873-A586-BA3F6B0888B2}"/>
              </a:ext>
            </a:extLst>
          </p:cNvPr>
          <p:cNvSpPr/>
          <p:nvPr/>
        </p:nvSpPr>
        <p:spPr>
          <a:xfrm>
            <a:off x="6111234" y="4463244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3FFFC5-282E-4B77-96A9-F41F758E58BF}"/>
              </a:ext>
            </a:extLst>
          </p:cNvPr>
          <p:cNvSpPr/>
          <p:nvPr/>
        </p:nvSpPr>
        <p:spPr>
          <a:xfrm>
            <a:off x="6111234" y="5679490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560E8-29F3-481D-B243-1CEE89F254CC}"/>
              </a:ext>
            </a:extLst>
          </p:cNvPr>
          <p:cNvSpPr/>
          <p:nvPr/>
        </p:nvSpPr>
        <p:spPr>
          <a:xfrm>
            <a:off x="8661390" y="3306205"/>
            <a:ext cx="1107440" cy="357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F54FF-FD7C-4985-9CAF-7A7E65A26063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1974046" y="378689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1712A-1910-4862-BF36-830AFF525AED}"/>
              </a:ext>
            </a:extLst>
          </p:cNvPr>
          <p:cNvCxnSpPr>
            <a:cxnSpLocks/>
          </p:cNvCxnSpPr>
          <p:nvPr/>
        </p:nvCxnSpPr>
        <p:spPr>
          <a:xfrm>
            <a:off x="1930394" y="5002279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C1E402-EB9A-4378-99B2-35B9FFFF4A42}"/>
              </a:ext>
            </a:extLst>
          </p:cNvPr>
          <p:cNvCxnSpPr>
            <a:cxnSpLocks/>
          </p:cNvCxnSpPr>
          <p:nvPr/>
        </p:nvCxnSpPr>
        <p:spPr>
          <a:xfrm>
            <a:off x="1930394" y="621766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94CC32-0234-427A-AF15-E49B9A6B3555}"/>
              </a:ext>
            </a:extLst>
          </p:cNvPr>
          <p:cNvCxnSpPr>
            <a:cxnSpLocks/>
          </p:cNvCxnSpPr>
          <p:nvPr/>
        </p:nvCxnSpPr>
        <p:spPr>
          <a:xfrm>
            <a:off x="5608312" y="378689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26F4E6-E5CE-46EC-A0DE-32CF21282CA7}"/>
              </a:ext>
            </a:extLst>
          </p:cNvPr>
          <p:cNvCxnSpPr>
            <a:cxnSpLocks/>
          </p:cNvCxnSpPr>
          <p:nvPr/>
        </p:nvCxnSpPr>
        <p:spPr>
          <a:xfrm>
            <a:off x="5608312" y="503474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58DBC-165E-41AD-999E-5A3DE0FB2066}"/>
              </a:ext>
            </a:extLst>
          </p:cNvPr>
          <p:cNvCxnSpPr>
            <a:cxnSpLocks/>
          </p:cNvCxnSpPr>
          <p:nvPr/>
        </p:nvCxnSpPr>
        <p:spPr>
          <a:xfrm>
            <a:off x="5608312" y="621766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849F5A-57DF-47AF-AE6C-667A60024218}"/>
              </a:ext>
            </a:extLst>
          </p:cNvPr>
          <p:cNvCxnSpPr>
            <a:cxnSpLocks/>
          </p:cNvCxnSpPr>
          <p:nvPr/>
        </p:nvCxnSpPr>
        <p:spPr>
          <a:xfrm>
            <a:off x="7680954" y="3786894"/>
            <a:ext cx="9804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BCDE68-04AB-4DCE-9071-AC49424330EF}"/>
              </a:ext>
            </a:extLst>
          </p:cNvPr>
          <p:cNvSpPr txBox="1"/>
          <p:nvPr/>
        </p:nvSpPr>
        <p:spPr>
          <a:xfrm>
            <a:off x="7486594" y="3248444"/>
            <a:ext cx="13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A90551-91AB-4DEE-844E-77F3B4D24EAD}"/>
              </a:ext>
            </a:extLst>
          </p:cNvPr>
          <p:cNvCxnSpPr>
            <a:cxnSpLocks/>
          </p:cNvCxnSpPr>
          <p:nvPr/>
        </p:nvCxnSpPr>
        <p:spPr>
          <a:xfrm>
            <a:off x="7680954" y="5061496"/>
            <a:ext cx="9804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B516C-F38F-48C8-A0B4-16865FD98854}"/>
              </a:ext>
            </a:extLst>
          </p:cNvPr>
          <p:cNvCxnSpPr>
            <a:cxnSpLocks/>
          </p:cNvCxnSpPr>
          <p:nvPr/>
        </p:nvCxnSpPr>
        <p:spPr>
          <a:xfrm>
            <a:off x="7680954" y="6217664"/>
            <a:ext cx="98043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55290-4725-42D8-B96A-63F27CE3E155}"/>
              </a:ext>
            </a:extLst>
          </p:cNvPr>
          <p:cNvSpPr/>
          <p:nvPr/>
        </p:nvSpPr>
        <p:spPr>
          <a:xfrm>
            <a:off x="10248422" y="3306205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1CEE36-E147-4248-BFB8-BEFC62BE5DD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758204" y="3845240"/>
            <a:ext cx="4902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F8D6DFC-BC71-4A72-9D71-069AB0E16935}"/>
              </a:ext>
            </a:extLst>
          </p:cNvPr>
          <p:cNvSpPr/>
          <p:nvPr/>
        </p:nvSpPr>
        <p:spPr>
          <a:xfrm>
            <a:off x="10248422" y="5107129"/>
            <a:ext cx="1569720" cy="1078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Prediction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133B3D-ECC3-478E-AB85-38298CB6538C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1033282" y="4384275"/>
            <a:ext cx="0" cy="7228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6A545A9-B2DE-4604-A16F-4D23DD3AF172}"/>
              </a:ext>
            </a:extLst>
          </p:cNvPr>
          <p:cNvSpPr/>
          <p:nvPr/>
        </p:nvSpPr>
        <p:spPr>
          <a:xfrm>
            <a:off x="71021" y="1802167"/>
            <a:ext cx="1768703" cy="107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Xh</a:t>
            </a:r>
            <a:r>
              <a:rPr lang="en-US" dirty="0"/>
              <a:t>, Ah)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E810B9-1865-4DA9-AA26-7EAE995D7DD2}"/>
              </a:ext>
            </a:extLst>
          </p:cNvPr>
          <p:cNvSpPr/>
          <p:nvPr/>
        </p:nvSpPr>
        <p:spPr>
          <a:xfrm>
            <a:off x="71021" y="3017552"/>
            <a:ext cx="1768703" cy="107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Xd</a:t>
            </a:r>
            <a:r>
              <a:rPr lang="en-US" dirty="0"/>
              <a:t>, Ad)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9FB8F7-DBA3-49FB-BFB7-404DCC3D07E9}"/>
              </a:ext>
            </a:extLst>
          </p:cNvPr>
          <p:cNvSpPr/>
          <p:nvPr/>
        </p:nvSpPr>
        <p:spPr>
          <a:xfrm>
            <a:off x="71021" y="4232937"/>
            <a:ext cx="1768703" cy="107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Xw</a:t>
            </a:r>
            <a:r>
              <a:rPr lang="en-US" dirty="0"/>
              <a:t>, Aw)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203A0-07FE-4B39-A740-D65985DB78E0}"/>
              </a:ext>
            </a:extLst>
          </p:cNvPr>
          <p:cNvSpPr/>
          <p:nvPr/>
        </p:nvSpPr>
        <p:spPr>
          <a:xfrm>
            <a:off x="2426595" y="1830706"/>
            <a:ext cx="3289167" cy="1012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(hourly)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09A00-F5F7-462C-BD87-3E98CBD1880D}"/>
              </a:ext>
            </a:extLst>
          </p:cNvPr>
          <p:cNvSpPr/>
          <p:nvPr/>
        </p:nvSpPr>
        <p:spPr>
          <a:xfrm>
            <a:off x="2382943" y="3046091"/>
            <a:ext cx="3289167" cy="1012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(daily)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A5A44-5AAB-4048-8F24-99B4CA9D5EC8}"/>
              </a:ext>
            </a:extLst>
          </p:cNvPr>
          <p:cNvSpPr/>
          <p:nvPr/>
        </p:nvSpPr>
        <p:spPr>
          <a:xfrm>
            <a:off x="2382943" y="4261476"/>
            <a:ext cx="3289167" cy="1012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(weekly)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D32967-5E4B-4B35-A419-66F0E59AB4F2}"/>
              </a:ext>
            </a:extLst>
          </p:cNvPr>
          <p:cNvSpPr/>
          <p:nvPr/>
        </p:nvSpPr>
        <p:spPr>
          <a:xfrm>
            <a:off x="5948593" y="1786100"/>
            <a:ext cx="1598039" cy="101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08FFE-450C-4048-8F19-D497919CBAAB}"/>
              </a:ext>
            </a:extLst>
          </p:cNvPr>
          <p:cNvSpPr/>
          <p:nvPr/>
        </p:nvSpPr>
        <p:spPr>
          <a:xfrm>
            <a:off x="5948593" y="3046091"/>
            <a:ext cx="1598039" cy="101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C9029-EDBA-4B71-A447-2D0B262D7229}"/>
              </a:ext>
            </a:extLst>
          </p:cNvPr>
          <p:cNvSpPr/>
          <p:nvPr/>
        </p:nvSpPr>
        <p:spPr>
          <a:xfrm>
            <a:off x="5948593" y="4262337"/>
            <a:ext cx="1598039" cy="101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Connected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65E64B-D46D-4585-B40B-A94AB23CD10B}"/>
              </a:ext>
            </a:extLst>
          </p:cNvPr>
          <p:cNvSpPr/>
          <p:nvPr/>
        </p:nvSpPr>
        <p:spPr>
          <a:xfrm>
            <a:off x="8507089" y="2039943"/>
            <a:ext cx="1127419" cy="335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C98DE-6C45-4C3B-8188-6B89DF922364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1839724" y="2337151"/>
            <a:ext cx="586871" cy="1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572E94-F2BF-44B9-9673-A75B5DE3704A}"/>
              </a:ext>
            </a:extLst>
          </p:cNvPr>
          <p:cNvCxnSpPr>
            <a:cxnSpLocks/>
          </p:cNvCxnSpPr>
          <p:nvPr/>
        </p:nvCxnSpPr>
        <p:spPr>
          <a:xfrm>
            <a:off x="1784433" y="3519947"/>
            <a:ext cx="6567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B6C52-D78E-42AB-BF26-15B1B297DF09}"/>
              </a:ext>
            </a:extLst>
          </p:cNvPr>
          <p:cNvCxnSpPr>
            <a:cxnSpLocks/>
          </p:cNvCxnSpPr>
          <p:nvPr/>
        </p:nvCxnSpPr>
        <p:spPr>
          <a:xfrm>
            <a:off x="1784433" y="4735332"/>
            <a:ext cx="6567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891201-5AEF-47E0-ABF9-B9D5943976E9}"/>
              </a:ext>
            </a:extLst>
          </p:cNvPr>
          <p:cNvCxnSpPr>
            <a:cxnSpLocks/>
          </p:cNvCxnSpPr>
          <p:nvPr/>
        </p:nvCxnSpPr>
        <p:spPr>
          <a:xfrm>
            <a:off x="5462351" y="2304562"/>
            <a:ext cx="6567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372069-703B-41CB-8450-AE40B2556D18}"/>
              </a:ext>
            </a:extLst>
          </p:cNvPr>
          <p:cNvCxnSpPr>
            <a:cxnSpLocks/>
          </p:cNvCxnSpPr>
          <p:nvPr/>
        </p:nvCxnSpPr>
        <p:spPr>
          <a:xfrm>
            <a:off x="5462351" y="3552412"/>
            <a:ext cx="6567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FD184E-7106-452B-A46F-9237C7E4A217}"/>
              </a:ext>
            </a:extLst>
          </p:cNvPr>
          <p:cNvCxnSpPr>
            <a:cxnSpLocks/>
          </p:cNvCxnSpPr>
          <p:nvPr/>
        </p:nvCxnSpPr>
        <p:spPr>
          <a:xfrm>
            <a:off x="5462351" y="4735332"/>
            <a:ext cx="6567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8BDAF5-051C-4F01-9080-3DAA1FC04ABE}"/>
              </a:ext>
            </a:extLst>
          </p:cNvPr>
          <p:cNvCxnSpPr>
            <a:cxnSpLocks/>
          </p:cNvCxnSpPr>
          <p:nvPr/>
        </p:nvCxnSpPr>
        <p:spPr>
          <a:xfrm>
            <a:off x="7528944" y="2304562"/>
            <a:ext cx="9981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2A00B3-F52E-4E9F-B4EE-A5D4264FFCB5}"/>
              </a:ext>
            </a:extLst>
          </p:cNvPr>
          <p:cNvSpPr txBox="1"/>
          <p:nvPr/>
        </p:nvSpPr>
        <p:spPr>
          <a:xfrm>
            <a:off x="7328490" y="1788442"/>
            <a:ext cx="134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7911A-BD13-469A-A5B0-7933FD9286EF}"/>
              </a:ext>
            </a:extLst>
          </p:cNvPr>
          <p:cNvCxnSpPr>
            <a:cxnSpLocks/>
          </p:cNvCxnSpPr>
          <p:nvPr/>
        </p:nvCxnSpPr>
        <p:spPr>
          <a:xfrm>
            <a:off x="7528944" y="3579164"/>
            <a:ext cx="9981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D576E-E087-4222-9B85-E03BF96485A0}"/>
              </a:ext>
            </a:extLst>
          </p:cNvPr>
          <p:cNvCxnSpPr>
            <a:cxnSpLocks/>
          </p:cNvCxnSpPr>
          <p:nvPr/>
        </p:nvCxnSpPr>
        <p:spPr>
          <a:xfrm>
            <a:off x="7528944" y="4735332"/>
            <a:ext cx="9981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D38F5-1F60-4801-BD15-3AE616C1ABB2}"/>
              </a:ext>
            </a:extLst>
          </p:cNvPr>
          <p:cNvSpPr/>
          <p:nvPr/>
        </p:nvSpPr>
        <p:spPr>
          <a:xfrm>
            <a:off x="10085781" y="1889052"/>
            <a:ext cx="1598039" cy="101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54FD1-D548-480B-B0F4-FD3B905821D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623882" y="2362908"/>
            <a:ext cx="461899" cy="32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0E46698-75AB-496B-B3B8-C891DECA0497}"/>
              </a:ext>
            </a:extLst>
          </p:cNvPr>
          <p:cNvSpPr/>
          <p:nvPr/>
        </p:nvSpPr>
        <p:spPr>
          <a:xfrm>
            <a:off x="10085781" y="3689976"/>
            <a:ext cx="1598039" cy="10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Prediction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40DDE-1518-4911-BDEF-78B948AB954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0884801" y="2901942"/>
            <a:ext cx="0" cy="7880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1203960"/>
            <a:ext cx="9383210" cy="1527857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2B940-0EE1-470E-951E-9EBBB4A1B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1129"/>
            <a:ext cx="9144000" cy="1093518"/>
          </a:xfrm>
        </p:spPr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66721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20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4E2783-2AF4-40A0-A665-7F6A370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72808"/>
            <a:ext cx="10515600" cy="2633290"/>
          </a:xfrm>
        </p:spPr>
        <p:txBody>
          <a:bodyPr>
            <a:normAutofit/>
          </a:bodyPr>
          <a:lstStyle/>
          <a:p>
            <a:r>
              <a:rPr lang="en-US" dirty="0"/>
              <a:t>Our architecture takes a stacked-block form</a:t>
            </a:r>
          </a:p>
          <a:p>
            <a:pPr lvl="1"/>
            <a:r>
              <a:rPr lang="en-US" dirty="0"/>
              <a:t>Deeper architectures have not shown the same effectiveness for graph networks as with CNNs</a:t>
            </a:r>
          </a:p>
          <a:p>
            <a:pPr lvl="1"/>
            <a:r>
              <a:rPr lang="en-US" dirty="0"/>
              <a:t>To reduce training overhead, an architecture with 2 TVST blocks would be reasonable</a:t>
            </a:r>
          </a:p>
          <a:p>
            <a:pPr lvl="2"/>
            <a:r>
              <a:rPr lang="en-US" dirty="0"/>
              <a:t>If our architecture were deeper, we would employ skip or dense connections between blocks to improve training</a:t>
            </a:r>
          </a:p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21698-970D-436B-86A1-C88E81536492}"/>
              </a:ext>
            </a:extLst>
          </p:cNvPr>
          <p:cNvSpPr/>
          <p:nvPr/>
        </p:nvSpPr>
        <p:spPr>
          <a:xfrm>
            <a:off x="2130588" y="3551819"/>
            <a:ext cx="173736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Input</a:t>
            </a:r>
          </a:p>
          <a:p>
            <a:pPr algn="ctr"/>
            <a:r>
              <a:rPr lang="en-US" dirty="0"/>
              <a:t>(X, 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E90A8-4C95-4799-BA11-599CE9F4F21A}"/>
              </a:ext>
            </a:extLst>
          </p:cNvPr>
          <p:cNvSpPr/>
          <p:nvPr/>
        </p:nvSpPr>
        <p:spPr>
          <a:xfrm>
            <a:off x="4513106" y="3584284"/>
            <a:ext cx="3230880" cy="1078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F54FF-FD7C-4985-9CAF-7A7E65A26063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3867948" y="4123319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3B204A5-A4C3-404D-B30C-0522CA739BEC}"/>
              </a:ext>
            </a:extLst>
          </p:cNvPr>
          <p:cNvSpPr/>
          <p:nvPr/>
        </p:nvSpPr>
        <p:spPr>
          <a:xfrm>
            <a:off x="8389144" y="3584284"/>
            <a:ext cx="1737360" cy="1143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Sub-Model 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CCBD06-8EB7-4ED8-9CDD-DF31EEC65A09}"/>
              </a:ext>
            </a:extLst>
          </p:cNvPr>
          <p:cNvCxnSpPr>
            <a:cxnSpLocks/>
          </p:cNvCxnSpPr>
          <p:nvPr/>
        </p:nvCxnSpPr>
        <p:spPr>
          <a:xfrm>
            <a:off x="7743986" y="415578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ACB45-EEC2-4BD9-88AF-AA930C757379}"/>
              </a:ext>
            </a:extLst>
          </p:cNvPr>
          <p:cNvCxnSpPr>
            <a:cxnSpLocks/>
          </p:cNvCxnSpPr>
          <p:nvPr/>
        </p:nvCxnSpPr>
        <p:spPr>
          <a:xfrm flipH="1">
            <a:off x="2360132" y="4694819"/>
            <a:ext cx="2173296" cy="7224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CECB14-3393-4757-B0B7-5291D11099B0}"/>
              </a:ext>
            </a:extLst>
          </p:cNvPr>
          <p:cNvCxnSpPr>
            <a:cxnSpLocks/>
          </p:cNvCxnSpPr>
          <p:nvPr/>
        </p:nvCxnSpPr>
        <p:spPr>
          <a:xfrm flipH="1" flipV="1">
            <a:off x="7764308" y="4662354"/>
            <a:ext cx="2297104" cy="6958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0C3FDF6-E910-4663-95BE-B2F3F091BC55}"/>
              </a:ext>
            </a:extLst>
          </p:cNvPr>
          <p:cNvSpPr/>
          <p:nvPr/>
        </p:nvSpPr>
        <p:spPr>
          <a:xfrm>
            <a:off x="1575272" y="5441547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TVST Block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73339-05F2-4244-B0A1-6F618CA96683}"/>
              </a:ext>
            </a:extLst>
          </p:cNvPr>
          <p:cNvSpPr/>
          <p:nvPr/>
        </p:nvSpPr>
        <p:spPr>
          <a:xfrm>
            <a:off x="3810472" y="5417261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TVST Block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342454-9294-4BFF-8306-BCF3670910E1}"/>
              </a:ext>
            </a:extLst>
          </p:cNvPr>
          <p:cNvCxnSpPr>
            <a:cxnSpLocks/>
          </p:cNvCxnSpPr>
          <p:nvPr/>
        </p:nvCxnSpPr>
        <p:spPr>
          <a:xfrm>
            <a:off x="3165314" y="6034482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01A520-C835-4D29-B77A-F73D46B28B17}"/>
              </a:ext>
            </a:extLst>
          </p:cNvPr>
          <p:cNvCxnSpPr>
            <a:cxnSpLocks/>
          </p:cNvCxnSpPr>
          <p:nvPr/>
        </p:nvCxnSpPr>
        <p:spPr>
          <a:xfrm>
            <a:off x="5380192" y="5947886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49C48D-BEB5-4599-B669-F110C071C697}"/>
              </a:ext>
            </a:extLst>
          </p:cNvPr>
          <p:cNvSpPr txBox="1"/>
          <p:nvPr/>
        </p:nvSpPr>
        <p:spPr>
          <a:xfrm>
            <a:off x="6096000" y="5417261"/>
            <a:ext cx="92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…</a:t>
            </a:r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482434-1B83-41F2-B158-027538755E22}"/>
              </a:ext>
            </a:extLst>
          </p:cNvPr>
          <p:cNvSpPr/>
          <p:nvPr/>
        </p:nvSpPr>
        <p:spPr>
          <a:xfrm>
            <a:off x="7595070" y="5358222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TVST Block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936F00-32C7-48F4-9DAD-98EB3527EDA0}"/>
              </a:ext>
            </a:extLst>
          </p:cNvPr>
          <p:cNvCxnSpPr>
            <a:cxnSpLocks/>
          </p:cNvCxnSpPr>
          <p:nvPr/>
        </p:nvCxnSpPr>
        <p:spPr>
          <a:xfrm>
            <a:off x="6949912" y="5897257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1E6A7-900E-4982-A72A-D513976AA8C4}"/>
              </a:ext>
            </a:extLst>
          </p:cNvPr>
          <p:cNvSpPr/>
          <p:nvPr/>
        </p:nvSpPr>
        <p:spPr>
          <a:xfrm>
            <a:off x="9831868" y="5382139"/>
            <a:ext cx="1569720" cy="1078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TVST Block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50159C-46D0-4DB0-B9F7-03F5CC60ABDC}"/>
              </a:ext>
            </a:extLst>
          </p:cNvPr>
          <p:cNvCxnSpPr>
            <a:cxnSpLocks/>
          </p:cNvCxnSpPr>
          <p:nvPr/>
        </p:nvCxnSpPr>
        <p:spPr>
          <a:xfrm>
            <a:off x="9186710" y="5921174"/>
            <a:ext cx="6451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2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3D492-FE67-411A-B659-9F5E241FE45F}"/>
              </a:ext>
            </a:extLst>
          </p:cNvPr>
          <p:cNvSpPr/>
          <p:nvPr/>
        </p:nvSpPr>
        <p:spPr>
          <a:xfrm>
            <a:off x="2755866" y="3270726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9F6B7-E36C-4187-89A3-3252940A168D}"/>
              </a:ext>
            </a:extLst>
          </p:cNvPr>
          <p:cNvSpPr/>
          <p:nvPr/>
        </p:nvSpPr>
        <p:spPr>
          <a:xfrm>
            <a:off x="5086330" y="3270726"/>
            <a:ext cx="18288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D4FAC-310E-44EA-99FC-83E9304CD159}"/>
              </a:ext>
            </a:extLst>
          </p:cNvPr>
          <p:cNvSpPr/>
          <p:nvPr/>
        </p:nvSpPr>
        <p:spPr>
          <a:xfrm>
            <a:off x="7429496" y="3270726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9D4B20-AAED-4FB4-AE4B-E3425A27CFD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4666" y="4185126"/>
            <a:ext cx="5016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B4B11-072F-4DF8-8AD8-80B6D978409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15130" y="4185126"/>
            <a:ext cx="5143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BC1B0DF-328F-4C0A-8D6C-283C16E9D734}"/>
              </a:ext>
            </a:extLst>
          </p:cNvPr>
          <p:cNvSpPr/>
          <p:nvPr/>
        </p:nvSpPr>
        <p:spPr>
          <a:xfrm>
            <a:off x="552414" y="3270726"/>
            <a:ext cx="1828800" cy="18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Input</a:t>
            </a:r>
          </a:p>
          <a:p>
            <a:pPr algn="ctr"/>
            <a:r>
              <a:rPr lang="en-US" dirty="0"/>
              <a:t>X, 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01074-B66E-4365-8B7A-165FF308044C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>
            <a:off x="2381214" y="4185126"/>
            <a:ext cx="3746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E1349B-22EA-47BF-9EC9-BC10C9DF7A0E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>
            <a:off x="9258296" y="4185126"/>
            <a:ext cx="3810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BCF003B-26F4-47A2-A464-5C140CF74540}"/>
              </a:ext>
            </a:extLst>
          </p:cNvPr>
          <p:cNvSpPr/>
          <p:nvPr/>
        </p:nvSpPr>
        <p:spPr>
          <a:xfrm>
            <a:off x="9639300" y="32707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Output</a:t>
            </a:r>
          </a:p>
          <a:p>
            <a:pPr algn="ctr"/>
            <a:r>
              <a:rPr lang="cy-GB" dirty="0"/>
              <a:t>ŷ</a:t>
            </a:r>
            <a:r>
              <a:rPr lang="en-US" dirty="0"/>
              <a:t>[k]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4E2783-2AF4-40A0-A665-7F6A370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72808"/>
            <a:ext cx="10515600" cy="2330445"/>
          </a:xfrm>
        </p:spPr>
        <p:txBody>
          <a:bodyPr>
            <a:normAutofit fontScale="92500"/>
          </a:bodyPr>
          <a:lstStyle/>
          <a:p>
            <a:r>
              <a:rPr lang="en-US" dirty="0"/>
              <a:t>The basic building block of the architecture is shown below</a:t>
            </a:r>
          </a:p>
          <a:p>
            <a:pPr lvl="1"/>
            <a:r>
              <a:rPr lang="en-US" dirty="0"/>
              <a:t>Temporal = gated dilated causal temporal conv </a:t>
            </a:r>
            <a:r>
              <a:rPr lang="en-US" b="1" dirty="0"/>
              <a:t>or </a:t>
            </a:r>
            <a:r>
              <a:rPr lang="en-US" dirty="0"/>
              <a:t>temporal attention</a:t>
            </a:r>
          </a:p>
          <a:p>
            <a:pPr lvl="1"/>
            <a:r>
              <a:rPr lang="en-US" dirty="0"/>
              <a:t>Spatial = Spatial Attention (“spatial” graph convolution)</a:t>
            </a:r>
          </a:p>
          <a:p>
            <a:pPr lvl="1"/>
            <a:r>
              <a:rPr lang="en-US" dirty="0"/>
              <a:t>These methods are discussed in more detail in the following slides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776E298-1C05-444C-9D8D-6144ECEBE302}"/>
              </a:ext>
            </a:extLst>
          </p:cNvPr>
          <p:cNvSpPr/>
          <p:nvPr/>
        </p:nvSpPr>
        <p:spPr>
          <a:xfrm>
            <a:off x="2104403" y="4234108"/>
            <a:ext cx="7814297" cy="2073260"/>
          </a:xfrm>
          <a:custGeom>
            <a:avLst/>
            <a:gdLst>
              <a:gd name="connsiteX0" fmla="*/ 553199 w 7983189"/>
              <a:gd name="connsiteY0" fmla="*/ 0 h 2073260"/>
              <a:gd name="connsiteX1" fmla="*/ 705599 w 7983189"/>
              <a:gd name="connsiteY1" fmla="*/ 1879600 h 2073260"/>
              <a:gd name="connsiteX2" fmla="*/ 7500099 w 7983189"/>
              <a:gd name="connsiteY2" fmla="*/ 1803400 h 2073260"/>
              <a:gd name="connsiteX3" fmla="*/ 7436599 w 7983189"/>
              <a:gd name="connsiteY3" fmla="*/ 25400 h 207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3189" h="2073260">
                <a:moveTo>
                  <a:pt x="553199" y="0"/>
                </a:moveTo>
                <a:cubicBezTo>
                  <a:pt x="50490" y="789516"/>
                  <a:pt x="-452218" y="1579033"/>
                  <a:pt x="705599" y="1879600"/>
                </a:cubicBezTo>
                <a:cubicBezTo>
                  <a:pt x="1863416" y="2180167"/>
                  <a:pt x="6378266" y="2112433"/>
                  <a:pt x="7500099" y="1803400"/>
                </a:cubicBezTo>
                <a:cubicBezTo>
                  <a:pt x="8621932" y="1494367"/>
                  <a:pt x="7438716" y="321733"/>
                  <a:pt x="7436599" y="2540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2ED20-2825-407F-82CA-477D4B166A86}"/>
              </a:ext>
            </a:extLst>
          </p:cNvPr>
          <p:cNvSpPr txBox="1"/>
          <p:nvPr/>
        </p:nvSpPr>
        <p:spPr>
          <a:xfrm>
            <a:off x="4748624" y="5896733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</p:spTree>
    <p:extLst>
      <p:ext uri="{BB962C8B-B14F-4D97-AF65-F5344CB8AC3E}">
        <p14:creationId xmlns:p14="http://schemas.microsoft.com/office/powerpoint/2010/main" val="114575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22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4E2783-2AF4-40A0-A665-7F6A370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72808"/>
            <a:ext cx="10515600" cy="3871912"/>
          </a:xfrm>
        </p:spPr>
        <p:txBody>
          <a:bodyPr>
            <a:normAutofit/>
          </a:bodyPr>
          <a:lstStyle/>
          <a:p>
            <a:r>
              <a:rPr lang="en-US" dirty="0"/>
              <a:t>Spatial Aggregation Method</a:t>
            </a:r>
          </a:p>
          <a:p>
            <a:pPr lvl="1"/>
            <a:r>
              <a:rPr lang="en-US" dirty="0"/>
              <a:t>Multi-headed attention</a:t>
            </a:r>
          </a:p>
          <a:p>
            <a:pPr lvl="2"/>
            <a:r>
              <a:rPr lang="en-US" dirty="0"/>
              <a:t>Learns an importance weighting between a node and its neighbors</a:t>
            </a:r>
          </a:p>
          <a:p>
            <a:pPr lvl="2"/>
            <a:r>
              <a:rPr lang="en-US" dirty="0"/>
              <a:t>Creates an embedding of the information contained in the nodes</a:t>
            </a:r>
          </a:p>
          <a:p>
            <a:pPr lvl="2"/>
            <a:r>
              <a:rPr lang="en-US" dirty="0"/>
              <a:t>Allows the prediction of a graph as the output of the network</a:t>
            </a:r>
          </a:p>
          <a:p>
            <a:pPr lvl="1"/>
            <a:r>
              <a:rPr lang="en-US" dirty="0"/>
              <a:t>Why this method?</a:t>
            </a:r>
          </a:p>
          <a:p>
            <a:pPr lvl="2"/>
            <a:r>
              <a:rPr lang="en-US" dirty="0"/>
              <a:t>Effectively transmits information along the edges of a graph</a:t>
            </a:r>
          </a:p>
          <a:p>
            <a:pPr lvl="2"/>
            <a:r>
              <a:rPr lang="en-US" dirty="0"/>
              <a:t>Able to adapt to the changing graph structure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3A1B6-35A0-41F6-A86B-72C349BDD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5" t="21332"/>
          <a:stretch/>
        </p:blipFill>
        <p:spPr>
          <a:xfrm>
            <a:off x="3915682" y="4190336"/>
            <a:ext cx="4360631" cy="26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23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4E2783-2AF4-40A0-A665-7F6A370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72808"/>
            <a:ext cx="10515600" cy="5483542"/>
          </a:xfrm>
        </p:spPr>
        <p:txBody>
          <a:bodyPr>
            <a:normAutofit/>
          </a:bodyPr>
          <a:lstStyle/>
          <a:p>
            <a:r>
              <a:rPr lang="en-US" dirty="0"/>
              <a:t>Temporal Aggregation Methods</a:t>
            </a:r>
          </a:p>
          <a:p>
            <a:pPr lvl="1"/>
            <a:r>
              <a:rPr lang="en-US" dirty="0"/>
              <a:t>Dilated, causal, gated temporal convolution</a:t>
            </a:r>
          </a:p>
          <a:p>
            <a:pPr lvl="2"/>
            <a:r>
              <a:rPr lang="en-US" dirty="0"/>
              <a:t>First proposed in </a:t>
            </a:r>
            <a:r>
              <a:rPr lang="en-US" dirty="0" err="1"/>
              <a:t>WaveNet</a:t>
            </a:r>
            <a:r>
              <a:rPr lang="en-US" dirty="0"/>
              <a:t> (van den Oord, 2016)</a:t>
            </a:r>
          </a:p>
          <a:p>
            <a:pPr lvl="2"/>
            <a:r>
              <a:rPr lang="en-US" dirty="0"/>
              <a:t>Computationally inexpensive to train compared to RNN while effectively capturing temporal information</a:t>
            </a:r>
          </a:p>
          <a:p>
            <a:pPr lvl="2"/>
            <a:r>
              <a:rPr lang="en-US" dirty="0"/>
              <a:t>Used in state-of-the-art ground traffic forecasting papers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Temporal Attention</a:t>
            </a:r>
          </a:p>
          <a:p>
            <a:pPr lvl="2"/>
            <a:r>
              <a:rPr lang="en-US" dirty="0"/>
              <a:t>Learns an importance weighting on input-timesteps and predictions</a:t>
            </a:r>
          </a:p>
          <a:p>
            <a:pPr lvl="2"/>
            <a:r>
              <a:rPr lang="en-US" dirty="0"/>
              <a:t>Used in state-of-the-art ground traffic forecasting papers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We want to predict the delay of the entire rail network simultaneously</a:t>
            </a:r>
          </a:p>
          <a:p>
            <a:pPr lvl="1"/>
            <a:r>
              <a:rPr lang="en-US" dirty="0"/>
              <a:t>More specifically, we will be predicting the delay of every train at it’s next stop </a:t>
            </a:r>
          </a:p>
          <a:p>
            <a:pPr lvl="1"/>
            <a:r>
              <a:rPr lang="en-US" dirty="0"/>
              <a:t>At the same time, we will be considering the reactionary delay effects that trains have on each other</a:t>
            </a:r>
          </a:p>
          <a:p>
            <a:pPr lvl="1"/>
            <a:endParaRPr lang="en-US" dirty="0"/>
          </a:p>
          <a:p>
            <a:r>
              <a:rPr lang="en-US" dirty="0"/>
              <a:t>In order to consider the rail network simultaneously, we must first transform our available data into a usable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The raw data is structured s.t. each train route is indexed by its stations</a:t>
            </a:r>
          </a:p>
          <a:p>
            <a:pPr lvl="1"/>
            <a:r>
              <a:rPr lang="en-US" dirty="0"/>
              <a:t>This poses a problem because this </a:t>
            </a:r>
            <a:r>
              <a:rPr lang="en-US" b="1" dirty="0"/>
              <a:t>local index</a:t>
            </a:r>
            <a:r>
              <a:rPr lang="en-US" dirty="0"/>
              <a:t> does not transfer between two different train routes</a:t>
            </a:r>
          </a:p>
          <a:p>
            <a:pPr lvl="1"/>
            <a:r>
              <a:rPr lang="en-US" dirty="0"/>
              <a:t>That is to say, train stations do not work as a </a:t>
            </a:r>
            <a:r>
              <a:rPr lang="en-US" b="1" dirty="0"/>
              <a:t>global index</a:t>
            </a:r>
          </a:p>
          <a:p>
            <a:endParaRPr lang="en-US" dirty="0"/>
          </a:p>
          <a:p>
            <a:r>
              <a:rPr lang="en-US" dirty="0"/>
              <a:t>Our solution to this indexing problem involves switching to a global index</a:t>
            </a:r>
          </a:p>
          <a:p>
            <a:pPr lvl="1"/>
            <a:r>
              <a:rPr lang="en-US" dirty="0"/>
              <a:t>We sample the raw data at set time intervals (for example, every T = 15 minutes) to form a time-indexed dataset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Example of station-indexed data for a single train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time-indexed data for a single train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26E6F-4B89-4EAF-8FAE-E28026EE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60" y="1540454"/>
            <a:ext cx="6269076" cy="188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AFB1B-CA6D-43E7-BD35-132401A8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7" y="4151916"/>
            <a:ext cx="10880641" cy="14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There are some problems that may arise from this time-indexed formulation</a:t>
            </a:r>
          </a:p>
          <a:p>
            <a:pPr lvl="1"/>
            <a:r>
              <a:rPr lang="en-US" dirty="0"/>
              <a:t>How to predict multiple “stations” in the future?</a:t>
            </a:r>
          </a:p>
          <a:p>
            <a:pPr lvl="2"/>
            <a:r>
              <a:rPr lang="en-US" dirty="0"/>
              <a:t>Solution: Choose N_future s.t. it captures the longest time gaps between stops</a:t>
            </a:r>
          </a:p>
          <a:p>
            <a:pPr lvl="1"/>
            <a:r>
              <a:rPr lang="en-US" dirty="0"/>
              <a:t>Repeated predictions</a:t>
            </a:r>
          </a:p>
          <a:p>
            <a:pPr lvl="2"/>
            <a:r>
              <a:rPr lang="en-US" dirty="0"/>
              <a:t>Our model will output the same “next station” prediction multiple times if a train does not each it’s next station within the time interval</a:t>
            </a:r>
          </a:p>
          <a:p>
            <a:pPr lvl="1"/>
            <a:endParaRPr lang="en-US" dirty="0"/>
          </a:p>
          <a:p>
            <a:r>
              <a:rPr lang="en-US" dirty="0"/>
              <a:t>Despite potential issues, time indexing is the best method for structuring the data for our particular problem formulation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D32-C98C-41F5-B9FF-FD9FD20D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BA35-0D05-4459-BD2F-D3F4A9B4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note on time indexing</a:t>
            </a:r>
          </a:p>
          <a:p>
            <a:pPr lvl="1"/>
            <a:r>
              <a:rPr lang="en-US" dirty="0"/>
              <a:t>If a train is sitting at Station A, then Station A is considered as the “previous station”</a:t>
            </a:r>
          </a:p>
          <a:p>
            <a:pPr lvl="2"/>
            <a:r>
              <a:rPr lang="en-US" dirty="0"/>
              <a:t>Why this definition? </a:t>
            </a:r>
          </a:p>
          <a:p>
            <a:pPr lvl="2"/>
            <a:r>
              <a:rPr lang="en-US" dirty="0"/>
              <a:t>The arrival delay for Station A is in the past at that point in time, and we will be predicting the arrival delay at the next station</a:t>
            </a:r>
          </a:p>
          <a:p>
            <a:pPr lvl="2"/>
            <a:r>
              <a:rPr lang="en-US" dirty="0"/>
              <a:t>Therefore this definition makes sense given a time-indexed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1AB8-AAC5-4C51-9EC4-B8CB7A2D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We formulate the problem as a </a:t>
            </a:r>
            <a:r>
              <a:rPr lang="en-US" b="1" dirty="0"/>
              <a:t>regression</a:t>
            </a:r>
            <a:r>
              <a:rPr lang="en-US" dirty="0"/>
              <a:t> problem </a:t>
            </a:r>
          </a:p>
          <a:p>
            <a:pPr lvl="1"/>
            <a:r>
              <a:rPr lang="en-US" dirty="0"/>
              <a:t>We plan to use similar metrics from Simon’s first paper to allow a direct comparison of results</a:t>
            </a:r>
          </a:p>
          <a:p>
            <a:pPr lvl="2"/>
            <a:r>
              <a:rPr lang="en-US" dirty="0"/>
              <a:t>RMSE, MAE, MAAPE (mean arctan percentage error)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propose the following features</a:t>
            </a:r>
          </a:p>
          <a:p>
            <a:pPr lvl="1"/>
            <a:r>
              <a:rPr lang="en-US" dirty="0"/>
              <a:t>Input: z-score of arrival delay (in minutes) at the previous N_past timesteps</a:t>
            </a:r>
            <a:endParaRPr lang="en-US" baseline="-25000" dirty="0"/>
          </a:p>
          <a:p>
            <a:pPr lvl="1"/>
            <a:r>
              <a:rPr lang="en-US" dirty="0"/>
              <a:t>Output: predicted z-score of arrival delay at the next N_future</a:t>
            </a:r>
            <a:r>
              <a:rPr lang="en-US" baseline="-25000" dirty="0"/>
              <a:t> </a:t>
            </a:r>
            <a:r>
              <a:rPr lang="en-US" dirty="0"/>
              <a:t>stations</a:t>
            </a:r>
          </a:p>
          <a:p>
            <a:pPr lvl="2"/>
            <a:r>
              <a:rPr lang="en-US" dirty="0"/>
              <a:t>N_past and N_future are the number of timesteps as input and output respectively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A99-F82B-421B-9842-E95F657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2010-5D6E-4300-87D7-8E1A7E48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3" y="1064418"/>
            <a:ext cx="10515600" cy="5291931"/>
          </a:xfrm>
        </p:spPr>
        <p:txBody>
          <a:bodyPr>
            <a:normAutofit/>
          </a:bodyPr>
          <a:lstStyle/>
          <a:p>
            <a:r>
              <a:rPr lang="en-US" dirty="0"/>
              <a:t>This work will include multiple input and output features as well</a:t>
            </a:r>
          </a:p>
          <a:p>
            <a:pPr lvl="1"/>
            <a:r>
              <a:rPr lang="en-US" dirty="0"/>
              <a:t>This allows a direct comparison with Simon’s paper</a:t>
            </a:r>
          </a:p>
          <a:p>
            <a:pPr lvl="1"/>
            <a:r>
              <a:rPr lang="en-US" dirty="0"/>
              <a:t>Input: takes the form as seen on page 10 of the paper</a:t>
            </a:r>
          </a:p>
          <a:p>
            <a:pPr lvl="1"/>
            <a:r>
              <a:rPr lang="en-US" dirty="0"/>
              <a:t>Output: contains the variables predicted in the paper</a:t>
            </a:r>
          </a:p>
          <a:p>
            <a:pPr lvl="2"/>
            <a:r>
              <a:rPr lang="en-US" dirty="0"/>
              <a:t>Deviation from arrival, deviation from departure, travel time, dwell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4A9F-354F-4651-BE8E-6452248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academic template.potx" id="{CED1C37C-2DB5-49EC-AE1A-9AE6978F9700}" vid="{17D1FC68-D4AC-4EE7-9D48-67F18C6000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template</Template>
  <TotalTime>577</TotalTime>
  <Words>1591</Words>
  <Application>Microsoft Office PowerPoint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Montserrat Medium</vt:lpstr>
      <vt:lpstr>Montserrat SemiBold</vt:lpstr>
      <vt:lpstr>Office Theme</vt:lpstr>
      <vt:lpstr>Rail Delay Problem Formulation</vt:lpstr>
      <vt:lpstr>Problem Formulation</vt:lpstr>
      <vt:lpstr>Problem Formulation</vt:lpstr>
      <vt:lpstr>Data Transformation</vt:lpstr>
      <vt:lpstr>Data Transformation</vt:lpstr>
      <vt:lpstr>Data Transformation</vt:lpstr>
      <vt:lpstr>Data Transformation</vt:lpstr>
      <vt:lpstr>Problem Formulation</vt:lpstr>
      <vt:lpstr>Problem Formulation</vt:lpstr>
      <vt:lpstr>Graph Formulation</vt:lpstr>
      <vt:lpstr>Graph Formulation</vt:lpstr>
      <vt:lpstr>Graph Formulation</vt:lpstr>
      <vt:lpstr>Graph Formulation</vt:lpstr>
      <vt:lpstr>Graph Formulation</vt:lpstr>
      <vt:lpstr>Problem Specifics</vt:lpstr>
      <vt:lpstr>Solution Approach</vt:lpstr>
      <vt:lpstr>Model Architecture</vt:lpstr>
      <vt:lpstr>Proposed Model Architecture</vt:lpstr>
      <vt:lpstr>PowerPoint Presentation</vt:lpstr>
      <vt:lpstr>Proposed Model Architecture</vt:lpstr>
      <vt:lpstr>Proposed Model Architecture</vt:lpstr>
      <vt:lpstr>Proposed Model Architecture</vt:lpstr>
      <vt:lpstr>Proposed Model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Delay Formulation</dc:title>
  <dc:creator>Jacob Heglund</dc:creator>
  <cp:lastModifiedBy>Jacob Heglund</cp:lastModifiedBy>
  <cp:revision>695</cp:revision>
  <dcterms:created xsi:type="dcterms:W3CDTF">2020-01-15T16:03:15Z</dcterms:created>
  <dcterms:modified xsi:type="dcterms:W3CDTF">2020-02-07T13:56:43Z</dcterms:modified>
</cp:coreProperties>
</file>