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E3BBB3-628D-4F6E-9B42-F7E0E84613BD}">
  <a:tblStyle styleId="{0EE3BBB3-628D-4F6E-9B42-F7E0E8461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1fe73f5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1fe73f5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236d7ba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236d7ba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dffbee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dffbee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ffbee3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ffbee3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ffbee3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ffbee3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dffbee36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dffbee36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ffbee36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ffbee36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dffbee36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dffbee36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2a2ba0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2a2ba0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236d7ba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236d7ba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8646" y="1823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85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677"/>
              <a:buFont typeface="Verdana"/>
              <a:buNone/>
            </a:pPr>
            <a:r>
              <a:rPr b="1" lang="ko" sz="3064">
                <a:latin typeface="Verdana"/>
                <a:ea typeface="Verdana"/>
                <a:cs typeface="Verdana"/>
                <a:sym typeface="Verdana"/>
              </a:rPr>
              <a:t>Security Analysis of Classmate System</a:t>
            </a:r>
            <a:endParaRPr b="1" sz="3064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7142"/>
              <a:buFont typeface="Verdana"/>
              <a:buNone/>
            </a:pPr>
            <a:r>
              <a:rPr b="1" lang="ko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 Review</a:t>
            </a:r>
            <a:r>
              <a:rPr b="1" lang="ko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ko" sz="3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3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idx="4294967295" type="title"/>
          </p:nvPr>
        </p:nvSpPr>
        <p:spPr>
          <a:xfrm>
            <a:off x="56325" y="40500"/>
            <a:ext cx="35478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Client Module Analysis (2/2)</a:t>
            </a:r>
            <a:endParaRPr sz="1400"/>
          </a:p>
        </p:txBody>
      </p:sp>
      <p:cxnSp>
        <p:nvCxnSpPr>
          <p:cNvPr id="245" name="Google Shape;245;p22"/>
          <p:cNvCxnSpPr/>
          <p:nvPr/>
        </p:nvCxnSpPr>
        <p:spPr>
          <a:xfrm>
            <a:off x="14600" y="388300"/>
            <a:ext cx="9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6" name="Google Shape;246;p22"/>
          <p:cNvGraphicFramePr/>
          <p:nvPr/>
        </p:nvGraphicFramePr>
        <p:xfrm>
          <a:off x="203600" y="58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{0EE3BBB3-628D-4F6E-9B42-F7E0E84613BD}</a:tableStyleId>
              </a:tblPr>
              <a:tblGrid>
                <a:gridCol w="1354500"/>
                <a:gridCol w="3336075"/>
                <a:gridCol w="964350"/>
                <a:gridCol w="1116650"/>
                <a:gridCol w="1819425"/>
              </a:tblGrid>
              <a:tr h="13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Features &amp; Operations</a:t>
                      </a:r>
                      <a:endParaRPr sz="800"/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Internal functions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Expected Vulnerability</a:t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5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AttendanceChecker (attendanceChecker.cpp)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Interface between Views and Controllers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Create CommManager, UserAuthManager, StudentController, AttendanceController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83075">
                <a:tc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UserAuthManager (userAuthManager.cpp)</a:t>
                      </a:r>
                      <a:endParaRPr sz="800"/>
                    </a:p>
                  </a:txBody>
                  <a:tcPr marT="18000" marB="18000" marR="18000" marL="54000"/>
                </a:tc>
                <a:tc rowSpan="7">
                  <a:txBody>
                    <a:bodyPr/>
                    <a:lstStyle/>
                    <a:p>
                      <a:pPr indent="-13652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Request sending login / logout message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login()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Request TCP connection to commManager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Request sending login message to commManager</a:t>
                      </a:r>
                      <a:endParaRPr sz="800"/>
                    </a:p>
                  </a:txBody>
                  <a:tcPr marT="18000" marB="18000" marR="18000" marL="54000"/>
                </a:tc>
                <a:tc rowSpan="6" hMerge="1"/>
                <a:tc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56025">
                <a:tc vMerge="1"/>
                <a:tc vMerge="1"/>
                <a:tc gridSpan="2" vMerge="1"/>
                <a:tc hMerge="1" vMerge="1"/>
                <a:tc vMerge="1"/>
              </a:tr>
              <a:tr h="63775">
                <a:tc vMerge="1"/>
                <a:tc vMerge="1"/>
                <a:tc gridSpan="2" vMerge="1"/>
                <a:tc hMerge="1" vMerge="1"/>
                <a:tc vMerge="1"/>
              </a:tr>
              <a:tr h="251075">
                <a:tc vMerge="1"/>
                <a:tc vMerge="1"/>
                <a:tc gridSpan="2" vMerge="1"/>
                <a:tc hMerge="1" vMerge="1"/>
                <a:tc vMerge="1"/>
              </a:tr>
              <a:tr h="74575">
                <a:tc vMerge="1"/>
                <a:tc vMerge="1"/>
                <a:tc gridSpan="2" vMerge="1"/>
                <a:tc hMerge="1" vMerge="1"/>
                <a:tc vMerge="1"/>
              </a:tr>
              <a:tr h="100000">
                <a:tc vMerge="1"/>
                <a:tc vMerge="1"/>
                <a:tc gridSpan="2" vMerge="1"/>
                <a:tc hMerge="1" vMerge="1"/>
                <a:tc vMerge="1"/>
              </a:tr>
              <a:tr h="50875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logout()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Request commManager to close the TCP connection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hMerge="1"/>
                <a:tc vMerge="1"/>
              </a:tr>
              <a:tr h="300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StudentController (studentController.cpp)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rowSpan="2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Request sending addFace / deleteFace message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Update student’s face in dialog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addFace()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Request sending AddFace message to commManager with user id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4820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deleteFace()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Request sending DeleteFace message to commManager with user id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 vMerge="1"/>
              </a:tr>
              <a:tr h="72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AttendanceController (attendanceController.cpp)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Request sending VideoStart/ VideoEnd/VideoSource message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Request sending StudentList message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Update video if the client is received video frame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Update student list if the client is received student list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95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CommManager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(commManager.cpp)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Manage to send and receive message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Open and Close TCP Connection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When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opening a TCP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connection to the server, the key is always checked. If the user arbitrarily creates a root CA certificate and a client key, places them in the appropriate path, and signs clientconf.bin with the client key. it is possible to open a TCP connection to the server.. </a:t>
                      </a:r>
                      <a:endParaRPr sz="800"/>
                    </a:p>
                  </a:txBody>
                  <a:tcPr marT="18000" marB="18000" marR="18000" marL="540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52350" y="2005175"/>
            <a:ext cx="1038300" cy="3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main.cpp</a:t>
            </a:r>
            <a:endParaRPr sz="800"/>
          </a:p>
        </p:txBody>
      </p:sp>
      <p:sp>
        <p:nvSpPr>
          <p:cNvPr id="60" name="Google Shape;60;p14"/>
          <p:cNvSpPr/>
          <p:nvPr/>
        </p:nvSpPr>
        <p:spPr>
          <a:xfrm>
            <a:off x="1774050" y="918050"/>
            <a:ext cx="1409700" cy="3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SecuManager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(SecurityManager.cpp)</a:t>
            </a:r>
            <a:endParaRPr sz="800"/>
          </a:p>
        </p:txBody>
      </p:sp>
      <p:sp>
        <p:nvSpPr>
          <p:cNvPr id="61" name="Google Shape;61;p14"/>
          <p:cNvSpPr/>
          <p:nvPr/>
        </p:nvSpPr>
        <p:spPr>
          <a:xfrm>
            <a:off x="1774050" y="2583450"/>
            <a:ext cx="1409700" cy="3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UserAuthManager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(userAuthManager.cpp)</a:t>
            </a:r>
            <a:endParaRPr sz="800"/>
          </a:p>
        </p:txBody>
      </p:sp>
      <p:sp>
        <p:nvSpPr>
          <p:cNvPr id="62" name="Google Shape;62;p14"/>
          <p:cNvSpPr/>
          <p:nvPr/>
        </p:nvSpPr>
        <p:spPr>
          <a:xfrm>
            <a:off x="3719400" y="2005175"/>
            <a:ext cx="1409700" cy="3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CommManager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(commManager.cpp)</a:t>
            </a:r>
            <a:endParaRPr sz="800"/>
          </a:p>
        </p:txBody>
      </p:sp>
      <p:sp>
        <p:nvSpPr>
          <p:cNvPr id="63" name="Google Shape;63;p14"/>
          <p:cNvSpPr/>
          <p:nvPr/>
        </p:nvSpPr>
        <p:spPr>
          <a:xfrm>
            <a:off x="1774050" y="3585550"/>
            <a:ext cx="1409700" cy="3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Face</a:t>
            </a:r>
            <a:r>
              <a:rPr lang="ko" sz="800"/>
              <a:t>Manager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(faceManager.cpp)</a:t>
            </a:r>
            <a:endParaRPr sz="800"/>
          </a:p>
        </p:txBody>
      </p:sp>
      <p:sp>
        <p:nvSpPr>
          <p:cNvPr id="64" name="Google Shape;64;p14"/>
          <p:cNvSpPr/>
          <p:nvPr/>
        </p:nvSpPr>
        <p:spPr>
          <a:xfrm>
            <a:off x="5552138" y="1659150"/>
            <a:ext cx="1409700" cy="3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TcpSendRecvCmd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(TcpSendRecvCmd.cpp)</a:t>
            </a:r>
            <a:endParaRPr sz="800"/>
          </a:p>
        </p:txBody>
      </p:sp>
      <p:sp>
        <p:nvSpPr>
          <p:cNvPr id="65" name="Google Shape;65;p14"/>
          <p:cNvSpPr/>
          <p:nvPr/>
        </p:nvSpPr>
        <p:spPr>
          <a:xfrm>
            <a:off x="7305450" y="2005175"/>
            <a:ext cx="1409700" cy="3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NetworkTCP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(NetworkTCP.cpp)</a:t>
            </a:r>
            <a:endParaRPr sz="800"/>
          </a:p>
        </p:txBody>
      </p:sp>
      <p:sp>
        <p:nvSpPr>
          <p:cNvPr id="66" name="Google Shape;66;p14"/>
          <p:cNvSpPr/>
          <p:nvPr/>
        </p:nvSpPr>
        <p:spPr>
          <a:xfrm>
            <a:off x="5552138" y="2317050"/>
            <a:ext cx="1409700" cy="3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TcpSendRecvJpeg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(TcpSendRecvJpeg.cpp)</a:t>
            </a:r>
            <a:endParaRPr sz="800"/>
          </a:p>
        </p:txBody>
      </p:sp>
      <p:cxnSp>
        <p:nvCxnSpPr>
          <p:cNvPr id="67" name="Google Shape;67;p14"/>
          <p:cNvCxnSpPr>
            <a:stCxn id="62" idx="1"/>
            <a:endCxn id="59" idx="3"/>
          </p:cNvCxnSpPr>
          <p:nvPr/>
        </p:nvCxnSpPr>
        <p:spPr>
          <a:xfrm flipH="1">
            <a:off x="1390800" y="2173625"/>
            <a:ext cx="2328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4294967295" type="title"/>
          </p:nvPr>
        </p:nvSpPr>
        <p:spPr>
          <a:xfrm>
            <a:off x="56325" y="40500"/>
            <a:ext cx="35478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Overall Architecture (Server)</a:t>
            </a:r>
            <a:endParaRPr b="1" sz="1400"/>
          </a:p>
        </p:txBody>
      </p:sp>
      <p:cxnSp>
        <p:nvCxnSpPr>
          <p:cNvPr id="69" name="Google Shape;69;p14"/>
          <p:cNvCxnSpPr/>
          <p:nvPr/>
        </p:nvCxnSpPr>
        <p:spPr>
          <a:xfrm>
            <a:off x="14600" y="388300"/>
            <a:ext cx="9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1769750" y="525925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5"/>
                </a:solidFill>
              </a:rPr>
              <a:t>Security processing </a:t>
            </a:r>
            <a:endParaRPr sz="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5"/>
                </a:solidFill>
              </a:rPr>
              <a:t>(OpenSSL, Private Key, Certificate)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14850" y="2979575"/>
            <a:ext cx="143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5"/>
                </a:solidFill>
              </a:rPr>
              <a:t>Authentication, Authorization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857450" y="3973475"/>
            <a:ext cx="158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5"/>
                </a:solidFill>
              </a:rPr>
              <a:t>Face Recognition, Face Detection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739300" y="1703100"/>
            <a:ext cx="140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5"/>
                </a:solidFill>
              </a:rPr>
              <a:t>Message handler / processor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501025" y="1287150"/>
            <a:ext cx="15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5"/>
                </a:solidFill>
              </a:rPr>
              <a:t>Command receiver/sender,</a:t>
            </a:r>
            <a:endParaRPr sz="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5"/>
                </a:solidFill>
              </a:rPr>
              <a:t>Command encoder/decoder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588625" y="2697575"/>
            <a:ext cx="158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5"/>
                </a:solidFill>
              </a:rPr>
              <a:t>Video image sender as JPEG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451350" y="2393250"/>
            <a:ext cx="121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5"/>
                </a:solidFill>
              </a:rPr>
              <a:t>TCP Sender/Receiver</a:t>
            </a:r>
            <a:endParaRPr sz="700">
              <a:solidFill>
                <a:schemeClr val="accent5"/>
              </a:solidFill>
            </a:endParaRPr>
          </a:p>
        </p:txBody>
      </p:sp>
      <p:cxnSp>
        <p:nvCxnSpPr>
          <p:cNvPr id="77" name="Google Shape;77;p14"/>
          <p:cNvCxnSpPr>
            <a:stCxn id="60" idx="3"/>
            <a:endCxn id="65" idx="0"/>
          </p:cNvCxnSpPr>
          <p:nvPr/>
        </p:nvCxnSpPr>
        <p:spPr>
          <a:xfrm>
            <a:off x="3183750" y="1108250"/>
            <a:ext cx="4826700" cy="897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64" idx="3"/>
            <a:endCxn id="65" idx="1"/>
          </p:cNvCxnSpPr>
          <p:nvPr/>
        </p:nvCxnSpPr>
        <p:spPr>
          <a:xfrm>
            <a:off x="6961838" y="1849350"/>
            <a:ext cx="343500" cy="3459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65" idx="1"/>
            <a:endCxn id="66" idx="3"/>
          </p:cNvCxnSpPr>
          <p:nvPr/>
        </p:nvCxnSpPr>
        <p:spPr>
          <a:xfrm flipH="1">
            <a:off x="6961950" y="2195375"/>
            <a:ext cx="343500" cy="3120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62" idx="3"/>
            <a:endCxn id="66" idx="1"/>
          </p:cNvCxnSpPr>
          <p:nvPr/>
        </p:nvCxnSpPr>
        <p:spPr>
          <a:xfrm>
            <a:off x="5129100" y="2173625"/>
            <a:ext cx="423000" cy="333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62" idx="3"/>
            <a:endCxn id="64" idx="1"/>
          </p:cNvCxnSpPr>
          <p:nvPr/>
        </p:nvCxnSpPr>
        <p:spPr>
          <a:xfrm flipH="1" rot="10800000">
            <a:off x="5129100" y="1849325"/>
            <a:ext cx="423000" cy="324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59" idx="3"/>
            <a:endCxn id="60" idx="1"/>
          </p:cNvCxnSpPr>
          <p:nvPr/>
        </p:nvCxnSpPr>
        <p:spPr>
          <a:xfrm flipH="1" rot="10800000">
            <a:off x="1390650" y="1108175"/>
            <a:ext cx="383400" cy="108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stCxn id="59" idx="3"/>
            <a:endCxn id="61" idx="1"/>
          </p:cNvCxnSpPr>
          <p:nvPr/>
        </p:nvCxnSpPr>
        <p:spPr>
          <a:xfrm>
            <a:off x="1390650" y="2195375"/>
            <a:ext cx="383400" cy="57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>
            <a:stCxn id="59" idx="3"/>
            <a:endCxn id="63" idx="1"/>
          </p:cNvCxnSpPr>
          <p:nvPr/>
        </p:nvCxnSpPr>
        <p:spPr>
          <a:xfrm>
            <a:off x="1390650" y="2195375"/>
            <a:ext cx="383400" cy="158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62" idx="1"/>
            <a:endCxn id="61" idx="3"/>
          </p:cNvCxnSpPr>
          <p:nvPr/>
        </p:nvCxnSpPr>
        <p:spPr>
          <a:xfrm flipH="1">
            <a:off x="3183600" y="2173625"/>
            <a:ext cx="535800" cy="600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stCxn id="62" idx="1"/>
            <a:endCxn id="63" idx="3"/>
          </p:cNvCxnSpPr>
          <p:nvPr/>
        </p:nvCxnSpPr>
        <p:spPr>
          <a:xfrm flipH="1">
            <a:off x="3183600" y="2173625"/>
            <a:ext cx="535800" cy="1602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>
            <a:stCxn id="60" idx="3"/>
            <a:endCxn id="62" idx="1"/>
          </p:cNvCxnSpPr>
          <p:nvPr/>
        </p:nvCxnSpPr>
        <p:spPr>
          <a:xfrm>
            <a:off x="3183750" y="1108250"/>
            <a:ext cx="535800" cy="10653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4294967295" type="title"/>
          </p:nvPr>
        </p:nvSpPr>
        <p:spPr>
          <a:xfrm>
            <a:off x="56325" y="40500"/>
            <a:ext cx="35478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Server </a:t>
            </a:r>
            <a:r>
              <a:rPr lang="ko" sz="1400"/>
              <a:t>Module Analysis (</a:t>
            </a:r>
            <a:r>
              <a:rPr lang="ko" sz="1400"/>
              <a:t>1/3</a:t>
            </a:r>
            <a:r>
              <a:rPr lang="ko" sz="1400"/>
              <a:t>)</a:t>
            </a:r>
            <a:endParaRPr sz="1400"/>
          </a:p>
        </p:txBody>
      </p:sp>
      <p:cxnSp>
        <p:nvCxnSpPr>
          <p:cNvPr id="93" name="Google Shape;93;p15"/>
          <p:cNvCxnSpPr/>
          <p:nvPr/>
        </p:nvCxnSpPr>
        <p:spPr>
          <a:xfrm>
            <a:off x="14600" y="388300"/>
            <a:ext cx="9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4" name="Google Shape;94;p15"/>
          <p:cNvGraphicFramePr/>
          <p:nvPr/>
        </p:nvGraphicFramePr>
        <p:xfrm>
          <a:off x="203600" y="58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{0EE3BBB3-628D-4F6E-9B42-F7E0E84613BD}</a:tableStyleId>
              </a:tblPr>
              <a:tblGrid>
                <a:gridCol w="1176600"/>
                <a:gridCol w="3531900"/>
                <a:gridCol w="968025"/>
                <a:gridCol w="1055675"/>
                <a:gridCol w="1891625"/>
              </a:tblGrid>
              <a:tr h="1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Features &amp; Operations</a:t>
                      </a:r>
                      <a:endParaRPr sz="800"/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Internal functions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Expected Vulnerability</a:t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110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(main.cpp)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Argument: Port / FileName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The grammar validity of the port number is checked, but the validity of the port range is not checked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TLS port = TCP port + 10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TCP/TLS sockets are listening simultaneously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Single Socket connection for communication between client and server.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It is non-blocking socket, but works as blocking.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Logging output is the console, no file logging.</a:t>
                      </a:r>
                      <a:endParaRPr/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When the terminal is closed, there will be no log of attack.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16332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SecuManager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(SecurityManager.cpp)</a:t>
                      </a:r>
                      <a:endParaRPr sz="800"/>
                    </a:p>
                  </a:txBody>
                  <a:tcPr marT="18000" marB="18000" marR="18000" marL="54000"/>
                </a:tc>
                <a:tc rowSpan="6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Engines(FaceNet, mtCNN) are not encrypted, but hash-verified..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File size checking (0 &lt;  x &lt;= 100MB)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std::string is used instead of (const char *) for function parameters.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(*secureNetworkContext) is initialized as nullptr at the beginning.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Keys for each Engines are 512-bit and hard-coded in a plain-text.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Key files and certificates are located at the /mnt/usb/cert/....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Key file, certificate and rootCA files are hash-verified with cmsVerify().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facedb, userdb are encrypted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Mutual TLS authentication is applied.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readFile()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The file open exception is checked.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File reading and seeking exception is not checked (No try &amp; catch)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 rowSpan="6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If cmsVerify() calling is skipped, hash-verification can be ignored.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File names of key, certificate, and rootCA are readable from the source code.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File locations of key, certificate and rootCA are readble from the source code (/mnt/usb)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1015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writeFile()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The file open exception is checked.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File writing exception is not checked (No try &amp; catch)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 vMerge="1"/>
              </a:tr>
              <a:tr h="1254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writeFaceDB(), writeUserDB()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Encrypt cipherText with symmetric key,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then sign the encrypted with asymmetric key.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 vMerge="1"/>
              </a:tr>
              <a:tr h="493625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readFaceDB(), readUserDB()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Verify the signature with private key of rootCA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then decrypt with symmetric key.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hMerge="1"/>
                <a:tc vMerge="1"/>
              </a:tr>
              <a:tr h="146625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cmsSign()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Sign the string with private key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hMerge="1"/>
                <a:tc vMerge="1"/>
              </a:tr>
              <a:tr h="381975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cmsVerify()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Verify the signed string with RootCA key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4294967295" type="title"/>
          </p:nvPr>
        </p:nvSpPr>
        <p:spPr>
          <a:xfrm>
            <a:off x="56325" y="40500"/>
            <a:ext cx="35478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Server  </a:t>
            </a:r>
            <a:r>
              <a:rPr lang="ko" sz="1400"/>
              <a:t>Module Analysis (2/3)</a:t>
            </a:r>
            <a:endParaRPr sz="1400"/>
          </a:p>
        </p:txBody>
      </p:sp>
      <p:cxnSp>
        <p:nvCxnSpPr>
          <p:cNvPr id="100" name="Google Shape;100;p16"/>
          <p:cNvCxnSpPr/>
          <p:nvPr/>
        </p:nvCxnSpPr>
        <p:spPr>
          <a:xfrm>
            <a:off x="14600" y="388300"/>
            <a:ext cx="9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1" name="Google Shape;101;p16"/>
          <p:cNvGraphicFramePr/>
          <p:nvPr/>
        </p:nvGraphicFramePr>
        <p:xfrm>
          <a:off x="203600" y="58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{0EE3BBB3-628D-4F6E-9B42-F7E0E84613BD}</a:tableStyleId>
              </a:tblPr>
              <a:tblGrid>
                <a:gridCol w="1176600"/>
                <a:gridCol w="3531900"/>
                <a:gridCol w="968025"/>
                <a:gridCol w="1048375"/>
                <a:gridCol w="1898925"/>
              </a:tblGrid>
              <a:tr h="1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Features &amp; Operations</a:t>
                      </a:r>
                      <a:endParaRPr sz="800"/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Internal functions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Expected Vulnerability</a:t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8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UserAuthManager (userAuthManager.cpp)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 is authenticated with ID &amp; password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 is authorized with ID (class: administrator, user)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 more use with the authenticated and authorized result.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 save the authenticated and authorized state.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admin ID and user ID are not revealed but stored in the userDB.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admin ID can be found from the first user of the userDB.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899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 need to know admin 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No need to authorize or authenticate, except Login request.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6332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CommManager (commManager.cpp)</a:t>
                      </a:r>
                      <a:endParaRPr sz="800"/>
                    </a:p>
                  </a:txBody>
                  <a:tcPr marT="18000" marB="18000" marR="18000" marL="54000"/>
                </a:tc>
                <a:tc rowSpan="6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Two threads - Main thread, Communication thread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 1) Main Thread : Socket listening, Message handling</a:t>
                      </a:r>
                      <a:br>
                        <a:rPr lang="ko" sz="800">
                          <a:solidFill>
                            <a:schemeClr val="dk1"/>
                          </a:solidFill>
                        </a:rPr>
                      </a:b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 2) Communication thread:  TLS/TCP socket data send/recv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Message encoder / decoder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Message is sent to TcpSendRecvCmd &amp;* TcpSendRecvJpeg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Message is received from TcpSendRecvCmd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Video stream data is always  sent to client without request and authentication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The grammar validity of the port number is checked, but the validity of the port range is not checked.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Message handler functions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Login message exists for authentication and authorization.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Other messages don’t need authentication status and authorized status.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Without authentication and authorization, messages can be transferred and operations are working.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For test-run mode, the video file is given from the client, and the video stream is open and used without checking the stream validity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Whenever TLS/TCP connection is requested, key, certificate, and rootCA are loaded and verified.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 rowSpan="6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rowSpan="6" hMerge="1"/>
                <a:tc rowSpan="6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If there is no video file for the test mode from the client message, server may be corrupted.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If video file play is ended, server may be corrupted.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USB key must be always attached to the Jetson Nano during the service.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If the client sends too big number to the data length, server may be corrupted.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If the client sends the data length only but no data id and payload, server may be corrupted.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10150">
                <a:tc vMerge="1"/>
                <a:tc vMerge="1"/>
                <a:tc gridSpan="2" vMerge="1"/>
                <a:tc hMerge="1" vMerge="1"/>
                <a:tc vMerge="1"/>
              </a:tr>
              <a:tr h="125400">
                <a:tc vMerge="1"/>
                <a:tc vMerge="1"/>
                <a:tc gridSpan="2" vMerge="1"/>
                <a:tc hMerge="1" vMerge="1"/>
                <a:tc vMerge="1"/>
              </a:tr>
              <a:tr h="493625">
                <a:tc vMerge="1"/>
                <a:tc vMerge="1"/>
                <a:tc gridSpan="2" vMerge="1"/>
                <a:tc hMerge="1" vMerge="1"/>
                <a:tc vMerge="1"/>
              </a:tr>
              <a:tr h="146625">
                <a:tc vMerge="1"/>
                <a:tc vMerge="1"/>
                <a:tc gridSpan="2" vMerge="1"/>
                <a:tc hMerge="1" vMerge="1"/>
                <a:tc vMerge="1"/>
              </a:tr>
              <a:tr h="1780275">
                <a:tc vMerge="1"/>
                <a:tc vMerge="1"/>
                <a:tc gridSpan="2" vMerge="1"/>
                <a:tc hMerge="1"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56325" y="40500"/>
            <a:ext cx="55395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Server </a:t>
            </a:r>
            <a:r>
              <a:rPr lang="ko" sz="1400"/>
              <a:t>Module Analysis (3/3)</a:t>
            </a:r>
            <a:endParaRPr sz="1400"/>
          </a:p>
        </p:txBody>
      </p:sp>
      <p:cxnSp>
        <p:nvCxnSpPr>
          <p:cNvPr id="107" name="Google Shape;107;p17"/>
          <p:cNvCxnSpPr/>
          <p:nvPr/>
        </p:nvCxnSpPr>
        <p:spPr>
          <a:xfrm>
            <a:off x="14600" y="388300"/>
            <a:ext cx="9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8" name="Google Shape;108;p17"/>
          <p:cNvGraphicFramePr/>
          <p:nvPr/>
        </p:nvGraphicFramePr>
        <p:xfrm>
          <a:off x="203600" y="58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{0EE3BBB3-628D-4F6E-9B42-F7E0E84613BD}</a:tableStyleId>
              </a:tblPr>
              <a:tblGrid>
                <a:gridCol w="1240725"/>
                <a:gridCol w="3489675"/>
                <a:gridCol w="972525"/>
                <a:gridCol w="1023950"/>
                <a:gridCol w="1937075"/>
              </a:tblGrid>
              <a:tr h="1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Features &amp; Operations</a:t>
                      </a:r>
                      <a:endParaRPr sz="800"/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Internal functions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Expected Vulnerability</a:t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11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TcpRecvCmd (TcpSendRecvCmd.cpp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)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Two functions of TcpRecvCommand and TcpSendCommand are not used.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899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TcpRecvObject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Read Payload length first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Allocate the payload buffer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Read payload data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It is blocked when the expected packet is not received.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Captured frames are not released during camera operation. After long time capturing(more than 3 hours?), system may be corrupted because of the memory leak.(line 178: //frame,release())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If client sends TCP data to TLS port?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If client sends partial of data?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1950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FaceManager (faceManager.cpp)</a:t>
                      </a:r>
                      <a:endParaRPr sz="800"/>
                    </a:p>
                  </a:txBody>
                  <a:tcPr marT="18000" marB="18000" marR="18000" marL="54000"/>
                </a:tc>
                <a:tc rowSpan="6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Face detection and recognition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When the face recognition is requested From the CommManager, it calls the CommManager to send the recognition result.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 rowSpan="6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rowSpan="6" hMerge="1"/>
                <a:tc rowSpan="6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80600">
                <a:tc vMerge="1"/>
                <a:tc vMerge="1"/>
                <a:tc gridSpan="2" vMerge="1"/>
                <a:tc hMerge="1" vMerge="1"/>
                <a:tc vMerge="1"/>
              </a:tr>
              <a:tr h="91750">
                <a:tc vMerge="1"/>
                <a:tc vMerge="1"/>
                <a:tc gridSpan="2" vMerge="1"/>
                <a:tc hMerge="1" vMerge="1"/>
                <a:tc vMerge="1"/>
              </a:tr>
              <a:tr h="361175">
                <a:tc vMerge="1"/>
                <a:tc vMerge="1"/>
                <a:tc gridSpan="2" vMerge="1"/>
                <a:tc hMerge="1" vMerge="1"/>
                <a:tc vMerge="1"/>
              </a:tr>
              <a:tr h="107275">
                <a:tc vMerge="1"/>
                <a:tc vMerge="1"/>
                <a:tc gridSpan="2" vMerge="1"/>
                <a:tc hMerge="1" vMerge="1"/>
                <a:tc vMerge="1"/>
              </a:tr>
              <a:tr h="73175">
                <a:tc vMerge="1"/>
                <a:tc vMerge="1"/>
                <a:tc gridSpan="2" vMerge="1"/>
                <a:tc hMerge="1"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305725" y="665675"/>
            <a:ext cx="1503600" cy="5475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No validity check for payload size, and allocate memory.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287450" y="1407150"/>
            <a:ext cx="1046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data_id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(2 byte, not-htons)</a:t>
            </a:r>
            <a:endParaRPr sz="800"/>
          </a:p>
        </p:txBody>
      </p:sp>
      <p:sp>
        <p:nvSpPr>
          <p:cNvPr id="115" name="Google Shape;115;p18"/>
          <p:cNvSpPr/>
          <p:nvPr/>
        </p:nvSpPr>
        <p:spPr>
          <a:xfrm>
            <a:off x="2333550" y="1606550"/>
            <a:ext cx="7542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i1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(2 byte)</a:t>
            </a:r>
            <a:endParaRPr sz="800"/>
          </a:p>
        </p:txBody>
      </p:sp>
      <p:sp>
        <p:nvSpPr>
          <p:cNvPr id="116" name="Google Shape;116;p18"/>
          <p:cNvSpPr/>
          <p:nvPr/>
        </p:nvSpPr>
        <p:spPr>
          <a:xfrm>
            <a:off x="3829925" y="688850"/>
            <a:ext cx="2378700" cy="6057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1) </a:t>
            </a:r>
            <a:r>
              <a:rPr lang="ko" sz="800">
                <a:solidFill>
                  <a:schemeClr val="dk1"/>
                </a:solidFill>
              </a:rPr>
              <a:t>htonl() is not applied, but struct type mapped</a:t>
            </a:r>
            <a:br>
              <a:rPr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   - 32-bit machine can’t run.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   - Big-endian machine can’t run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2) String length is handled by std::string class.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100300" y="1606550"/>
            <a:ext cx="7542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i2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</a:t>
            </a:r>
            <a:r>
              <a:rPr lang="ko" sz="800"/>
              <a:t>(2 byte)</a:t>
            </a:r>
            <a:endParaRPr sz="800"/>
          </a:p>
        </p:txBody>
      </p:sp>
      <p:sp>
        <p:nvSpPr>
          <p:cNvPr id="118" name="Google Shape;118;p18"/>
          <p:cNvSpPr/>
          <p:nvPr/>
        </p:nvSpPr>
        <p:spPr>
          <a:xfrm>
            <a:off x="2333550" y="1407150"/>
            <a:ext cx="5405100" cy="19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Payload</a:t>
            </a:r>
            <a:endParaRPr sz="800"/>
          </a:p>
        </p:txBody>
      </p:sp>
      <p:cxnSp>
        <p:nvCxnSpPr>
          <p:cNvPr id="119" name="Google Shape;119;p18"/>
          <p:cNvCxnSpPr>
            <a:stCxn id="113" idx="2"/>
            <a:endCxn id="120" idx="0"/>
          </p:cNvCxnSpPr>
          <p:nvPr/>
        </p:nvCxnSpPr>
        <p:spPr>
          <a:xfrm flipH="1">
            <a:off x="744925" y="1213175"/>
            <a:ext cx="3126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stCxn id="116" idx="2"/>
            <a:endCxn id="118" idx="0"/>
          </p:cNvCxnSpPr>
          <p:nvPr/>
        </p:nvCxnSpPr>
        <p:spPr>
          <a:xfrm>
            <a:off x="5019275" y="1294550"/>
            <a:ext cx="1680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2" name="Google Shape;122;p18"/>
          <p:cNvGraphicFramePr/>
          <p:nvPr/>
        </p:nvGraphicFramePr>
        <p:xfrm>
          <a:off x="305725" y="247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{0EE3BBB3-628D-4F6E-9B42-F7E0E84613BD}</a:tableStyleId>
              </a:tblPr>
              <a:tblGrid>
                <a:gridCol w="1847800"/>
                <a:gridCol w="686550"/>
                <a:gridCol w="1231875"/>
                <a:gridCol w="654275"/>
                <a:gridCol w="486650"/>
                <a:gridCol w="539850"/>
                <a:gridCol w="596350"/>
                <a:gridCol w="614950"/>
                <a:gridCol w="731675"/>
              </a:tblGrid>
              <a:tr h="1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data_id #1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value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command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i1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i2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str1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str2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17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SIGNAL_FM_REQ_GET_FACES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0x1001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GET_FACES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1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SIGNAL_FM_REQ_FACE_ADD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0x1003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ADD_FACE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1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SIGNAL_FM_REQ_FACE_DELETE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0x1005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DELETE_FACE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2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SIGNAL_FM_REQ_LOGIN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0x1007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LOGIN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passwd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SIGNAL_FM_RESP_LOGIN_OK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0x1008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4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SIGNAL_FM_RESP_LOGIN_FAILED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0x1009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4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SIGNAL_FM_REQ_VIDEO_START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0x100a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VIDEO, “start”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SIGNAL_FM_REQ_VIDEO_END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0x100b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VIDEO, “end”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SIGNAL_FM_REQ_STUDENT_LIST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0x1012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GET_STUDENT_LIST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SIGNAL_FM_REQ_DISCONNECT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0x1030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DISCONNECT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SIGNAL_FM_REQ_VIDEO_LIVE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0x1031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CHANGE_VIDEO_LIVE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SIGNAL_FM_REQ_VIDEO_RECORD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0x1032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CHANGE_VIDEO_SRC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video file name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</a:tbl>
          </a:graphicData>
        </a:graphic>
      </p:graphicFrame>
      <p:sp>
        <p:nvSpPr>
          <p:cNvPr id="123" name="Google Shape;123;p18"/>
          <p:cNvSpPr txBox="1"/>
          <p:nvPr>
            <p:ph idx="4294967295" type="title"/>
          </p:nvPr>
        </p:nvSpPr>
        <p:spPr>
          <a:xfrm>
            <a:off x="56325" y="40500"/>
            <a:ext cx="35478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Protocol Analysis - Request</a:t>
            </a:r>
            <a:endParaRPr sz="1400"/>
          </a:p>
        </p:txBody>
      </p:sp>
      <p:cxnSp>
        <p:nvCxnSpPr>
          <p:cNvPr id="124" name="Google Shape;124;p18"/>
          <p:cNvCxnSpPr/>
          <p:nvPr/>
        </p:nvCxnSpPr>
        <p:spPr>
          <a:xfrm>
            <a:off x="14600" y="388300"/>
            <a:ext cx="9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/>
          <p:nvPr/>
        </p:nvSpPr>
        <p:spPr>
          <a:xfrm>
            <a:off x="6475000" y="4653825"/>
            <a:ext cx="2378700" cy="3534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For the learning mode, test video file is given from the remote client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26" name="Google Shape;126;p18"/>
          <p:cNvCxnSpPr>
            <a:stCxn id="125" idx="1"/>
          </p:cNvCxnSpPr>
          <p:nvPr/>
        </p:nvCxnSpPr>
        <p:spPr>
          <a:xfrm rot="10800000">
            <a:off x="6142900" y="4712925"/>
            <a:ext cx="3321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/>
          <p:nvPr/>
        </p:nvSpPr>
        <p:spPr>
          <a:xfrm>
            <a:off x="305725" y="1407150"/>
            <a:ext cx="8784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 Length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(4 byte)</a:t>
            </a:r>
            <a:endParaRPr sz="800"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3848100" y="1606550"/>
            <a:ext cx="1945200" cy="507300"/>
            <a:chOff x="4224350" y="1682750"/>
            <a:chExt cx="1945200" cy="507300"/>
          </a:xfrm>
        </p:grpSpPr>
        <p:sp>
          <p:nvSpPr>
            <p:cNvPr id="128" name="Google Shape;128;p18"/>
            <p:cNvSpPr/>
            <p:nvPr/>
          </p:nvSpPr>
          <p:spPr>
            <a:xfrm>
              <a:off x="4224350" y="1682750"/>
              <a:ext cx="1945200" cy="15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str1 </a:t>
              </a:r>
              <a:r>
                <a:rPr lang="ko" sz="800"/>
                <a:t>(string)</a:t>
              </a:r>
              <a:endParaRPr sz="800"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224350" y="1836650"/>
              <a:ext cx="1046100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length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(8 byte, not-htonl)</a:t>
              </a:r>
              <a:endParaRPr sz="800"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270450" y="1836650"/>
              <a:ext cx="899100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char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(length)</a:t>
              </a:r>
              <a:endParaRPr sz="800"/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5793300" y="1606550"/>
            <a:ext cx="1945200" cy="507300"/>
            <a:chOff x="4224350" y="1682750"/>
            <a:chExt cx="1945200" cy="507300"/>
          </a:xfrm>
        </p:grpSpPr>
        <p:sp>
          <p:nvSpPr>
            <p:cNvPr id="132" name="Google Shape;132;p18"/>
            <p:cNvSpPr/>
            <p:nvPr/>
          </p:nvSpPr>
          <p:spPr>
            <a:xfrm>
              <a:off x="4224350" y="1682750"/>
              <a:ext cx="1945200" cy="15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str1 (string)</a:t>
              </a:r>
              <a:endParaRPr sz="800"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4224350" y="1836650"/>
              <a:ext cx="1046100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length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(8 byte, not-htonl)</a:t>
              </a:r>
              <a:endParaRPr sz="800"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270450" y="1836650"/>
              <a:ext cx="899100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char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(length)</a:t>
              </a:r>
              <a:endParaRPr sz="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1807350" y="609275"/>
            <a:ext cx="7158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data_id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(2 byte,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not-htons)</a:t>
            </a:r>
            <a:endParaRPr sz="800"/>
          </a:p>
        </p:txBody>
      </p:sp>
      <p:sp>
        <p:nvSpPr>
          <p:cNvPr id="140" name="Google Shape;140;p19"/>
          <p:cNvSpPr/>
          <p:nvPr/>
        </p:nvSpPr>
        <p:spPr>
          <a:xfrm>
            <a:off x="2523150" y="609250"/>
            <a:ext cx="2513700" cy="2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payload</a:t>
            </a:r>
            <a:endParaRPr sz="800"/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345700" y="35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{0EE3BBB3-628D-4F6E-9B42-F7E0E84613BD}</a:tableStyleId>
              </a:tblPr>
              <a:tblGrid>
                <a:gridCol w="2037475"/>
                <a:gridCol w="708450"/>
                <a:gridCol w="2898525"/>
              </a:tblGrid>
              <a:tr h="17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data_id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value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response body</a:t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17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SIGNAL_FM_RESP_GET_FACES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0x1002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JPEG file of face image db</a:t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1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SIGNAL_FM_RESP_FACE_ADD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0x1004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JPG file of added face image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4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SIGNAL_FM_RESP_FACE_DELETE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0x1006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SIGNAL_FM_RESP_LOGIN_OK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0x1008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4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SIGNAL_FM_RESP_LOGIN_FAILED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0x1009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SIGNAL_FM_RESP_VIDEO_FRAME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0x1010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2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SIGNAL_FM_RESP_USER_ATTEND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0x1011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 name and JPEG file of face image or video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SIGNAL_FM_RESP_STUDENT_LIST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0x1013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vector&lt;string&gt; user name list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</a:tr>
            </a:tbl>
          </a:graphicData>
        </a:graphic>
      </p:graphicFrame>
      <p:sp>
        <p:nvSpPr>
          <p:cNvPr id="142" name="Google Shape;142;p19"/>
          <p:cNvSpPr txBox="1"/>
          <p:nvPr>
            <p:ph idx="4294967295" type="title"/>
          </p:nvPr>
        </p:nvSpPr>
        <p:spPr>
          <a:xfrm>
            <a:off x="56325" y="40500"/>
            <a:ext cx="35478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Protocol Analysis - Response</a:t>
            </a:r>
            <a:endParaRPr sz="1400"/>
          </a:p>
        </p:txBody>
      </p:sp>
      <p:cxnSp>
        <p:nvCxnSpPr>
          <p:cNvPr id="143" name="Google Shape;143;p19"/>
          <p:cNvCxnSpPr/>
          <p:nvPr/>
        </p:nvCxnSpPr>
        <p:spPr>
          <a:xfrm>
            <a:off x="14600" y="388300"/>
            <a:ext cx="9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/>
          <p:nvPr/>
        </p:nvSpPr>
        <p:spPr>
          <a:xfrm>
            <a:off x="956725" y="609250"/>
            <a:ext cx="7800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 Length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(4 byte)</a:t>
            </a:r>
            <a:endParaRPr sz="800"/>
          </a:p>
        </p:txBody>
      </p:sp>
      <p:sp>
        <p:nvSpPr>
          <p:cNvPr id="145" name="Google Shape;145;p19"/>
          <p:cNvSpPr/>
          <p:nvPr/>
        </p:nvSpPr>
        <p:spPr>
          <a:xfrm>
            <a:off x="2523150" y="818050"/>
            <a:ext cx="5298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(2 byte)</a:t>
            </a:r>
            <a:endParaRPr sz="800"/>
          </a:p>
        </p:txBody>
      </p:sp>
      <p:sp>
        <p:nvSpPr>
          <p:cNvPr id="146" name="Google Shape;146;p19"/>
          <p:cNvSpPr/>
          <p:nvPr/>
        </p:nvSpPr>
        <p:spPr>
          <a:xfrm>
            <a:off x="3052813" y="818050"/>
            <a:ext cx="5298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i2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(2 byte)</a:t>
            </a:r>
            <a:endParaRPr sz="800"/>
          </a:p>
        </p:txBody>
      </p:sp>
      <p:sp>
        <p:nvSpPr>
          <p:cNvPr id="147" name="Google Shape;147;p19"/>
          <p:cNvSpPr/>
          <p:nvPr/>
        </p:nvSpPr>
        <p:spPr>
          <a:xfrm>
            <a:off x="201500" y="862975"/>
            <a:ext cx="633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Ok/Failed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807350" y="1447475"/>
            <a:ext cx="7158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data_id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(2 byte,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not-htons)</a:t>
            </a:r>
            <a:endParaRPr sz="800"/>
          </a:p>
        </p:txBody>
      </p:sp>
      <p:sp>
        <p:nvSpPr>
          <p:cNvPr id="149" name="Google Shape;149;p19"/>
          <p:cNvSpPr/>
          <p:nvPr/>
        </p:nvSpPr>
        <p:spPr>
          <a:xfrm>
            <a:off x="2523150" y="1447450"/>
            <a:ext cx="2525100" cy="2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payload</a:t>
            </a:r>
            <a:endParaRPr sz="800"/>
          </a:p>
        </p:txBody>
      </p:sp>
      <p:sp>
        <p:nvSpPr>
          <p:cNvPr id="150" name="Google Shape;150;p19"/>
          <p:cNvSpPr/>
          <p:nvPr/>
        </p:nvSpPr>
        <p:spPr>
          <a:xfrm>
            <a:off x="956725" y="1447450"/>
            <a:ext cx="7800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 Length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(4 byte)</a:t>
            </a:r>
            <a:endParaRPr sz="800"/>
          </a:p>
        </p:txBody>
      </p:sp>
      <p:sp>
        <p:nvSpPr>
          <p:cNvPr id="151" name="Google Shape;151;p19"/>
          <p:cNvSpPr/>
          <p:nvPr/>
        </p:nvSpPr>
        <p:spPr>
          <a:xfrm>
            <a:off x="2523150" y="1656250"/>
            <a:ext cx="5298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(2 byte)</a:t>
            </a:r>
            <a:endParaRPr sz="800"/>
          </a:p>
        </p:txBody>
      </p:sp>
      <p:sp>
        <p:nvSpPr>
          <p:cNvPr id="152" name="Google Shape;152;p19"/>
          <p:cNvSpPr/>
          <p:nvPr/>
        </p:nvSpPr>
        <p:spPr>
          <a:xfrm>
            <a:off x="3052813" y="1656250"/>
            <a:ext cx="5298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i2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(2 byte)</a:t>
            </a:r>
            <a:endParaRPr sz="800"/>
          </a:p>
        </p:txBody>
      </p:sp>
      <p:sp>
        <p:nvSpPr>
          <p:cNvPr id="153" name="Google Shape;153;p19"/>
          <p:cNvSpPr/>
          <p:nvPr/>
        </p:nvSpPr>
        <p:spPr>
          <a:xfrm>
            <a:off x="119600" y="1625350"/>
            <a:ext cx="71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4" name="Google Shape;154;p19"/>
          <p:cNvGrpSpPr/>
          <p:nvPr/>
        </p:nvGrpSpPr>
        <p:grpSpPr>
          <a:xfrm>
            <a:off x="3582623" y="1656250"/>
            <a:ext cx="1465648" cy="507300"/>
            <a:chOff x="3620898" y="2064450"/>
            <a:chExt cx="1465648" cy="507300"/>
          </a:xfrm>
        </p:grpSpPr>
        <p:sp>
          <p:nvSpPr>
            <p:cNvPr id="155" name="Google Shape;155;p19"/>
            <p:cNvSpPr/>
            <p:nvPr/>
          </p:nvSpPr>
          <p:spPr>
            <a:xfrm>
              <a:off x="3620899" y="2064450"/>
              <a:ext cx="1465500" cy="15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Authority level</a:t>
              </a:r>
              <a:endParaRPr sz="800"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3620898" y="2218350"/>
              <a:ext cx="715701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length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(8 byte, not-htonl)</a:t>
              </a:r>
              <a:endParaRPr sz="800"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303546" y="2218350"/>
              <a:ext cx="783000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authority name (char)</a:t>
              </a:r>
              <a:endParaRPr sz="800"/>
            </a:p>
          </p:txBody>
        </p:sp>
      </p:grpSp>
      <p:sp>
        <p:nvSpPr>
          <p:cNvPr id="158" name="Google Shape;158;p19"/>
          <p:cNvSpPr/>
          <p:nvPr/>
        </p:nvSpPr>
        <p:spPr>
          <a:xfrm>
            <a:off x="5152025" y="1447475"/>
            <a:ext cx="7800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 Length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(4 byte)</a:t>
            </a:r>
            <a:endParaRPr sz="800"/>
          </a:p>
        </p:txBody>
      </p:sp>
      <p:sp>
        <p:nvSpPr>
          <p:cNvPr id="159" name="Google Shape;159;p19"/>
          <p:cNvSpPr/>
          <p:nvPr/>
        </p:nvSpPr>
        <p:spPr>
          <a:xfrm>
            <a:off x="6031900" y="1442825"/>
            <a:ext cx="2897400" cy="2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student list</a:t>
            </a:r>
            <a:endParaRPr sz="800"/>
          </a:p>
        </p:txBody>
      </p:sp>
      <p:sp>
        <p:nvSpPr>
          <p:cNvPr id="160" name="Google Shape;160;p19"/>
          <p:cNvSpPr/>
          <p:nvPr/>
        </p:nvSpPr>
        <p:spPr>
          <a:xfrm>
            <a:off x="6031900" y="1651625"/>
            <a:ext cx="715800" cy="5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Number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(8 byte,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not-htonl))</a:t>
            </a:r>
            <a:endParaRPr sz="800"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3571298" y="818050"/>
            <a:ext cx="1465648" cy="507300"/>
            <a:chOff x="3620898" y="2064450"/>
            <a:chExt cx="1465648" cy="507300"/>
          </a:xfrm>
        </p:grpSpPr>
        <p:sp>
          <p:nvSpPr>
            <p:cNvPr id="162" name="Google Shape;162;p19"/>
            <p:cNvSpPr/>
            <p:nvPr/>
          </p:nvSpPr>
          <p:spPr>
            <a:xfrm>
              <a:off x="3620899" y="2064450"/>
              <a:ext cx="1465500" cy="15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Authority level</a:t>
              </a:r>
              <a:endParaRPr sz="800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620898" y="2218350"/>
              <a:ext cx="715800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length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(8 byte, not-htonl)</a:t>
              </a:r>
              <a:endParaRPr sz="800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4303546" y="2218350"/>
              <a:ext cx="783000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authority name (char)</a:t>
              </a:r>
              <a:endParaRPr sz="800"/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6747698" y="1651625"/>
            <a:ext cx="1465648" cy="507300"/>
            <a:chOff x="3620898" y="2064450"/>
            <a:chExt cx="1465648" cy="507300"/>
          </a:xfrm>
        </p:grpSpPr>
        <p:sp>
          <p:nvSpPr>
            <p:cNvPr id="166" name="Google Shape;166;p19"/>
            <p:cNvSpPr/>
            <p:nvPr/>
          </p:nvSpPr>
          <p:spPr>
            <a:xfrm>
              <a:off x="3620899" y="2064450"/>
              <a:ext cx="1465500" cy="15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student #1</a:t>
              </a:r>
              <a:endParaRPr sz="800"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620898" y="2218350"/>
              <a:ext cx="715800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length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(8 byte, not-htonl)</a:t>
              </a:r>
              <a:endParaRPr sz="800"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303546" y="2218350"/>
              <a:ext cx="783000" cy="353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name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(char)</a:t>
              </a:r>
              <a:endParaRPr sz="800"/>
            </a:p>
          </p:txBody>
        </p:sp>
      </p:grpSp>
      <p:sp>
        <p:nvSpPr>
          <p:cNvPr id="169" name="Google Shape;169;p19"/>
          <p:cNvSpPr/>
          <p:nvPr/>
        </p:nvSpPr>
        <p:spPr>
          <a:xfrm>
            <a:off x="8213350" y="1794325"/>
            <a:ext cx="7158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…..</a:t>
            </a:r>
            <a:endParaRPr sz="800"/>
          </a:p>
        </p:txBody>
      </p:sp>
      <p:sp>
        <p:nvSpPr>
          <p:cNvPr id="170" name="Google Shape;170;p19"/>
          <p:cNvSpPr/>
          <p:nvPr/>
        </p:nvSpPr>
        <p:spPr>
          <a:xfrm>
            <a:off x="8213350" y="1651625"/>
            <a:ext cx="715800" cy="1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student #2</a:t>
            </a:r>
            <a:endParaRPr sz="800"/>
          </a:p>
        </p:txBody>
      </p:sp>
      <p:sp>
        <p:nvSpPr>
          <p:cNvPr id="171" name="Google Shape;171;p19"/>
          <p:cNvSpPr/>
          <p:nvPr/>
        </p:nvSpPr>
        <p:spPr>
          <a:xfrm>
            <a:off x="1807350" y="2285669"/>
            <a:ext cx="7158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data_id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(2 byte,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not-htons)</a:t>
            </a:r>
            <a:endParaRPr sz="800"/>
          </a:p>
        </p:txBody>
      </p:sp>
      <p:sp>
        <p:nvSpPr>
          <p:cNvPr id="172" name="Google Shape;172;p19"/>
          <p:cNvSpPr/>
          <p:nvPr/>
        </p:nvSpPr>
        <p:spPr>
          <a:xfrm>
            <a:off x="2523150" y="2285650"/>
            <a:ext cx="2525100" cy="2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payload</a:t>
            </a:r>
            <a:endParaRPr sz="800"/>
          </a:p>
        </p:txBody>
      </p:sp>
      <p:sp>
        <p:nvSpPr>
          <p:cNvPr id="173" name="Google Shape;173;p19"/>
          <p:cNvSpPr/>
          <p:nvPr/>
        </p:nvSpPr>
        <p:spPr>
          <a:xfrm>
            <a:off x="956725" y="2285650"/>
            <a:ext cx="7800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 Length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(4 byte)</a:t>
            </a:r>
            <a:endParaRPr sz="800"/>
          </a:p>
        </p:txBody>
      </p:sp>
      <p:sp>
        <p:nvSpPr>
          <p:cNvPr id="174" name="Google Shape;174;p19"/>
          <p:cNvSpPr/>
          <p:nvPr/>
        </p:nvSpPr>
        <p:spPr>
          <a:xfrm>
            <a:off x="2523150" y="2448300"/>
            <a:ext cx="529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(2 byte)</a:t>
            </a:r>
            <a:endParaRPr sz="800"/>
          </a:p>
        </p:txBody>
      </p:sp>
      <p:sp>
        <p:nvSpPr>
          <p:cNvPr id="175" name="Google Shape;175;p19"/>
          <p:cNvSpPr/>
          <p:nvPr/>
        </p:nvSpPr>
        <p:spPr>
          <a:xfrm>
            <a:off x="3052813" y="2448300"/>
            <a:ext cx="529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i2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(2 byte)</a:t>
            </a:r>
            <a:endParaRPr sz="800"/>
          </a:p>
        </p:txBody>
      </p:sp>
      <p:sp>
        <p:nvSpPr>
          <p:cNvPr id="176" name="Google Shape;176;p19"/>
          <p:cNvSpPr/>
          <p:nvPr/>
        </p:nvSpPr>
        <p:spPr>
          <a:xfrm>
            <a:off x="119600" y="2463550"/>
            <a:ext cx="715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Video Frame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582625" y="2448300"/>
            <a:ext cx="14655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Dummy (18 byte)</a:t>
            </a:r>
            <a:endParaRPr sz="800"/>
          </a:p>
        </p:txBody>
      </p:sp>
      <p:sp>
        <p:nvSpPr>
          <p:cNvPr id="178" name="Google Shape;178;p19"/>
          <p:cNvSpPr/>
          <p:nvPr/>
        </p:nvSpPr>
        <p:spPr>
          <a:xfrm>
            <a:off x="5152025" y="2285669"/>
            <a:ext cx="7800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 Length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(4 byte)</a:t>
            </a:r>
            <a:endParaRPr sz="800"/>
          </a:p>
        </p:txBody>
      </p:sp>
      <p:sp>
        <p:nvSpPr>
          <p:cNvPr id="179" name="Google Shape;179;p19"/>
          <p:cNvSpPr/>
          <p:nvPr/>
        </p:nvSpPr>
        <p:spPr>
          <a:xfrm>
            <a:off x="6031900" y="2281025"/>
            <a:ext cx="2897400" cy="2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JPEG image</a:t>
            </a:r>
            <a:endParaRPr sz="800"/>
          </a:p>
        </p:txBody>
      </p:sp>
      <p:sp>
        <p:nvSpPr>
          <p:cNvPr id="180" name="Google Shape;180;p19"/>
          <p:cNvSpPr/>
          <p:nvPr/>
        </p:nvSpPr>
        <p:spPr>
          <a:xfrm>
            <a:off x="6035925" y="2498400"/>
            <a:ext cx="10347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FF D8 FF ED 00 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 4A 46 49 46</a:t>
            </a:r>
            <a:endParaRPr sz="800"/>
          </a:p>
        </p:txBody>
      </p:sp>
      <p:sp>
        <p:nvSpPr>
          <p:cNvPr id="181" name="Google Shape;181;p19"/>
          <p:cNvSpPr/>
          <p:nvPr/>
        </p:nvSpPr>
        <p:spPr>
          <a:xfrm>
            <a:off x="7070625" y="2494800"/>
            <a:ext cx="18585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student #1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4294967295" type="title"/>
          </p:nvPr>
        </p:nvSpPr>
        <p:spPr>
          <a:xfrm>
            <a:off x="56325" y="40500"/>
            <a:ext cx="35478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/>
              <a:t>Overall Architecture (Client)</a:t>
            </a:r>
            <a:endParaRPr b="1" sz="1400"/>
          </a:p>
        </p:txBody>
      </p:sp>
      <p:cxnSp>
        <p:nvCxnSpPr>
          <p:cNvPr id="187" name="Google Shape;187;p20"/>
          <p:cNvCxnSpPr/>
          <p:nvPr/>
        </p:nvCxnSpPr>
        <p:spPr>
          <a:xfrm>
            <a:off x="14600" y="388300"/>
            <a:ext cx="9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0"/>
          <p:cNvSpPr/>
          <p:nvPr/>
        </p:nvSpPr>
        <p:spPr>
          <a:xfrm>
            <a:off x="173590" y="749630"/>
            <a:ext cx="9021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ACS.cpp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709624" y="2278875"/>
            <a:ext cx="11442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StudentView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(studentView.cpp)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709624" y="1302125"/>
            <a:ext cx="11442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UserAuthView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(userAuthView.cpp)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709624" y="3255625"/>
            <a:ext cx="11442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AttendanceView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(attendanceView.cpp)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2052975" y="2278875"/>
            <a:ext cx="12858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AttendanceChecker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(attendanceChecker.cpp)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615101" y="1302125"/>
            <a:ext cx="14004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UserAuthManager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(userAuthManager.cpp)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615101" y="1890650"/>
            <a:ext cx="14004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StudentController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(studentController.cpp)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778723" y="1131791"/>
            <a:ext cx="963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Login, Logout Function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2006626" y="2057865"/>
            <a:ext cx="1302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Interface between View Handler and Controller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199715" y="521030"/>
            <a:ext cx="90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 View State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749685" y="1111139"/>
            <a:ext cx="1064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 Button Handler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788712" y="2055383"/>
            <a:ext cx="1064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Add, Delete, Finish </a:t>
            </a:r>
            <a:b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Face Button Handler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699665" y="3027682"/>
            <a:ext cx="1230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Logout, Video Start, End, Clear, Live, Record Button Handler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724372" y="1655060"/>
            <a:ext cx="106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Add, Delete Face Function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615100" y="2798150"/>
            <a:ext cx="14004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AttendanceController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(attendanceController.cpp)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3676124" y="2570482"/>
            <a:ext cx="116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Video, User Attend Function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5312686" y="2278880"/>
            <a:ext cx="12858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CommManager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(commManager.cpp)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5369852" y="2003310"/>
            <a:ext cx="116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 Handler / Processor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Signal Sender / Receiver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5312686" y="3843792"/>
            <a:ext cx="12858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securityManagerACS.cpp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5256646" y="4186625"/>
            <a:ext cx="140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Security Processing </a:t>
            </a:r>
            <a:b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(OpenSSL, Private Key, Certificate)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6887376" y="2550309"/>
            <a:ext cx="12858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TcpSendRecvJpeg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(TcpSendRecvJpeg.cpp)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7686679" y="3608592"/>
            <a:ext cx="1285800" cy="7917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NetworkTCP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(NetworkTCP.cpp)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6887376" y="2007442"/>
            <a:ext cx="1285800" cy="321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TcpSendRecvCmd</a:t>
            </a:r>
            <a:b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(TcpSendRecvCmd.cpp)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6934541" y="1756657"/>
            <a:ext cx="121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Receiver/Sender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Encoder/Decoder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7004986" y="2325232"/>
            <a:ext cx="116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Video Image Sender as JPEG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7806525" y="4400302"/>
            <a:ext cx="104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TCP Sender/Receiver</a:t>
            </a:r>
            <a:endParaRPr b="0" i="0" sz="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4" name="Google Shape;214;p20"/>
          <p:cNvCxnSpPr>
            <a:stCxn id="188" idx="2"/>
            <a:endCxn id="190" idx="1"/>
          </p:cNvCxnSpPr>
          <p:nvPr/>
        </p:nvCxnSpPr>
        <p:spPr>
          <a:xfrm flipH="1" rot="-5400000">
            <a:off x="471190" y="1224380"/>
            <a:ext cx="391800" cy="8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0"/>
          <p:cNvCxnSpPr>
            <a:stCxn id="188" idx="2"/>
            <a:endCxn id="189" idx="1"/>
          </p:cNvCxnSpPr>
          <p:nvPr/>
        </p:nvCxnSpPr>
        <p:spPr>
          <a:xfrm flipH="1" rot="-5400000">
            <a:off x="-17210" y="1712780"/>
            <a:ext cx="1368600" cy="8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0"/>
          <p:cNvCxnSpPr>
            <a:stCxn id="188" idx="2"/>
            <a:endCxn id="191" idx="1"/>
          </p:cNvCxnSpPr>
          <p:nvPr/>
        </p:nvCxnSpPr>
        <p:spPr>
          <a:xfrm flipH="1" rot="-5400000">
            <a:off x="-505610" y="2201180"/>
            <a:ext cx="2345400" cy="8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>
            <a:stCxn id="190" idx="3"/>
            <a:endCxn id="192" idx="1"/>
          </p:cNvCxnSpPr>
          <p:nvPr/>
        </p:nvCxnSpPr>
        <p:spPr>
          <a:xfrm>
            <a:off x="1853824" y="1462775"/>
            <a:ext cx="199200" cy="9768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>
            <a:stCxn id="191" idx="3"/>
            <a:endCxn id="192" idx="1"/>
          </p:cNvCxnSpPr>
          <p:nvPr/>
        </p:nvCxnSpPr>
        <p:spPr>
          <a:xfrm flipH="1" rot="10800000">
            <a:off x="1853824" y="2439475"/>
            <a:ext cx="199200" cy="9768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>
            <a:stCxn id="189" idx="3"/>
            <a:endCxn id="192" idx="1"/>
          </p:cNvCxnSpPr>
          <p:nvPr/>
        </p:nvCxnSpPr>
        <p:spPr>
          <a:xfrm>
            <a:off x="1853824" y="2439525"/>
            <a:ext cx="1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>
            <a:stCxn id="193" idx="1"/>
            <a:endCxn id="192" idx="3"/>
          </p:cNvCxnSpPr>
          <p:nvPr/>
        </p:nvCxnSpPr>
        <p:spPr>
          <a:xfrm flipH="1">
            <a:off x="3338801" y="1462775"/>
            <a:ext cx="276300" cy="976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>
            <a:stCxn id="194" idx="1"/>
            <a:endCxn id="192" idx="3"/>
          </p:cNvCxnSpPr>
          <p:nvPr/>
        </p:nvCxnSpPr>
        <p:spPr>
          <a:xfrm flipH="1">
            <a:off x="3338801" y="2051300"/>
            <a:ext cx="276300" cy="388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>
            <a:stCxn id="202" idx="1"/>
            <a:endCxn id="192" idx="3"/>
          </p:cNvCxnSpPr>
          <p:nvPr/>
        </p:nvCxnSpPr>
        <p:spPr>
          <a:xfrm rot="10800000">
            <a:off x="3338800" y="2439500"/>
            <a:ext cx="276300" cy="519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>
            <a:stCxn id="192" idx="3"/>
            <a:endCxn id="204" idx="1"/>
          </p:cNvCxnSpPr>
          <p:nvPr/>
        </p:nvCxnSpPr>
        <p:spPr>
          <a:xfrm>
            <a:off x="3338775" y="2439525"/>
            <a:ext cx="19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>
            <a:stCxn id="193" idx="3"/>
            <a:endCxn id="204" idx="1"/>
          </p:cNvCxnSpPr>
          <p:nvPr/>
        </p:nvCxnSpPr>
        <p:spPr>
          <a:xfrm>
            <a:off x="5015501" y="1462775"/>
            <a:ext cx="297300" cy="9768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>
            <a:stCxn id="194" idx="3"/>
            <a:endCxn id="204" idx="1"/>
          </p:cNvCxnSpPr>
          <p:nvPr/>
        </p:nvCxnSpPr>
        <p:spPr>
          <a:xfrm>
            <a:off x="5015501" y="2051300"/>
            <a:ext cx="297300" cy="3882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>
            <a:stCxn id="202" idx="3"/>
            <a:endCxn id="204" idx="1"/>
          </p:cNvCxnSpPr>
          <p:nvPr/>
        </p:nvCxnSpPr>
        <p:spPr>
          <a:xfrm flipH="1" rot="10800000">
            <a:off x="5015500" y="2439500"/>
            <a:ext cx="297300" cy="5193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>
            <a:stCxn id="204" idx="3"/>
            <a:endCxn id="210" idx="1"/>
          </p:cNvCxnSpPr>
          <p:nvPr/>
        </p:nvCxnSpPr>
        <p:spPr>
          <a:xfrm flipH="1" rot="10800000">
            <a:off x="6598486" y="2168030"/>
            <a:ext cx="288900" cy="271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>
            <a:stCxn id="204" idx="3"/>
            <a:endCxn id="208" idx="1"/>
          </p:cNvCxnSpPr>
          <p:nvPr/>
        </p:nvCxnSpPr>
        <p:spPr>
          <a:xfrm>
            <a:off x="6598486" y="2439530"/>
            <a:ext cx="288900" cy="271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>
            <a:stCxn id="204" idx="2"/>
            <a:endCxn id="206" idx="0"/>
          </p:cNvCxnSpPr>
          <p:nvPr/>
        </p:nvCxnSpPr>
        <p:spPr>
          <a:xfrm>
            <a:off x="5955586" y="2600180"/>
            <a:ext cx="0" cy="12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0"/>
          <p:cNvCxnSpPr>
            <a:stCxn id="206" idx="3"/>
            <a:endCxn id="209" idx="1"/>
          </p:cNvCxnSpPr>
          <p:nvPr/>
        </p:nvCxnSpPr>
        <p:spPr>
          <a:xfrm>
            <a:off x="6598486" y="4004442"/>
            <a:ext cx="10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0"/>
          <p:cNvCxnSpPr>
            <a:stCxn id="210" idx="3"/>
            <a:endCxn id="209" idx="0"/>
          </p:cNvCxnSpPr>
          <p:nvPr/>
        </p:nvCxnSpPr>
        <p:spPr>
          <a:xfrm>
            <a:off x="8173176" y="2168092"/>
            <a:ext cx="156300" cy="144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0"/>
          <p:cNvCxnSpPr>
            <a:stCxn id="208" idx="3"/>
            <a:endCxn id="209" idx="0"/>
          </p:cNvCxnSpPr>
          <p:nvPr/>
        </p:nvCxnSpPr>
        <p:spPr>
          <a:xfrm>
            <a:off x="8173176" y="2710959"/>
            <a:ext cx="156300" cy="89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idx="4294967295" type="title"/>
          </p:nvPr>
        </p:nvSpPr>
        <p:spPr>
          <a:xfrm>
            <a:off x="56325" y="40500"/>
            <a:ext cx="35478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Client </a:t>
            </a:r>
            <a:r>
              <a:rPr lang="ko" sz="1400"/>
              <a:t>Module Analysis (1/2)</a:t>
            </a:r>
            <a:endParaRPr sz="1400"/>
          </a:p>
        </p:txBody>
      </p:sp>
      <p:cxnSp>
        <p:nvCxnSpPr>
          <p:cNvPr id="238" name="Google Shape;238;p21"/>
          <p:cNvCxnSpPr/>
          <p:nvPr/>
        </p:nvCxnSpPr>
        <p:spPr>
          <a:xfrm>
            <a:off x="14600" y="388300"/>
            <a:ext cx="9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39" name="Google Shape;239;p21"/>
          <p:cNvGraphicFramePr/>
          <p:nvPr/>
        </p:nvGraphicFramePr>
        <p:xfrm>
          <a:off x="203600" y="58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{0EE3BBB3-628D-4F6E-9B42-F7E0E84613BD}</a:tableStyleId>
              </a:tblPr>
              <a:tblGrid>
                <a:gridCol w="1288850"/>
                <a:gridCol w="3576825"/>
                <a:gridCol w="789250"/>
                <a:gridCol w="985350"/>
                <a:gridCol w="1950725"/>
              </a:tblGrid>
              <a:tr h="13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Module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Features &amp; Operations</a:t>
                      </a:r>
                      <a:endParaRPr sz="800"/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Internal functions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Expected Vulnerability</a:t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106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ACS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(ACS.cpp)</a:t>
                      </a:r>
                      <a:endParaRPr sz="800"/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View State Management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39700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USERAUTH, STUDENT, ATTENDANCE, END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State Transition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6050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USERAUTH: State before user login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6050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STUDENT: State that user is not administrator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6050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ATTENDANCE: State that user is administrator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6050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END: Terminate State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Call View according to the state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8307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UserAuthView (userAuthView.cpp)</a:t>
                      </a:r>
                      <a:endParaRPr sz="800"/>
                    </a:p>
                  </a:txBody>
                  <a:tcPr marT="18000" marB="18000" marR="18000" marL="54000"/>
                </a:tc>
                <a:tc rowSpan="6"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Call Login Function of UserAuthManager when the Login button is clicked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ViewState Transition (ATTENDANCE or STUDENT) depending on whether user is administrator when login is successful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 rowSpan="6" hMerge="1"/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56025">
                <a:tc vMerge="1"/>
                <a:tc vMerge="1"/>
                <a:tc gridSpan="2" vMerge="1"/>
                <a:tc hMerge="1" vMerge="1"/>
                <a:tc vMerge="1"/>
              </a:tr>
              <a:tr h="63775">
                <a:tc vMerge="1"/>
                <a:tc vMerge="1"/>
                <a:tc gridSpan="2" vMerge="1"/>
                <a:tc hMerge="1" vMerge="1"/>
                <a:tc vMerge="1"/>
              </a:tr>
              <a:tr h="251075">
                <a:tc vMerge="1"/>
                <a:tc vMerge="1"/>
                <a:tc gridSpan="2" vMerge="1"/>
                <a:tc hMerge="1" vMerge="1"/>
                <a:tc vMerge="1"/>
              </a:tr>
              <a:tr h="74575">
                <a:tc vMerge="1"/>
                <a:tc vMerge="1"/>
                <a:tc gridSpan="2" vMerge="1"/>
                <a:tc hMerge="1" vMerge="1"/>
                <a:tc vMerge="1"/>
              </a:tr>
              <a:tr h="50875">
                <a:tc vMerge="1"/>
                <a:tc vMerge="1"/>
                <a:tc gridSpan="2" vMerge="1"/>
                <a:tc hMerge="1" vMerge="1"/>
                <a:tc vMerge="1"/>
              </a:tr>
              <a:tr h="85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StudentView (studentView.cpp)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Call addFaceImage Function of StudentController when the ADD FACE button is clicked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Call deleteFaceImage Function of StudentController when the DELETE FACE button is clicked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Terminate StudentView when the FINISH button is clicked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The Image is output to the dialog after capturing the face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showFaceImages()</a:t>
                      </a:r>
                      <a:endParaRPr sz="800"/>
                    </a:p>
                    <a:p>
                      <a:pPr indent="-13652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ko" sz="800"/>
                        <a:t>Checked the image buffer allocated before the image loading</a:t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  <a:tr h="135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AttendanceView (attendanceView.cpp)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>
                  <a:txBody>
                    <a:bodyPr/>
                    <a:lstStyle/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Call logout function of UserAuthManager when the Logout button is clicked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Call videoStart function of AttendanceController when the Start button is clicked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Call videoEnd function of AttendanceController when the End button is clicked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Call clearAttendanceList, fetchStudentList function of AttendanceController when the Clear button is clicked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Call switchToLive function of AttendanceController when the Live button is clicked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40799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Output video frame and update attendance list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54000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8000" marB="18000" marR="18000" marL="540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